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75" r:id="rId13"/>
    <p:sldId id="276" r:id="rId14"/>
    <p:sldId id="267" r:id="rId15"/>
    <p:sldId id="268" r:id="rId16"/>
    <p:sldId id="269" r:id="rId17"/>
    <p:sldId id="270" r:id="rId18"/>
    <p:sldId id="277" r:id="rId19"/>
    <p:sldId id="271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6" autoAdjust="0"/>
    <p:restoredTop sz="94509" autoAdjust="0"/>
  </p:normalViewPr>
  <p:slideViewPr>
    <p:cSldViewPr snapToGrid="0" showGuides="1">
      <p:cViewPr varScale="1">
        <p:scale>
          <a:sx n="69" d="100"/>
          <a:sy n="69" d="100"/>
        </p:scale>
        <p:origin x="86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5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9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29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9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00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4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90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8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8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76475-CF4B-4E06-9C6E-E5FC67DC0A34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89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Orange</a:t>
            </a:r>
            <a:r>
              <a:rPr lang="ja-JP" altLang="en-US" dirty="0" smtClean="0"/>
              <a:t>のつなぎ方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4886" y="4244295"/>
            <a:ext cx="9144000" cy="1655762"/>
          </a:xfrm>
        </p:spPr>
        <p:txBody>
          <a:bodyPr/>
          <a:lstStyle/>
          <a:p>
            <a:r>
              <a:rPr kumimoji="1" lang="en-US" altLang="ja-JP" dirty="0" smtClean="0"/>
              <a:t>Hiori Kino</a:t>
            </a:r>
          </a:p>
          <a:p>
            <a:r>
              <a:rPr lang="en-US" altLang="ja-JP" dirty="0" smtClean="0"/>
              <a:t>Sep. 16</a:t>
            </a:r>
            <a:r>
              <a:rPr lang="en-US" altLang="ja-JP" dirty="0" smtClean="0"/>
              <a:t>, </a:t>
            </a:r>
            <a:r>
              <a:rPr lang="en-US" altLang="ja-JP" dirty="0" smtClean="0"/>
              <a:t>2016</a:t>
            </a:r>
          </a:p>
          <a:p>
            <a:r>
              <a:rPr kumimoji="1" lang="en-US" altLang="ja-JP" dirty="0" smtClean="0"/>
              <a:t>Last update Sep. 21, 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21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07" y="1676401"/>
            <a:ext cx="6742918" cy="287451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32" y="3886201"/>
            <a:ext cx="2551401" cy="2677886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元データの</a:t>
            </a:r>
            <a:r>
              <a:rPr kumimoji="1" lang="en-US" altLang="ja-JP" dirty="0" smtClean="0"/>
              <a:t>plot</a:t>
            </a:r>
            <a:r>
              <a:rPr kumimoji="1" lang="ja-JP" altLang="en-US" dirty="0" smtClean="0"/>
              <a:t>の仕方も理解したはず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93028" y="5736771"/>
            <a:ext cx="257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“Data Table”</a:t>
            </a:r>
            <a:r>
              <a:rPr kumimoji="1" lang="ja-JP" altLang="en-US" dirty="0" smtClean="0"/>
              <a:t>から出るデータが</a:t>
            </a:r>
            <a:r>
              <a:rPr kumimoji="1" lang="en-US" altLang="ja-JP" dirty="0" smtClean="0"/>
              <a:t>Plot</a:t>
            </a:r>
            <a:r>
              <a:rPr kumimoji="1" lang="ja-JP" altLang="en-US" dirty="0" smtClean="0"/>
              <a:t>へ渡される。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 flipH="1">
            <a:off x="4114800" y="3592286"/>
            <a:ext cx="762000" cy="8490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4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8990" y="2840696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Classification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Iris data set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45" y="2559258"/>
            <a:ext cx="6874229" cy="390844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43" y="1484854"/>
            <a:ext cx="2781300" cy="1457325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3222702" y="2040673"/>
            <a:ext cx="1739590" cy="83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53668" y="1483114"/>
            <a:ext cx="541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X=4</a:t>
            </a:r>
            <a:r>
              <a:rPr kumimoji="1" lang="ja-JP" altLang="en-US" dirty="0" smtClean="0"/>
              <a:t>次元数値データ</a:t>
            </a:r>
            <a:endParaRPr kumimoji="1" lang="en-US" altLang="ja-JP" dirty="0" smtClean="0"/>
          </a:p>
          <a:p>
            <a:r>
              <a:rPr kumimoji="1" lang="en-US" altLang="ja-JP" dirty="0" smtClean="0"/>
              <a:t>y=3</a:t>
            </a:r>
            <a:r>
              <a:rPr kumimoji="1" lang="ja-JP" altLang="en-US" dirty="0" smtClean="0"/>
              <a:t>分類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setosam,vesicolor,virginica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を持つ</a:t>
            </a:r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66" y="3334215"/>
            <a:ext cx="2959953" cy="3393116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1672683" y="2375210"/>
            <a:ext cx="66907" cy="118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1260088" y="3534937"/>
            <a:ext cx="702527" cy="412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6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Visualize iris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35" y="2057749"/>
            <a:ext cx="3305175" cy="20288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58" y="1014761"/>
            <a:ext cx="5827742" cy="5240724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3468029" y="2810107"/>
            <a:ext cx="1984917" cy="54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7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5966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Classification</a:t>
            </a:r>
            <a:r>
              <a:rPr kumimoji="1" lang="ja-JP" altLang="en-US" dirty="0" smtClean="0"/>
              <a:t>の例：</a:t>
            </a:r>
            <a:r>
              <a:rPr lang="en-US" altLang="ja-JP" dirty="0"/>
              <a:t>c</a:t>
            </a:r>
            <a:r>
              <a:rPr kumimoji="1" lang="en-US" altLang="ja-JP" dirty="0" smtClean="0"/>
              <a:t>ross validation</a:t>
            </a:r>
            <a:r>
              <a:rPr kumimoji="1" lang="ja-JP" altLang="en-US" dirty="0" smtClean="0"/>
              <a:t>の</a:t>
            </a:r>
            <a:r>
              <a:rPr lang="en-US" altLang="ja-JP" dirty="0"/>
              <a:t>e</a:t>
            </a:r>
            <a:r>
              <a:rPr kumimoji="1" lang="en-US" altLang="ja-JP" dirty="0" smtClean="0"/>
              <a:t>xample</a:t>
            </a:r>
            <a:r>
              <a:rPr kumimoji="1" lang="ja-JP" altLang="en-US" dirty="0" smtClean="0"/>
              <a:t>を再現する。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341622" y="4705233"/>
            <a:ext cx="3457575" cy="1952625"/>
            <a:chOff x="408530" y="4270335"/>
            <a:chExt cx="3457575" cy="195262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530" y="4270335"/>
              <a:ext cx="3457575" cy="1952625"/>
            </a:xfrm>
            <a:prstGeom prst="rect">
              <a:avLst/>
            </a:prstGeom>
          </p:spPr>
        </p:pic>
        <p:sp>
          <p:nvSpPr>
            <p:cNvPr id="6" name="円/楕円 5"/>
            <p:cNvSpPr/>
            <p:nvPr/>
          </p:nvSpPr>
          <p:spPr>
            <a:xfrm>
              <a:off x="1449659" y="5107260"/>
              <a:ext cx="1170878" cy="4795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1182030" y="6010508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NG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929500" y="1716705"/>
            <a:ext cx="3486150" cy="1952625"/>
            <a:chOff x="4932788" y="2006638"/>
            <a:chExt cx="3486150" cy="1952625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2788" y="2006638"/>
              <a:ext cx="3486150" cy="1952625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>
              <a:off x="6311590" y="2877015"/>
              <a:ext cx="635620" cy="4683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0" y="3992137"/>
            <a:ext cx="5086350" cy="2743200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8332167" y="934147"/>
            <a:ext cx="3400425" cy="2647950"/>
            <a:chOff x="8399075" y="1101415"/>
            <a:chExt cx="3400425" cy="264795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9075" y="1101415"/>
              <a:ext cx="3400425" cy="2647950"/>
            </a:xfrm>
            <a:prstGeom prst="rect">
              <a:avLst/>
            </a:prstGeom>
          </p:spPr>
        </p:pic>
        <p:sp>
          <p:nvSpPr>
            <p:cNvPr id="13" name="円/楕円 12"/>
            <p:cNvSpPr/>
            <p:nvPr/>
          </p:nvSpPr>
          <p:spPr>
            <a:xfrm>
              <a:off x="10058400" y="2352907"/>
              <a:ext cx="524107" cy="6467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8887521" y="3969835"/>
            <a:ext cx="227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接続</a:t>
            </a:r>
            <a:r>
              <a:rPr lang="ja-JP" altLang="en-US" dirty="0">
                <a:solidFill>
                  <a:srgbClr val="FF0000"/>
                </a:solidFill>
              </a:rPr>
              <a:t>するとき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lang="en-US" altLang="ja-JP" dirty="0" smtClean="0">
                <a:solidFill>
                  <a:srgbClr val="FF0000"/>
                </a:solidFill>
              </a:rPr>
              <a:t>Learner</a:t>
            </a:r>
            <a:r>
              <a:rPr lang="ja-JP" altLang="en-US" dirty="0" smtClean="0">
                <a:solidFill>
                  <a:srgbClr val="FF0000"/>
                </a:solidFill>
              </a:rPr>
              <a:t>を繋ぐ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7268" y="4650059"/>
            <a:ext cx="3679903" cy="207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337" y="903246"/>
            <a:ext cx="3360609" cy="1877587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 flipV="1">
            <a:off x="3044285" y="2029522"/>
            <a:ext cx="903247" cy="61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10303727" y="2888166"/>
            <a:ext cx="66907" cy="105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6050" y="191801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Iris data set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92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Confusion matrix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繋ぐ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99" y="2237446"/>
            <a:ext cx="5686425" cy="27622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27" y="3911545"/>
            <a:ext cx="3744952" cy="273899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780" y="5185317"/>
            <a:ext cx="3620471" cy="156755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5174166" y="3635298"/>
            <a:ext cx="256479" cy="168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869151" y="3646449"/>
            <a:ext cx="758283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72762" y="3378820"/>
            <a:ext cx="36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具体的な正誤数 </a:t>
            </a:r>
            <a:r>
              <a:rPr lang="en-US" altLang="ja-JP" dirty="0" smtClean="0"/>
              <a:t>(prediction</a:t>
            </a:r>
            <a:r>
              <a:rPr lang="ja-JP" altLang="en-US" dirty="0" smtClean="0"/>
              <a:t>の誤り）</a:t>
            </a:r>
            <a:r>
              <a:rPr lang="ja-JP" altLang="en-US" dirty="0"/>
              <a:t>が分かる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283" y="1129734"/>
            <a:ext cx="2876782" cy="1807886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 flipV="1">
            <a:off x="4493941" y="2375210"/>
            <a:ext cx="858644" cy="107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23823" y="1817649"/>
            <a:ext cx="16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ここに評価は出ているが、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919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各々の</a:t>
            </a:r>
            <a:r>
              <a:rPr lang="en-US" altLang="ja-JP" dirty="0" smtClean="0"/>
              <a:t>target</a:t>
            </a:r>
            <a:r>
              <a:rPr lang="ja-JP" altLang="en-US" dirty="0" smtClean="0"/>
              <a:t>がどう</a:t>
            </a:r>
            <a:r>
              <a:rPr lang="en-US" altLang="ja-JP" dirty="0" smtClean="0"/>
              <a:t>classification</a:t>
            </a:r>
            <a:r>
              <a:rPr lang="ja-JP" altLang="en-US" dirty="0" smtClean="0"/>
              <a:t>されたのか見たい場合は？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152185" y="1731574"/>
            <a:ext cx="6804219" cy="3297626"/>
            <a:chOff x="2386361" y="2077262"/>
            <a:chExt cx="6804219" cy="3297626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9255" y="2077262"/>
              <a:ext cx="6791325" cy="3171825"/>
            </a:xfrm>
            <a:prstGeom prst="rect">
              <a:avLst/>
            </a:prstGeom>
          </p:spPr>
        </p:pic>
        <p:sp>
          <p:nvSpPr>
            <p:cNvPr id="6" name="フリーフォーム 5"/>
            <p:cNvSpPr/>
            <p:nvPr/>
          </p:nvSpPr>
          <p:spPr>
            <a:xfrm>
              <a:off x="2386361" y="3066585"/>
              <a:ext cx="3378819" cy="2308303"/>
            </a:xfrm>
            <a:custGeom>
              <a:avLst/>
              <a:gdLst>
                <a:gd name="connsiteX0" fmla="*/ 1293541 w 3378819"/>
                <a:gd name="connsiteY0" fmla="*/ 0 h 2308303"/>
                <a:gd name="connsiteX1" fmla="*/ 2430966 w 3378819"/>
                <a:gd name="connsiteY1" fmla="*/ 1081669 h 2308303"/>
                <a:gd name="connsiteX2" fmla="*/ 3334215 w 3378819"/>
                <a:gd name="connsiteY2" fmla="*/ 1137425 h 2308303"/>
                <a:gd name="connsiteX3" fmla="*/ 3378819 w 3378819"/>
                <a:gd name="connsiteY3" fmla="*/ 2308303 h 2308303"/>
                <a:gd name="connsiteX4" fmla="*/ 0 w 3378819"/>
                <a:gd name="connsiteY4" fmla="*/ 2252547 h 2308303"/>
                <a:gd name="connsiteX5" fmla="*/ 178419 w 3378819"/>
                <a:gd name="connsiteY5" fmla="*/ 1070517 h 2308303"/>
                <a:gd name="connsiteX6" fmla="*/ 1293541 w 3378819"/>
                <a:gd name="connsiteY6" fmla="*/ 0 h 230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8819" h="2308303">
                  <a:moveTo>
                    <a:pt x="1293541" y="0"/>
                  </a:moveTo>
                  <a:lnTo>
                    <a:pt x="2430966" y="1081669"/>
                  </a:lnTo>
                  <a:lnTo>
                    <a:pt x="3334215" y="1137425"/>
                  </a:lnTo>
                  <a:lnTo>
                    <a:pt x="3378819" y="2308303"/>
                  </a:lnTo>
                  <a:lnTo>
                    <a:pt x="0" y="2252547"/>
                  </a:lnTo>
                  <a:lnTo>
                    <a:pt x="178419" y="1070517"/>
                  </a:lnTo>
                  <a:lnTo>
                    <a:pt x="1293541" y="0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97" y="3341069"/>
            <a:ext cx="4307585" cy="3360814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V="1">
            <a:off x="5051502" y="4248615"/>
            <a:ext cx="157232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6389649" y="5096108"/>
            <a:ext cx="1360449" cy="63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345044" y="5326567"/>
            <a:ext cx="1412488" cy="40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6356195" y="5501269"/>
            <a:ext cx="1364167" cy="25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378498" y="5754029"/>
            <a:ext cx="1349299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084956" y="5419493"/>
            <a:ext cx="136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このあたりを間違えている。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33493" y="5107259"/>
            <a:ext cx="138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prediction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input</a:t>
            </a:r>
            <a:r>
              <a:rPr kumimoji="1" lang="ja-JP" altLang="en-US" dirty="0" smtClean="0"/>
              <a:t>が２本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4014439" y="4415883"/>
            <a:ext cx="490654" cy="65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74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52568"/>
            <a:ext cx="9144000" cy="80679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Confusion matrix</a:t>
            </a:r>
            <a:r>
              <a:rPr kumimoji="1" lang="ja-JP" altLang="en-US" dirty="0" err="1" smtClean="0"/>
              <a:t>にも</a:t>
            </a:r>
            <a:r>
              <a:rPr kumimoji="1" lang="ja-JP" altLang="en-US" dirty="0" smtClean="0"/>
              <a:t>繋げる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10052" y="1304810"/>
            <a:ext cx="6867525" cy="3267191"/>
            <a:chOff x="2338852" y="1394019"/>
            <a:chExt cx="6867525" cy="326719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8852" y="1394019"/>
              <a:ext cx="6867525" cy="326707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5720576" y="3300761"/>
              <a:ext cx="2509024" cy="136044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7" y="4110851"/>
            <a:ext cx="3756102" cy="274714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5597912" y="3847171"/>
            <a:ext cx="1929161" cy="69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49" y="1182030"/>
            <a:ext cx="3726242" cy="2725310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V="1">
            <a:off x="6467707" y="2107580"/>
            <a:ext cx="1248937" cy="7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04733" y="5263375"/>
            <a:ext cx="258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注</a:t>
            </a:r>
            <a:r>
              <a:rPr lang="ja-JP" altLang="en-US" dirty="0"/>
              <a:t>）</a:t>
            </a:r>
            <a:r>
              <a:rPr lang="en-US" altLang="ja-JP" dirty="0" smtClean="0"/>
              <a:t>Confusion matrix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r>
              <a:rPr kumimoji="1" lang="en-US" altLang="ja-JP" dirty="0" smtClean="0"/>
              <a:t>Confusion matrix(1)</a:t>
            </a:r>
            <a:r>
              <a:rPr lang="ja-JP" altLang="en-US" dirty="0" smtClean="0"/>
              <a:t>とは結果が必ずしも同じではありません。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13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048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違いを</a:t>
            </a:r>
            <a:r>
              <a:rPr kumimoji="1" lang="en-US" altLang="ja-JP" dirty="0" smtClean="0"/>
              <a:t>visualize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22" y="877462"/>
            <a:ext cx="6381750" cy="21145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46" y="2687793"/>
            <a:ext cx="4637315" cy="417020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902" y="2698944"/>
            <a:ext cx="4624915" cy="4159056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1103971" y="3992137"/>
            <a:ext cx="758283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809679" y="4044176"/>
            <a:ext cx="758283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642517" y="1193180"/>
            <a:ext cx="2609385" cy="12154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5575610" y="1906859"/>
            <a:ext cx="1628078" cy="11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471317" y="1906859"/>
            <a:ext cx="892098" cy="9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4103650" y="4014439"/>
            <a:ext cx="735980" cy="6467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9578899" y="4066478"/>
            <a:ext cx="765716" cy="6504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を組み合わせる。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469986" y="1676052"/>
            <a:ext cx="9229725" cy="3305175"/>
            <a:chOff x="1057391" y="1631447"/>
            <a:chExt cx="9229725" cy="33051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91" y="1631447"/>
              <a:ext cx="9229725" cy="3305175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2207941" y="2442117"/>
              <a:ext cx="1048215" cy="11374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543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最初は何をどうすればよいのか分からない。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2150608"/>
            <a:ext cx="6385561" cy="456111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84715" y="170905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Output slot</a:t>
            </a:r>
            <a:r>
              <a:rPr kumimoji="1"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03371" y="1502229"/>
            <a:ext cx="13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Input &amp; output slot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30143" y="16546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input slot</a:t>
            </a:r>
            <a:r>
              <a:rPr kumimoji="1"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668487" y="2492829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489372" y="2416629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214258" y="2383972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900058" y="2394858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3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を組み合わせる。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7391" y="1073886"/>
            <a:ext cx="9229725" cy="3305175"/>
            <a:chOff x="1057391" y="1631447"/>
            <a:chExt cx="9229725" cy="33051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91" y="1631447"/>
              <a:ext cx="9229725" cy="3305175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2207941" y="2442117"/>
              <a:ext cx="1048215" cy="11374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3" y="4055908"/>
            <a:ext cx="4030999" cy="253308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2341756" y="2988527"/>
            <a:ext cx="200722" cy="11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020" y="1862254"/>
            <a:ext cx="6023023" cy="4047892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5698273" y="1594624"/>
            <a:ext cx="1170878" cy="57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4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を組み合わせる。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7391" y="1073886"/>
            <a:ext cx="9229725" cy="3305175"/>
            <a:chOff x="1057391" y="1631447"/>
            <a:chExt cx="9229725" cy="33051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91" y="1631447"/>
              <a:ext cx="9229725" cy="3305175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2207941" y="2442117"/>
              <a:ext cx="1048215" cy="11374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3" y="4055908"/>
            <a:ext cx="4030999" cy="253308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2341756" y="2988527"/>
            <a:ext cx="200722" cy="11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61" y="4013244"/>
            <a:ext cx="3666891" cy="2681902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endCxn id="10" idx="0"/>
          </p:cNvCxnSpPr>
          <p:nvPr/>
        </p:nvCxnSpPr>
        <p:spPr>
          <a:xfrm>
            <a:off x="9623502" y="2542478"/>
            <a:ext cx="539905" cy="1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397512" y="4705815"/>
            <a:ext cx="175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 components</a:t>
            </a:r>
            <a:r>
              <a:rPr kumimoji="1" lang="ja-JP" altLang="en-US" dirty="0" smtClean="0"/>
              <a:t>が選択されている。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46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を組み合わせる。</a:t>
            </a:r>
            <a:r>
              <a:rPr lang="en-US" altLang="ja-JP" dirty="0" smtClean="0"/>
              <a:t>3 components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91" y="1073886"/>
            <a:ext cx="9229725" cy="3305175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2341756" y="2988527"/>
            <a:ext cx="200722" cy="11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9623502" y="2542478"/>
            <a:ext cx="539905" cy="1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2" y="4186179"/>
            <a:ext cx="4109805" cy="258261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962" y="4159405"/>
            <a:ext cx="3552495" cy="259823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494263" y="4114800"/>
            <a:ext cx="19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Components=3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56195" y="4917687"/>
            <a:ext cx="2152186" cy="120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この場合は</a:t>
            </a:r>
            <a:r>
              <a:rPr kumimoji="1" lang="en-US" altLang="ja-JP" dirty="0" smtClean="0"/>
              <a:t>Confusion </a:t>
            </a:r>
            <a:r>
              <a:rPr kumimoji="1" lang="en-US" altLang="ja-JP" dirty="0" err="1" smtClean="0"/>
              <a:t>matirx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Confusion matrix(1)</a:t>
            </a:r>
            <a:r>
              <a:rPr kumimoji="1" lang="ja-JP" altLang="en-US" dirty="0" smtClean="0"/>
              <a:t>とは値が異なる。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3155795" y="4259766"/>
            <a:ext cx="267629" cy="2453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46771" y="4337823"/>
            <a:ext cx="591014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7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繋いでみる。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42" y="1577748"/>
            <a:ext cx="3850143" cy="19331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07" y="4312103"/>
            <a:ext cx="3162300" cy="1847850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5418780" y="2558143"/>
            <a:ext cx="383306" cy="1730828"/>
          </a:xfrm>
          <a:custGeom>
            <a:avLst/>
            <a:gdLst>
              <a:gd name="connsiteX0" fmla="*/ 383306 w 383306"/>
              <a:gd name="connsiteY0" fmla="*/ 0 h 1959428"/>
              <a:gd name="connsiteX1" fmla="*/ 2306 w 383306"/>
              <a:gd name="connsiteY1" fmla="*/ 925286 h 1959428"/>
              <a:gd name="connsiteX2" fmla="*/ 252677 w 383306"/>
              <a:gd name="connsiteY2" fmla="*/ 1959428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06" h="1959428">
                <a:moveTo>
                  <a:pt x="383306" y="0"/>
                </a:moveTo>
                <a:cubicBezTo>
                  <a:pt x="203691" y="299357"/>
                  <a:pt x="24077" y="598715"/>
                  <a:pt x="2306" y="925286"/>
                </a:cubicBezTo>
                <a:cubicBezTo>
                  <a:pt x="-19466" y="1251857"/>
                  <a:pt x="116605" y="1605642"/>
                  <a:pt x="252677" y="195942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957457" y="4735286"/>
            <a:ext cx="169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Output-input Slot</a:t>
            </a:r>
            <a:r>
              <a:rPr kumimoji="1" lang="ja-JP" altLang="en-US" dirty="0" smtClean="0"/>
              <a:t>同士が繋がる。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47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717095"/>
            <a:ext cx="6910638" cy="23309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更に繋げてみる。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732" y="4163105"/>
            <a:ext cx="3829050" cy="1819275"/>
          </a:xfrm>
          <a:prstGeom prst="rect">
            <a:avLst/>
          </a:prstGeom>
        </p:spPr>
      </p:pic>
      <p:sp>
        <p:nvSpPr>
          <p:cNvPr id="7" name="フリーフォーム 6"/>
          <p:cNvSpPr/>
          <p:nvPr/>
        </p:nvSpPr>
        <p:spPr>
          <a:xfrm>
            <a:off x="5388429" y="2100943"/>
            <a:ext cx="391885" cy="1861457"/>
          </a:xfrm>
          <a:custGeom>
            <a:avLst/>
            <a:gdLst>
              <a:gd name="connsiteX0" fmla="*/ 315834 w 315834"/>
              <a:gd name="connsiteY0" fmla="*/ 0 h 1251857"/>
              <a:gd name="connsiteX1" fmla="*/ 149 w 315834"/>
              <a:gd name="connsiteY1" fmla="*/ 576943 h 1251857"/>
              <a:gd name="connsiteX2" fmla="*/ 283177 w 315834"/>
              <a:gd name="connsiteY2" fmla="*/ 1251857 h 125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834" h="1251857">
                <a:moveTo>
                  <a:pt x="315834" y="0"/>
                </a:moveTo>
                <a:cubicBezTo>
                  <a:pt x="160713" y="184150"/>
                  <a:pt x="5592" y="368300"/>
                  <a:pt x="149" y="576943"/>
                </a:cubicBezTo>
                <a:cubicBezTo>
                  <a:pt x="-5294" y="785586"/>
                  <a:pt x="138941" y="1018721"/>
                  <a:pt x="283177" y="125185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79" y="4127046"/>
            <a:ext cx="3162300" cy="1847850"/>
          </a:xfrm>
          <a:prstGeom prst="rect">
            <a:avLst/>
          </a:prstGeom>
        </p:spPr>
      </p:pic>
      <p:sp>
        <p:nvSpPr>
          <p:cNvPr id="9" name="フリーフォーム 8"/>
          <p:cNvSpPr/>
          <p:nvPr/>
        </p:nvSpPr>
        <p:spPr>
          <a:xfrm>
            <a:off x="2980380" y="2166258"/>
            <a:ext cx="383306" cy="1730828"/>
          </a:xfrm>
          <a:custGeom>
            <a:avLst/>
            <a:gdLst>
              <a:gd name="connsiteX0" fmla="*/ 383306 w 383306"/>
              <a:gd name="connsiteY0" fmla="*/ 0 h 1959428"/>
              <a:gd name="connsiteX1" fmla="*/ 2306 w 383306"/>
              <a:gd name="connsiteY1" fmla="*/ 925286 h 1959428"/>
              <a:gd name="connsiteX2" fmla="*/ 252677 w 383306"/>
              <a:gd name="connsiteY2" fmla="*/ 1959428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06" h="1959428">
                <a:moveTo>
                  <a:pt x="383306" y="0"/>
                </a:moveTo>
                <a:cubicBezTo>
                  <a:pt x="203691" y="299357"/>
                  <a:pt x="24077" y="598715"/>
                  <a:pt x="2306" y="925286"/>
                </a:cubicBezTo>
                <a:cubicBezTo>
                  <a:pt x="-19466" y="1251857"/>
                  <a:pt x="116605" y="1605642"/>
                  <a:pt x="252677" y="195942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52801" y="6226628"/>
            <a:ext cx="26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‘Data’</a:t>
            </a:r>
            <a:r>
              <a:rPr kumimoji="1" lang="ja-JP" altLang="en-US" dirty="0" smtClean="0"/>
              <a:t>が連結されていく。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8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9629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kumimoji="1" lang="en-US" altLang="ja-JP" dirty="0" smtClean="0"/>
              <a:t>Linear regression</a:t>
            </a:r>
            <a:r>
              <a:rPr lang="ja-JP" altLang="en-US" dirty="0" smtClean="0"/>
              <a:t>の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を何かと</a:t>
            </a:r>
            <a:r>
              <a:rPr kumimoji="1" lang="ja-JP" altLang="en-US" dirty="0" smtClean="0"/>
              <a:t>繋げてみる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4" y="1609723"/>
            <a:ext cx="8908547" cy="20152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99114" y="3842657"/>
            <a:ext cx="231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Link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“Selected” data </a:t>
            </a:r>
            <a:r>
              <a:rPr kumimoji="1" lang="ja-JP" altLang="en-US" dirty="0" smtClean="0"/>
              <a:t>とあるので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を全て</a:t>
            </a:r>
            <a:r>
              <a:rPr kumimoji="1" lang="en-US" altLang="ja-JP" dirty="0" smtClean="0"/>
              <a:t>”select”</a:t>
            </a:r>
            <a:r>
              <a:rPr kumimoji="1" lang="ja-JP" altLang="en-US" dirty="0" smtClean="0"/>
              <a:t>しておく。</a:t>
            </a:r>
            <a:endParaRPr kumimoji="1" lang="ja-JP" altLang="en-US" dirty="0"/>
          </a:p>
        </p:txBody>
      </p:sp>
      <p:sp>
        <p:nvSpPr>
          <p:cNvPr id="6" name="フリーフォーム 5"/>
          <p:cNvSpPr/>
          <p:nvPr/>
        </p:nvSpPr>
        <p:spPr>
          <a:xfrm>
            <a:off x="3940629" y="3167743"/>
            <a:ext cx="544285" cy="631371"/>
          </a:xfrm>
          <a:custGeom>
            <a:avLst/>
            <a:gdLst>
              <a:gd name="connsiteX0" fmla="*/ 544285 w 544285"/>
              <a:gd name="connsiteY0" fmla="*/ 631371 h 631371"/>
              <a:gd name="connsiteX1" fmla="*/ 206828 w 544285"/>
              <a:gd name="connsiteY1" fmla="*/ 315686 h 631371"/>
              <a:gd name="connsiteX2" fmla="*/ 0 w 544285"/>
              <a:gd name="connsiteY2" fmla="*/ 0 h 6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85" h="631371">
                <a:moveTo>
                  <a:pt x="544285" y="631371"/>
                </a:moveTo>
                <a:cubicBezTo>
                  <a:pt x="420913" y="526142"/>
                  <a:pt x="297542" y="420914"/>
                  <a:pt x="206828" y="315686"/>
                </a:cubicBezTo>
                <a:cubicBezTo>
                  <a:pt x="116114" y="210457"/>
                  <a:pt x="58057" y="10522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3" y="3753885"/>
            <a:ext cx="4615543" cy="3104115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9046029" y="3091543"/>
            <a:ext cx="217714" cy="598714"/>
          </a:xfrm>
          <a:custGeom>
            <a:avLst/>
            <a:gdLst>
              <a:gd name="connsiteX0" fmla="*/ 0 w 217714"/>
              <a:gd name="connsiteY0" fmla="*/ 0 h 598714"/>
              <a:gd name="connsiteX1" fmla="*/ 217714 w 217714"/>
              <a:gd name="connsiteY1" fmla="*/ 598714 h 59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714" h="598714">
                <a:moveTo>
                  <a:pt x="0" y="0"/>
                </a:moveTo>
                <a:lnTo>
                  <a:pt x="217714" y="598714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2229" y="5464629"/>
            <a:ext cx="186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Predict</a:t>
            </a:r>
            <a:r>
              <a:rPr lang="ja-JP" altLang="en-US" dirty="0" smtClean="0"/>
              <a:t>の値でなく係数と書いてある。</a:t>
            </a:r>
            <a:endParaRPr kumimoji="1" lang="ja-JP" altLang="en-US" dirty="0"/>
          </a:p>
        </p:txBody>
      </p:sp>
      <p:sp>
        <p:nvSpPr>
          <p:cNvPr id="11" name="フリーフォーム 10"/>
          <p:cNvSpPr/>
          <p:nvPr/>
        </p:nvSpPr>
        <p:spPr>
          <a:xfrm>
            <a:off x="7391400" y="2634343"/>
            <a:ext cx="1807029" cy="3124200"/>
          </a:xfrm>
          <a:custGeom>
            <a:avLst/>
            <a:gdLst>
              <a:gd name="connsiteX0" fmla="*/ 1807029 w 1807029"/>
              <a:gd name="connsiteY0" fmla="*/ 3124200 h 3124200"/>
              <a:gd name="connsiteX1" fmla="*/ 337457 w 1807029"/>
              <a:gd name="connsiteY1" fmla="*/ 1371600 h 3124200"/>
              <a:gd name="connsiteX2" fmla="*/ 0 w 1807029"/>
              <a:gd name="connsiteY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029" h="3124200">
                <a:moveTo>
                  <a:pt x="1807029" y="3124200"/>
                </a:moveTo>
                <a:cubicBezTo>
                  <a:pt x="1222828" y="2508250"/>
                  <a:pt x="638628" y="1892300"/>
                  <a:pt x="337457" y="1371600"/>
                </a:cubicBezTo>
                <a:cubicBezTo>
                  <a:pt x="36285" y="850900"/>
                  <a:pt x="18142" y="42545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kumimoji="1" lang="en-US" altLang="ja-JP" dirty="0" smtClean="0"/>
              <a:t>Linear regression</a:t>
            </a:r>
            <a:r>
              <a:rPr lang="ja-JP" altLang="en-US" dirty="0" smtClean="0"/>
              <a:t>の結果を何かと</a:t>
            </a:r>
            <a:r>
              <a:rPr kumimoji="1" lang="ja-JP" altLang="en-US" dirty="0" smtClean="0"/>
              <a:t>繋げてみる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4" y="1609723"/>
            <a:ext cx="8908547" cy="201521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945086" y="3439886"/>
            <a:ext cx="186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この接続では</a:t>
            </a:r>
            <a:r>
              <a:rPr lang="en-US" altLang="ja-JP" dirty="0" smtClean="0"/>
              <a:t>Coefficient-Data</a:t>
            </a:r>
            <a:r>
              <a:rPr lang="ja-JP" altLang="en-US" dirty="0" smtClean="0"/>
              <a:t>としか繋がらない。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6" y="4353603"/>
            <a:ext cx="3676650" cy="1895475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 flipV="1">
            <a:off x="7478486" y="2525486"/>
            <a:ext cx="174171" cy="827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0210800" y="4234543"/>
            <a:ext cx="1545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Linear </a:t>
            </a:r>
            <a:r>
              <a:rPr kumimoji="1" lang="en-US" altLang="ja-JP" dirty="0" err="1" smtClean="0"/>
              <a:t>Regresion</a:t>
            </a:r>
            <a:r>
              <a:rPr kumimoji="1" lang="en-US" altLang="ja-JP" dirty="0" smtClean="0"/>
              <a:t>:“Predictor”</a:t>
            </a:r>
            <a:r>
              <a:rPr kumimoji="1" lang="ja-JP" altLang="en-US" dirty="0" smtClean="0"/>
              <a:t>に繋がるものは何か？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73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5543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Predictor</a:t>
            </a:r>
            <a:r>
              <a:rPr kumimoji="1" lang="ja-JP" altLang="en-US" dirty="0" smtClean="0"/>
              <a:t>を繋げたい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46" y="4484234"/>
            <a:ext cx="3676650" cy="18954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52" y="1726066"/>
            <a:ext cx="7517947" cy="2426361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>
            <a:off x="6520543" y="3418114"/>
            <a:ext cx="108857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610599" y="4528458"/>
            <a:ext cx="273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Predictons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r>
              <a:rPr lang="en-US" altLang="ja-JP" dirty="0" smtClean="0"/>
              <a:t>Predictor-Predictions</a:t>
            </a:r>
            <a:r>
              <a:rPr lang="ja-JP" altLang="en-US" dirty="0" smtClean="0"/>
              <a:t>と繋がる。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88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まだ回帰できていない。</a:t>
            </a:r>
            <a:r>
              <a:rPr kumimoji="1" lang="en-US" altLang="ja-JP" dirty="0" smtClean="0"/>
              <a:t>Predictions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元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も繋げる必要がる。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474"/>
            <a:ext cx="7912955" cy="365623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93" y="4909455"/>
            <a:ext cx="4629578" cy="17505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018" y="4783590"/>
            <a:ext cx="3829050" cy="18192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903" y="1719262"/>
            <a:ext cx="3676650" cy="1895475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3744686" y="4201886"/>
            <a:ext cx="653143" cy="794657"/>
          </a:xfrm>
          <a:custGeom>
            <a:avLst/>
            <a:gdLst>
              <a:gd name="connsiteX0" fmla="*/ 653143 w 653143"/>
              <a:gd name="connsiteY0" fmla="*/ 0 h 794657"/>
              <a:gd name="connsiteX1" fmla="*/ 185057 w 653143"/>
              <a:gd name="connsiteY1" fmla="*/ 250371 h 794657"/>
              <a:gd name="connsiteX2" fmla="*/ 0 w 653143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94657">
                <a:moveTo>
                  <a:pt x="653143" y="0"/>
                </a:moveTo>
                <a:cubicBezTo>
                  <a:pt x="473528" y="58964"/>
                  <a:pt x="293914" y="117928"/>
                  <a:pt x="185057" y="250371"/>
                </a:cubicBezTo>
                <a:cubicBezTo>
                  <a:pt x="76200" y="382814"/>
                  <a:pt x="38100" y="588735"/>
                  <a:pt x="0" y="79465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5682343" y="3069771"/>
            <a:ext cx="1905000" cy="729343"/>
          </a:xfrm>
          <a:custGeom>
            <a:avLst/>
            <a:gdLst>
              <a:gd name="connsiteX0" fmla="*/ 0 w 1905000"/>
              <a:gd name="connsiteY0" fmla="*/ 729343 h 729343"/>
              <a:gd name="connsiteX1" fmla="*/ 1905000 w 1905000"/>
              <a:gd name="connsiteY1" fmla="*/ 0 h 72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729343">
                <a:moveTo>
                  <a:pt x="0" y="729343"/>
                </a:moveTo>
                <a:lnTo>
                  <a:pt x="19050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6760029" y="4615543"/>
            <a:ext cx="468085" cy="185057"/>
          </a:xfrm>
          <a:custGeom>
            <a:avLst/>
            <a:gdLst>
              <a:gd name="connsiteX0" fmla="*/ 0 w 468085"/>
              <a:gd name="connsiteY0" fmla="*/ 0 h 185057"/>
              <a:gd name="connsiteX1" fmla="*/ 468085 w 468085"/>
              <a:gd name="connsiteY1" fmla="*/ 185057 h 1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5" h="185057">
                <a:moveTo>
                  <a:pt x="0" y="0"/>
                </a:moveTo>
                <a:lnTo>
                  <a:pt x="468085" y="18505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00256" y="4234542"/>
            <a:ext cx="421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Predictions</a:t>
            </a:r>
            <a:r>
              <a:rPr kumimoji="1" lang="ja-JP" altLang="en-US" dirty="0" smtClean="0"/>
              <a:t>はどちらの</a:t>
            </a:r>
            <a:r>
              <a:rPr kumimoji="1" lang="en-US" altLang="ja-JP" dirty="0" smtClean="0"/>
              <a:t>slot</a:t>
            </a:r>
            <a:r>
              <a:rPr kumimoji="1" lang="ja-JP" altLang="en-US" dirty="0" smtClean="0"/>
              <a:t>も繋がると回帰の結果が出る。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9720943" y="2601686"/>
            <a:ext cx="794657" cy="1632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016829" y="5399315"/>
            <a:ext cx="794657" cy="1632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1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0" y="1213076"/>
            <a:ext cx="9314089" cy="34767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結果を図示する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79" y="4909455"/>
            <a:ext cx="4629578" cy="175055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113314" y="4572001"/>
            <a:ext cx="654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“Predictions”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x,y,y_predict</a:t>
            </a:r>
            <a:r>
              <a:rPr lang="ja-JP" altLang="en-US" dirty="0" smtClean="0"/>
              <a:t>のデータがはいっているので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86257" y="3396343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繋げるだけで</a:t>
            </a:r>
            <a:endParaRPr kumimoji="1" lang="en-US" altLang="ja-JP" dirty="0" smtClean="0"/>
          </a:p>
          <a:p>
            <a:r>
              <a:rPr lang="en-US" altLang="ja-JP" dirty="0" smtClean="0"/>
              <a:t>y-</a:t>
            </a:r>
            <a:r>
              <a:rPr lang="en-US" altLang="ja-JP" dirty="0" err="1" smtClean="0"/>
              <a:t>y_predict</a:t>
            </a:r>
            <a:r>
              <a:rPr lang="ja-JP" altLang="en-US" dirty="0" smtClean="0"/>
              <a:t>がかける。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172" y="232193"/>
            <a:ext cx="2850696" cy="2992019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H="1">
            <a:off x="8088086" y="2351314"/>
            <a:ext cx="674914" cy="1186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5965371" y="4071257"/>
            <a:ext cx="293915" cy="468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8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379</Words>
  <Application>Microsoft Office PowerPoint</Application>
  <PresentationFormat>ワイド画面</PresentationFormat>
  <Paragraphs>55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Office テーマ</vt:lpstr>
      <vt:lpstr>Orangeのつなぎ方</vt:lpstr>
      <vt:lpstr>最初は何をどうすればよいのか分からない。</vt:lpstr>
      <vt:lpstr>繋いでみる。</vt:lpstr>
      <vt:lpstr>更に繋げてみる。</vt:lpstr>
      <vt:lpstr>Linear regressionのoutputを何かと繋げてみる</vt:lpstr>
      <vt:lpstr>Linear regressionの結果を何かと繋げてみる(2)</vt:lpstr>
      <vt:lpstr>Predictorを繋げたい</vt:lpstr>
      <vt:lpstr>まだ回帰できていない。Predictionsには元Dataも繋げる必要がる。</vt:lpstr>
      <vt:lpstr>結果を図示する</vt:lpstr>
      <vt:lpstr>元データのplotの仕方も理解したはず</vt:lpstr>
      <vt:lpstr>Classificationの例</vt:lpstr>
      <vt:lpstr>Iris data set</vt:lpstr>
      <vt:lpstr>Visualize iris data</vt:lpstr>
      <vt:lpstr>Classificationの例：cross validationのexampleを再現する。</vt:lpstr>
      <vt:lpstr>Confusion matrixまで繋ぐ</vt:lpstr>
      <vt:lpstr>各々のtargetがどうclassificationされたのか見たい場合は？</vt:lpstr>
      <vt:lpstr>Confusion matrixにも繋げる</vt:lpstr>
      <vt:lpstr>違いをvisualizeする</vt:lpstr>
      <vt:lpstr>応用：PCAを組み合わせる。</vt:lpstr>
      <vt:lpstr>応用：PCAを組み合わせる。</vt:lpstr>
      <vt:lpstr>応用：PCAを組み合わせる。</vt:lpstr>
      <vt:lpstr>応用：PCAを組み合わせる。3 components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</dc:title>
  <dc:creator>Hiori Kino</dc:creator>
  <cp:lastModifiedBy>Hiori Kino</cp:lastModifiedBy>
  <cp:revision>39</cp:revision>
  <dcterms:created xsi:type="dcterms:W3CDTF">2016-09-16T12:29:46Z</dcterms:created>
  <dcterms:modified xsi:type="dcterms:W3CDTF">2016-09-21T05:51:21Z</dcterms:modified>
</cp:coreProperties>
</file>