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7" r:id="rId17"/>
    <p:sldId id="274" r:id="rId18"/>
    <p:sldId id="272" r:id="rId19"/>
    <p:sldId id="273" r:id="rId20"/>
    <p:sldId id="275" r:id="rId21"/>
    <p:sldId id="276" r:id="rId2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69" d="100"/>
          <a:sy n="69" d="100"/>
        </p:scale>
        <p:origin x="67" y="29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0A5051-FBBD-4FB1-AFB3-5D5E2537F083}" type="datetimeFigureOut">
              <a:rPr kumimoji="1" lang="ja-JP" altLang="en-US" smtClean="0"/>
              <a:t>2016/9/28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FB0E97-C7A2-4039-926B-0A2A7D2B99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09114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FB0E97-C7A2-4039-926B-0A2A7D2B998B}" type="slidenum">
              <a:rPr kumimoji="1" lang="ja-JP" altLang="en-US" smtClean="0"/>
              <a:t>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24616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BDB0A-5D3B-418E-8AC9-7002F915347B}" type="datetimeFigureOut">
              <a:rPr kumimoji="1" lang="ja-JP" altLang="en-US" smtClean="0"/>
              <a:t>2016/9/28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E104E-79F5-4C1B-BA58-333EC4A6DD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3487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BDB0A-5D3B-418E-8AC9-7002F915347B}" type="datetimeFigureOut">
              <a:rPr kumimoji="1" lang="ja-JP" altLang="en-US" smtClean="0"/>
              <a:t>2016/9/28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E104E-79F5-4C1B-BA58-333EC4A6DD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5605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BDB0A-5D3B-418E-8AC9-7002F915347B}" type="datetimeFigureOut">
              <a:rPr kumimoji="1" lang="ja-JP" altLang="en-US" smtClean="0"/>
              <a:t>2016/9/28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E104E-79F5-4C1B-BA58-333EC4A6DD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2876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BDB0A-5D3B-418E-8AC9-7002F915347B}" type="datetimeFigureOut">
              <a:rPr kumimoji="1" lang="ja-JP" altLang="en-US" smtClean="0"/>
              <a:t>2016/9/28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E104E-79F5-4C1B-BA58-333EC4A6DD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636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BDB0A-5D3B-418E-8AC9-7002F915347B}" type="datetimeFigureOut">
              <a:rPr kumimoji="1" lang="ja-JP" altLang="en-US" smtClean="0"/>
              <a:t>2016/9/28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E104E-79F5-4C1B-BA58-333EC4A6DD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7945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BDB0A-5D3B-418E-8AC9-7002F915347B}" type="datetimeFigureOut">
              <a:rPr kumimoji="1" lang="ja-JP" altLang="en-US" smtClean="0"/>
              <a:t>2016/9/28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E104E-79F5-4C1B-BA58-333EC4A6DD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6465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BDB0A-5D3B-418E-8AC9-7002F915347B}" type="datetimeFigureOut">
              <a:rPr kumimoji="1" lang="ja-JP" altLang="en-US" smtClean="0"/>
              <a:t>2016/9/28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E104E-79F5-4C1B-BA58-333EC4A6DD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7866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BDB0A-5D3B-418E-8AC9-7002F915347B}" type="datetimeFigureOut">
              <a:rPr kumimoji="1" lang="ja-JP" altLang="en-US" smtClean="0"/>
              <a:t>2016/9/28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E104E-79F5-4C1B-BA58-333EC4A6DD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2075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BDB0A-5D3B-418E-8AC9-7002F915347B}" type="datetimeFigureOut">
              <a:rPr kumimoji="1" lang="ja-JP" altLang="en-US" smtClean="0"/>
              <a:t>2016/9/28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E104E-79F5-4C1B-BA58-333EC4A6DD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8292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BDB0A-5D3B-418E-8AC9-7002F915347B}" type="datetimeFigureOut">
              <a:rPr kumimoji="1" lang="ja-JP" altLang="en-US" smtClean="0"/>
              <a:t>2016/9/28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E104E-79F5-4C1B-BA58-333EC4A6DD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241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BDB0A-5D3B-418E-8AC9-7002F915347B}" type="datetimeFigureOut">
              <a:rPr kumimoji="1" lang="ja-JP" altLang="en-US" smtClean="0"/>
              <a:t>2016/9/28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E104E-79F5-4C1B-BA58-333EC4A6DD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5134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BDB0A-5D3B-418E-8AC9-7002F915347B}" type="datetimeFigureOut">
              <a:rPr kumimoji="1" lang="ja-JP" altLang="en-US" smtClean="0"/>
              <a:t>2016/9/28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7E104E-79F5-4C1B-BA58-333EC4A6DD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9546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smtClean="0"/>
              <a:t>Orange</a:t>
            </a:r>
            <a:r>
              <a:rPr kumimoji="1" lang="ja-JP" altLang="en-US" dirty="0" smtClean="0"/>
              <a:t>を用いた機械学習</a:t>
            </a:r>
            <a:r>
              <a:rPr kumimoji="1" lang="en-US" altLang="ja-JP" dirty="0" smtClean="0"/>
              <a:t>tutorial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 err="1" smtClean="0"/>
              <a:t>Hior</a:t>
            </a:r>
            <a:r>
              <a:rPr kumimoji="1" lang="en-US" altLang="ja-JP" dirty="0" smtClean="0"/>
              <a:t> Kino</a:t>
            </a:r>
          </a:p>
          <a:p>
            <a:r>
              <a:rPr lang="en-US" altLang="ja-JP" dirty="0" smtClean="0"/>
              <a:t>2016/09/28</a:t>
            </a:r>
            <a:r>
              <a:rPr lang="ja-JP" altLang="en-US" dirty="0" smtClean="0"/>
              <a:t>改定版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929160" y="5285678"/>
            <a:ext cx="75605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欠点：複雑</a:t>
            </a:r>
            <a:r>
              <a:rPr lang="ja-JP" altLang="en-US" dirty="0"/>
              <a:t>なこと</a:t>
            </a:r>
            <a:r>
              <a:rPr lang="ja-JP" altLang="en-US" dirty="0" smtClean="0"/>
              <a:t>は出来ない</a:t>
            </a:r>
            <a:endParaRPr lang="en-US" altLang="ja-JP" dirty="0"/>
          </a:p>
          <a:p>
            <a:r>
              <a:rPr lang="ja-JP" altLang="en-US" dirty="0" smtClean="0"/>
              <a:t>長所：</a:t>
            </a:r>
            <a:r>
              <a:rPr lang="en-US" altLang="ja-JP" dirty="0" smtClean="0"/>
              <a:t>GUI</a:t>
            </a:r>
            <a:r>
              <a:rPr lang="ja-JP" altLang="en-US" dirty="0" smtClean="0"/>
              <a:t>を元々備えているので</a:t>
            </a:r>
            <a:r>
              <a:rPr lang="en-US" altLang="ja-JP" dirty="0" smtClean="0"/>
              <a:t>tutorial</a:t>
            </a:r>
            <a:r>
              <a:rPr lang="ja-JP" altLang="en-US" dirty="0" err="1" smtClean="0"/>
              <a:t>には</a:t>
            </a:r>
            <a:r>
              <a:rPr lang="ja-JP" altLang="en-US" dirty="0" smtClean="0"/>
              <a:t>良い。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178606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4173" y="903249"/>
            <a:ext cx="7803653" cy="359441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05543" y="0"/>
            <a:ext cx="10515600" cy="1325563"/>
          </a:xfrm>
        </p:spPr>
        <p:txBody>
          <a:bodyPr/>
          <a:lstStyle/>
          <a:p>
            <a:r>
              <a:rPr kumimoji="1" lang="en-US" altLang="ja-JP" dirty="0" smtClean="0"/>
              <a:t>Predictor</a:t>
            </a:r>
            <a:r>
              <a:rPr kumimoji="1" lang="ja-JP" altLang="en-US" dirty="0" smtClean="0"/>
              <a:t>を</a:t>
            </a:r>
            <a:r>
              <a:rPr kumimoji="1" lang="ja-JP" altLang="en-US" dirty="0" smtClean="0"/>
              <a:t>繋げる。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8046" y="4484234"/>
            <a:ext cx="3676650" cy="1895475"/>
          </a:xfrm>
          <a:prstGeom prst="rect">
            <a:avLst/>
          </a:prstGeom>
        </p:spPr>
      </p:pic>
      <p:cxnSp>
        <p:nvCxnSpPr>
          <p:cNvPr id="7" name="直線矢印コネクタ 6"/>
          <p:cNvCxnSpPr/>
          <p:nvPr/>
        </p:nvCxnSpPr>
        <p:spPr>
          <a:xfrm flipH="1">
            <a:off x="6520544" y="3021980"/>
            <a:ext cx="560480" cy="153913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/>
          <p:cNvSpPr txBox="1"/>
          <p:nvPr/>
        </p:nvSpPr>
        <p:spPr>
          <a:xfrm>
            <a:off x="8610599" y="4528458"/>
            <a:ext cx="27323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[</a:t>
            </a:r>
            <a:r>
              <a:rPr kumimoji="1" lang="en-US" altLang="ja-JP" dirty="0" err="1" smtClean="0"/>
              <a:t>Predictons</a:t>
            </a:r>
            <a:r>
              <a:rPr kumimoji="1" lang="en-US" altLang="ja-JP" dirty="0" smtClean="0"/>
              <a:t>]</a:t>
            </a:r>
            <a:r>
              <a:rPr kumimoji="1" lang="ja-JP" altLang="en-US" dirty="0" smtClean="0"/>
              <a:t>は</a:t>
            </a:r>
            <a:endParaRPr kumimoji="1" lang="en-US" altLang="ja-JP" dirty="0" smtClean="0"/>
          </a:p>
          <a:p>
            <a:r>
              <a:rPr lang="en-US" altLang="ja-JP" dirty="0" smtClean="0"/>
              <a:t>Predictor-Predictions</a:t>
            </a:r>
            <a:r>
              <a:rPr lang="ja-JP" altLang="en-US" dirty="0" smtClean="0"/>
              <a:t>と繋がる。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164393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図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780" y="1759336"/>
            <a:ext cx="7016431" cy="2946477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まだ回帰できていない。</a:t>
            </a:r>
            <a:r>
              <a:rPr kumimoji="1" lang="en-US" altLang="ja-JP" dirty="0" smtClean="0"/>
              <a:t>Predictions</a:t>
            </a:r>
            <a:r>
              <a:rPr lang="ja-JP" altLang="en-US" dirty="0" err="1" smtClean="0"/>
              <a:t>には</a:t>
            </a:r>
            <a:r>
              <a:rPr lang="ja-JP" altLang="en-US" dirty="0" smtClean="0"/>
              <a:t>元</a:t>
            </a:r>
            <a:r>
              <a:rPr lang="en-US" altLang="ja-JP" dirty="0" smtClean="0"/>
              <a:t>Data</a:t>
            </a:r>
            <a:r>
              <a:rPr lang="ja-JP" altLang="en-US" dirty="0" smtClean="0"/>
              <a:t>も繋げる必要がる。</a:t>
            </a:r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5593" y="4909455"/>
            <a:ext cx="4629578" cy="1750559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9018" y="4783590"/>
            <a:ext cx="3829050" cy="1819275"/>
          </a:xfrm>
          <a:prstGeom prst="rect">
            <a:avLst/>
          </a:prstGeom>
        </p:spPr>
      </p:pic>
      <p:sp>
        <p:nvSpPr>
          <p:cNvPr id="8" name="フリーフォーム 7"/>
          <p:cNvSpPr/>
          <p:nvPr/>
        </p:nvSpPr>
        <p:spPr>
          <a:xfrm>
            <a:off x="3401122" y="3610871"/>
            <a:ext cx="706775" cy="1329119"/>
          </a:xfrm>
          <a:custGeom>
            <a:avLst/>
            <a:gdLst>
              <a:gd name="connsiteX0" fmla="*/ 653143 w 653143"/>
              <a:gd name="connsiteY0" fmla="*/ 0 h 794657"/>
              <a:gd name="connsiteX1" fmla="*/ 185057 w 653143"/>
              <a:gd name="connsiteY1" fmla="*/ 250371 h 794657"/>
              <a:gd name="connsiteX2" fmla="*/ 0 w 653143"/>
              <a:gd name="connsiteY2" fmla="*/ 794657 h 794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53143" h="794657">
                <a:moveTo>
                  <a:pt x="653143" y="0"/>
                </a:moveTo>
                <a:cubicBezTo>
                  <a:pt x="473528" y="58964"/>
                  <a:pt x="293914" y="117928"/>
                  <a:pt x="185057" y="250371"/>
                </a:cubicBezTo>
                <a:cubicBezTo>
                  <a:pt x="76200" y="382814"/>
                  <a:pt x="38100" y="588735"/>
                  <a:pt x="0" y="794657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フリーフォーム 9"/>
          <p:cNvSpPr/>
          <p:nvPr/>
        </p:nvSpPr>
        <p:spPr>
          <a:xfrm>
            <a:off x="5720577" y="4192859"/>
            <a:ext cx="1507538" cy="607741"/>
          </a:xfrm>
          <a:custGeom>
            <a:avLst/>
            <a:gdLst>
              <a:gd name="connsiteX0" fmla="*/ 0 w 468085"/>
              <a:gd name="connsiteY0" fmla="*/ 0 h 185057"/>
              <a:gd name="connsiteX1" fmla="*/ 468085 w 468085"/>
              <a:gd name="connsiteY1" fmla="*/ 185057 h 185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68085" h="185057">
                <a:moveTo>
                  <a:pt x="0" y="0"/>
                </a:moveTo>
                <a:lnTo>
                  <a:pt x="468085" y="185057"/>
                </a:ln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7500256" y="4234542"/>
            <a:ext cx="42127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[Predictions]</a:t>
            </a:r>
            <a:r>
              <a:rPr kumimoji="1" lang="ja-JP" altLang="en-US" dirty="0" smtClean="0"/>
              <a:t>は</a:t>
            </a:r>
            <a:r>
              <a:rPr kumimoji="1" lang="ja-JP" altLang="en-US" dirty="0" smtClean="0"/>
              <a:t>どちら</a:t>
            </a:r>
            <a:r>
              <a:rPr kumimoji="1" lang="ja-JP" altLang="en-US" dirty="0" smtClean="0"/>
              <a:t>の</a:t>
            </a:r>
            <a:r>
              <a:rPr kumimoji="1" lang="en-US" altLang="ja-JP" dirty="0" smtClean="0"/>
              <a:t>port</a:t>
            </a:r>
            <a:r>
              <a:rPr kumimoji="1" lang="ja-JP" altLang="en-US" dirty="0" smtClean="0"/>
              <a:t>も</a:t>
            </a:r>
            <a:r>
              <a:rPr kumimoji="1" lang="ja-JP" altLang="en-US" dirty="0" smtClean="0"/>
              <a:t>繋がると回帰の結果が出る。</a:t>
            </a:r>
            <a:endParaRPr kumimoji="1" lang="ja-JP" altLang="en-US" dirty="0"/>
          </a:p>
        </p:txBody>
      </p:sp>
      <p:sp>
        <p:nvSpPr>
          <p:cNvPr id="15" name="円/楕円 14"/>
          <p:cNvSpPr/>
          <p:nvPr/>
        </p:nvSpPr>
        <p:spPr>
          <a:xfrm>
            <a:off x="3258546" y="5354711"/>
            <a:ext cx="1413815" cy="243201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23901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884" y="1307015"/>
            <a:ext cx="7751162" cy="3019657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結果を図示する</a:t>
            </a:r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4079" y="4909455"/>
            <a:ext cx="4629578" cy="1750559"/>
          </a:xfrm>
          <a:prstGeom prst="rect">
            <a:avLst/>
          </a:prstGeom>
        </p:spPr>
      </p:pic>
      <p:sp>
        <p:nvSpPr>
          <p:cNvPr id="7" name="テキスト ボックス 6"/>
          <p:cNvSpPr txBox="1"/>
          <p:nvPr/>
        </p:nvSpPr>
        <p:spPr>
          <a:xfrm>
            <a:off x="3113314" y="4572001"/>
            <a:ext cx="6542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“Predictions”</a:t>
            </a:r>
            <a:r>
              <a:rPr lang="ja-JP" altLang="en-US" dirty="0" smtClean="0"/>
              <a:t>に</a:t>
            </a:r>
            <a:r>
              <a:rPr lang="en-US" altLang="ja-JP" dirty="0" err="1" smtClean="0"/>
              <a:t>x,y,y_predict</a:t>
            </a:r>
            <a:r>
              <a:rPr lang="ja-JP" altLang="en-US" dirty="0" smtClean="0"/>
              <a:t>のデータがはいっているので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9786257" y="3396343"/>
            <a:ext cx="23295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繋げるだけで</a:t>
            </a:r>
            <a:endParaRPr kumimoji="1" lang="en-US" altLang="ja-JP" dirty="0" smtClean="0"/>
          </a:p>
          <a:p>
            <a:r>
              <a:rPr lang="en-US" altLang="ja-JP" dirty="0" smtClean="0"/>
              <a:t>y-</a:t>
            </a:r>
            <a:r>
              <a:rPr lang="en-US" altLang="ja-JP" dirty="0" err="1" smtClean="0"/>
              <a:t>y_predict</a:t>
            </a:r>
            <a:r>
              <a:rPr lang="ja-JP" altLang="en-US" dirty="0" smtClean="0"/>
              <a:t>がかける。</a:t>
            </a:r>
            <a:endParaRPr kumimoji="1" lang="ja-JP" altLang="en-US" dirty="0"/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37172" y="232193"/>
            <a:ext cx="2850696" cy="2992019"/>
          </a:xfrm>
          <a:prstGeom prst="rect">
            <a:avLst/>
          </a:prstGeom>
        </p:spPr>
      </p:pic>
      <p:cxnSp>
        <p:nvCxnSpPr>
          <p:cNvPr id="6" name="直線コネクタ 5"/>
          <p:cNvCxnSpPr/>
          <p:nvPr/>
        </p:nvCxnSpPr>
        <p:spPr>
          <a:xfrm flipH="1">
            <a:off x="8084634" y="2351314"/>
            <a:ext cx="678366" cy="83793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/>
          <p:cNvCxnSpPr/>
          <p:nvPr/>
        </p:nvCxnSpPr>
        <p:spPr>
          <a:xfrm>
            <a:off x="5898995" y="3724507"/>
            <a:ext cx="66377" cy="81483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26559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633" y="1836118"/>
            <a:ext cx="8058150" cy="4657725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119799"/>
            <a:ext cx="10515600" cy="1325563"/>
          </a:xfrm>
        </p:spPr>
        <p:txBody>
          <a:bodyPr/>
          <a:lstStyle/>
          <a:p>
            <a:r>
              <a:rPr kumimoji="1" lang="ja-JP" altLang="en-US" dirty="0" smtClean="0"/>
              <a:t>本来の形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148682" y="1535294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ja-JP" dirty="0" smtClean="0"/>
              <a:t>Model construction with training data</a:t>
            </a:r>
          </a:p>
          <a:p>
            <a:pPr lvl="1"/>
            <a:r>
              <a:rPr lang="en-US" altLang="ja-JP" dirty="0" smtClean="0"/>
              <a:t>Input:{</a:t>
            </a:r>
            <a:r>
              <a:rPr lang="en-US" altLang="ja-JP" dirty="0" err="1" smtClean="0"/>
              <a:t>x_i</a:t>
            </a:r>
            <a:r>
              <a:rPr lang="en-US" altLang="ja-JP" dirty="0" smtClean="0"/>
              <a:t>}_p</a:t>
            </a:r>
          </a:p>
          <a:p>
            <a:pPr lvl="1"/>
            <a:r>
              <a:rPr lang="en-US" altLang="ja-JP" dirty="0" smtClean="0"/>
              <a:t>output: </a:t>
            </a:r>
            <a:r>
              <a:rPr lang="en-US" altLang="ja-JP" dirty="0" err="1" smtClean="0"/>
              <a:t>c_i</a:t>
            </a:r>
            <a:r>
              <a:rPr lang="en-US" altLang="ja-JP" dirty="0" smtClean="0"/>
              <a:t> </a:t>
            </a:r>
          </a:p>
          <a:p>
            <a:r>
              <a:rPr lang="en-US" altLang="ja-JP" dirty="0" smtClean="0"/>
              <a:t>Prediction with Test data</a:t>
            </a:r>
          </a:p>
          <a:p>
            <a:pPr lvl="1"/>
            <a:r>
              <a:rPr lang="en-US" altLang="ja-JP" dirty="0" smtClean="0"/>
              <a:t>parameter</a:t>
            </a:r>
            <a:r>
              <a:rPr lang="en-US" altLang="ja-JP" dirty="0" smtClean="0"/>
              <a:t>: </a:t>
            </a:r>
            <a:r>
              <a:rPr lang="en-US" altLang="ja-JP" dirty="0" err="1" smtClean="0"/>
              <a:t>c_i</a:t>
            </a:r>
            <a:endParaRPr lang="en-US" altLang="ja-JP" dirty="0"/>
          </a:p>
          <a:p>
            <a:pPr lvl="1"/>
            <a:r>
              <a:rPr lang="en-US" altLang="ja-JP" dirty="0" smtClean="0"/>
              <a:t>Input: {</a:t>
            </a:r>
            <a:r>
              <a:rPr lang="en-US" altLang="ja-JP" dirty="0" err="1" smtClean="0"/>
              <a:t>x_i</a:t>
            </a:r>
            <a:r>
              <a:rPr lang="en-US" altLang="ja-JP" dirty="0" smtClean="0"/>
              <a:t>}_p 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output : f(x) for test x</a:t>
            </a:r>
            <a:endParaRPr lang="en-US" altLang="ja-JP" dirty="0"/>
          </a:p>
        </p:txBody>
      </p:sp>
      <p:cxnSp>
        <p:nvCxnSpPr>
          <p:cNvPr id="9" name="直線コネクタ 8"/>
          <p:cNvCxnSpPr/>
          <p:nvPr/>
        </p:nvCxnSpPr>
        <p:spPr>
          <a:xfrm flipV="1">
            <a:off x="4259765" y="3757960"/>
            <a:ext cx="7248293" cy="22303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テキスト ボックス 9"/>
          <p:cNvSpPr txBox="1"/>
          <p:nvPr/>
        </p:nvSpPr>
        <p:spPr>
          <a:xfrm>
            <a:off x="4114801" y="1984918"/>
            <a:ext cx="1260858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Training set</a:t>
            </a:r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4200293" y="4066478"/>
            <a:ext cx="889731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Test set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276566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4936" y="1824967"/>
            <a:ext cx="8058150" cy="4657725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97496"/>
            <a:ext cx="10515600" cy="1325563"/>
          </a:xfrm>
        </p:spPr>
        <p:txBody>
          <a:bodyPr/>
          <a:lstStyle/>
          <a:p>
            <a:r>
              <a:rPr kumimoji="1" lang="ja-JP" altLang="en-US" dirty="0" smtClean="0"/>
              <a:t>本来の形</a:t>
            </a:r>
            <a:r>
              <a:rPr kumimoji="1" lang="en-US" altLang="ja-JP" dirty="0" smtClean="0"/>
              <a:t>(2)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126380" y="1524144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ja-JP" dirty="0" smtClean="0"/>
              <a:t>Model construction with training data</a:t>
            </a:r>
          </a:p>
          <a:p>
            <a:pPr lvl="1"/>
            <a:r>
              <a:rPr lang="en-US" altLang="ja-JP" dirty="0" smtClean="0"/>
              <a:t>Input:{</a:t>
            </a:r>
            <a:r>
              <a:rPr lang="en-US" altLang="ja-JP" dirty="0" err="1" smtClean="0"/>
              <a:t>x_i</a:t>
            </a:r>
            <a:r>
              <a:rPr lang="en-US" altLang="ja-JP" dirty="0" smtClean="0"/>
              <a:t>}_p</a:t>
            </a:r>
          </a:p>
          <a:p>
            <a:pPr lvl="1"/>
            <a:r>
              <a:rPr lang="en-US" altLang="ja-JP" dirty="0" smtClean="0"/>
              <a:t>output: </a:t>
            </a:r>
            <a:r>
              <a:rPr lang="en-US" altLang="ja-JP" dirty="0" err="1" smtClean="0"/>
              <a:t>c_i</a:t>
            </a:r>
            <a:r>
              <a:rPr lang="en-US" altLang="ja-JP" dirty="0" smtClean="0"/>
              <a:t> </a:t>
            </a:r>
          </a:p>
          <a:p>
            <a:r>
              <a:rPr lang="en-US" altLang="ja-JP" dirty="0" smtClean="0"/>
              <a:t>Prediction with Test data</a:t>
            </a:r>
          </a:p>
          <a:p>
            <a:pPr lvl="1"/>
            <a:r>
              <a:rPr lang="en-US" altLang="ja-JP" dirty="0" smtClean="0"/>
              <a:t>parameter</a:t>
            </a:r>
            <a:r>
              <a:rPr lang="en-US" altLang="ja-JP" dirty="0" smtClean="0"/>
              <a:t>: </a:t>
            </a:r>
            <a:r>
              <a:rPr lang="en-US" altLang="ja-JP" dirty="0" err="1" smtClean="0"/>
              <a:t>c_i</a:t>
            </a:r>
            <a:endParaRPr lang="en-US" altLang="ja-JP" dirty="0"/>
          </a:p>
          <a:p>
            <a:pPr lvl="1"/>
            <a:r>
              <a:rPr lang="en-US" altLang="ja-JP" dirty="0" smtClean="0"/>
              <a:t>Input: {</a:t>
            </a:r>
            <a:r>
              <a:rPr lang="en-US" altLang="ja-JP" dirty="0" err="1" smtClean="0"/>
              <a:t>x_i</a:t>
            </a:r>
            <a:r>
              <a:rPr lang="en-US" altLang="ja-JP" dirty="0" smtClean="0"/>
              <a:t>}_p 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output : f(x) for test x</a:t>
            </a:r>
            <a:endParaRPr lang="en-US" altLang="ja-JP" dirty="0"/>
          </a:p>
        </p:txBody>
      </p:sp>
      <p:sp>
        <p:nvSpPr>
          <p:cNvPr id="3" name="正方形/長方形 2"/>
          <p:cNvSpPr/>
          <p:nvPr/>
        </p:nvSpPr>
        <p:spPr>
          <a:xfrm>
            <a:off x="4259766" y="4204010"/>
            <a:ext cx="3133493" cy="1293541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323064" y="5657671"/>
            <a:ext cx="31780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同じデータを用いているので</a:t>
            </a:r>
            <a:r>
              <a:rPr kumimoji="1" lang="en-US" altLang="ja-JP" dirty="0" smtClean="0"/>
              <a:t>training set</a:t>
            </a:r>
            <a:r>
              <a:rPr kumimoji="1" lang="ja-JP" altLang="en-US" dirty="0" smtClean="0"/>
              <a:t>側の</a:t>
            </a:r>
            <a:r>
              <a:rPr kumimoji="1" lang="en-US" altLang="ja-JP" dirty="0" smtClean="0"/>
              <a:t>[data table]</a:t>
            </a:r>
            <a:r>
              <a:rPr lang="ja-JP" altLang="en-US" dirty="0" smtClean="0"/>
              <a:t>と</a:t>
            </a:r>
            <a:r>
              <a:rPr lang="en-US" altLang="ja-JP" dirty="0" smtClean="0"/>
              <a:t>[predictions]</a:t>
            </a:r>
            <a:r>
              <a:rPr lang="ja-JP" altLang="en-US" dirty="0" smtClean="0"/>
              <a:t>を繋げている。</a:t>
            </a:r>
            <a:endParaRPr kumimoji="1" lang="ja-JP" altLang="en-US" dirty="0"/>
          </a:p>
        </p:txBody>
      </p:sp>
      <p:sp>
        <p:nvSpPr>
          <p:cNvPr id="7" name="フリーフォーム 6"/>
          <p:cNvSpPr/>
          <p:nvPr/>
        </p:nvSpPr>
        <p:spPr>
          <a:xfrm>
            <a:off x="6266985" y="3044283"/>
            <a:ext cx="2386361" cy="1761893"/>
          </a:xfrm>
          <a:custGeom>
            <a:avLst/>
            <a:gdLst>
              <a:gd name="connsiteX0" fmla="*/ 0 w 2386361"/>
              <a:gd name="connsiteY0" fmla="*/ 0 h 1761893"/>
              <a:gd name="connsiteX1" fmla="*/ 981308 w 2386361"/>
              <a:gd name="connsiteY1" fmla="*/ 936702 h 1761893"/>
              <a:gd name="connsiteX2" fmla="*/ 2386361 w 2386361"/>
              <a:gd name="connsiteY2" fmla="*/ 1761893 h 1761893"/>
              <a:gd name="connsiteX0" fmla="*/ 0 w 2386361"/>
              <a:gd name="connsiteY0" fmla="*/ 0 h 1761893"/>
              <a:gd name="connsiteX1" fmla="*/ 981308 w 2386361"/>
              <a:gd name="connsiteY1" fmla="*/ 936702 h 1761893"/>
              <a:gd name="connsiteX2" fmla="*/ 2386361 w 2386361"/>
              <a:gd name="connsiteY2" fmla="*/ 1761893 h 1761893"/>
              <a:gd name="connsiteX0" fmla="*/ 0 w 2386361"/>
              <a:gd name="connsiteY0" fmla="*/ 0 h 1761893"/>
              <a:gd name="connsiteX1" fmla="*/ 869795 w 2386361"/>
              <a:gd name="connsiteY1" fmla="*/ 1170877 h 1761893"/>
              <a:gd name="connsiteX2" fmla="*/ 2386361 w 2386361"/>
              <a:gd name="connsiteY2" fmla="*/ 1761893 h 1761893"/>
              <a:gd name="connsiteX0" fmla="*/ 0 w 2386361"/>
              <a:gd name="connsiteY0" fmla="*/ 0 h 1761893"/>
              <a:gd name="connsiteX1" fmla="*/ 869795 w 2386361"/>
              <a:gd name="connsiteY1" fmla="*/ 1170877 h 1761893"/>
              <a:gd name="connsiteX2" fmla="*/ 2386361 w 2386361"/>
              <a:gd name="connsiteY2" fmla="*/ 1761893 h 1761893"/>
              <a:gd name="connsiteX0" fmla="*/ 0 w 2386361"/>
              <a:gd name="connsiteY0" fmla="*/ 0 h 1761893"/>
              <a:gd name="connsiteX1" fmla="*/ 869795 w 2386361"/>
              <a:gd name="connsiteY1" fmla="*/ 1170877 h 1761893"/>
              <a:gd name="connsiteX2" fmla="*/ 2386361 w 2386361"/>
              <a:gd name="connsiteY2" fmla="*/ 1761893 h 1761893"/>
              <a:gd name="connsiteX0" fmla="*/ 0 w 2386361"/>
              <a:gd name="connsiteY0" fmla="*/ 0 h 1761893"/>
              <a:gd name="connsiteX1" fmla="*/ 947853 w 2386361"/>
              <a:gd name="connsiteY1" fmla="*/ 1148574 h 1761893"/>
              <a:gd name="connsiteX2" fmla="*/ 2386361 w 2386361"/>
              <a:gd name="connsiteY2" fmla="*/ 1761893 h 1761893"/>
              <a:gd name="connsiteX0" fmla="*/ 0 w 2386361"/>
              <a:gd name="connsiteY0" fmla="*/ 0 h 1761893"/>
              <a:gd name="connsiteX1" fmla="*/ 2386361 w 2386361"/>
              <a:gd name="connsiteY1" fmla="*/ 1761893 h 1761893"/>
              <a:gd name="connsiteX0" fmla="*/ 0 w 2386361"/>
              <a:gd name="connsiteY0" fmla="*/ 0 h 1761893"/>
              <a:gd name="connsiteX1" fmla="*/ 2386361 w 2386361"/>
              <a:gd name="connsiteY1" fmla="*/ 1761893 h 1761893"/>
              <a:gd name="connsiteX0" fmla="*/ 0 w 2386361"/>
              <a:gd name="connsiteY0" fmla="*/ 0 h 1761893"/>
              <a:gd name="connsiteX1" fmla="*/ 2386361 w 2386361"/>
              <a:gd name="connsiteY1" fmla="*/ 1761893 h 1761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386361" h="1761893">
                <a:moveTo>
                  <a:pt x="0" y="0"/>
                </a:moveTo>
                <a:cubicBezTo>
                  <a:pt x="1029630" y="74342"/>
                  <a:pt x="1490546" y="1609493"/>
                  <a:pt x="2386361" y="1761893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27315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kumimoji="1" lang="en-US" altLang="ja-JP" dirty="0" smtClean="0"/>
              <a:t>LASSO</a:t>
            </a:r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8655" y="1228957"/>
            <a:ext cx="7751162" cy="3019657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401" y="3251625"/>
            <a:ext cx="3743325" cy="3343275"/>
          </a:xfrm>
          <a:prstGeom prst="rect">
            <a:avLst/>
          </a:prstGeom>
        </p:spPr>
      </p:pic>
      <p:cxnSp>
        <p:nvCxnSpPr>
          <p:cNvPr id="8" name="直線矢印コネクタ 7"/>
          <p:cNvCxnSpPr/>
          <p:nvPr/>
        </p:nvCxnSpPr>
        <p:spPr>
          <a:xfrm flipH="1">
            <a:off x="2854712" y="2386361"/>
            <a:ext cx="490654" cy="1126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/>
          <p:cNvSpPr txBox="1"/>
          <p:nvPr/>
        </p:nvSpPr>
        <p:spPr>
          <a:xfrm>
            <a:off x="5285678" y="5129561"/>
            <a:ext cx="20852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 smtClean="0"/>
              <a:t>Hyperparameter</a:t>
            </a:r>
            <a:r>
              <a:rPr kumimoji="1" lang="en-US" altLang="ja-JP" dirty="0" smtClean="0"/>
              <a:t> alpha</a:t>
            </a:r>
            <a:r>
              <a:rPr kumimoji="1" lang="ja-JP" altLang="en-US" dirty="0" smtClean="0"/>
              <a:t>を大きくしても</a:t>
            </a:r>
            <a:r>
              <a:rPr kumimoji="1" lang="en-US" altLang="ja-JP" dirty="0" smtClean="0"/>
              <a:t>y2=sin(x)</a:t>
            </a:r>
            <a:r>
              <a:rPr kumimoji="1" lang="ja-JP" altLang="en-US" dirty="0" smtClean="0"/>
              <a:t>が選択されない</a:t>
            </a:r>
            <a:r>
              <a:rPr lang="ja-JP" altLang="en-US" dirty="0" smtClean="0"/>
              <a:t>のはなぜ？</a:t>
            </a:r>
            <a:endParaRPr kumimoji="1" lang="ja-JP" altLang="en-US" dirty="0"/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84752" y="3345366"/>
            <a:ext cx="2804538" cy="2943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1381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Model setup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199" y="1468786"/>
            <a:ext cx="11296185" cy="4351338"/>
          </a:xfrm>
        </p:spPr>
        <p:txBody>
          <a:bodyPr>
            <a:normAutofit/>
          </a:bodyPr>
          <a:lstStyle/>
          <a:p>
            <a:r>
              <a:rPr lang="en-US" altLang="ja-JP" dirty="0" smtClean="0"/>
              <a:t>data</a:t>
            </a:r>
          </a:p>
          <a:p>
            <a:pPr lvl="1"/>
            <a:r>
              <a:rPr lang="en-US" altLang="ja-JP" dirty="0" smtClean="0"/>
              <a:t>Descriptor: (x,x^2,x^3,x^4,x^5, sin(x))</a:t>
            </a:r>
          </a:p>
          <a:p>
            <a:pPr lvl="1"/>
            <a:r>
              <a:rPr lang="en-US" altLang="ja-JP" dirty="0" smtClean="0"/>
              <a:t>Target: y=sin(x)</a:t>
            </a:r>
          </a:p>
          <a:p>
            <a:pPr lvl="1"/>
            <a:endParaRPr lang="en-US" altLang="ja-JP" dirty="0" smtClean="0"/>
          </a:p>
          <a:p>
            <a:r>
              <a:rPr lang="en-US" altLang="ja-JP" dirty="0" smtClean="0"/>
              <a:t>Model: f(x)= c0 + c1 x + c2 x^2 + c3 x^3 + c4 x^4 + c5 x^5 + c6 sin(x)  </a:t>
            </a:r>
          </a:p>
          <a:p>
            <a:pPr lvl="1"/>
            <a:endParaRPr lang="en-US" altLang="ja-JP" dirty="0" smtClean="0"/>
          </a:p>
          <a:p>
            <a:r>
              <a:rPr lang="en-US" altLang="ja-JP" dirty="0" smtClean="0"/>
              <a:t>Regression: </a:t>
            </a:r>
          </a:p>
          <a:p>
            <a:pPr marL="457200" lvl="1" indent="0">
              <a:buNone/>
            </a:pPr>
            <a:r>
              <a:rPr lang="en-US" altLang="ja-JP" dirty="0" smtClean="0"/>
              <a:t>Parameter: alpha, </a:t>
            </a:r>
            <a:r>
              <a:rPr lang="en-US" altLang="ja-JP" dirty="0" smtClean="0"/>
              <a:t>Input:(x,x^2,x^3,x^4,x^5,sin(x))_p, Output: (c</a:t>
            </a:r>
            <a:r>
              <a:rPr lang="en-US" altLang="ja-JP" dirty="0" smtClean="0"/>
              <a:t>0,…,c6)</a:t>
            </a:r>
            <a:r>
              <a:rPr lang="en-US" altLang="ja-JP" dirty="0" smtClean="0"/>
              <a:t> </a:t>
            </a:r>
          </a:p>
          <a:p>
            <a:pPr marL="457200" lvl="1" indent="0">
              <a:buNone/>
            </a:pPr>
            <a:r>
              <a:rPr lang="en-US" altLang="ja-JP" dirty="0" smtClean="0">
                <a:solidFill>
                  <a:srgbClr val="FF0000"/>
                </a:solidFill>
              </a:rPr>
              <a:t>What we expect: LASSO chooses f(x) = sin(x), (c0=c1=…=c5=0) 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6869151" y="5542156"/>
            <a:ext cx="36352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 smtClean="0">
                <a:solidFill>
                  <a:srgbClr val="FF0000"/>
                </a:solidFill>
              </a:rPr>
              <a:t>とはならない</a:t>
            </a:r>
            <a:r>
              <a:rPr lang="ja-JP" altLang="en-US" sz="3200" dirty="0">
                <a:solidFill>
                  <a:srgbClr val="FF0000"/>
                </a:solidFill>
              </a:rPr>
              <a:t>！</a:t>
            </a:r>
            <a:endParaRPr kumimoji="1" lang="ja-JP" alt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64399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237785"/>
          </a:xfrm>
        </p:spPr>
        <p:txBody>
          <a:bodyPr/>
          <a:lstStyle/>
          <a:p>
            <a:r>
              <a:rPr lang="ja-JP" altLang="en-US" dirty="0"/>
              <a:t>理由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949712" y="1357274"/>
            <a:ext cx="10515600" cy="5043526"/>
          </a:xfrm>
        </p:spPr>
        <p:txBody>
          <a:bodyPr>
            <a:normAutofit/>
          </a:bodyPr>
          <a:lstStyle/>
          <a:p>
            <a:r>
              <a:rPr lang="ja-JP" altLang="en-US" dirty="0"/>
              <a:t>入力データが規格化（大きさを揃える）されていないから。</a:t>
            </a:r>
          </a:p>
          <a:p>
            <a:endParaRPr lang="en-US" altLang="ja-JP" dirty="0" smtClean="0"/>
          </a:p>
          <a:p>
            <a:pPr marL="457200" lvl="1" indent="0">
              <a:buNone/>
            </a:pPr>
            <a:r>
              <a:rPr lang="en-US" altLang="ja-JP" dirty="0" smtClean="0"/>
              <a:t>f(x)= c0 + c1 x1 + c2 x + c3 x3 + c4 x4 + c5 x5 + c6 y2</a:t>
            </a:r>
          </a:p>
          <a:p>
            <a:pPr marL="457200" lvl="1" indent="0">
              <a:buNone/>
            </a:pPr>
            <a:r>
              <a:rPr kumimoji="1" lang="en-US" altLang="ja-JP" dirty="0" smtClean="0"/>
              <a:t>Penalty term: α( |c0|+|c1|+…+|c5|+|c6| ) </a:t>
            </a:r>
          </a:p>
          <a:p>
            <a:pPr marL="457200" lvl="1" indent="0">
              <a:buNone/>
            </a:pPr>
            <a:r>
              <a:rPr lang="ja-JP" altLang="en-US" dirty="0" smtClean="0"/>
              <a:t>例えば</a:t>
            </a:r>
            <a:r>
              <a:rPr lang="en-US" altLang="ja-JP" dirty="0" smtClean="0"/>
              <a:t>x1 -&gt; x1/1000</a:t>
            </a:r>
            <a:r>
              <a:rPr lang="ja-JP" altLang="en-US" dirty="0" smtClean="0"/>
              <a:t>と変換すると同じ回帰を行う関数は</a:t>
            </a:r>
            <a:r>
              <a:rPr lang="en-US" altLang="ja-JP" dirty="0" smtClean="0"/>
              <a:t>c1-&gt; 1000c1</a:t>
            </a:r>
            <a:r>
              <a:rPr lang="ja-JP" altLang="en-US" dirty="0" smtClean="0"/>
              <a:t>となる。</a:t>
            </a:r>
            <a:endParaRPr lang="en-US" altLang="ja-JP" dirty="0" smtClean="0"/>
          </a:p>
          <a:p>
            <a:pPr marL="457200" lvl="1" indent="0">
              <a:buNone/>
            </a:pPr>
            <a:r>
              <a:rPr lang="en-US" altLang="ja-JP" dirty="0" smtClean="0"/>
              <a:t>Penalty term</a:t>
            </a:r>
            <a:r>
              <a:rPr lang="ja-JP" altLang="en-US" dirty="0" smtClean="0"/>
              <a:t>が</a:t>
            </a:r>
            <a:r>
              <a:rPr lang="en-US" altLang="ja-JP" dirty="0" smtClean="0"/>
              <a:t>α</a:t>
            </a:r>
            <a:r>
              <a:rPr lang="en-US" altLang="ja-JP" dirty="0"/>
              <a:t>( |c0</a:t>
            </a:r>
            <a:r>
              <a:rPr lang="en-US" altLang="ja-JP" dirty="0" smtClean="0"/>
              <a:t>|+|1000c1|+…++|c5|+|c6</a:t>
            </a:r>
            <a:r>
              <a:rPr lang="en-US" altLang="ja-JP" dirty="0"/>
              <a:t>| </a:t>
            </a:r>
            <a:r>
              <a:rPr lang="en-US" altLang="ja-JP" dirty="0" smtClean="0"/>
              <a:t>)</a:t>
            </a:r>
            <a:r>
              <a:rPr lang="ja-JP" altLang="en-US" dirty="0" smtClean="0"/>
              <a:t>となり</a:t>
            </a:r>
            <a:r>
              <a:rPr lang="en-US" altLang="ja-JP" dirty="0" smtClean="0"/>
              <a:t>c1</a:t>
            </a:r>
            <a:r>
              <a:rPr lang="ja-JP" altLang="en-US" dirty="0" smtClean="0"/>
              <a:t>が選択されにくくなる。（０になりやすくなる。）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大きな</a:t>
            </a:r>
            <a:r>
              <a:rPr lang="en-US" altLang="ja-JP" dirty="0" smtClean="0"/>
              <a:t>x</a:t>
            </a:r>
            <a:r>
              <a:rPr lang="ja-JP" altLang="en-US" dirty="0" smtClean="0"/>
              <a:t>を持つ係数</a:t>
            </a:r>
            <a:r>
              <a:rPr lang="en-US" altLang="ja-JP" dirty="0" smtClean="0"/>
              <a:t>(x3,x4,x5)</a:t>
            </a:r>
            <a:r>
              <a:rPr lang="ja-JP" altLang="en-US" dirty="0" smtClean="0"/>
              <a:t>が非０になりやすくなる。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小さな</a:t>
            </a:r>
            <a:r>
              <a:rPr lang="en-US" altLang="ja-JP" dirty="0" smtClean="0"/>
              <a:t>x</a:t>
            </a:r>
            <a:r>
              <a:rPr lang="ja-JP" altLang="en-US" dirty="0" smtClean="0"/>
              <a:t>を持つ係数</a:t>
            </a:r>
            <a:r>
              <a:rPr lang="en-US" altLang="ja-JP" dirty="0" smtClean="0"/>
              <a:t>(x1,x2,y2)</a:t>
            </a:r>
            <a:r>
              <a:rPr lang="ja-JP" altLang="en-US" dirty="0" smtClean="0"/>
              <a:t>は０になりやすくなる。</a:t>
            </a:r>
            <a:endParaRPr lang="en-US" altLang="ja-JP" dirty="0" smtClean="0"/>
          </a:p>
          <a:p>
            <a:pPr lvl="1"/>
            <a:endParaRPr lang="en-US" altLang="ja-JP" dirty="0"/>
          </a:p>
          <a:p>
            <a:pPr marL="0" indent="0">
              <a:buNone/>
            </a:pPr>
            <a:r>
              <a:rPr lang="ja-JP" altLang="en-US" dirty="0" smtClean="0">
                <a:solidFill>
                  <a:srgbClr val="FF0000"/>
                </a:solidFill>
              </a:rPr>
              <a:t>（</a:t>
            </a:r>
            <a:r>
              <a:rPr lang="en-US" altLang="ja-JP" dirty="0" smtClean="0">
                <a:solidFill>
                  <a:srgbClr val="FF0000"/>
                </a:solidFill>
              </a:rPr>
              <a:t>LASSO</a:t>
            </a:r>
            <a:r>
              <a:rPr lang="ja-JP" altLang="en-US" dirty="0" smtClean="0">
                <a:solidFill>
                  <a:srgbClr val="FF0000"/>
                </a:solidFill>
              </a:rPr>
              <a:t>は魔法ではない。適切なデータ準備が必要</a:t>
            </a:r>
            <a:r>
              <a:rPr lang="ja-JP" altLang="en-US" dirty="0">
                <a:solidFill>
                  <a:srgbClr val="FF0000"/>
                </a:solidFill>
              </a:rPr>
              <a:t>。</a:t>
            </a:r>
            <a:r>
              <a:rPr lang="ja-JP" altLang="en-US" dirty="0" smtClean="0">
                <a:solidFill>
                  <a:srgbClr val="FF0000"/>
                </a:solidFill>
              </a:rPr>
              <a:t>）</a:t>
            </a:r>
            <a:endParaRPr lang="en-US" altLang="ja-JP" dirty="0">
              <a:solidFill>
                <a:srgbClr val="FF0000"/>
              </a:solidFill>
            </a:endParaRP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045380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1364" y="1114658"/>
            <a:ext cx="8362950" cy="293370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kumimoji="1" lang="ja-JP" altLang="en-US" dirty="0" smtClean="0"/>
              <a:t>規格化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3367668" y="1471961"/>
            <a:ext cx="1326995" cy="13883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255" y="3110123"/>
            <a:ext cx="3183673" cy="3064285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4537" y="3609487"/>
            <a:ext cx="4505092" cy="2477801"/>
          </a:xfrm>
          <a:prstGeom prst="rect">
            <a:avLst/>
          </a:prstGeom>
        </p:spPr>
      </p:pic>
      <p:cxnSp>
        <p:nvCxnSpPr>
          <p:cNvPr id="9" name="直線矢印コネクタ 8"/>
          <p:cNvCxnSpPr/>
          <p:nvPr/>
        </p:nvCxnSpPr>
        <p:spPr>
          <a:xfrm>
            <a:off x="5319132" y="2542478"/>
            <a:ext cx="301083" cy="11039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/>
          <p:cNvSpPr txBox="1"/>
          <p:nvPr/>
        </p:nvSpPr>
        <p:spPr>
          <a:xfrm>
            <a:off x="5876693" y="4493942"/>
            <a:ext cx="23863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rgbClr val="FF0000"/>
                </a:solidFill>
              </a:rPr>
              <a:t>規格化されたので大きな</a:t>
            </a:r>
            <a:r>
              <a:rPr kumimoji="1" lang="en-US" altLang="ja-JP" dirty="0" smtClean="0">
                <a:solidFill>
                  <a:srgbClr val="FF0000"/>
                </a:solidFill>
              </a:rPr>
              <a:t>x</a:t>
            </a:r>
            <a:r>
              <a:rPr kumimoji="1" lang="ja-JP" altLang="en-US" dirty="0" smtClean="0">
                <a:solidFill>
                  <a:srgbClr val="FF0000"/>
                </a:solidFill>
              </a:rPr>
              <a:t>の値のデータがなくなっている。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40118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2651" y="612854"/>
            <a:ext cx="8362950" cy="293370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137424"/>
          </a:xfrm>
        </p:spPr>
        <p:txBody>
          <a:bodyPr/>
          <a:lstStyle/>
          <a:p>
            <a:r>
              <a:rPr kumimoji="1" lang="ja-JP" altLang="en-US" dirty="0" smtClean="0"/>
              <a:t>規格化</a:t>
            </a:r>
            <a:r>
              <a:rPr kumimoji="1" lang="en-US" altLang="ja-JP" dirty="0" smtClean="0"/>
              <a:t>(2)</a:t>
            </a:r>
            <a:endParaRPr kumimoji="1" lang="ja-JP" altLang="en-US" dirty="0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625" y="3824868"/>
            <a:ext cx="2625868" cy="2345241"/>
          </a:xfrm>
          <a:prstGeom prst="rect">
            <a:avLst/>
          </a:prstGeom>
        </p:spPr>
      </p:pic>
      <p:cxnSp>
        <p:nvCxnSpPr>
          <p:cNvPr id="12" name="直線矢印コネクタ 11"/>
          <p:cNvCxnSpPr>
            <a:endCxn id="8" idx="0"/>
          </p:cNvCxnSpPr>
          <p:nvPr/>
        </p:nvCxnSpPr>
        <p:spPr>
          <a:xfrm flipH="1">
            <a:off x="1920559" y="1494264"/>
            <a:ext cx="4446787" cy="2330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図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6796" y="3669759"/>
            <a:ext cx="2522150" cy="2608378"/>
          </a:xfrm>
          <a:prstGeom prst="rect">
            <a:avLst/>
          </a:prstGeom>
        </p:spPr>
      </p:pic>
      <p:cxnSp>
        <p:nvCxnSpPr>
          <p:cNvPr id="15" name="直線矢印コネクタ 14"/>
          <p:cNvCxnSpPr>
            <a:endCxn id="13" idx="0"/>
          </p:cNvCxnSpPr>
          <p:nvPr/>
        </p:nvCxnSpPr>
        <p:spPr>
          <a:xfrm flipH="1">
            <a:off x="6477871" y="1382752"/>
            <a:ext cx="1896694" cy="2287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図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55332" y="3234203"/>
            <a:ext cx="2900158" cy="3043934"/>
          </a:xfrm>
          <a:prstGeom prst="rect">
            <a:avLst/>
          </a:prstGeom>
        </p:spPr>
      </p:pic>
      <p:sp>
        <p:nvSpPr>
          <p:cNvPr id="19" name="テキスト ボックス 18"/>
          <p:cNvSpPr txBox="1"/>
          <p:nvPr/>
        </p:nvSpPr>
        <p:spPr>
          <a:xfrm>
            <a:off x="3412271" y="4326675"/>
            <a:ext cx="170613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α</a:t>
            </a:r>
            <a:r>
              <a:rPr kumimoji="1" lang="ja-JP" altLang="en-US" dirty="0" smtClean="0"/>
              <a:t>のスラーダーを大きくすると、切片と</a:t>
            </a:r>
            <a:r>
              <a:rPr kumimoji="1" lang="en-US" altLang="ja-JP" dirty="0" smtClean="0"/>
              <a:t>y2(sin(x)</a:t>
            </a:r>
            <a:r>
              <a:rPr kumimoji="1" lang="ja-JP" altLang="en-US" dirty="0" smtClean="0"/>
              <a:t>のこと</a:t>
            </a:r>
            <a:r>
              <a:rPr kumimoji="1" lang="en-US" altLang="ja-JP" dirty="0" smtClean="0"/>
              <a:t>)</a:t>
            </a:r>
            <a:r>
              <a:rPr kumimoji="1" lang="ja-JP" altLang="en-US" dirty="0" smtClean="0"/>
              <a:t>のみが</a:t>
            </a:r>
            <a:r>
              <a:rPr lang="ja-JP" altLang="en-US" dirty="0" smtClean="0"/>
              <a:t>非ゼロ</a:t>
            </a:r>
            <a:r>
              <a:rPr kumimoji="1" lang="ja-JP" altLang="en-US" dirty="0" smtClean="0"/>
              <a:t>が分かる。</a:t>
            </a:r>
            <a:endParaRPr kumimoji="1" lang="ja-JP" altLang="en-US" dirty="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7898781" y="6488668"/>
            <a:ext cx="4293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期待通りの結果が出た！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05568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264764"/>
            <a:ext cx="10515600" cy="1325563"/>
          </a:xfrm>
        </p:spPr>
        <p:txBody>
          <a:bodyPr/>
          <a:lstStyle/>
          <a:p>
            <a:r>
              <a:rPr kumimoji="1" lang="en-US" altLang="ja-JP" dirty="0" smtClean="0"/>
              <a:t>Linear regression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669508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altLang="ja-JP" dirty="0" smtClean="0"/>
              <a:t>i: # of variables, p: # of training data</a:t>
            </a:r>
          </a:p>
          <a:p>
            <a:r>
              <a:rPr lang="en-US" altLang="ja-JP" dirty="0"/>
              <a:t>x</a:t>
            </a:r>
            <a:r>
              <a:rPr lang="en-US" altLang="ja-JP" dirty="0" smtClean="0"/>
              <a:t>: size </a:t>
            </a:r>
            <a:r>
              <a:rPr lang="en-US" altLang="ja-JP" dirty="0" err="1" smtClean="0"/>
              <a:t>i</a:t>
            </a:r>
            <a:r>
              <a:rPr lang="en-US" altLang="ja-JP" dirty="0" smtClean="0"/>
              <a:t> vector, c: size (i+1) vector </a:t>
            </a:r>
          </a:p>
          <a:p>
            <a:r>
              <a:rPr lang="en-US" altLang="ja-JP" dirty="0" smtClean="0"/>
              <a:t>f(x</a:t>
            </a:r>
            <a:r>
              <a:rPr kumimoji="1" lang="en-US" altLang="ja-JP" dirty="0" smtClean="0"/>
              <a:t>)=  c\dot x + c_0</a:t>
            </a:r>
            <a:endParaRPr lang="en-US" altLang="ja-JP" dirty="0" smtClean="0"/>
          </a:p>
          <a:p>
            <a:r>
              <a:rPr lang="en-US" altLang="ja-JP" dirty="0" smtClean="0"/>
              <a:t>Minimize  </a:t>
            </a:r>
            <a:r>
              <a:rPr lang="en-US" altLang="ja-JP" dirty="0" err="1" smtClean="0"/>
              <a:t>sum_p</a:t>
            </a:r>
            <a:r>
              <a:rPr lang="en-US" altLang="ja-JP" dirty="0" smtClean="0"/>
              <a:t> ( </a:t>
            </a:r>
            <a:r>
              <a:rPr lang="en-US" altLang="ja-JP" dirty="0" err="1" smtClean="0"/>
              <a:t>y_p</a:t>
            </a:r>
            <a:r>
              <a:rPr lang="en-US" altLang="ja-JP" dirty="0" smtClean="0"/>
              <a:t> – f(</a:t>
            </a:r>
            <a:r>
              <a:rPr lang="en-US" altLang="ja-JP" dirty="0" err="1" smtClean="0"/>
              <a:t>x_p</a:t>
            </a:r>
            <a:r>
              <a:rPr lang="en-US" altLang="ja-JP" dirty="0" smtClean="0"/>
              <a:t>) )^2/n + alpha \</a:t>
            </a:r>
            <a:r>
              <a:rPr lang="en-US" altLang="ja-JP" dirty="0" err="1" smtClean="0"/>
              <a:t>sum_i</a:t>
            </a:r>
            <a:r>
              <a:rPr lang="en-US" altLang="ja-JP" dirty="0" smtClean="0"/>
              <a:t> |</a:t>
            </a:r>
            <a:r>
              <a:rPr lang="en-US" altLang="ja-JP" dirty="0" err="1" smtClean="0"/>
              <a:t>c_i</a:t>
            </a:r>
            <a:r>
              <a:rPr lang="en-US" altLang="ja-JP" dirty="0" smtClean="0"/>
              <a:t> | </a:t>
            </a:r>
          </a:p>
          <a:p>
            <a:endParaRPr lang="en-US" altLang="ja-JP" dirty="0"/>
          </a:p>
          <a:p>
            <a:r>
              <a:rPr lang="en-US" altLang="ja-JP" dirty="0" smtClean="0"/>
              <a:t>Model construction with training data</a:t>
            </a:r>
          </a:p>
          <a:p>
            <a:pPr lvl="1"/>
            <a:r>
              <a:rPr lang="en-US" altLang="ja-JP" dirty="0" smtClean="0"/>
              <a:t>Input:{</a:t>
            </a:r>
            <a:r>
              <a:rPr lang="en-US" altLang="ja-JP" dirty="0" err="1" smtClean="0"/>
              <a:t>x_i</a:t>
            </a:r>
            <a:r>
              <a:rPr lang="en-US" altLang="ja-JP" dirty="0" smtClean="0"/>
              <a:t>}_p</a:t>
            </a:r>
          </a:p>
          <a:p>
            <a:pPr lvl="1"/>
            <a:r>
              <a:rPr lang="en-US" altLang="ja-JP" dirty="0" smtClean="0"/>
              <a:t>output: </a:t>
            </a:r>
            <a:r>
              <a:rPr lang="en-US" altLang="ja-JP" dirty="0" err="1" smtClean="0"/>
              <a:t>c_i</a:t>
            </a:r>
            <a:r>
              <a:rPr lang="en-US" altLang="ja-JP" dirty="0" smtClean="0"/>
              <a:t> </a:t>
            </a:r>
          </a:p>
          <a:p>
            <a:r>
              <a:rPr lang="en-US" altLang="ja-JP" dirty="0" smtClean="0"/>
              <a:t>Prediction with Test data</a:t>
            </a:r>
          </a:p>
          <a:p>
            <a:pPr lvl="1"/>
            <a:r>
              <a:rPr lang="en-US" altLang="ja-JP" dirty="0" smtClean="0"/>
              <a:t>parameter: </a:t>
            </a:r>
            <a:r>
              <a:rPr lang="en-US" altLang="ja-JP" dirty="0" err="1" smtClean="0"/>
              <a:t>c_i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Input: {</a:t>
            </a:r>
            <a:r>
              <a:rPr lang="en-US" altLang="ja-JP" dirty="0" err="1" smtClean="0"/>
              <a:t>x_i</a:t>
            </a:r>
            <a:r>
              <a:rPr lang="en-US" altLang="ja-JP" dirty="0" smtClean="0"/>
              <a:t>}_p </a:t>
            </a:r>
          </a:p>
          <a:p>
            <a:pPr lvl="1"/>
            <a:r>
              <a:rPr lang="en-US" altLang="ja-JP" dirty="0" smtClean="0"/>
              <a:t>output : f(x) for test x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4714832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Training data</a:t>
            </a:r>
            <a:r>
              <a:rPr kumimoji="1" lang="ja-JP" altLang="en-US" dirty="0" smtClean="0"/>
              <a:t>と</a:t>
            </a:r>
            <a:r>
              <a:rPr kumimoji="1" lang="en-US" altLang="ja-JP" dirty="0" smtClean="0"/>
              <a:t>test data</a:t>
            </a:r>
            <a:r>
              <a:rPr kumimoji="1" lang="ja-JP" altLang="en-US" dirty="0" smtClean="0"/>
              <a:t>が別にある場合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0555" y="1630633"/>
            <a:ext cx="9763125" cy="4667250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1962614" y="3724507"/>
            <a:ext cx="28770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rgbClr val="FF0000"/>
                </a:solidFill>
              </a:rPr>
              <a:t>共通の規格化を行いたいのだが</a:t>
            </a:r>
            <a:r>
              <a:rPr kumimoji="1" lang="en-US" altLang="ja-JP" dirty="0" smtClean="0">
                <a:solidFill>
                  <a:srgbClr val="FF0000"/>
                </a:solidFill>
              </a:rPr>
              <a:t>orange</a:t>
            </a:r>
            <a:r>
              <a:rPr kumimoji="1" lang="ja-JP" altLang="en-US" dirty="0" smtClean="0">
                <a:solidFill>
                  <a:srgbClr val="FF0000"/>
                </a:solidFill>
              </a:rPr>
              <a:t>では出来ない。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8062332" y="6289288"/>
            <a:ext cx="3501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注意</a:t>
            </a:r>
            <a:r>
              <a:rPr lang="ja-JP" altLang="en-US" dirty="0"/>
              <a:t>：</a:t>
            </a:r>
            <a:r>
              <a:rPr kumimoji="1" lang="ja-JP" altLang="en-US" dirty="0" smtClean="0"/>
              <a:t>この</a:t>
            </a:r>
            <a:r>
              <a:rPr kumimoji="1" lang="en-US" altLang="ja-JP" dirty="0" smtClean="0"/>
              <a:t>flow chart</a:t>
            </a:r>
            <a:r>
              <a:rPr kumimoji="1" lang="ja-JP" altLang="en-US" dirty="0" smtClean="0"/>
              <a:t>は動作しない。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79502" y="1739590"/>
            <a:ext cx="151656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Training data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41971" y="5360020"/>
            <a:ext cx="151656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Test data</a:t>
            </a:r>
            <a:endParaRPr kumimoji="1" lang="ja-JP" altLang="en-US" dirty="0"/>
          </a:p>
        </p:txBody>
      </p:sp>
      <p:sp>
        <p:nvSpPr>
          <p:cNvPr id="9" name="正方形/長方形 8"/>
          <p:cNvSpPr/>
          <p:nvPr/>
        </p:nvSpPr>
        <p:spPr>
          <a:xfrm>
            <a:off x="2297151" y="1594624"/>
            <a:ext cx="1918010" cy="4672361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51077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Training/test data</a:t>
            </a:r>
            <a:r>
              <a:rPr lang="ja-JP" altLang="en-US" dirty="0" smtClean="0"/>
              <a:t>の同時規格化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772" y="1584634"/>
            <a:ext cx="9648825" cy="4781550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602166" y="4984595"/>
            <a:ext cx="37245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orange</a:t>
            </a:r>
            <a:r>
              <a:rPr kumimoji="1" lang="ja-JP" altLang="en-US" dirty="0" err="1" smtClean="0"/>
              <a:t>だけで</a:t>
            </a:r>
            <a:r>
              <a:rPr kumimoji="1" lang="ja-JP" altLang="en-US" dirty="0" smtClean="0"/>
              <a:t>行う場合は、</a:t>
            </a:r>
            <a:r>
              <a:rPr lang="en-US" altLang="ja-JP" dirty="0" smtClean="0"/>
              <a:t>[Data Table]</a:t>
            </a:r>
            <a:r>
              <a:rPr lang="ja-JP" altLang="en-US" dirty="0" smtClean="0"/>
              <a:t>選択で対応。</a:t>
            </a:r>
            <a:endParaRPr lang="en-US" altLang="ja-JP" dirty="0" smtClean="0"/>
          </a:p>
          <a:p>
            <a:endParaRPr kumimoji="1" lang="en-US" altLang="ja-JP" dirty="0"/>
          </a:p>
          <a:p>
            <a:r>
              <a:rPr lang="ja-JP" altLang="en-US" dirty="0" smtClean="0"/>
              <a:t>しかし、</a:t>
            </a:r>
            <a:r>
              <a:rPr lang="en-US" altLang="ja-JP" dirty="0" smtClean="0"/>
              <a:t>Orange</a:t>
            </a:r>
            <a:r>
              <a:rPr lang="ja-JP" altLang="en-US" dirty="0" smtClean="0"/>
              <a:t>外部、つまりファイルで規格化しておくことをすすめます。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30088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Model setup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199" y="1468786"/>
            <a:ext cx="11296185" cy="4351338"/>
          </a:xfrm>
        </p:spPr>
        <p:txBody>
          <a:bodyPr>
            <a:normAutofit/>
          </a:bodyPr>
          <a:lstStyle/>
          <a:p>
            <a:r>
              <a:rPr lang="en-US" altLang="ja-JP" dirty="0" smtClean="0"/>
              <a:t>data</a:t>
            </a:r>
          </a:p>
          <a:p>
            <a:pPr lvl="1"/>
            <a:r>
              <a:rPr lang="en-US" altLang="ja-JP" dirty="0" smtClean="0"/>
              <a:t>Descriptor: (x,x^2,x^3,x^4,x^5, sin(x))</a:t>
            </a:r>
          </a:p>
          <a:p>
            <a:pPr lvl="1"/>
            <a:r>
              <a:rPr lang="en-US" altLang="ja-JP" dirty="0" smtClean="0"/>
              <a:t>Target: y=sin(x)</a:t>
            </a:r>
          </a:p>
          <a:p>
            <a:pPr lvl="1"/>
            <a:endParaRPr lang="en-US" altLang="ja-JP" dirty="0" smtClean="0"/>
          </a:p>
          <a:p>
            <a:r>
              <a:rPr lang="en-US" altLang="ja-JP" dirty="0" smtClean="0"/>
              <a:t>Model: f(x)= c0 + c1 x + c2 x^2 + c3 x^3 + c4 x^4 + c5 x^5 + c6 sin(x)  </a:t>
            </a:r>
          </a:p>
          <a:p>
            <a:pPr lvl="1"/>
            <a:endParaRPr lang="en-US" altLang="ja-JP" dirty="0" smtClean="0"/>
          </a:p>
          <a:p>
            <a:r>
              <a:rPr lang="en-US" altLang="ja-JP" dirty="0" smtClean="0"/>
              <a:t>Regression: </a:t>
            </a:r>
          </a:p>
          <a:p>
            <a:pPr marL="457200" lvl="1" indent="0">
              <a:buNone/>
            </a:pPr>
            <a:r>
              <a:rPr lang="en-US" altLang="ja-JP" dirty="0" smtClean="0"/>
              <a:t>Parameter: alpha, </a:t>
            </a:r>
            <a:r>
              <a:rPr lang="en-US" altLang="ja-JP" dirty="0" smtClean="0"/>
              <a:t>Input:(x,x^2,x^3,x^4,x^5,sin(x))_p, Output: (c</a:t>
            </a:r>
            <a:r>
              <a:rPr lang="en-US" altLang="ja-JP" dirty="0" smtClean="0"/>
              <a:t>0,…,c6)</a:t>
            </a:r>
            <a:r>
              <a:rPr lang="en-US" altLang="ja-JP" dirty="0" smtClean="0"/>
              <a:t> </a:t>
            </a:r>
          </a:p>
          <a:p>
            <a:pPr marL="457200" lvl="1" indent="0">
              <a:buNone/>
            </a:pPr>
            <a:r>
              <a:rPr lang="en-US" altLang="ja-JP" dirty="0" smtClean="0"/>
              <a:t>What we expect: LASSO chooses f(x) = sin(x), (c0=c1=…=c5=0)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26205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 smtClean="0"/>
              <a:t>Orange, port</a:t>
            </a:r>
            <a:r>
              <a:rPr lang="ja-JP" altLang="en-US" dirty="0" smtClean="0"/>
              <a:t>の</a:t>
            </a:r>
            <a:r>
              <a:rPr lang="ja-JP" altLang="en-US" dirty="0" smtClean="0"/>
              <a:t>つなぎ方</a:t>
            </a:r>
            <a:endParaRPr kumimoji="1" lang="ja-JP" altLang="en-US" dirty="0"/>
          </a:p>
        </p:txBody>
      </p:sp>
      <p:sp>
        <p:nvSpPr>
          <p:cNvPr id="4" name="サブタイトル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67187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最初は何をどうすればよいのか分からない。</a:t>
            </a:r>
            <a:endParaRPr kumimoji="1" lang="ja-JP" altLang="en-US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3714" y="2150608"/>
            <a:ext cx="6385561" cy="4561115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>
            <a:off x="2884715" y="1709057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Output </a:t>
            </a:r>
            <a:r>
              <a:rPr kumimoji="1" lang="en-US" altLang="ja-JP" dirty="0" smtClean="0"/>
              <a:t>port</a:t>
            </a:r>
            <a:r>
              <a:rPr kumimoji="1" lang="ja-JP" altLang="en-US" dirty="0" smtClean="0"/>
              <a:t>のみ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203371" y="1502229"/>
            <a:ext cx="1393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Input &amp; output </a:t>
            </a:r>
            <a:r>
              <a:rPr kumimoji="1" lang="en-US" altLang="ja-JP" dirty="0" smtClean="0"/>
              <a:t>port</a:t>
            </a:r>
            <a:endParaRPr kumimoji="1"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7130143" y="1654629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input </a:t>
            </a:r>
            <a:r>
              <a:rPr kumimoji="1" lang="en-US" altLang="ja-JP" dirty="0" smtClean="0"/>
              <a:t>port</a:t>
            </a:r>
            <a:r>
              <a:rPr kumimoji="1" lang="ja-JP" altLang="en-US" dirty="0" smtClean="0"/>
              <a:t>のみ</a:t>
            </a:r>
            <a:endParaRPr kumimoji="1" lang="ja-JP" altLang="en-US" dirty="0"/>
          </a:p>
        </p:txBody>
      </p:sp>
      <p:sp>
        <p:nvSpPr>
          <p:cNvPr id="13" name="円/楕円 12"/>
          <p:cNvSpPr/>
          <p:nvPr/>
        </p:nvSpPr>
        <p:spPr>
          <a:xfrm>
            <a:off x="3668487" y="2492829"/>
            <a:ext cx="359228" cy="81642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13"/>
          <p:cNvSpPr/>
          <p:nvPr/>
        </p:nvSpPr>
        <p:spPr>
          <a:xfrm>
            <a:off x="7489372" y="2416629"/>
            <a:ext cx="359228" cy="81642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円/楕円 14"/>
          <p:cNvSpPr/>
          <p:nvPr/>
        </p:nvSpPr>
        <p:spPr>
          <a:xfrm>
            <a:off x="5214258" y="2383972"/>
            <a:ext cx="359228" cy="81642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円/楕円 15"/>
          <p:cNvSpPr/>
          <p:nvPr/>
        </p:nvSpPr>
        <p:spPr>
          <a:xfrm>
            <a:off x="5900058" y="2394858"/>
            <a:ext cx="359228" cy="81642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37997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繋いでみる。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9342" y="1577748"/>
            <a:ext cx="3850143" cy="1933194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2707" y="4312103"/>
            <a:ext cx="3162300" cy="1847850"/>
          </a:xfrm>
          <a:prstGeom prst="rect">
            <a:avLst/>
          </a:prstGeom>
        </p:spPr>
      </p:pic>
      <p:sp>
        <p:nvSpPr>
          <p:cNvPr id="8" name="フリーフォーム 7"/>
          <p:cNvSpPr/>
          <p:nvPr/>
        </p:nvSpPr>
        <p:spPr>
          <a:xfrm>
            <a:off x="5418780" y="2558143"/>
            <a:ext cx="383306" cy="1730828"/>
          </a:xfrm>
          <a:custGeom>
            <a:avLst/>
            <a:gdLst>
              <a:gd name="connsiteX0" fmla="*/ 383306 w 383306"/>
              <a:gd name="connsiteY0" fmla="*/ 0 h 1959428"/>
              <a:gd name="connsiteX1" fmla="*/ 2306 w 383306"/>
              <a:gd name="connsiteY1" fmla="*/ 925286 h 1959428"/>
              <a:gd name="connsiteX2" fmla="*/ 252677 w 383306"/>
              <a:gd name="connsiteY2" fmla="*/ 1959428 h 1959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3306" h="1959428">
                <a:moveTo>
                  <a:pt x="383306" y="0"/>
                </a:moveTo>
                <a:cubicBezTo>
                  <a:pt x="203691" y="299357"/>
                  <a:pt x="24077" y="598715"/>
                  <a:pt x="2306" y="925286"/>
                </a:cubicBezTo>
                <a:cubicBezTo>
                  <a:pt x="-19466" y="1251857"/>
                  <a:pt x="116605" y="1605642"/>
                  <a:pt x="252677" y="1959428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7957457" y="4735286"/>
            <a:ext cx="16981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Output-input </a:t>
            </a:r>
            <a:r>
              <a:rPr kumimoji="1" lang="en-US" altLang="ja-JP" dirty="0" smtClean="0"/>
              <a:t>port</a:t>
            </a:r>
            <a:r>
              <a:rPr kumimoji="1" lang="ja-JP" altLang="en-US" dirty="0" smtClean="0"/>
              <a:t>同士</a:t>
            </a:r>
            <a:r>
              <a:rPr kumimoji="1" lang="ja-JP" altLang="en-US" dirty="0" smtClean="0"/>
              <a:t>が繋がる。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9617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1187" y="717095"/>
            <a:ext cx="6910638" cy="2330904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125639"/>
            <a:ext cx="10515600" cy="1325563"/>
          </a:xfrm>
        </p:spPr>
        <p:txBody>
          <a:bodyPr/>
          <a:lstStyle/>
          <a:p>
            <a:r>
              <a:rPr kumimoji="1" lang="ja-JP" altLang="en-US" dirty="0" smtClean="0"/>
              <a:t>更に繋げてみる。</a:t>
            </a:r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2732" y="4163105"/>
            <a:ext cx="3829050" cy="1819275"/>
          </a:xfrm>
          <a:prstGeom prst="rect">
            <a:avLst/>
          </a:prstGeom>
        </p:spPr>
      </p:pic>
      <p:sp>
        <p:nvSpPr>
          <p:cNvPr id="7" name="フリーフォーム 6"/>
          <p:cNvSpPr/>
          <p:nvPr/>
        </p:nvSpPr>
        <p:spPr>
          <a:xfrm>
            <a:off x="5388429" y="2100943"/>
            <a:ext cx="391885" cy="1861457"/>
          </a:xfrm>
          <a:custGeom>
            <a:avLst/>
            <a:gdLst>
              <a:gd name="connsiteX0" fmla="*/ 315834 w 315834"/>
              <a:gd name="connsiteY0" fmla="*/ 0 h 1251857"/>
              <a:gd name="connsiteX1" fmla="*/ 149 w 315834"/>
              <a:gd name="connsiteY1" fmla="*/ 576943 h 1251857"/>
              <a:gd name="connsiteX2" fmla="*/ 283177 w 315834"/>
              <a:gd name="connsiteY2" fmla="*/ 1251857 h 1251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5834" h="1251857">
                <a:moveTo>
                  <a:pt x="315834" y="0"/>
                </a:moveTo>
                <a:cubicBezTo>
                  <a:pt x="160713" y="184150"/>
                  <a:pt x="5592" y="368300"/>
                  <a:pt x="149" y="576943"/>
                </a:cubicBezTo>
                <a:cubicBezTo>
                  <a:pt x="-5294" y="785586"/>
                  <a:pt x="138941" y="1018721"/>
                  <a:pt x="283177" y="1251857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7879" y="4127046"/>
            <a:ext cx="3162300" cy="1847850"/>
          </a:xfrm>
          <a:prstGeom prst="rect">
            <a:avLst/>
          </a:prstGeom>
        </p:spPr>
      </p:pic>
      <p:sp>
        <p:nvSpPr>
          <p:cNvPr id="9" name="フリーフォーム 8"/>
          <p:cNvSpPr/>
          <p:nvPr/>
        </p:nvSpPr>
        <p:spPr>
          <a:xfrm>
            <a:off x="2980380" y="2166258"/>
            <a:ext cx="383306" cy="1730828"/>
          </a:xfrm>
          <a:custGeom>
            <a:avLst/>
            <a:gdLst>
              <a:gd name="connsiteX0" fmla="*/ 383306 w 383306"/>
              <a:gd name="connsiteY0" fmla="*/ 0 h 1959428"/>
              <a:gd name="connsiteX1" fmla="*/ 2306 w 383306"/>
              <a:gd name="connsiteY1" fmla="*/ 925286 h 1959428"/>
              <a:gd name="connsiteX2" fmla="*/ 252677 w 383306"/>
              <a:gd name="connsiteY2" fmla="*/ 1959428 h 1959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3306" h="1959428">
                <a:moveTo>
                  <a:pt x="383306" y="0"/>
                </a:moveTo>
                <a:cubicBezTo>
                  <a:pt x="203691" y="299357"/>
                  <a:pt x="24077" y="598715"/>
                  <a:pt x="2306" y="925286"/>
                </a:cubicBezTo>
                <a:cubicBezTo>
                  <a:pt x="-19466" y="1251857"/>
                  <a:pt x="116605" y="1605642"/>
                  <a:pt x="252677" y="1959428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3352801" y="6226628"/>
            <a:ext cx="26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‘Data’</a:t>
            </a:r>
            <a:r>
              <a:rPr kumimoji="1" lang="ja-JP" altLang="en-US" dirty="0" smtClean="0"/>
              <a:t>が連結されていく。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590241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1179629" cy="1325563"/>
          </a:xfrm>
          <a:ln>
            <a:solidFill>
              <a:srgbClr val="FF0000"/>
            </a:solidFill>
          </a:ln>
        </p:spPr>
        <p:txBody>
          <a:bodyPr/>
          <a:lstStyle/>
          <a:p>
            <a:r>
              <a:rPr kumimoji="1" lang="en-US" altLang="ja-JP" dirty="0" smtClean="0"/>
              <a:t>Linear regression</a:t>
            </a:r>
            <a:r>
              <a:rPr lang="ja-JP" altLang="en-US" dirty="0" smtClean="0"/>
              <a:t>の</a:t>
            </a:r>
            <a:r>
              <a:rPr lang="en-US" altLang="ja-JP" dirty="0" smtClean="0"/>
              <a:t>output</a:t>
            </a:r>
            <a:r>
              <a:rPr lang="ja-JP" altLang="en-US" dirty="0" smtClean="0"/>
              <a:t>を何かと</a:t>
            </a:r>
            <a:r>
              <a:rPr kumimoji="1" lang="ja-JP" altLang="en-US" dirty="0" smtClean="0"/>
              <a:t>繋げてみる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144" y="1609723"/>
            <a:ext cx="8908547" cy="2015219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3799114" y="3842657"/>
            <a:ext cx="23186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Link</a:t>
            </a:r>
            <a:r>
              <a:rPr kumimoji="1" lang="ja-JP" altLang="en-US" dirty="0" smtClean="0"/>
              <a:t>に</a:t>
            </a:r>
            <a:r>
              <a:rPr kumimoji="1" lang="en-US" altLang="ja-JP" dirty="0" smtClean="0"/>
              <a:t>“Selected” data </a:t>
            </a:r>
            <a:r>
              <a:rPr kumimoji="1" lang="ja-JP" altLang="en-US" dirty="0" smtClean="0"/>
              <a:t>とあるので</a:t>
            </a:r>
            <a:r>
              <a:rPr kumimoji="1" lang="en-US" altLang="ja-JP" dirty="0" smtClean="0"/>
              <a:t>data</a:t>
            </a:r>
            <a:r>
              <a:rPr kumimoji="1" lang="ja-JP" altLang="en-US" dirty="0" smtClean="0"/>
              <a:t>を全て</a:t>
            </a:r>
            <a:r>
              <a:rPr kumimoji="1" lang="en-US" altLang="ja-JP" dirty="0" smtClean="0"/>
              <a:t>”select”</a:t>
            </a:r>
            <a:r>
              <a:rPr kumimoji="1" lang="ja-JP" altLang="en-US" dirty="0" smtClean="0"/>
              <a:t>しておく。</a:t>
            </a:r>
            <a:endParaRPr kumimoji="1" lang="ja-JP" altLang="en-US" dirty="0"/>
          </a:p>
        </p:txBody>
      </p:sp>
      <p:sp>
        <p:nvSpPr>
          <p:cNvPr id="6" name="フリーフォーム 5"/>
          <p:cNvSpPr/>
          <p:nvPr/>
        </p:nvSpPr>
        <p:spPr>
          <a:xfrm>
            <a:off x="3940629" y="3167743"/>
            <a:ext cx="544285" cy="631371"/>
          </a:xfrm>
          <a:custGeom>
            <a:avLst/>
            <a:gdLst>
              <a:gd name="connsiteX0" fmla="*/ 544285 w 544285"/>
              <a:gd name="connsiteY0" fmla="*/ 631371 h 631371"/>
              <a:gd name="connsiteX1" fmla="*/ 206828 w 544285"/>
              <a:gd name="connsiteY1" fmla="*/ 315686 h 631371"/>
              <a:gd name="connsiteX2" fmla="*/ 0 w 544285"/>
              <a:gd name="connsiteY2" fmla="*/ 0 h 631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4285" h="631371">
                <a:moveTo>
                  <a:pt x="544285" y="631371"/>
                </a:moveTo>
                <a:cubicBezTo>
                  <a:pt x="420913" y="526142"/>
                  <a:pt x="297542" y="420914"/>
                  <a:pt x="206828" y="315686"/>
                </a:cubicBezTo>
                <a:cubicBezTo>
                  <a:pt x="116114" y="210457"/>
                  <a:pt x="58057" y="105228"/>
                  <a:pt x="0" y="0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8113" y="3753885"/>
            <a:ext cx="4615543" cy="3104115"/>
          </a:xfrm>
          <a:prstGeom prst="rect">
            <a:avLst/>
          </a:prstGeom>
        </p:spPr>
      </p:pic>
      <p:sp>
        <p:nvSpPr>
          <p:cNvPr id="8" name="フリーフォーム 7"/>
          <p:cNvSpPr/>
          <p:nvPr/>
        </p:nvSpPr>
        <p:spPr>
          <a:xfrm>
            <a:off x="9046029" y="3091543"/>
            <a:ext cx="217714" cy="598714"/>
          </a:xfrm>
          <a:custGeom>
            <a:avLst/>
            <a:gdLst>
              <a:gd name="connsiteX0" fmla="*/ 0 w 217714"/>
              <a:gd name="connsiteY0" fmla="*/ 0 h 598714"/>
              <a:gd name="connsiteX1" fmla="*/ 217714 w 217714"/>
              <a:gd name="connsiteY1" fmla="*/ 598714 h 598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17714" h="598714">
                <a:moveTo>
                  <a:pt x="0" y="0"/>
                </a:moveTo>
                <a:lnTo>
                  <a:pt x="217714" y="598714"/>
                </a:ln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9122229" y="5464629"/>
            <a:ext cx="18614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Predict</a:t>
            </a:r>
            <a:r>
              <a:rPr lang="ja-JP" altLang="en-US" dirty="0" smtClean="0"/>
              <a:t>の値でなく係数と書いてある。</a:t>
            </a:r>
            <a:endParaRPr kumimoji="1" lang="ja-JP" altLang="en-US" dirty="0"/>
          </a:p>
        </p:txBody>
      </p:sp>
      <p:sp>
        <p:nvSpPr>
          <p:cNvPr id="11" name="フリーフォーム 10"/>
          <p:cNvSpPr/>
          <p:nvPr/>
        </p:nvSpPr>
        <p:spPr>
          <a:xfrm>
            <a:off x="7391400" y="2634343"/>
            <a:ext cx="1807029" cy="3124200"/>
          </a:xfrm>
          <a:custGeom>
            <a:avLst/>
            <a:gdLst>
              <a:gd name="connsiteX0" fmla="*/ 1807029 w 1807029"/>
              <a:gd name="connsiteY0" fmla="*/ 3124200 h 3124200"/>
              <a:gd name="connsiteX1" fmla="*/ 337457 w 1807029"/>
              <a:gd name="connsiteY1" fmla="*/ 1371600 h 3124200"/>
              <a:gd name="connsiteX2" fmla="*/ 0 w 1807029"/>
              <a:gd name="connsiteY2" fmla="*/ 0 h 3124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07029" h="3124200">
                <a:moveTo>
                  <a:pt x="1807029" y="3124200"/>
                </a:moveTo>
                <a:cubicBezTo>
                  <a:pt x="1222828" y="2508250"/>
                  <a:pt x="638628" y="1892300"/>
                  <a:pt x="337457" y="1371600"/>
                </a:cubicBezTo>
                <a:cubicBezTo>
                  <a:pt x="36285" y="850900"/>
                  <a:pt x="18142" y="425450"/>
                  <a:pt x="0" y="0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90286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</p:spPr>
        <p:txBody>
          <a:bodyPr/>
          <a:lstStyle/>
          <a:p>
            <a:r>
              <a:rPr kumimoji="1" lang="en-US" altLang="ja-JP" dirty="0" smtClean="0"/>
              <a:t>Linear regression</a:t>
            </a:r>
            <a:r>
              <a:rPr lang="ja-JP" altLang="en-US" dirty="0" smtClean="0"/>
              <a:t>の結果を何かと</a:t>
            </a:r>
            <a:r>
              <a:rPr kumimoji="1" lang="ja-JP" altLang="en-US" dirty="0" smtClean="0"/>
              <a:t>繋げてみる</a:t>
            </a:r>
            <a:r>
              <a:rPr kumimoji="1" lang="en-US" altLang="ja-JP" dirty="0" smtClean="0"/>
              <a:t>(2)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144" y="1609723"/>
            <a:ext cx="8908547" cy="2015219"/>
          </a:xfrm>
          <a:prstGeom prst="rect">
            <a:avLst/>
          </a:prstGeom>
        </p:spPr>
      </p:pic>
      <p:sp>
        <p:nvSpPr>
          <p:cNvPr id="9" name="テキスト ボックス 8"/>
          <p:cNvSpPr txBox="1"/>
          <p:nvPr/>
        </p:nvSpPr>
        <p:spPr>
          <a:xfrm>
            <a:off x="6945086" y="3439886"/>
            <a:ext cx="18614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この接続では</a:t>
            </a:r>
            <a:r>
              <a:rPr lang="en-US" altLang="ja-JP" dirty="0" smtClean="0"/>
              <a:t>Coefficient-Data</a:t>
            </a:r>
            <a:r>
              <a:rPr lang="ja-JP" altLang="en-US" dirty="0" smtClean="0"/>
              <a:t>としか繋がらない。</a:t>
            </a:r>
            <a:endParaRPr kumimoji="1" lang="ja-JP" altLang="en-US" dirty="0"/>
          </a:p>
        </p:txBody>
      </p:sp>
      <p:pic>
        <p:nvPicPr>
          <p:cNvPr id="11" name="図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7876" y="4353603"/>
            <a:ext cx="3676650" cy="1895475"/>
          </a:xfrm>
          <a:prstGeom prst="rect">
            <a:avLst/>
          </a:prstGeom>
        </p:spPr>
      </p:pic>
      <p:cxnSp>
        <p:nvCxnSpPr>
          <p:cNvPr id="13" name="直線矢印コネクタ 12"/>
          <p:cNvCxnSpPr/>
          <p:nvPr/>
        </p:nvCxnSpPr>
        <p:spPr>
          <a:xfrm flipH="1" flipV="1">
            <a:off x="7478486" y="2525486"/>
            <a:ext cx="174171" cy="82731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/>
          <p:cNvSpPr txBox="1"/>
          <p:nvPr/>
        </p:nvSpPr>
        <p:spPr>
          <a:xfrm>
            <a:off x="10210800" y="4234543"/>
            <a:ext cx="154577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Linear </a:t>
            </a:r>
            <a:r>
              <a:rPr kumimoji="1" lang="en-US" altLang="ja-JP" dirty="0" err="1" smtClean="0"/>
              <a:t>Regresion</a:t>
            </a:r>
            <a:r>
              <a:rPr kumimoji="1" lang="en-US" altLang="ja-JP" dirty="0" smtClean="0"/>
              <a:t>:“Predictor”</a:t>
            </a:r>
            <a:r>
              <a:rPr kumimoji="1" lang="ja-JP" altLang="en-US" dirty="0" smtClean="0"/>
              <a:t>に繋がるものは何か？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249760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821</Words>
  <Application>Microsoft Office PowerPoint</Application>
  <PresentationFormat>ワイド画面</PresentationFormat>
  <Paragraphs>110</Paragraphs>
  <Slides>21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21</vt:i4>
      </vt:variant>
    </vt:vector>
  </HeadingPairs>
  <TitlesOfParts>
    <vt:vector size="26" baseType="lpstr">
      <vt:lpstr>ＭＳ Ｐゴシック</vt:lpstr>
      <vt:lpstr>Arial</vt:lpstr>
      <vt:lpstr>Calibri</vt:lpstr>
      <vt:lpstr>Calibri Light</vt:lpstr>
      <vt:lpstr>Office テーマ</vt:lpstr>
      <vt:lpstr>Orangeを用いた機械学習tutorial</vt:lpstr>
      <vt:lpstr>Linear regression</vt:lpstr>
      <vt:lpstr>Model setup</vt:lpstr>
      <vt:lpstr>Orange, portのつなぎ方</vt:lpstr>
      <vt:lpstr>最初は何をどうすればよいのか分からない。</vt:lpstr>
      <vt:lpstr>繋いでみる。</vt:lpstr>
      <vt:lpstr>更に繋げてみる。</vt:lpstr>
      <vt:lpstr>Linear regressionのoutputを何かと繋げてみる</vt:lpstr>
      <vt:lpstr>Linear regressionの結果を何かと繋げてみる(2)</vt:lpstr>
      <vt:lpstr>Predictorを繋げる。</vt:lpstr>
      <vt:lpstr>まだ回帰できていない。Predictionsには元Dataも繋げる必要がる。</vt:lpstr>
      <vt:lpstr>結果を図示する</vt:lpstr>
      <vt:lpstr>本来の形</vt:lpstr>
      <vt:lpstr>本来の形(2)</vt:lpstr>
      <vt:lpstr>LASSO</vt:lpstr>
      <vt:lpstr>Model setup</vt:lpstr>
      <vt:lpstr>理由</vt:lpstr>
      <vt:lpstr>規格化</vt:lpstr>
      <vt:lpstr>規格化(2)</vt:lpstr>
      <vt:lpstr>Training dataとtest dataが別にある場合</vt:lpstr>
      <vt:lpstr>Training/test dataの同時規格化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Hiori Kino</dc:creator>
  <cp:lastModifiedBy>Hiori Kino</cp:lastModifiedBy>
  <cp:revision>39</cp:revision>
  <dcterms:created xsi:type="dcterms:W3CDTF">2016-09-28T06:21:38Z</dcterms:created>
  <dcterms:modified xsi:type="dcterms:W3CDTF">2016-09-28T08:06:54Z</dcterms:modified>
</cp:coreProperties>
</file>