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003A61"/>
    <a:srgbClr val="BBE0E3"/>
    <a:srgbClr val="00B050"/>
    <a:srgbClr val="FF66CC"/>
    <a:srgbClr val="FF9147"/>
    <a:srgbClr val="7F7F7F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3552" autoAdjust="0"/>
  </p:normalViewPr>
  <p:slideViewPr>
    <p:cSldViewPr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970"/>
    </p:cViewPr>
  </p:sorterViewPr>
  <p:notesViewPr>
    <p:cSldViewPr>
      <p:cViewPr varScale="1">
        <p:scale>
          <a:sx n="70" d="100"/>
          <a:sy n="70" d="100"/>
        </p:scale>
        <p:origin x="-2430" y="-102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77DAF6-6F20-4AB5-9D1E-F5F39A4173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7EF9FFB-5865-41DA-AE08-7DBDB2C1324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jrljapanNew"/>
          <p:cNvPicPr>
            <a:picLocks noChangeAspect="1" noChangeArrowheads="1"/>
          </p:cNvPicPr>
          <p:nvPr userDrawn="1"/>
        </p:nvPicPr>
        <p:blipFill>
          <a:blip r:embed="rId2" cstate="print">
            <a:lum bright="74000" contrast="-80000"/>
          </a:blip>
          <a:srcRect l="9607" b="9546"/>
          <a:stretch>
            <a:fillRect/>
          </a:stretch>
        </p:blipFill>
        <p:spPr bwMode="auto">
          <a:xfrm>
            <a:off x="0" y="1262063"/>
            <a:ext cx="5765800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251519" y="188913"/>
            <a:ext cx="55142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atin typeface="Garamond" pitchFamily="18" charset="0"/>
              </a:rPr>
              <a:t>GEPETTO</a:t>
            </a:r>
            <a:r>
              <a:rPr lang="en-US" sz="1200" b="1" baseline="0" dirty="0" smtClean="0">
                <a:latin typeface="Garamond" pitchFamily="18" charset="0"/>
              </a:rPr>
              <a:t> PROJECT – LAAS-CNRS</a:t>
            </a:r>
            <a:endParaRPr lang="en-US" sz="1200" b="1" dirty="0">
              <a:latin typeface="Garamond" pitchFamily="18" charset="0"/>
            </a:endParaRP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1187450" y="620713"/>
            <a:ext cx="4392613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n>
                <a:solidFill>
                  <a:srgbClr val="003A61"/>
                </a:solidFill>
              </a:ln>
            </a:endParaRPr>
          </a:p>
        </p:txBody>
      </p:sp>
      <p:sp>
        <p:nvSpPr>
          <p:cNvPr id="8" name="Arc 29"/>
          <p:cNvSpPr>
            <a:spLocks/>
          </p:cNvSpPr>
          <p:nvPr userDrawn="1"/>
        </p:nvSpPr>
        <p:spPr bwMode="auto">
          <a:xfrm flipH="1" flipV="1">
            <a:off x="-1189038" y="981075"/>
            <a:ext cx="6697663" cy="6335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997 w 43200"/>
              <a:gd name="T1" fmla="*/ 32577 h 43200"/>
              <a:gd name="T2" fmla="*/ 7841 w 43200"/>
              <a:gd name="T3" fmla="*/ 3825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</a:path>
              <a:path w="43200" h="43200" stroke="0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  <a:lnTo>
                  <a:pt x="21600" y="21600"/>
                </a:lnTo>
                <a:close/>
              </a:path>
            </a:pathLst>
          </a:custGeom>
          <a:noFill/>
          <a:ln w="114300">
            <a:solidFill>
              <a:srgbClr val="EFE7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pic>
        <p:nvPicPr>
          <p:cNvPr id="9" name="Picture 39" descr="C:\Documents and Settings\nmansard\Bureau\1127_toyota\gepetto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0"/>
            <a:ext cx="1071562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5867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du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" y="3886200"/>
            <a:ext cx="5761038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des sous-</a:t>
            </a:r>
            <a:r>
              <a:rPr lang="en-US" dirty="0" err="1"/>
              <a:t>titres</a:t>
            </a:r>
            <a:r>
              <a:rPr lang="en-US" dirty="0"/>
              <a:t> du masque</a:t>
            </a:r>
          </a:p>
        </p:txBody>
      </p:sp>
      <p:pic>
        <p:nvPicPr>
          <p:cNvPr id="1026" name="Picture 2" descr="Z:\fond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-1"/>
            <a:ext cx="3528392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324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6316" y1="10924" x2="76316" y2="10924"/>
                        <a14:foregroundMark x1="20395" y1="6443" x2="20395" y2="6443"/>
                        <a14:foregroundMark x1="33553" y1="4622" x2="33553" y2="4622"/>
                        <a14:foregroundMark x1="38816" y1="8824" x2="38816" y2="8824"/>
                        <a14:foregroundMark x1="30263" y1="10644" x2="30263" y2="10644"/>
                        <a14:foregroundMark x1="24342" y1="4762" x2="24342" y2="4762"/>
                        <a14:foregroundMark x1="32237" y1="5742" x2="32237" y2="5742"/>
                        <a14:foregroundMark x1="30263" y1="7563" x2="30263" y2="7563"/>
                      </a14:backgroundRemoval>
                    </a14:imgEffect>
                  </a14:imgLayer>
                </a14:imgProps>
              </a:ext>
            </a:extLst>
          </a:blip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9147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34925" y="6524625"/>
            <a:ext cx="8137525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532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Garamond" pitchFamily="18" charset="0"/>
              </a:rPr>
              <a:t>Nicolas </a:t>
            </a:r>
            <a:r>
              <a:rPr lang="en-US" sz="1200" b="1" dirty="0" smtClean="0">
                <a:solidFill>
                  <a:schemeClr val="bg1"/>
                </a:solidFill>
                <a:latin typeface="Garamond" pitchFamily="18" charset="0"/>
              </a:rPr>
              <a:t>MANSARD</a:t>
            </a:r>
            <a:r>
              <a:rPr lang="en-US" sz="1200" b="1" dirty="0">
                <a:solidFill>
                  <a:schemeClr val="bg1"/>
                </a:solidFill>
                <a:latin typeface="Garamond" pitchFamily="18" charset="0"/>
              </a:rPr>
              <a:t>	</a:t>
            </a:r>
            <a:r>
              <a:rPr lang="en-US" sz="1200" b="1" dirty="0" err="1" smtClean="0">
                <a:solidFill>
                  <a:schemeClr val="bg1"/>
                </a:solidFill>
                <a:latin typeface="Garamond" pitchFamily="18" charset="0"/>
              </a:rPr>
              <a:t>Gepetto</a:t>
            </a:r>
            <a:r>
              <a:rPr lang="en-US" sz="1200" b="1" dirty="0" smtClean="0">
                <a:solidFill>
                  <a:schemeClr val="bg1"/>
                </a:solidFill>
                <a:latin typeface="Garamond" pitchFamily="18" charset="0"/>
              </a:rPr>
              <a:t> Team</a:t>
            </a:r>
            <a:endParaRPr lang="en-US" sz="1200" b="1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6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9566"/>
            <a:ext cx="2664296" cy="6041762"/>
          </a:xfrm>
          <a:prstGeom prst="rect">
            <a:avLst/>
          </a:prstGeom>
          <a:effectLst/>
        </p:spPr>
      </p:pic>
      <p:sp>
        <p:nvSpPr>
          <p:cNvPr id="18" name="Rectangle 17"/>
          <p:cNvSpPr/>
          <p:nvPr userDrawn="1"/>
        </p:nvSpPr>
        <p:spPr>
          <a:xfrm>
            <a:off x="35496" y="339566"/>
            <a:ext cx="2880320" cy="6113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4000"/>
                </a:schemeClr>
              </a:gs>
              <a:gs pos="100000">
                <a:srgbClr val="FFFFFF">
                  <a:shade val="100000"/>
                  <a:satMod val="115000"/>
                  <a:alpha val="7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44824"/>
            <a:ext cx="5328592" cy="3528392"/>
          </a:xfr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1" name="Freeform 19"/>
          <p:cNvSpPr>
            <a:spLocks noChangeArrowheads="1"/>
          </p:cNvSpPr>
          <p:nvPr userDrawn="1"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848600" cy="86518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251520" y="188640"/>
            <a:ext cx="76328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 userDrawn="1"/>
        </p:nvCxnSpPr>
        <p:spPr>
          <a:xfrm flipV="1">
            <a:off x="251520" y="188640"/>
            <a:ext cx="0" cy="11521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55576" y="4415511"/>
            <a:ext cx="5904656" cy="21600"/>
          </a:xfrm>
          <a:prstGeom prst="rect">
            <a:avLst/>
          </a:prstGeom>
          <a:gradFill flip="none" rotWithShape="1">
            <a:gsLst>
              <a:gs pos="71000">
                <a:srgbClr val="003A61"/>
              </a:gs>
              <a:gs pos="2000">
                <a:srgbClr val="003A61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349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44016"/>
            <a:ext cx="7884367" cy="1412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812360" y="0"/>
            <a:ext cx="1512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A6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Freeform 19"/>
          <p:cNvSpPr>
            <a:spLocks noChangeArrowheads="1"/>
          </p:cNvSpPr>
          <p:nvPr userDrawn="1"/>
        </p:nvSpPr>
        <p:spPr bwMode="auto">
          <a:xfrm>
            <a:off x="250825" y="188913"/>
            <a:ext cx="847716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58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0832"/>
            <a:ext cx="8727985" cy="1412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7812360" y="0"/>
            <a:ext cx="15121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2" descr="Z:\fond2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r="59159"/>
          <a:stretch/>
        </p:blipFill>
        <p:spPr bwMode="auto">
          <a:xfrm>
            <a:off x="8727985" y="0"/>
            <a:ext cx="596543" cy="6858000"/>
          </a:xfrm>
          <a:prstGeom prst="rect">
            <a:avLst/>
          </a:prstGeom>
          <a:noFill/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750" y="188913"/>
            <a:ext cx="8985250" cy="626427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457200" y="6453188"/>
            <a:ext cx="8363272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Z:\fond2.jp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12360" y="0"/>
            <a:ext cx="1460639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848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" y="1196975"/>
            <a:ext cx="8229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Click to </a:t>
            </a:r>
            <a:r>
              <a:rPr lang="fr-FR" altLang="en-US" dirty="0" err="1" smtClean="0"/>
              <a:t>edit</a:t>
            </a:r>
            <a:r>
              <a:rPr lang="fr-FR" altLang="en-US" dirty="0" smtClean="0"/>
              <a:t> Master </a:t>
            </a:r>
            <a:r>
              <a:rPr lang="fr-FR" altLang="en-US" dirty="0" err="1" smtClean="0"/>
              <a:t>text</a:t>
            </a:r>
            <a:r>
              <a:rPr lang="fr-FR" altLang="en-US" dirty="0" smtClean="0"/>
              <a:t> styles</a:t>
            </a:r>
          </a:p>
          <a:p>
            <a:pPr lvl="1"/>
            <a:r>
              <a:rPr lang="fr-FR" altLang="en-US" dirty="0" smtClean="0"/>
              <a:t> Second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2"/>
            <a:r>
              <a:rPr lang="fr-FR" altLang="en-US" dirty="0" smtClean="0"/>
              <a:t> </a:t>
            </a:r>
            <a:r>
              <a:rPr lang="fr-FR" altLang="en-US" dirty="0" err="1" smtClean="0"/>
              <a:t>Third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3"/>
            <a:r>
              <a:rPr lang="fr-FR" altLang="en-US" dirty="0" smtClean="0"/>
              <a:t> </a:t>
            </a:r>
            <a:r>
              <a:rPr lang="fr-FR" altLang="en-US" dirty="0" err="1" smtClean="0"/>
              <a:t>Fourth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  <a:p>
            <a:pPr lvl="4"/>
            <a:r>
              <a:rPr lang="fr-FR" altLang="en-US" dirty="0" smtClean="0"/>
              <a:t> </a:t>
            </a:r>
            <a:r>
              <a:rPr lang="fr-FR" altLang="en-US" dirty="0" err="1" smtClean="0"/>
              <a:t>Fifth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level</a:t>
            </a:r>
            <a:endParaRPr lang="fr-FR" altLang="en-US" dirty="0" smtClean="0"/>
          </a:p>
        </p:txBody>
      </p:sp>
      <p:sp>
        <p:nvSpPr>
          <p:cNvPr id="1043" name="Freeform 19"/>
          <p:cNvSpPr>
            <a:spLocks noChangeArrowheads="1"/>
          </p:cNvSpPr>
          <p:nvPr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457200" y="6453188"/>
            <a:ext cx="7427913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34925" y="6524625"/>
            <a:ext cx="81375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6553200" algn="l"/>
              </a:tabLst>
              <a:defRPr/>
            </a:pPr>
            <a:r>
              <a:rPr lang="en-US" sz="1200" b="1" dirty="0">
                <a:latin typeface="Garamond" pitchFamily="18" charset="0"/>
              </a:rPr>
              <a:t>Nicolas </a:t>
            </a:r>
            <a:r>
              <a:rPr lang="en-US" sz="1200" b="1" dirty="0" smtClean="0">
                <a:latin typeface="Garamond" pitchFamily="18" charset="0"/>
              </a:rPr>
              <a:t>MANSARD</a:t>
            </a:r>
            <a:r>
              <a:rPr lang="en-US" sz="1200" b="1" dirty="0">
                <a:latin typeface="Garamond" pitchFamily="18" charset="0"/>
              </a:rPr>
              <a:t>	</a:t>
            </a:r>
            <a:r>
              <a:rPr lang="en-US" sz="1200" b="1" dirty="0" err="1" smtClean="0">
                <a:latin typeface="Garamond" pitchFamily="18" charset="0"/>
              </a:rPr>
              <a:t>Gepetto</a:t>
            </a:r>
            <a:r>
              <a:rPr lang="en-US" sz="1200" b="1" dirty="0" smtClean="0">
                <a:latin typeface="Garamond" pitchFamily="18" charset="0"/>
              </a:rPr>
              <a:t> Team</a:t>
            </a:r>
            <a:endParaRPr lang="en-US" sz="1200" b="1" dirty="0">
              <a:latin typeface="Garamond" pitchFamily="18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8316416" y="6505599"/>
            <a:ext cx="641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ACEB65-14D9-4948-9AF3-1E1A5802C4B8}" type="slidenum">
              <a:rPr lang="fr-FR" sz="1200" smtClean="0">
                <a:solidFill>
                  <a:schemeClr val="bg1"/>
                </a:solidFill>
                <a:latin typeface="+mj-lt"/>
              </a:rPr>
              <a:pPr/>
              <a:t>‹N°›</a:t>
            </a:fld>
            <a:endParaRPr lang="fr-FR" sz="12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  <p:sldLayoutId id="2147483663" r:id="rId4"/>
    <p:sldLayoutId id="2147483664" r:id="rId5"/>
    <p:sldLayoutId id="2147483666" r:id="rId6"/>
    <p:sldLayoutId id="2147483667" r:id="rId7"/>
    <p:sldLayoutId id="2147483680" r:id="rId8"/>
    <p:sldLayoutId id="2147483681" r:id="rId9"/>
    <p:sldLayoutId id="214748368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A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in 3D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Representation!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1499975" y="278305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1715999" y="2810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4596319" y="2492896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596319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119623" y="3666684"/>
            <a:ext cx="476696" cy="38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316399" y="27902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5316399" y="2780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err="1"/>
              <a:t>A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4188694" y="32989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596319" y="2780928"/>
            <a:ext cx="79208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42141" y="458112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point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995936" y="458112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not a point</a:t>
            </a:r>
          </a:p>
          <a:p>
            <a:r>
              <a:rPr lang="en-US" dirty="0" smtClean="0"/>
              <a:t>This is the representation of a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Rotation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Derivation of a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04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velocity / Angle vector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 definition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From rotation to velocity </a:t>
                </a:r>
              </a:p>
              <a:p>
                <a:pPr lvl="1"/>
                <a:r>
                  <a:rPr lang="en-US" dirty="0" smtClean="0"/>
                  <a:t>R -&gt; w</a:t>
                </a:r>
              </a:p>
              <a:p>
                <a:r>
                  <a:rPr lang="en-US" dirty="0" smtClean="0"/>
                  <a:t>From velocity to rotation?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dirty="0" smtClean="0"/>
                  <a:t> -&gt; R … integrate</a:t>
                </a:r>
              </a:p>
              <a:p>
                <a:endParaRPr lang="en-US" dirty="0"/>
              </a:p>
              <a:p>
                <a:r>
                  <a:rPr lang="en-US" dirty="0" smtClean="0"/>
                  <a:t>Meaning of w ? </a:t>
                </a:r>
              </a:p>
              <a:p>
                <a:r>
                  <a:rPr lang="en-US" dirty="0" smtClean="0"/>
                  <a:t>Angle axis representation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7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Quaternions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complex</a:t>
            </a:r>
          </a:p>
          <a:p>
            <a:pPr lvl="1"/>
            <a:r>
              <a:rPr lang="en-US" dirty="0" smtClean="0"/>
              <a:t>1, </a:t>
            </a:r>
            <a:r>
              <a:rPr lang="en-US" dirty="0" err="1" smtClean="0"/>
              <a:t>i</a:t>
            </a:r>
            <a:r>
              <a:rPr lang="en-US" dirty="0" smtClean="0"/>
              <a:t>, -1, -</a:t>
            </a:r>
            <a:r>
              <a:rPr lang="en-US" dirty="0" err="1" smtClean="0"/>
              <a:t>i</a:t>
            </a:r>
            <a:r>
              <a:rPr lang="en-US" dirty="0" smtClean="0"/>
              <a:t>, 1 … </a:t>
            </a:r>
          </a:p>
          <a:p>
            <a:pPr lvl="1"/>
            <a:r>
              <a:rPr lang="en-US" dirty="0" smtClean="0"/>
              <a:t>X, Y, -X, -Y, X …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Complexs</a:t>
            </a:r>
            <a:r>
              <a:rPr lang="en-US" dirty="0" smtClean="0"/>
              <a:t> can map the 2D plan , and the 2D rotation</a:t>
            </a:r>
          </a:p>
          <a:p>
            <a:pPr lvl="1"/>
            <a:endParaRPr lang="en-US" dirty="0"/>
          </a:p>
          <a:p>
            <a:r>
              <a:rPr lang="en-US" dirty="0" smtClean="0"/>
              <a:t>Hamilton (again!) says: let’s do it more complex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 so that j</a:t>
            </a:r>
            <a:r>
              <a:rPr lang="en-US" baseline="30000" dirty="0" smtClean="0"/>
              <a:t>2</a:t>
            </a:r>
            <a:r>
              <a:rPr lang="en-US" dirty="0" smtClean="0"/>
              <a:t> = -1 and </a:t>
            </a:r>
            <a:r>
              <a:rPr lang="en-US" dirty="0" err="1" smtClean="0"/>
              <a:t>ij</a:t>
            </a:r>
            <a:r>
              <a:rPr lang="en-US" dirty="0" smtClean="0"/>
              <a:t> = -</a:t>
            </a:r>
            <a:r>
              <a:rPr lang="en-US" dirty="0" err="1" smtClean="0"/>
              <a:t>ji</a:t>
            </a:r>
            <a:endParaRPr lang="en-US" dirty="0" smtClean="0"/>
          </a:p>
          <a:p>
            <a:pPr lvl="1"/>
            <a:r>
              <a:rPr lang="en-US" dirty="0" err="1" smtClean="0"/>
              <a:t>ij</a:t>
            </a:r>
            <a:r>
              <a:rPr lang="en-US" dirty="0" smtClean="0"/>
              <a:t> = k , </a:t>
            </a:r>
            <a:r>
              <a:rPr lang="en-US" dirty="0" err="1" smtClean="0"/>
              <a:t>jk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…</a:t>
            </a: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z</a:t>
            </a:r>
            <a:r>
              <a:rPr lang="en-US" i="1" dirty="0" smtClean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 smtClean="0"/>
              <a:t> </a:t>
            </a:r>
            <a:r>
              <a:rPr lang="en-US" dirty="0" smtClean="0"/>
              <a:t>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= x </a:t>
            </a:r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Unit quaternions map 3D rotations</a:t>
            </a:r>
          </a:p>
          <a:p>
            <a:pPr lvl="1"/>
            <a:r>
              <a:rPr lang="en-US" dirty="0" smtClean="0"/>
              <a:t>q = [ w, x, y, z ] = cos(</a:t>
            </a:r>
            <a:r>
              <a:rPr lang="el-GR" dirty="0" smtClean="0"/>
              <a:t>α</a:t>
            </a:r>
            <a:r>
              <a:rPr lang="en-US" dirty="0" smtClean="0"/>
              <a:t>/2), sin</a:t>
            </a:r>
            <a:r>
              <a:rPr lang="el-GR" dirty="0" smtClean="0"/>
              <a:t>α</a:t>
            </a:r>
            <a:r>
              <a:rPr lang="en-US" dirty="0" smtClean="0"/>
              <a:t>/2)[</a:t>
            </a:r>
            <a:r>
              <a:rPr lang="en-US" dirty="0" err="1" smtClean="0"/>
              <a:t>a,b,c</a:t>
            </a:r>
            <a:r>
              <a:rPr lang="en-US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4526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22137</TotalTime>
  <Words>146</Words>
  <Application>Microsoft Office PowerPoint</Application>
  <PresentationFormat>Affichage à l'écran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Garamond</vt:lpstr>
      <vt:lpstr>Times New Roman</vt:lpstr>
      <vt:lpstr>Wingdings</vt:lpstr>
      <vt:lpstr>Modèle par défaut</vt:lpstr>
      <vt:lpstr>Geometry in 3D</vt:lpstr>
      <vt:lpstr>Representation!</vt:lpstr>
      <vt:lpstr>Rotation</vt:lpstr>
      <vt:lpstr>Angular velocity / Angle vector</vt:lpstr>
      <vt:lpstr>Quaternions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jolie presentation</dc:title>
  <dc:creator>nm</dc:creator>
  <cp:lastModifiedBy>Nicolas Mansard</cp:lastModifiedBy>
  <cp:revision>764</cp:revision>
  <cp:lastPrinted>2017-02-07T13:48:43Z</cp:lastPrinted>
  <dcterms:created xsi:type="dcterms:W3CDTF">2007-10-19T07:38:46Z</dcterms:created>
  <dcterms:modified xsi:type="dcterms:W3CDTF">2018-12-14T07:36:49Z</dcterms:modified>
</cp:coreProperties>
</file>