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3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408" r:id="rId3"/>
    <p:sldId id="284" r:id="rId4"/>
    <p:sldId id="397" r:id="rId5"/>
    <p:sldId id="398" r:id="rId6"/>
    <p:sldId id="399" r:id="rId7"/>
    <p:sldId id="285" r:id="rId8"/>
    <p:sldId id="286" r:id="rId9"/>
    <p:sldId id="283" r:id="rId10"/>
    <p:sldId id="300" r:id="rId11"/>
    <p:sldId id="307" r:id="rId12"/>
    <p:sldId id="374" r:id="rId13"/>
    <p:sldId id="347" r:id="rId14"/>
  </p:sldIdLst>
  <p:sldSz cx="9144000" cy="6858000" type="screen4x3"/>
  <p:notesSz cx="69977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E0E3"/>
    <a:srgbClr val="FF0000"/>
    <a:srgbClr val="003A61"/>
    <a:srgbClr val="FFFFFF"/>
    <a:srgbClr val="DECDA2"/>
    <a:srgbClr val="760000"/>
    <a:srgbClr val="320000"/>
    <a:srgbClr val="FF4F4F"/>
    <a:srgbClr val="EF7171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61" autoAdjust="0"/>
    <p:restoredTop sz="92421" autoAdjust="0"/>
  </p:normalViewPr>
  <p:slideViewPr>
    <p:cSldViewPr>
      <p:cViewPr varScale="1">
        <p:scale>
          <a:sx n="112" d="100"/>
          <a:sy n="112" d="100"/>
        </p:scale>
        <p:origin x="18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114"/>
    </p:cViewPr>
  </p:sorterViewPr>
  <p:notesViewPr>
    <p:cSldViewPr>
      <p:cViewPr varScale="1">
        <p:scale>
          <a:sx n="85" d="100"/>
          <a:sy n="85" d="100"/>
        </p:scale>
        <p:origin x="-2802" y="-96"/>
      </p:cViewPr>
      <p:guideLst>
        <p:guide orient="horz" pos="2920"/>
        <p:guide pos="22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05863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077DAF6-6F20-4AB5-9D1E-F5F39A41735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89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03725"/>
            <a:ext cx="55975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05863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7EF9FFB-5865-41DA-AE08-7DBDB2C1324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63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Ax-b = A(x-z)</a:t>
            </a:r>
            <a:r>
              <a:rPr lang="en-US" baseline="0" dirty="0" smtClean="0"/>
              <a:t> + (</a:t>
            </a:r>
            <a:r>
              <a:rPr lang="en-US" baseline="0" dirty="0" err="1" smtClean="0"/>
              <a:t>Az</a:t>
            </a:r>
            <a:r>
              <a:rPr lang="en-US" baseline="0" dirty="0" smtClean="0"/>
              <a:t> –b)  with z=</a:t>
            </a:r>
            <a:r>
              <a:rPr lang="en-US" baseline="0" dirty="0" err="1" smtClean="0"/>
              <a:t>Ap</a:t>
            </a:r>
            <a:r>
              <a:rPr lang="en-US" baseline="0" dirty="0" smtClean="0"/>
              <a:t> b  //  both being orthogonal since A’ A </a:t>
            </a:r>
            <a:r>
              <a:rPr lang="en-US" baseline="0" dirty="0" err="1" smtClean="0"/>
              <a:t>Ap</a:t>
            </a:r>
            <a:r>
              <a:rPr lang="en-US" baseline="0" dirty="0" smtClean="0"/>
              <a:t> b – b = 0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F9FFB-5865-41DA-AE08-7DBDB2C1324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60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 Ax=b, A x =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</a:t>
            </a:r>
            <a:r>
              <a:rPr lang="en-US" baseline="0" dirty="0" smtClean="0"/>
              <a:t> b + x - </a:t>
            </a:r>
            <a:r>
              <a:rPr lang="en-US" baseline="0" dirty="0" err="1" smtClean="0"/>
              <a:t>Ap</a:t>
            </a:r>
            <a:r>
              <a:rPr lang="en-US" baseline="0" dirty="0" smtClean="0"/>
              <a:t> A x = </a:t>
            </a:r>
            <a:r>
              <a:rPr lang="en-US" baseline="0" dirty="0" err="1" smtClean="0"/>
              <a:t>Ap</a:t>
            </a:r>
            <a:r>
              <a:rPr lang="en-US" baseline="0" dirty="0" smtClean="0"/>
              <a:t> b + N x, both being orthogonal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F9FFB-5865-41DA-AE08-7DBDB2C1324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37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F1C69D-280A-4825-92CA-4C099DBD7750}" type="slidenum">
              <a:rPr lang="en-US"/>
              <a:pPr/>
              <a:t>11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8" descr="jrljapanNew"/>
          <p:cNvPicPr>
            <a:picLocks noChangeAspect="1" noChangeArrowheads="1"/>
          </p:cNvPicPr>
          <p:nvPr userDrawn="1"/>
        </p:nvPicPr>
        <p:blipFill>
          <a:blip r:embed="rId2" cstate="print">
            <a:lum bright="74000" contrast="-80000"/>
          </a:blip>
          <a:srcRect l="9607" b="9546"/>
          <a:stretch>
            <a:fillRect/>
          </a:stretch>
        </p:blipFill>
        <p:spPr bwMode="auto">
          <a:xfrm>
            <a:off x="0" y="1262063"/>
            <a:ext cx="5765800" cy="55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Image 16" descr="fond2.png"/>
          <p:cNvPicPr>
            <a:picLocks noChangeAspect="1"/>
          </p:cNvPicPr>
          <p:nvPr userDrawn="1"/>
        </p:nvPicPr>
        <p:blipFill>
          <a:blip r:embed="rId3" cstate="print"/>
          <a:srcRect t="333" r="52159"/>
          <a:stretch>
            <a:fillRect/>
          </a:stretch>
        </p:blipFill>
        <p:spPr>
          <a:xfrm>
            <a:off x="5144476" y="0"/>
            <a:ext cx="3999524" cy="6858000"/>
          </a:xfrm>
          <a:prstGeom prst="rect">
            <a:avLst/>
          </a:prstGeom>
        </p:spPr>
      </p:pic>
      <p:sp>
        <p:nvSpPr>
          <p:cNvPr id="6" name="Text Box 20"/>
          <p:cNvSpPr txBox="1">
            <a:spLocks noChangeArrowheads="1"/>
          </p:cNvSpPr>
          <p:nvPr userDrawn="1"/>
        </p:nvSpPr>
        <p:spPr bwMode="auto">
          <a:xfrm>
            <a:off x="0" y="44624"/>
            <a:ext cx="5652120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 algn="ctr"/>
            <a:r>
              <a:rPr lang="fr-FR" sz="1200" b="0" u="none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Motion </a:t>
            </a:r>
            <a:r>
              <a:rPr lang="fr-FR" sz="1200" b="0" u="none" kern="1200" dirty="0" err="1" smtClean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generation</a:t>
            </a:r>
            <a:r>
              <a:rPr lang="fr-FR" sz="1200" b="0" u="none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 for </a:t>
            </a:r>
            <a:r>
              <a:rPr lang="fr-FR" sz="1200" b="0" u="none" kern="1200" baseline="0" dirty="0" err="1" smtClean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robotics</a:t>
            </a:r>
            <a:endParaRPr lang="fr-FR" sz="1200" b="0" u="none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7" name="Line 21"/>
          <p:cNvSpPr>
            <a:spLocks noChangeShapeType="1"/>
          </p:cNvSpPr>
          <p:nvPr userDrawn="1"/>
        </p:nvSpPr>
        <p:spPr bwMode="auto">
          <a:xfrm>
            <a:off x="971600" y="377280"/>
            <a:ext cx="4176464" cy="0"/>
          </a:xfrm>
          <a:prstGeom prst="line">
            <a:avLst/>
          </a:prstGeom>
          <a:noFill/>
          <a:ln w="19050">
            <a:solidFill>
              <a:srgbClr val="003A6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n>
                <a:solidFill>
                  <a:srgbClr val="003A61"/>
                </a:solidFill>
              </a:ln>
            </a:endParaRPr>
          </a:p>
        </p:txBody>
      </p:sp>
      <p:sp>
        <p:nvSpPr>
          <p:cNvPr id="8" name="Arc 29"/>
          <p:cNvSpPr>
            <a:spLocks/>
          </p:cNvSpPr>
          <p:nvPr userDrawn="1"/>
        </p:nvSpPr>
        <p:spPr bwMode="auto">
          <a:xfrm flipH="1" flipV="1">
            <a:off x="-1189038" y="981075"/>
            <a:ext cx="6697663" cy="633571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997 w 43200"/>
              <a:gd name="T1" fmla="*/ 32577 h 43200"/>
              <a:gd name="T2" fmla="*/ 7841 w 43200"/>
              <a:gd name="T3" fmla="*/ 38251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997" y="32576"/>
                </a:moveTo>
                <a:cubicBezTo>
                  <a:pt x="1034" y="29251"/>
                  <a:pt x="0" y="2546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6577" y="43200"/>
                  <a:pt x="11712" y="41449"/>
                  <a:pt x="7841" y="38250"/>
                </a:cubicBezTo>
              </a:path>
              <a:path w="43200" h="43200" stroke="0" extrusionOk="0">
                <a:moveTo>
                  <a:pt x="2997" y="32576"/>
                </a:moveTo>
                <a:cubicBezTo>
                  <a:pt x="1034" y="29251"/>
                  <a:pt x="0" y="2546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6577" y="43200"/>
                  <a:pt x="11712" y="41449"/>
                  <a:pt x="7841" y="38250"/>
                </a:cubicBezTo>
                <a:lnTo>
                  <a:pt x="21600" y="21600"/>
                </a:lnTo>
                <a:close/>
              </a:path>
            </a:pathLst>
          </a:custGeom>
          <a:noFill/>
          <a:ln w="114300">
            <a:solidFill>
              <a:srgbClr val="EFE7E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33600"/>
            <a:ext cx="5867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Cliquez</a:t>
            </a:r>
            <a:r>
              <a:rPr lang="en-US" dirty="0"/>
              <a:t> pour modifier le style du </a:t>
            </a:r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925" y="3886200"/>
            <a:ext cx="5761038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dirty="0" err="1"/>
              <a:t>Cliquez</a:t>
            </a:r>
            <a:r>
              <a:rPr lang="en-US" dirty="0"/>
              <a:t> pour modifier le style des </a:t>
            </a:r>
            <a:r>
              <a:rPr lang="en-US" dirty="0" err="1"/>
              <a:t>sous-titres</a:t>
            </a:r>
            <a:r>
              <a:rPr lang="en-US" dirty="0"/>
              <a:t>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44016" y="6444044"/>
            <a:ext cx="57241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dirty="0" smtClean="0"/>
              <a:t>N. Mansard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 userDrawn="1"/>
        </p:nvSpPr>
        <p:spPr>
          <a:xfrm>
            <a:off x="3131840" y="6525344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 b="0" kern="1200" cap="none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Motion generation for humanoid robots</a:t>
            </a:r>
            <a:endParaRPr lang="fr-FR" sz="12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79512" y="6536377"/>
            <a:ext cx="9781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N. Mansard</a:t>
            </a:r>
            <a:endParaRPr lang="fr-FR" sz="1200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6551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651" y="116632"/>
            <a:ext cx="679307" cy="80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0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39566"/>
            <a:ext cx="2664296" cy="6041762"/>
          </a:xfrm>
          <a:prstGeom prst="rect">
            <a:avLst/>
          </a:prstGeom>
          <a:effectLst/>
        </p:spPr>
      </p:pic>
      <p:sp>
        <p:nvSpPr>
          <p:cNvPr id="5" name="Rectangle 4"/>
          <p:cNvSpPr/>
          <p:nvPr userDrawn="1"/>
        </p:nvSpPr>
        <p:spPr>
          <a:xfrm>
            <a:off x="35496" y="339566"/>
            <a:ext cx="2880320" cy="611377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4000"/>
                </a:schemeClr>
              </a:gs>
              <a:gs pos="100000">
                <a:srgbClr val="FFFFFF">
                  <a:shade val="100000"/>
                  <a:satMod val="115000"/>
                  <a:alpha val="73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1393200" y="1836000"/>
            <a:ext cx="4140000" cy="1800200"/>
          </a:xfrm>
          <a:prstGeom prst="rect">
            <a:avLst/>
          </a:prstGeom>
          <a:ln>
            <a:solidFill>
              <a:srgbClr val="003A6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1403648" y="1844824"/>
            <a:ext cx="6264696" cy="18002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1" name="Freeform 19"/>
          <p:cNvSpPr>
            <a:spLocks noChangeArrowheads="1"/>
          </p:cNvSpPr>
          <p:nvPr userDrawn="1"/>
        </p:nvSpPr>
        <p:spPr bwMode="auto">
          <a:xfrm>
            <a:off x="250825" y="188913"/>
            <a:ext cx="7634288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003A6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noProof="0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7848600" cy="865187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8802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noProof="0" smtClean="0"/>
              <a:t>Cliquez pour modifier le style du titre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 smtClean="0"/>
              <a:t>Cliquez pour modifier les styles du texte du masque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7740352" cy="11247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 userDrawn="1"/>
        </p:nvSpPr>
        <p:spPr>
          <a:xfrm>
            <a:off x="755576" y="4415511"/>
            <a:ext cx="5904656" cy="21600"/>
          </a:xfrm>
          <a:prstGeom prst="rect">
            <a:avLst/>
          </a:prstGeom>
          <a:gradFill flip="none" rotWithShape="1">
            <a:gsLst>
              <a:gs pos="71000">
                <a:srgbClr val="003A61"/>
              </a:gs>
              <a:gs pos="2000">
                <a:srgbClr val="003A61">
                  <a:alpha val="2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Cliquez pour modifier le style du titre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8750" y="1196975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  <a:endParaRPr lang="en-US" noProof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349750" y="1196975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48872" cy="864096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Cliquez pour modifier le style du titre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9512" y="119675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79512" y="1836512"/>
            <a:ext cx="4040188" cy="4616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  <a:endParaRPr lang="en-US" noProof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367337" y="119675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367337" y="1836512"/>
            <a:ext cx="4041775" cy="4616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Cliquez pour modifier le style du titre</a:t>
            </a:r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7740352" cy="11247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 smtClean="0"/>
              <a:t>Cliquez pour modifier le style du titre</a:t>
            </a:r>
            <a:endParaRPr lang="en-US" noProof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Cliquez pour modifier les styles du texte du masque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re. Texte et clip multimé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7848600" cy="865187"/>
          </a:xfrm>
        </p:spPr>
        <p:txBody>
          <a:bodyPr/>
          <a:lstStyle/>
          <a:p>
            <a:r>
              <a:rPr lang="en-US" noProof="0" smtClean="0"/>
              <a:t>Cliquez pour modifier le style du titre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58750" y="1196975"/>
            <a:ext cx="4038600" cy="5256213"/>
          </a:xfrm>
        </p:spPr>
        <p:txBody>
          <a:bodyPr/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  <a:endParaRPr lang="en-US" noProof="0"/>
          </a:p>
        </p:txBody>
      </p:sp>
      <p:sp>
        <p:nvSpPr>
          <p:cNvPr id="4" name="Espace réservé de l'élément multimédia 3"/>
          <p:cNvSpPr>
            <a:spLocks noGrp="1"/>
          </p:cNvSpPr>
          <p:nvPr>
            <p:ph type="media" sz="half" idx="2"/>
          </p:nvPr>
        </p:nvSpPr>
        <p:spPr>
          <a:xfrm>
            <a:off x="4349750" y="1196975"/>
            <a:ext cx="4038600" cy="5256213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fond2.png"/>
          <p:cNvPicPr>
            <a:picLocks noChangeAspect="1"/>
          </p:cNvPicPr>
          <p:nvPr/>
        </p:nvPicPr>
        <p:blipFill>
          <a:blip r:embed="rId14" cstate="print"/>
          <a:srcRect l="74198" r="7357" b="694"/>
          <a:stretch>
            <a:fillRect/>
          </a:stretch>
        </p:blipFill>
        <p:spPr>
          <a:xfrm>
            <a:off x="7596336" y="0"/>
            <a:ext cx="1547664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15888"/>
            <a:ext cx="78486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Cliquez</a:t>
            </a:r>
            <a:r>
              <a:rPr lang="en-US" dirty="0" smtClean="0"/>
              <a:t> pour modifier le style du </a:t>
            </a:r>
            <a:r>
              <a:rPr lang="en-US" dirty="0" err="1" smtClean="0"/>
              <a:t>titre</a:t>
            </a:r>
            <a:endParaRPr lang="en-US" dirty="0" smtClean="0"/>
          </a:p>
        </p:txBody>
      </p:sp>
      <p:sp>
        <p:nvSpPr>
          <p:cNvPr id="1027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8750" y="1196975"/>
            <a:ext cx="8229600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dirty="0" smtClean="0"/>
              <a:t>Click to edit Master text styles</a:t>
            </a:r>
          </a:p>
          <a:p>
            <a:pPr lvl="1"/>
            <a:r>
              <a:rPr lang="en-US" altLang="en-US" noProof="0" dirty="0" smtClean="0"/>
              <a:t> Second level</a:t>
            </a:r>
          </a:p>
          <a:p>
            <a:pPr lvl="2"/>
            <a:r>
              <a:rPr lang="en-US" altLang="en-US" noProof="0" dirty="0" smtClean="0"/>
              <a:t> Third level</a:t>
            </a:r>
          </a:p>
          <a:p>
            <a:pPr lvl="3"/>
            <a:r>
              <a:rPr lang="en-US" altLang="en-US" noProof="0" dirty="0" smtClean="0"/>
              <a:t> Fourth level</a:t>
            </a:r>
          </a:p>
          <a:p>
            <a:pPr lvl="4"/>
            <a:r>
              <a:rPr lang="en-US" altLang="en-US" noProof="0" dirty="0" smtClean="0"/>
              <a:t> Fifth level</a:t>
            </a:r>
          </a:p>
        </p:txBody>
      </p:sp>
      <p:sp>
        <p:nvSpPr>
          <p:cNvPr id="1043" name="Freeform 19"/>
          <p:cNvSpPr>
            <a:spLocks noChangeArrowheads="1"/>
          </p:cNvSpPr>
          <p:nvPr/>
        </p:nvSpPr>
        <p:spPr bwMode="auto">
          <a:xfrm>
            <a:off x="250825" y="188913"/>
            <a:ext cx="7634288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003A6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noProof="0" dirty="0"/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457201" y="6453188"/>
            <a:ext cx="7067128" cy="148"/>
          </a:xfrm>
          <a:prstGeom prst="line">
            <a:avLst/>
          </a:prstGeom>
          <a:noFill/>
          <a:ln w="19050">
            <a:solidFill>
              <a:srgbClr val="003A6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120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31840" y="6525344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Motion generation for robotics</a:t>
            </a:r>
            <a:endParaRPr lang="fr-FR" sz="1200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512" y="6536377"/>
            <a:ext cx="9781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N. Mansard</a:t>
            </a:r>
            <a:endParaRPr lang="fr-FR" sz="1200" dirty="0">
              <a:latin typeface="+mn-lt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352928" y="6536377"/>
            <a:ext cx="683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1267FBB-C4D5-4E85-8B07-EC8FEFB7987B}" type="slidenum">
              <a:rPr lang="fr-FR" sz="1200" smtClean="0"/>
              <a:t>‹N°›</a:t>
            </a:fld>
            <a:endParaRPr lang="fr-FR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2" r:id="rId9"/>
    <p:sldLayoutId id="2147483674" r:id="rId10"/>
    <p:sldLayoutId id="2147483676" r:id="rId11"/>
    <p:sldLayoutId id="2147483677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A6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A61"/>
        </a:buClr>
        <a:buSzPct val="85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A61"/>
        </a:buClr>
        <a:buSzPct val="85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A61"/>
        </a:buClr>
        <a:buSzPct val="85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A61"/>
        </a:buClr>
        <a:buSzPct val="85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A61"/>
        </a:buClr>
        <a:buSzPct val="85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85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85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85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9"/>
        </a:buClr>
        <a:buSzPct val="85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slideLayout" Target="../slideLayouts/slideLayout2.xml"/><Relationship Id="rId39" Type="http://schemas.openxmlformats.org/officeDocument/2006/relationships/image" Target="../media/image18.png"/><Relationship Id="rId21" Type="http://schemas.openxmlformats.org/officeDocument/2006/relationships/tags" Target="../tags/tag27.xml"/><Relationship Id="rId34" Type="http://schemas.openxmlformats.org/officeDocument/2006/relationships/image" Target="../media/image13.png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29" Type="http://schemas.openxmlformats.org/officeDocument/2006/relationships/image" Target="../media/image8.png"/><Relationship Id="rId41" Type="http://schemas.openxmlformats.org/officeDocument/2006/relationships/image" Target="../media/image20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32" Type="http://schemas.openxmlformats.org/officeDocument/2006/relationships/image" Target="../media/image11.png"/><Relationship Id="rId37" Type="http://schemas.openxmlformats.org/officeDocument/2006/relationships/image" Target="../media/image16.png"/><Relationship Id="rId40" Type="http://schemas.openxmlformats.org/officeDocument/2006/relationships/image" Target="../media/image19.png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image" Target="../media/image7.png"/><Relationship Id="rId36" Type="http://schemas.openxmlformats.org/officeDocument/2006/relationships/image" Target="../media/image15.png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31" Type="http://schemas.openxmlformats.org/officeDocument/2006/relationships/image" Target="../media/image10.png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notesSlide" Target="../notesSlides/notesSlide3.xml"/><Relationship Id="rId30" Type="http://schemas.openxmlformats.org/officeDocument/2006/relationships/image" Target="../media/image9.png"/><Relationship Id="rId35" Type="http://schemas.openxmlformats.org/officeDocument/2006/relationships/image" Target="../media/image14.png"/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image" Target="../media/image12.png"/><Relationship Id="rId38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8.png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../media/image23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19.png"/><Relationship Id="rId5" Type="http://schemas.openxmlformats.org/officeDocument/2006/relationships/tags" Target="../tags/tag36.xml"/><Relationship Id="rId15" Type="http://schemas.openxmlformats.org/officeDocument/2006/relationships/image" Target="../media/image25.png"/><Relationship Id="rId10" Type="http://schemas.openxmlformats.org/officeDocument/2006/relationships/image" Target="../media/image22.png"/><Relationship Id="rId4" Type="http://schemas.openxmlformats.org/officeDocument/2006/relationships/tags" Target="../tags/tag35.xml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0" y="2348880"/>
            <a:ext cx="5867400" cy="1470025"/>
          </a:xfrm>
        </p:spPr>
        <p:txBody>
          <a:bodyPr/>
          <a:lstStyle/>
          <a:p>
            <a:r>
              <a:rPr lang="en-US" dirty="0" smtClean="0"/>
              <a:t>Inverse kinematics</a:t>
            </a:r>
            <a:br>
              <a:rPr lang="en-US" dirty="0" smtClean="0"/>
            </a:b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Pseudo inverse and redundancy</a:t>
            </a:r>
            <a:endParaRPr lang="fr-FR" dirty="0"/>
          </a:p>
        </p:txBody>
      </p:sp>
      <p:sp>
        <p:nvSpPr>
          <p:cNvPr id="6" name="Espace réservé du texte 4"/>
          <p:cNvSpPr txBox="1">
            <a:spLocks/>
          </p:cNvSpPr>
          <p:nvPr/>
        </p:nvSpPr>
        <p:spPr bwMode="auto">
          <a:xfrm>
            <a:off x="187325" y="1556792"/>
            <a:ext cx="576103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A61"/>
              </a:buClr>
              <a:buSzPct val="85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A61"/>
              </a:buClr>
              <a:buSzPct val="85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A61"/>
              </a:buClr>
              <a:buSzPct val="85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A61"/>
              </a:buClr>
              <a:buSzPct val="85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A61"/>
              </a:buClr>
              <a:buSzPct val="85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85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85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85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85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Chapter 3.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540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4"/>
    </mc:Choice>
    <mc:Fallback xmlns="">
      <p:transition spd="slow" advTm="121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pseudo inverse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Singular Value Decomposition (SVD)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Proof using the 4 Moore-Penrose conditions</a:t>
            </a:r>
          </a:p>
          <a:p>
            <a:pPr marL="457200" lvl="1" indent="0">
              <a:buNone/>
            </a:pPr>
            <a:r>
              <a:rPr lang="en-US" dirty="0" smtClean="0"/>
              <a:t>(with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UU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=I</a:t>
            </a:r>
            <a:r>
              <a:rPr lang="en-US" dirty="0" smtClean="0"/>
              <a:t> 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VV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=I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r>
              <a:rPr lang="en-US" i="1" dirty="0" smtClean="0">
                <a:solidFill>
                  <a:srgbClr val="FF0000"/>
                </a:solidFill>
              </a:rPr>
              <a:t>Might be seen as a constructive definition</a:t>
            </a:r>
            <a:endParaRPr lang="fr-FR" i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7584" y="1844825"/>
            <a:ext cx="1512168" cy="13009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fr-FR" sz="2400" dirty="0">
              <a:ln w="12700">
                <a:noFill/>
                <a:prstDash val="solid"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24687" y="1844824"/>
            <a:ext cx="1296756" cy="13009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endParaRPr lang="fr-FR" sz="2400" dirty="0">
              <a:ln w="12700">
                <a:noFill/>
                <a:prstDash val="solid"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05388" y="1858517"/>
            <a:ext cx="1512168" cy="151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300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fr-FR" sz="2400" dirty="0">
              <a:ln w="12700">
                <a:noFill/>
                <a:prstDash val="solid"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49204" y="1858516"/>
            <a:ext cx="1512168" cy="1287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</a:t>
            </a:r>
            <a:r>
              <a:rPr lang="en-US" sz="2400" baseline="-250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endParaRPr lang="en-US" sz="2400" dirty="0" smtClean="0">
              <a:ln w="12700">
                <a:noFill/>
                <a:prstDash val="solid"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 smtClean="0">
              <a:ln w="12700">
                <a:noFill/>
                <a:prstDash val="solid"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4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</a:t>
            </a:r>
            <a:r>
              <a:rPr lang="en-US" sz="2400" baseline="-250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endParaRPr lang="fr-FR" sz="2400" dirty="0">
              <a:ln w="12700">
                <a:noFill/>
                <a:prstDash val="solid"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339752" y="222015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 rot="2116878">
            <a:off x="4507040" y="2220152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12700">
                  <a:noFill/>
                  <a:prstDash val="solid"/>
                </a:ln>
                <a:latin typeface="Times New Roman" pitchFamily="18" charset="0"/>
                <a:cs typeface="Times New Roman" pitchFamily="18" charset="0"/>
              </a:rPr>
              <a:t>…</a:t>
            </a:r>
            <a:endParaRPr lang="fr-FR" dirty="0">
              <a:ln w="12700">
                <a:noFill/>
                <a:prstDash val="solid"/>
              </a:ln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69284" y="2036065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n w="12700">
                  <a:noFill/>
                  <a:prstDash val="solid"/>
                </a:ln>
                <a:latin typeface="Times New Roman" pitchFamily="18" charset="0"/>
                <a:cs typeface="Times New Roman" pitchFamily="18" charset="0"/>
              </a:rPr>
              <a:t>0</a:t>
            </a:r>
            <a:endParaRPr lang="fr-FR" sz="2000" dirty="0">
              <a:ln w="12700">
                <a:noFill/>
                <a:prstDash val="solid"/>
              </a:ln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27529" y="2438974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n w="12700">
                  <a:noFill/>
                  <a:prstDash val="solid"/>
                </a:ln>
                <a:latin typeface="Times New Roman" pitchFamily="18" charset="0"/>
                <a:cs typeface="Times New Roman" pitchFamily="18" charset="0"/>
              </a:rPr>
              <a:t>0</a:t>
            </a:r>
            <a:endParaRPr lang="fr-FR" sz="2000" dirty="0">
              <a:ln w="12700">
                <a:noFill/>
                <a:prstDash val="solid"/>
              </a:ln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16252" y="1928665"/>
            <a:ext cx="423540" cy="921822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fr-FR" sz="2000" dirty="0">
              <a:ln w="12700">
                <a:noFill/>
                <a:prstDash val="solid"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11960" y="2887918"/>
            <a:ext cx="1427832" cy="185864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fr-FR" sz="2000" dirty="0">
              <a:ln w="12700">
                <a:noFill/>
                <a:prstDash val="solid"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 rot="5400000">
            <a:off x="827584" y="3750626"/>
            <a:ext cx="1512168" cy="13009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300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fr-FR" sz="2400" dirty="0">
              <a:ln w="12700">
                <a:noFill/>
                <a:prstDash val="solid"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58072" y="3643000"/>
            <a:ext cx="1296756" cy="13009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baseline="300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fr-FR" sz="2400" dirty="0">
              <a:ln w="12700">
                <a:noFill/>
                <a:prstDash val="solid"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96377" y="3649847"/>
            <a:ext cx="1512168" cy="151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fr-FR" sz="2400" dirty="0">
              <a:ln w="12700">
                <a:noFill/>
                <a:prstDash val="solid"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 rot="5400000">
            <a:off x="4269652" y="3762295"/>
            <a:ext cx="1512168" cy="1287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t"/>
          <a:lstStyle/>
          <a:p>
            <a:r>
              <a:rPr lang="en-US" sz="24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</a:t>
            </a:r>
            <a:r>
              <a:rPr lang="en-US" sz="2400" baseline="-250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400" baseline="300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endParaRPr lang="en-US" sz="2400" baseline="30000" dirty="0" smtClean="0">
              <a:ln w="12700">
                <a:noFill/>
                <a:prstDash val="solid"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 smtClean="0">
              <a:ln w="12700">
                <a:noFill/>
                <a:prstDash val="solid"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n w="12700">
                  <a:noFill/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</a:t>
            </a:r>
            <a:r>
              <a:rPr lang="en-US" sz="2400" baseline="-250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baseline="300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endParaRPr lang="fr-FR" sz="2400" dirty="0">
              <a:ln w="12700">
                <a:noFill/>
                <a:prstDash val="solid"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2339752" y="402517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 rot="2116878">
            <a:off x="4676547" y="3993816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n w="12700">
                  <a:noFill/>
                  <a:prstDash val="solid"/>
                </a:ln>
                <a:latin typeface="Times New Roman" pitchFamily="18" charset="0"/>
                <a:cs typeface="Times New Roman" pitchFamily="18" charset="0"/>
              </a:rPr>
              <a:t>…</a:t>
            </a:r>
            <a:endParaRPr lang="fr-FR" dirty="0">
              <a:ln w="12700">
                <a:noFill/>
                <a:prstDash val="solid"/>
              </a:ln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38791" y="3809729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n w="12700">
                  <a:noFill/>
                  <a:prstDash val="solid"/>
                </a:ln>
                <a:latin typeface="Times New Roman" pitchFamily="18" charset="0"/>
                <a:cs typeface="Times New Roman" pitchFamily="18" charset="0"/>
              </a:rPr>
              <a:t>0</a:t>
            </a:r>
            <a:endParaRPr lang="fr-FR" sz="2000" dirty="0">
              <a:ln w="12700">
                <a:noFill/>
                <a:prstDash val="solid"/>
              </a:ln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97036" y="4212638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n w="12700">
                  <a:noFill/>
                  <a:prstDash val="solid"/>
                </a:ln>
                <a:latin typeface="Times New Roman" pitchFamily="18" charset="0"/>
                <a:cs typeface="Times New Roman" pitchFamily="18" charset="0"/>
              </a:rPr>
              <a:t>0</a:t>
            </a:r>
            <a:endParaRPr lang="fr-FR" sz="2000" dirty="0">
              <a:ln w="12700">
                <a:noFill/>
                <a:prstDash val="solid"/>
              </a:ln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5400000">
            <a:off x="4687677" y="4447166"/>
            <a:ext cx="423540" cy="921822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fr-FR" sz="2000" dirty="0">
              <a:ln w="12700">
                <a:noFill/>
                <a:prstDash val="solid"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 rot="5400000">
            <a:off x="4807038" y="4312999"/>
            <a:ext cx="1427832" cy="185864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fr-FR" sz="2000" dirty="0">
              <a:ln w="12700">
                <a:noFill/>
                <a:prstDash val="solid"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694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8"/>
    </mc:Choice>
    <mc:Fallback xmlns="">
      <p:transition spd="slow" advTm="3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66" name="Group 2"/>
          <p:cNvGrpSpPr>
            <a:grpSpLocks/>
          </p:cNvGrpSpPr>
          <p:nvPr/>
        </p:nvGrpSpPr>
        <p:grpSpPr bwMode="auto">
          <a:xfrm>
            <a:off x="4932363" y="4292600"/>
            <a:ext cx="3168650" cy="2138363"/>
            <a:chOff x="3243" y="2840"/>
            <a:chExt cx="1996" cy="1347"/>
          </a:xfrm>
        </p:grpSpPr>
        <p:grpSp>
          <p:nvGrpSpPr>
            <p:cNvPr id="113667" name="Group 3"/>
            <p:cNvGrpSpPr>
              <a:grpSpLocks/>
            </p:cNvGrpSpPr>
            <p:nvPr/>
          </p:nvGrpSpPr>
          <p:grpSpPr bwMode="auto">
            <a:xfrm>
              <a:off x="4649" y="2840"/>
              <a:ext cx="590" cy="640"/>
              <a:chOff x="4377" y="2568"/>
              <a:chExt cx="590" cy="640"/>
            </a:xfrm>
          </p:grpSpPr>
          <p:grpSp>
            <p:nvGrpSpPr>
              <p:cNvPr id="113668" name="Group 4"/>
              <p:cNvGrpSpPr>
                <a:grpSpLocks/>
              </p:cNvGrpSpPr>
              <p:nvPr/>
            </p:nvGrpSpPr>
            <p:grpSpPr bwMode="auto">
              <a:xfrm flipH="1">
                <a:off x="4377" y="2568"/>
                <a:ext cx="590" cy="499"/>
                <a:chOff x="3379" y="2659"/>
                <a:chExt cx="1465" cy="1406"/>
              </a:xfrm>
            </p:grpSpPr>
            <p:sp>
              <p:nvSpPr>
                <p:cNvPr id="113669" name="AutoShape 5"/>
                <p:cNvSpPr>
                  <a:spLocks noChangeArrowheads="1"/>
                </p:cNvSpPr>
                <p:nvPr/>
              </p:nvSpPr>
              <p:spPr bwMode="auto">
                <a:xfrm>
                  <a:off x="3379" y="3303"/>
                  <a:ext cx="380" cy="762"/>
                </a:xfrm>
                <a:prstGeom prst="parallelogram">
                  <a:avLst>
                    <a:gd name="adj" fmla="val 25000"/>
                  </a:avLst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13670" name="AutoShape 6"/>
                <p:cNvSpPr>
                  <a:spLocks noChangeArrowheads="1"/>
                </p:cNvSpPr>
                <p:nvPr/>
              </p:nvSpPr>
              <p:spPr bwMode="auto">
                <a:xfrm rot="4066122">
                  <a:off x="3911" y="2686"/>
                  <a:ext cx="351" cy="652"/>
                </a:xfrm>
                <a:prstGeom prst="parallelogram">
                  <a:avLst>
                    <a:gd name="adj" fmla="val 25000"/>
                  </a:avLst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13671" name="Oval 7"/>
                <p:cNvSpPr>
                  <a:spLocks noChangeArrowheads="1"/>
                </p:cNvSpPr>
                <p:nvPr/>
              </p:nvSpPr>
              <p:spPr bwMode="auto">
                <a:xfrm>
                  <a:off x="3379" y="2953"/>
                  <a:ext cx="436" cy="41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13672" name="AutoShape 8"/>
                <p:cNvSpPr>
                  <a:spLocks noChangeArrowheads="1"/>
                </p:cNvSpPr>
                <p:nvPr/>
              </p:nvSpPr>
              <p:spPr bwMode="auto">
                <a:xfrm rot="8940556">
                  <a:off x="4491" y="2908"/>
                  <a:ext cx="353" cy="340"/>
                </a:xfrm>
                <a:prstGeom prst="parallelogram">
                  <a:avLst>
                    <a:gd name="adj" fmla="val 30902"/>
                  </a:avLst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13673" name="Oval 9"/>
                <p:cNvSpPr>
                  <a:spLocks noChangeArrowheads="1"/>
                </p:cNvSpPr>
                <p:nvPr/>
              </p:nvSpPr>
              <p:spPr bwMode="auto">
                <a:xfrm>
                  <a:off x="4304" y="2659"/>
                  <a:ext cx="436" cy="409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  <p:grpSp>
              <p:nvGrpSpPr>
                <p:cNvPr id="113674" name="Group 10"/>
                <p:cNvGrpSpPr>
                  <a:grpSpLocks/>
                </p:cNvGrpSpPr>
                <p:nvPr/>
              </p:nvGrpSpPr>
              <p:grpSpPr bwMode="auto">
                <a:xfrm rot="3742294">
                  <a:off x="4558" y="3158"/>
                  <a:ext cx="363" cy="182"/>
                  <a:chOff x="4649" y="3384"/>
                  <a:chExt cx="363" cy="182"/>
                </a:xfrm>
              </p:grpSpPr>
              <p:sp>
                <p:nvSpPr>
                  <p:cNvPr id="113675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4649" y="3385"/>
                    <a:ext cx="272" cy="181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113676" name="AutoShape 12"/>
                  <p:cNvSpPr>
                    <a:spLocks noChangeArrowheads="1"/>
                  </p:cNvSpPr>
                  <p:nvPr/>
                </p:nvSpPr>
                <p:spPr bwMode="auto">
                  <a:xfrm rot="16049319">
                    <a:off x="4809" y="3360"/>
                    <a:ext cx="180" cy="227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fr-FR"/>
                  </a:p>
                </p:txBody>
              </p:sp>
            </p:grpSp>
          </p:grpSp>
          <p:pic>
            <p:nvPicPr>
              <p:cNvPr id="113677" name="Picture 13" descr="TP_tmp"/>
              <p:cNvPicPr>
                <a:picLocks noChangeAspect="1" noChangeArrowheads="1"/>
              </p:cNvPicPr>
              <p:nvPr>
                <p:custDataLst>
                  <p:tags r:id="rId25"/>
                </p:custDataLst>
              </p:nvPr>
            </p:nvPicPr>
            <p:blipFill>
              <a:blip r:embed="rId28"/>
              <a:srcRect/>
              <a:stretch>
                <a:fillRect/>
              </a:stretch>
            </p:blipFill>
            <p:spPr bwMode="auto">
              <a:xfrm>
                <a:off x="4510" y="2976"/>
                <a:ext cx="139" cy="23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113678" name="Line 14"/>
            <p:cNvSpPr>
              <a:spLocks noChangeShapeType="1"/>
            </p:cNvSpPr>
            <p:nvPr/>
          </p:nvSpPr>
          <p:spPr bwMode="auto">
            <a:xfrm flipH="1">
              <a:off x="4014" y="3385"/>
              <a:ext cx="7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13679" name="Line 15"/>
            <p:cNvSpPr>
              <a:spLocks noChangeShapeType="1"/>
            </p:cNvSpPr>
            <p:nvPr/>
          </p:nvSpPr>
          <p:spPr bwMode="auto">
            <a:xfrm>
              <a:off x="4014" y="3430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pic>
          <p:nvPicPr>
            <p:cNvPr id="113680" name="Picture 16" descr="TP_tmp"/>
            <p:cNvPicPr>
              <a:picLocks noChangeAspect="1" noChangeArrowheads="1"/>
            </p:cNvPicPr>
            <p:nvPr>
              <p:custDataLst>
                <p:tags r:id="rId19"/>
              </p:custDataLst>
            </p:nvPr>
          </p:nvPicPr>
          <p:blipFill>
            <a:blip r:embed="rId29"/>
            <a:srcRect/>
            <a:stretch>
              <a:fillRect/>
            </a:stretch>
          </p:blipFill>
          <p:spPr bwMode="auto">
            <a:xfrm>
              <a:off x="4286" y="3158"/>
              <a:ext cx="139" cy="18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</p:pic>
        <p:pic>
          <p:nvPicPr>
            <p:cNvPr id="113681" name="Picture 17" descr="TP_tmp"/>
            <p:cNvPicPr>
              <a:picLocks noChangeAspect="1" noChangeArrowheads="1"/>
            </p:cNvPicPr>
            <p:nvPr>
              <p:custDataLst>
                <p:tags r:id="rId20"/>
              </p:custDataLst>
            </p:nvPr>
          </p:nvPicPr>
          <p:blipFill>
            <a:blip r:embed="rId3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86" y="3430"/>
              <a:ext cx="301" cy="20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</p:pic>
        <p:pic>
          <p:nvPicPr>
            <p:cNvPr id="113682" name="Picture 18" descr="TP_tmp"/>
            <p:cNvPicPr>
              <a:picLocks noChangeAspect="1" noChangeArrowheads="1"/>
            </p:cNvPicPr>
            <p:nvPr>
              <p:custDataLst>
                <p:tags r:id="rId21"/>
              </p:custDataLst>
            </p:nvPr>
          </p:nvPicPr>
          <p:blipFill>
            <a:blip r:embed="rId31"/>
            <a:srcRect/>
            <a:stretch>
              <a:fillRect/>
            </a:stretch>
          </p:blipFill>
          <p:spPr bwMode="auto">
            <a:xfrm>
              <a:off x="3742" y="3289"/>
              <a:ext cx="209" cy="18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</p:pic>
        <p:grpSp>
          <p:nvGrpSpPr>
            <p:cNvPr id="113683" name="Group 19"/>
            <p:cNvGrpSpPr>
              <a:grpSpLocks/>
            </p:cNvGrpSpPr>
            <p:nvPr/>
          </p:nvGrpSpPr>
          <p:grpSpPr bwMode="auto">
            <a:xfrm>
              <a:off x="3243" y="3339"/>
              <a:ext cx="1493" cy="848"/>
              <a:chOff x="3107" y="3203"/>
              <a:chExt cx="1493" cy="848"/>
            </a:xfrm>
          </p:grpSpPr>
          <p:grpSp>
            <p:nvGrpSpPr>
              <p:cNvPr id="113684" name="Group 20"/>
              <p:cNvGrpSpPr>
                <a:grpSpLocks/>
              </p:cNvGrpSpPr>
              <p:nvPr/>
            </p:nvGrpSpPr>
            <p:grpSpPr bwMode="auto">
              <a:xfrm>
                <a:off x="3107" y="3339"/>
                <a:ext cx="453" cy="544"/>
                <a:chOff x="3833" y="2568"/>
                <a:chExt cx="453" cy="544"/>
              </a:xfrm>
            </p:grpSpPr>
            <p:sp>
              <p:nvSpPr>
                <p:cNvPr id="113685" name="Oval 21"/>
                <p:cNvSpPr>
                  <a:spLocks noChangeArrowheads="1"/>
                </p:cNvSpPr>
                <p:nvPr/>
              </p:nvSpPr>
              <p:spPr bwMode="auto">
                <a:xfrm>
                  <a:off x="4105" y="2568"/>
                  <a:ext cx="181" cy="182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  <p:pic>
              <p:nvPicPr>
                <p:cNvPr id="113686" name="Picture 22" descr="TP_tmp"/>
                <p:cNvPicPr>
                  <a:picLocks noChangeAspect="1" noChangeArrowheads="1"/>
                </p:cNvPicPr>
                <p:nvPr>
                  <p:custDataLst>
                    <p:tags r:id="rId24"/>
                  </p:custDataLst>
                </p:nvPr>
              </p:nvPicPr>
              <p:blipFill>
                <a:blip r:embed="rId32"/>
                <a:srcRect/>
                <a:stretch>
                  <a:fillRect/>
                </a:stretch>
              </p:blipFill>
              <p:spPr bwMode="auto">
                <a:xfrm>
                  <a:off x="4150" y="2614"/>
                  <a:ext cx="91" cy="91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113687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4195" y="2750"/>
                  <a:ext cx="0" cy="36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13688" name="Line 24"/>
                <p:cNvSpPr>
                  <a:spLocks noChangeShapeType="1"/>
                </p:cNvSpPr>
                <p:nvPr/>
              </p:nvSpPr>
              <p:spPr bwMode="auto">
                <a:xfrm>
                  <a:off x="3833" y="2659"/>
                  <a:ext cx="2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fr-FR"/>
                </a:p>
              </p:txBody>
            </p:sp>
          </p:grpSp>
          <p:pic>
            <p:nvPicPr>
              <p:cNvPr id="113689" name="Picture 25" descr="TP_tmp"/>
              <p:cNvPicPr>
                <a:picLocks noChangeAspect="1" noChangeArrowheads="1"/>
              </p:cNvPicPr>
              <p:nvPr>
                <p:custDataLst>
                  <p:tags r:id="rId22"/>
                </p:custDataLst>
              </p:nvPr>
            </p:nvPicPr>
            <p:blipFill>
              <a:blip r:embed="rId33"/>
              <a:srcRect/>
              <a:stretch>
                <a:fillRect/>
              </a:stretch>
            </p:blipFill>
            <p:spPr bwMode="auto">
              <a:xfrm>
                <a:off x="3107" y="3203"/>
                <a:ext cx="186" cy="186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13690" name="Picture 26" descr="TP_tmp"/>
              <p:cNvPicPr>
                <a:picLocks noChangeAspect="1" noChangeArrowheads="1"/>
              </p:cNvPicPr>
              <p:nvPr>
                <p:custDataLst>
                  <p:tags r:id="rId23"/>
                </p:custDataLst>
              </p:nvPr>
            </p:nvPicPr>
            <p:blipFill>
              <a:blip r:embed="rId34"/>
              <a:srcRect/>
              <a:stretch>
                <a:fillRect/>
              </a:stretch>
            </p:blipFill>
            <p:spPr bwMode="auto">
              <a:xfrm>
                <a:off x="3515" y="3611"/>
                <a:ext cx="93" cy="116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13691" name="Text Box 27"/>
              <p:cNvSpPr txBox="1">
                <a:spLocks noChangeArrowheads="1"/>
              </p:cNvSpPr>
              <p:nvPr/>
            </p:nvSpPr>
            <p:spPr bwMode="auto">
              <a:xfrm>
                <a:off x="3969" y="3793"/>
                <a:ext cx="631" cy="25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spcBef>
                    <a:spcPct val="60000"/>
                  </a:spcBef>
                  <a:buClr>
                    <a:srgbClr val="003399"/>
                  </a:buClr>
                  <a:buSzPct val="90000"/>
                  <a:buFont typeface="Arial Unicode MS" pitchFamily="34" charset="-128"/>
                  <a:buNone/>
                </a:pPr>
                <a:r>
                  <a:rPr lang="en-US" sz="2000"/>
                  <a:t>Sensor</a:t>
                </a:r>
                <a:endParaRPr lang="fr-FR" sz="2000"/>
              </a:p>
            </p:txBody>
          </p:sp>
          <p:sp>
            <p:nvSpPr>
              <p:cNvPr id="113692" name="Line 28"/>
              <p:cNvSpPr>
                <a:spLocks noChangeShapeType="1"/>
              </p:cNvSpPr>
              <p:nvPr/>
            </p:nvSpPr>
            <p:spPr bwMode="auto">
              <a:xfrm flipH="1">
                <a:off x="3470" y="3884"/>
                <a:ext cx="49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113693" name="Line 29"/>
            <p:cNvSpPr>
              <a:spLocks noChangeShapeType="1"/>
            </p:cNvSpPr>
            <p:nvPr/>
          </p:nvSpPr>
          <p:spPr bwMode="auto">
            <a:xfrm flipH="1">
              <a:off x="4740" y="4020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13694" name="Line 30"/>
            <p:cNvSpPr>
              <a:spLocks noChangeShapeType="1"/>
            </p:cNvSpPr>
            <p:nvPr/>
          </p:nvSpPr>
          <p:spPr bwMode="auto">
            <a:xfrm>
              <a:off x="5057" y="3566"/>
              <a:ext cx="0" cy="4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113695" name="Group 31"/>
          <p:cNvGrpSpPr>
            <a:grpSpLocks/>
          </p:cNvGrpSpPr>
          <p:nvPr/>
        </p:nvGrpSpPr>
        <p:grpSpPr bwMode="auto">
          <a:xfrm>
            <a:off x="5775325" y="2924175"/>
            <a:ext cx="2973388" cy="3530600"/>
            <a:chOff x="3638" y="1842"/>
            <a:chExt cx="1873" cy="2224"/>
          </a:xfrm>
        </p:grpSpPr>
        <p:grpSp>
          <p:nvGrpSpPr>
            <p:cNvPr id="113696" name="Group 32"/>
            <p:cNvGrpSpPr>
              <a:grpSpLocks/>
            </p:cNvGrpSpPr>
            <p:nvPr/>
          </p:nvGrpSpPr>
          <p:grpSpPr bwMode="auto">
            <a:xfrm>
              <a:off x="3638" y="1842"/>
              <a:ext cx="1873" cy="2224"/>
              <a:chOff x="3742" y="1207"/>
              <a:chExt cx="1873" cy="2224"/>
            </a:xfrm>
          </p:grpSpPr>
          <p:grpSp>
            <p:nvGrpSpPr>
              <p:cNvPr id="113697" name="Group 33"/>
              <p:cNvGrpSpPr>
                <a:grpSpLocks/>
              </p:cNvGrpSpPr>
              <p:nvPr/>
            </p:nvGrpSpPr>
            <p:grpSpPr bwMode="auto">
              <a:xfrm>
                <a:off x="4014" y="2387"/>
                <a:ext cx="1542" cy="1044"/>
                <a:chOff x="4014" y="1434"/>
                <a:chExt cx="1542" cy="1044"/>
              </a:xfrm>
            </p:grpSpPr>
            <p:sp>
              <p:nvSpPr>
                <p:cNvPr id="113698" name="Rectangle 34"/>
                <p:cNvSpPr>
                  <a:spLocks noChangeArrowheads="1"/>
                </p:cNvSpPr>
                <p:nvPr/>
              </p:nvSpPr>
              <p:spPr bwMode="auto">
                <a:xfrm>
                  <a:off x="4014" y="1434"/>
                  <a:ext cx="1542" cy="104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grpSp>
              <p:nvGrpSpPr>
                <p:cNvPr id="113699" name="Group 35"/>
                <p:cNvGrpSpPr>
                  <a:grpSpLocks/>
                </p:cNvGrpSpPr>
                <p:nvPr/>
              </p:nvGrpSpPr>
              <p:grpSpPr bwMode="auto">
                <a:xfrm>
                  <a:off x="4422" y="1661"/>
                  <a:ext cx="817" cy="590"/>
                  <a:chOff x="4422" y="1661"/>
                  <a:chExt cx="817" cy="590"/>
                </a:xfrm>
              </p:grpSpPr>
              <p:sp>
                <p:nvSpPr>
                  <p:cNvPr id="113700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4422" y="1661"/>
                    <a:ext cx="817" cy="590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113701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4468" y="1706"/>
                    <a:ext cx="182" cy="181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113702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4468" y="2024"/>
                    <a:ext cx="182" cy="181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113703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5012" y="2024"/>
                    <a:ext cx="182" cy="181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113704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5012" y="1706"/>
                    <a:ext cx="182" cy="181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113705" name="Group 41"/>
              <p:cNvGrpSpPr>
                <a:grpSpLocks/>
              </p:cNvGrpSpPr>
              <p:nvPr/>
            </p:nvGrpSpPr>
            <p:grpSpPr bwMode="auto">
              <a:xfrm>
                <a:off x="3923" y="1207"/>
                <a:ext cx="1692" cy="1062"/>
                <a:chOff x="3923" y="2659"/>
                <a:chExt cx="1692" cy="1062"/>
              </a:xfrm>
            </p:grpSpPr>
            <p:pic>
              <p:nvPicPr>
                <p:cNvPr id="113706" name="Picture 42"/>
                <p:cNvPicPr>
                  <a:picLocks noChangeAspect="1" noChangeArrowheads="1"/>
                </p:cNvPicPr>
                <p:nvPr/>
              </p:nvPicPr>
              <p:blipFill>
                <a:blip r:embed="rId35"/>
                <a:srcRect/>
                <a:stretch>
                  <a:fillRect/>
                </a:stretch>
              </p:blipFill>
              <p:spPr bwMode="auto">
                <a:xfrm>
                  <a:off x="3923" y="2659"/>
                  <a:ext cx="1692" cy="106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113707" name="Rectangle 43"/>
                <p:cNvSpPr>
                  <a:spLocks noChangeArrowheads="1"/>
                </p:cNvSpPr>
                <p:nvPr/>
              </p:nvSpPr>
              <p:spPr bwMode="auto">
                <a:xfrm>
                  <a:off x="4014" y="2659"/>
                  <a:ext cx="1542" cy="104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</p:grpSp>
          <p:pic>
            <p:nvPicPr>
              <p:cNvPr id="113708" name="Picture 44" descr="TP_tmp"/>
              <p:cNvPicPr>
                <a:picLocks noChangeAspect="1" noChangeArrowheads="1"/>
              </p:cNvPicPr>
              <p:nvPr>
                <p:custDataLst>
                  <p:tags r:id="rId17"/>
                </p:custDataLst>
              </p:nvPr>
            </p:nvPicPr>
            <p:blipFill>
              <a:blip r:embed="rId33"/>
              <a:srcRect/>
              <a:stretch>
                <a:fillRect/>
              </a:stretch>
            </p:blipFill>
            <p:spPr bwMode="auto">
              <a:xfrm>
                <a:off x="3742" y="2750"/>
                <a:ext cx="185" cy="18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13709" name="Picture 45" descr="TP_tmp"/>
              <p:cNvPicPr>
                <a:picLocks noChangeAspect="1" noChangeArrowheads="1"/>
              </p:cNvPicPr>
              <p:nvPr>
                <p:custDataLst>
                  <p:tags r:id="rId18"/>
                </p:custDataLst>
              </p:nvPr>
            </p:nvPicPr>
            <p:blipFill>
              <a:blip r:embed="rId34"/>
              <a:srcRect/>
              <a:stretch>
                <a:fillRect/>
              </a:stretch>
            </p:blipFill>
            <p:spPr bwMode="auto">
              <a:xfrm>
                <a:off x="3742" y="1661"/>
                <a:ext cx="93" cy="116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13710" name="Group 46"/>
            <p:cNvGrpSpPr>
              <a:grpSpLocks/>
            </p:cNvGrpSpPr>
            <p:nvPr/>
          </p:nvGrpSpPr>
          <p:grpSpPr bwMode="auto">
            <a:xfrm>
              <a:off x="4241" y="2478"/>
              <a:ext cx="223" cy="314"/>
              <a:chOff x="4422" y="1933"/>
              <a:chExt cx="528" cy="666"/>
            </a:xfrm>
          </p:grpSpPr>
          <p:sp>
            <p:nvSpPr>
              <p:cNvPr id="113711" name="Line 47"/>
              <p:cNvSpPr>
                <a:spLocks noChangeShapeType="1"/>
              </p:cNvSpPr>
              <p:nvPr/>
            </p:nvSpPr>
            <p:spPr bwMode="auto">
              <a:xfrm>
                <a:off x="4559" y="1933"/>
                <a:ext cx="0" cy="272"/>
              </a:xfrm>
              <a:prstGeom prst="line">
                <a:avLst/>
              </a:prstGeom>
              <a:noFill/>
              <a:ln w="38100">
                <a:solidFill>
                  <a:srgbClr val="FF010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13712" name="Line 48"/>
              <p:cNvSpPr>
                <a:spLocks noChangeShapeType="1"/>
              </p:cNvSpPr>
              <p:nvPr/>
            </p:nvSpPr>
            <p:spPr bwMode="auto">
              <a:xfrm>
                <a:off x="4422" y="2069"/>
                <a:ext cx="273" cy="0"/>
              </a:xfrm>
              <a:prstGeom prst="line">
                <a:avLst/>
              </a:prstGeom>
              <a:noFill/>
              <a:ln w="38100">
                <a:solidFill>
                  <a:srgbClr val="FF010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13713" name="Text Box 49"/>
              <p:cNvSpPr txBox="1">
                <a:spLocks noChangeArrowheads="1"/>
              </p:cNvSpPr>
              <p:nvPr/>
            </p:nvSpPr>
            <p:spPr bwMode="auto">
              <a:xfrm>
                <a:off x="4466" y="2069"/>
                <a:ext cx="484" cy="5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spcBef>
                    <a:spcPct val="60000"/>
                  </a:spcBef>
                  <a:buClr>
                    <a:srgbClr val="003399"/>
                  </a:buClr>
                  <a:buSzPct val="90000"/>
                  <a:buFont typeface="Arial Unicode MS" pitchFamily="34" charset="-128"/>
                  <a:buNone/>
                </a:pPr>
                <a:r>
                  <a:rPr lang="en-US" sz="2000" b="1">
                    <a:solidFill>
                      <a:srgbClr val="FF0101"/>
                    </a:solidFill>
                  </a:rPr>
                  <a:t>4</a:t>
                </a:r>
                <a:endParaRPr lang="fr-FR" sz="2000" b="1">
                  <a:solidFill>
                    <a:srgbClr val="FF0101"/>
                  </a:solidFill>
                </a:endParaRPr>
              </a:p>
            </p:txBody>
          </p:sp>
        </p:grpSp>
        <p:grpSp>
          <p:nvGrpSpPr>
            <p:cNvPr id="113714" name="Group 50"/>
            <p:cNvGrpSpPr>
              <a:grpSpLocks/>
            </p:cNvGrpSpPr>
            <p:nvPr/>
          </p:nvGrpSpPr>
          <p:grpSpPr bwMode="auto">
            <a:xfrm>
              <a:off x="4513" y="2024"/>
              <a:ext cx="223" cy="314"/>
              <a:chOff x="4422" y="1933"/>
              <a:chExt cx="528" cy="666"/>
            </a:xfrm>
          </p:grpSpPr>
          <p:sp>
            <p:nvSpPr>
              <p:cNvPr id="113715" name="Line 51"/>
              <p:cNvSpPr>
                <a:spLocks noChangeShapeType="1"/>
              </p:cNvSpPr>
              <p:nvPr/>
            </p:nvSpPr>
            <p:spPr bwMode="auto">
              <a:xfrm>
                <a:off x="4559" y="1933"/>
                <a:ext cx="0" cy="272"/>
              </a:xfrm>
              <a:prstGeom prst="line">
                <a:avLst/>
              </a:prstGeom>
              <a:noFill/>
              <a:ln w="38100">
                <a:solidFill>
                  <a:srgbClr val="FF010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13716" name="Line 52"/>
              <p:cNvSpPr>
                <a:spLocks noChangeShapeType="1"/>
              </p:cNvSpPr>
              <p:nvPr/>
            </p:nvSpPr>
            <p:spPr bwMode="auto">
              <a:xfrm>
                <a:off x="4422" y="2069"/>
                <a:ext cx="273" cy="0"/>
              </a:xfrm>
              <a:prstGeom prst="line">
                <a:avLst/>
              </a:prstGeom>
              <a:noFill/>
              <a:ln w="38100">
                <a:solidFill>
                  <a:srgbClr val="FF010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13717" name="Text Box 53"/>
              <p:cNvSpPr txBox="1">
                <a:spLocks noChangeArrowheads="1"/>
              </p:cNvSpPr>
              <p:nvPr/>
            </p:nvSpPr>
            <p:spPr bwMode="auto">
              <a:xfrm>
                <a:off x="4466" y="2069"/>
                <a:ext cx="484" cy="5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spcBef>
                    <a:spcPct val="60000"/>
                  </a:spcBef>
                  <a:buClr>
                    <a:srgbClr val="003399"/>
                  </a:buClr>
                  <a:buSzPct val="90000"/>
                  <a:buFont typeface="Arial Unicode MS" pitchFamily="34" charset="-128"/>
                  <a:buNone/>
                </a:pPr>
                <a:r>
                  <a:rPr lang="en-US" sz="2000" b="1">
                    <a:solidFill>
                      <a:srgbClr val="FF0101"/>
                    </a:solidFill>
                  </a:rPr>
                  <a:t>1</a:t>
                </a:r>
                <a:endParaRPr lang="fr-FR" sz="2000" b="1">
                  <a:solidFill>
                    <a:srgbClr val="FF0101"/>
                  </a:solidFill>
                </a:endParaRPr>
              </a:p>
            </p:txBody>
          </p:sp>
        </p:grpSp>
        <p:grpSp>
          <p:nvGrpSpPr>
            <p:cNvPr id="113718" name="Group 54"/>
            <p:cNvGrpSpPr>
              <a:grpSpLocks/>
            </p:cNvGrpSpPr>
            <p:nvPr/>
          </p:nvGrpSpPr>
          <p:grpSpPr bwMode="auto">
            <a:xfrm>
              <a:off x="5148" y="2115"/>
              <a:ext cx="223" cy="314"/>
              <a:chOff x="4422" y="1933"/>
              <a:chExt cx="528" cy="666"/>
            </a:xfrm>
          </p:grpSpPr>
          <p:sp>
            <p:nvSpPr>
              <p:cNvPr id="113719" name="Line 55"/>
              <p:cNvSpPr>
                <a:spLocks noChangeShapeType="1"/>
              </p:cNvSpPr>
              <p:nvPr/>
            </p:nvSpPr>
            <p:spPr bwMode="auto">
              <a:xfrm>
                <a:off x="4559" y="1933"/>
                <a:ext cx="0" cy="272"/>
              </a:xfrm>
              <a:prstGeom prst="line">
                <a:avLst/>
              </a:prstGeom>
              <a:noFill/>
              <a:ln w="38100">
                <a:solidFill>
                  <a:srgbClr val="FF010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13720" name="Line 56"/>
              <p:cNvSpPr>
                <a:spLocks noChangeShapeType="1"/>
              </p:cNvSpPr>
              <p:nvPr/>
            </p:nvSpPr>
            <p:spPr bwMode="auto">
              <a:xfrm>
                <a:off x="4422" y="2069"/>
                <a:ext cx="273" cy="0"/>
              </a:xfrm>
              <a:prstGeom prst="line">
                <a:avLst/>
              </a:prstGeom>
              <a:noFill/>
              <a:ln w="38100">
                <a:solidFill>
                  <a:srgbClr val="FF010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13721" name="Text Box 57"/>
              <p:cNvSpPr txBox="1">
                <a:spLocks noChangeArrowheads="1"/>
              </p:cNvSpPr>
              <p:nvPr/>
            </p:nvSpPr>
            <p:spPr bwMode="auto">
              <a:xfrm>
                <a:off x="4466" y="2069"/>
                <a:ext cx="484" cy="5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spcBef>
                    <a:spcPct val="60000"/>
                  </a:spcBef>
                  <a:buClr>
                    <a:srgbClr val="003399"/>
                  </a:buClr>
                  <a:buSzPct val="90000"/>
                  <a:buFont typeface="Arial Unicode MS" pitchFamily="34" charset="-128"/>
                  <a:buNone/>
                </a:pPr>
                <a:r>
                  <a:rPr lang="en-US" sz="2000" b="1">
                    <a:solidFill>
                      <a:srgbClr val="FF0101"/>
                    </a:solidFill>
                  </a:rPr>
                  <a:t>2</a:t>
                </a:r>
                <a:endParaRPr lang="fr-FR" sz="2000" b="1">
                  <a:solidFill>
                    <a:srgbClr val="FF0101"/>
                  </a:solidFill>
                </a:endParaRPr>
              </a:p>
            </p:txBody>
          </p:sp>
        </p:grpSp>
        <p:grpSp>
          <p:nvGrpSpPr>
            <p:cNvPr id="113722" name="Group 58"/>
            <p:cNvGrpSpPr>
              <a:grpSpLocks/>
            </p:cNvGrpSpPr>
            <p:nvPr/>
          </p:nvGrpSpPr>
          <p:grpSpPr bwMode="auto">
            <a:xfrm>
              <a:off x="5148" y="2523"/>
              <a:ext cx="223" cy="314"/>
              <a:chOff x="4422" y="1933"/>
              <a:chExt cx="528" cy="666"/>
            </a:xfrm>
          </p:grpSpPr>
          <p:sp>
            <p:nvSpPr>
              <p:cNvPr id="113723" name="Line 59"/>
              <p:cNvSpPr>
                <a:spLocks noChangeShapeType="1"/>
              </p:cNvSpPr>
              <p:nvPr/>
            </p:nvSpPr>
            <p:spPr bwMode="auto">
              <a:xfrm>
                <a:off x="4559" y="1933"/>
                <a:ext cx="0" cy="272"/>
              </a:xfrm>
              <a:prstGeom prst="line">
                <a:avLst/>
              </a:prstGeom>
              <a:noFill/>
              <a:ln w="38100">
                <a:solidFill>
                  <a:srgbClr val="FF010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13724" name="Line 60"/>
              <p:cNvSpPr>
                <a:spLocks noChangeShapeType="1"/>
              </p:cNvSpPr>
              <p:nvPr/>
            </p:nvSpPr>
            <p:spPr bwMode="auto">
              <a:xfrm>
                <a:off x="4422" y="2069"/>
                <a:ext cx="273" cy="0"/>
              </a:xfrm>
              <a:prstGeom prst="line">
                <a:avLst/>
              </a:prstGeom>
              <a:noFill/>
              <a:ln w="38100">
                <a:solidFill>
                  <a:srgbClr val="FF0101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13725" name="Text Box 61"/>
              <p:cNvSpPr txBox="1">
                <a:spLocks noChangeArrowheads="1"/>
              </p:cNvSpPr>
              <p:nvPr/>
            </p:nvSpPr>
            <p:spPr bwMode="auto">
              <a:xfrm>
                <a:off x="4466" y="2069"/>
                <a:ext cx="484" cy="5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>
                  <a:spcBef>
                    <a:spcPct val="60000"/>
                  </a:spcBef>
                  <a:buClr>
                    <a:srgbClr val="003399"/>
                  </a:buClr>
                  <a:buSzPct val="90000"/>
                  <a:buFont typeface="Arial Unicode MS" pitchFamily="34" charset="-128"/>
                  <a:buNone/>
                </a:pPr>
                <a:r>
                  <a:rPr lang="en-US" sz="2000" b="1">
                    <a:solidFill>
                      <a:srgbClr val="FF0101"/>
                    </a:solidFill>
                  </a:rPr>
                  <a:t>3</a:t>
                </a:r>
                <a:endParaRPr lang="fr-FR" sz="2000" b="1">
                  <a:solidFill>
                    <a:srgbClr val="FF0101"/>
                  </a:solidFill>
                </a:endParaRPr>
              </a:p>
            </p:txBody>
          </p:sp>
        </p:grpSp>
        <p:grpSp>
          <p:nvGrpSpPr>
            <p:cNvPr id="113726" name="Group 62"/>
            <p:cNvGrpSpPr>
              <a:grpSpLocks/>
            </p:cNvGrpSpPr>
            <p:nvPr/>
          </p:nvGrpSpPr>
          <p:grpSpPr bwMode="auto">
            <a:xfrm>
              <a:off x="4394" y="3322"/>
              <a:ext cx="767" cy="632"/>
              <a:chOff x="4401" y="3303"/>
              <a:chExt cx="767" cy="632"/>
            </a:xfrm>
          </p:grpSpPr>
          <p:grpSp>
            <p:nvGrpSpPr>
              <p:cNvPr id="113727" name="Group 63"/>
              <p:cNvGrpSpPr>
                <a:grpSpLocks/>
              </p:cNvGrpSpPr>
              <p:nvPr/>
            </p:nvGrpSpPr>
            <p:grpSpPr bwMode="auto">
              <a:xfrm>
                <a:off x="4405" y="3621"/>
                <a:ext cx="223" cy="314"/>
                <a:chOff x="4422" y="1933"/>
                <a:chExt cx="528" cy="666"/>
              </a:xfrm>
            </p:grpSpPr>
            <p:sp>
              <p:nvSpPr>
                <p:cNvPr id="113728" name="Line 64"/>
                <p:cNvSpPr>
                  <a:spLocks noChangeShapeType="1"/>
                </p:cNvSpPr>
                <p:nvPr/>
              </p:nvSpPr>
              <p:spPr bwMode="auto">
                <a:xfrm>
                  <a:off x="4559" y="1933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rgbClr val="FF010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13729" name="Line 65"/>
                <p:cNvSpPr>
                  <a:spLocks noChangeShapeType="1"/>
                </p:cNvSpPr>
                <p:nvPr/>
              </p:nvSpPr>
              <p:spPr bwMode="auto">
                <a:xfrm>
                  <a:off x="4422" y="2069"/>
                  <a:ext cx="273" cy="0"/>
                </a:xfrm>
                <a:prstGeom prst="line">
                  <a:avLst/>
                </a:prstGeom>
                <a:noFill/>
                <a:ln w="38100">
                  <a:solidFill>
                    <a:srgbClr val="FF010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13730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466" y="2069"/>
                  <a:ext cx="484" cy="5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>
                    <a:spcBef>
                      <a:spcPct val="60000"/>
                    </a:spcBef>
                    <a:buClr>
                      <a:srgbClr val="003399"/>
                    </a:buClr>
                    <a:buSzPct val="90000"/>
                    <a:buFont typeface="Arial Unicode MS" pitchFamily="34" charset="-128"/>
                    <a:buNone/>
                  </a:pPr>
                  <a:r>
                    <a:rPr lang="en-US" sz="2000" b="1">
                      <a:solidFill>
                        <a:srgbClr val="FF0101"/>
                      </a:solidFill>
                    </a:rPr>
                    <a:t>4</a:t>
                  </a:r>
                  <a:endParaRPr lang="fr-FR" sz="2000" b="1">
                    <a:solidFill>
                      <a:srgbClr val="FF0101"/>
                    </a:solidFill>
                  </a:endParaRPr>
                </a:p>
              </p:txBody>
            </p:sp>
          </p:grpSp>
          <p:grpSp>
            <p:nvGrpSpPr>
              <p:cNvPr id="113731" name="Group 67"/>
              <p:cNvGrpSpPr>
                <a:grpSpLocks/>
              </p:cNvGrpSpPr>
              <p:nvPr/>
            </p:nvGrpSpPr>
            <p:grpSpPr bwMode="auto">
              <a:xfrm>
                <a:off x="4401" y="3303"/>
                <a:ext cx="223" cy="314"/>
                <a:chOff x="4422" y="1933"/>
                <a:chExt cx="528" cy="666"/>
              </a:xfrm>
            </p:grpSpPr>
            <p:sp>
              <p:nvSpPr>
                <p:cNvPr id="113732" name="Line 68"/>
                <p:cNvSpPr>
                  <a:spLocks noChangeShapeType="1"/>
                </p:cNvSpPr>
                <p:nvPr/>
              </p:nvSpPr>
              <p:spPr bwMode="auto">
                <a:xfrm>
                  <a:off x="4559" y="1933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rgbClr val="FF010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13733" name="Line 69"/>
                <p:cNvSpPr>
                  <a:spLocks noChangeShapeType="1"/>
                </p:cNvSpPr>
                <p:nvPr/>
              </p:nvSpPr>
              <p:spPr bwMode="auto">
                <a:xfrm>
                  <a:off x="4422" y="2069"/>
                  <a:ext cx="273" cy="0"/>
                </a:xfrm>
                <a:prstGeom prst="line">
                  <a:avLst/>
                </a:prstGeom>
                <a:noFill/>
                <a:ln w="38100">
                  <a:solidFill>
                    <a:srgbClr val="FF010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13734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4466" y="2069"/>
                  <a:ext cx="484" cy="5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>
                    <a:spcBef>
                      <a:spcPct val="60000"/>
                    </a:spcBef>
                    <a:buClr>
                      <a:srgbClr val="003399"/>
                    </a:buClr>
                    <a:buSzPct val="90000"/>
                    <a:buFont typeface="Arial Unicode MS" pitchFamily="34" charset="-128"/>
                    <a:buNone/>
                  </a:pPr>
                  <a:r>
                    <a:rPr lang="en-US" sz="2000" b="1">
                      <a:solidFill>
                        <a:srgbClr val="FF0101"/>
                      </a:solidFill>
                    </a:rPr>
                    <a:t>1</a:t>
                  </a:r>
                  <a:endParaRPr lang="fr-FR" sz="2000" b="1">
                    <a:solidFill>
                      <a:srgbClr val="FF0101"/>
                    </a:solidFill>
                  </a:endParaRPr>
                </a:p>
              </p:txBody>
            </p:sp>
          </p:grpSp>
          <p:grpSp>
            <p:nvGrpSpPr>
              <p:cNvPr id="113735" name="Group 71"/>
              <p:cNvGrpSpPr>
                <a:grpSpLocks/>
              </p:cNvGrpSpPr>
              <p:nvPr/>
            </p:nvGrpSpPr>
            <p:grpSpPr bwMode="auto">
              <a:xfrm>
                <a:off x="4945" y="3307"/>
                <a:ext cx="223" cy="314"/>
                <a:chOff x="4422" y="1933"/>
                <a:chExt cx="528" cy="666"/>
              </a:xfrm>
            </p:grpSpPr>
            <p:sp>
              <p:nvSpPr>
                <p:cNvPr id="113736" name="Line 72"/>
                <p:cNvSpPr>
                  <a:spLocks noChangeShapeType="1"/>
                </p:cNvSpPr>
                <p:nvPr/>
              </p:nvSpPr>
              <p:spPr bwMode="auto">
                <a:xfrm>
                  <a:off x="4559" y="1933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rgbClr val="FF010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13737" name="Line 73"/>
                <p:cNvSpPr>
                  <a:spLocks noChangeShapeType="1"/>
                </p:cNvSpPr>
                <p:nvPr/>
              </p:nvSpPr>
              <p:spPr bwMode="auto">
                <a:xfrm>
                  <a:off x="4422" y="2069"/>
                  <a:ext cx="273" cy="0"/>
                </a:xfrm>
                <a:prstGeom prst="line">
                  <a:avLst/>
                </a:prstGeom>
                <a:noFill/>
                <a:ln w="38100">
                  <a:solidFill>
                    <a:srgbClr val="FF010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13738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4466" y="2069"/>
                  <a:ext cx="484" cy="5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>
                    <a:spcBef>
                      <a:spcPct val="60000"/>
                    </a:spcBef>
                    <a:buClr>
                      <a:srgbClr val="003399"/>
                    </a:buClr>
                    <a:buSzPct val="90000"/>
                    <a:buFont typeface="Arial Unicode MS" pitchFamily="34" charset="-128"/>
                    <a:buNone/>
                  </a:pPr>
                  <a:r>
                    <a:rPr lang="en-US" sz="2000" b="1">
                      <a:solidFill>
                        <a:srgbClr val="FF0101"/>
                      </a:solidFill>
                    </a:rPr>
                    <a:t>2</a:t>
                  </a:r>
                  <a:endParaRPr lang="fr-FR" sz="2000" b="1">
                    <a:solidFill>
                      <a:srgbClr val="FF0101"/>
                    </a:solidFill>
                  </a:endParaRPr>
                </a:p>
              </p:txBody>
            </p:sp>
          </p:grpSp>
          <p:grpSp>
            <p:nvGrpSpPr>
              <p:cNvPr id="113739" name="Group 75"/>
              <p:cNvGrpSpPr>
                <a:grpSpLocks/>
              </p:cNvGrpSpPr>
              <p:nvPr/>
            </p:nvGrpSpPr>
            <p:grpSpPr bwMode="auto">
              <a:xfrm>
                <a:off x="4945" y="3621"/>
                <a:ext cx="223" cy="314"/>
                <a:chOff x="4422" y="1933"/>
                <a:chExt cx="528" cy="666"/>
              </a:xfrm>
            </p:grpSpPr>
            <p:sp>
              <p:nvSpPr>
                <p:cNvPr id="113740" name="Line 76"/>
                <p:cNvSpPr>
                  <a:spLocks noChangeShapeType="1"/>
                </p:cNvSpPr>
                <p:nvPr/>
              </p:nvSpPr>
              <p:spPr bwMode="auto">
                <a:xfrm>
                  <a:off x="4559" y="1933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rgbClr val="FF010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13741" name="Line 77"/>
                <p:cNvSpPr>
                  <a:spLocks noChangeShapeType="1"/>
                </p:cNvSpPr>
                <p:nvPr/>
              </p:nvSpPr>
              <p:spPr bwMode="auto">
                <a:xfrm>
                  <a:off x="4422" y="2069"/>
                  <a:ext cx="273" cy="0"/>
                </a:xfrm>
                <a:prstGeom prst="line">
                  <a:avLst/>
                </a:prstGeom>
                <a:noFill/>
                <a:ln w="38100">
                  <a:solidFill>
                    <a:srgbClr val="FF010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13742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4466" y="2069"/>
                  <a:ext cx="484" cy="5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>
                    <a:spcBef>
                      <a:spcPct val="60000"/>
                    </a:spcBef>
                    <a:buClr>
                      <a:srgbClr val="003399"/>
                    </a:buClr>
                    <a:buSzPct val="90000"/>
                    <a:buFont typeface="Arial Unicode MS" pitchFamily="34" charset="-128"/>
                    <a:buNone/>
                  </a:pPr>
                  <a:r>
                    <a:rPr lang="en-US" sz="2000" b="1">
                      <a:solidFill>
                        <a:srgbClr val="FF0101"/>
                      </a:solidFill>
                    </a:rPr>
                    <a:t>3</a:t>
                  </a:r>
                  <a:endParaRPr lang="fr-FR" sz="2000" b="1">
                    <a:solidFill>
                      <a:srgbClr val="FF0101"/>
                    </a:solidFill>
                  </a:endParaRPr>
                </a:p>
              </p:txBody>
            </p:sp>
          </p:grpSp>
        </p:grpSp>
      </p:grpSp>
      <p:sp>
        <p:nvSpPr>
          <p:cNvPr id="113743" name="Rectangle 7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task?</a:t>
            </a:r>
            <a:endParaRPr lang="fr-FR"/>
          </a:p>
        </p:txBody>
      </p:sp>
      <p:sp>
        <p:nvSpPr>
          <p:cNvPr id="113744" name="Rectangle 8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3538" indent="-276225" defTabSz="987425"/>
            <a:r>
              <a:rPr lang="en-US" dirty="0"/>
              <a:t>Robot position: 	Robot control input:</a:t>
            </a:r>
          </a:p>
          <a:p>
            <a:pPr marL="363538" indent="-276225" defTabSz="987425"/>
            <a:endParaRPr lang="en-US" dirty="0"/>
          </a:p>
          <a:p>
            <a:pPr marL="363538" indent="-276225" defTabSz="987425"/>
            <a:r>
              <a:rPr lang="en-US" dirty="0"/>
              <a:t>An error between </a:t>
            </a:r>
            <a:r>
              <a:rPr lang="en-US" i="1" dirty="0"/>
              <a:t>current </a:t>
            </a:r>
            <a:r>
              <a:rPr lang="en-US" dirty="0"/>
              <a:t>and </a:t>
            </a:r>
            <a:r>
              <a:rPr lang="en-US" i="1" dirty="0"/>
              <a:t>desired </a:t>
            </a:r>
            <a:r>
              <a:rPr lang="en-US" dirty="0"/>
              <a:t>sensor values</a:t>
            </a:r>
          </a:p>
          <a:p>
            <a:pPr marL="363538" indent="-276225" defTabSz="987425"/>
            <a:endParaRPr lang="en-US" dirty="0"/>
          </a:p>
          <a:p>
            <a:pPr marL="363538" indent="-276225" defTabSz="987425"/>
            <a:r>
              <a:rPr lang="en-US" dirty="0"/>
              <a:t>A reference behavior of the error</a:t>
            </a:r>
          </a:p>
          <a:p>
            <a:pPr marL="363538" indent="-276225" defTabSz="987425"/>
            <a:endParaRPr lang="en-US" dirty="0"/>
          </a:p>
          <a:p>
            <a:pPr marL="363538" indent="-276225" defTabSz="987425"/>
            <a:r>
              <a:rPr lang="en-US" dirty="0"/>
              <a:t>The associated </a:t>
            </a:r>
            <a:r>
              <a:rPr lang="en-US" dirty="0" err="1"/>
              <a:t>Jacobian</a:t>
            </a:r>
            <a:r>
              <a:rPr lang="en-US" dirty="0"/>
              <a:t> matrix</a:t>
            </a:r>
          </a:p>
          <a:p>
            <a:pPr marL="363538" indent="-276225" defTabSz="987425"/>
            <a:endParaRPr lang="en-US" dirty="0"/>
          </a:p>
          <a:p>
            <a:pPr marL="363538" indent="-276225" defTabSz="987425"/>
            <a:endParaRPr lang="en-US" dirty="0"/>
          </a:p>
          <a:p>
            <a:pPr marL="363538" indent="-276225" defTabSz="987425"/>
            <a:r>
              <a:rPr lang="en-US" dirty="0"/>
              <a:t>Classical control law</a:t>
            </a:r>
            <a:endParaRPr lang="fr-FR" dirty="0"/>
          </a:p>
        </p:txBody>
      </p:sp>
      <p:pic>
        <p:nvPicPr>
          <p:cNvPr id="113745" name="Picture 81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6"/>
          <a:srcRect/>
          <a:stretch>
            <a:fillRect/>
          </a:stretch>
        </p:blipFill>
        <p:spPr bwMode="auto">
          <a:xfrm>
            <a:off x="1547813" y="2636838"/>
            <a:ext cx="1582737" cy="293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113746" name="Picture 82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37"/>
          <a:srcRect/>
          <a:stretch>
            <a:fillRect/>
          </a:stretch>
        </p:blipFill>
        <p:spPr bwMode="auto">
          <a:xfrm>
            <a:off x="1547813" y="3435350"/>
            <a:ext cx="1546225" cy="2952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  <p:pic>
        <p:nvPicPr>
          <p:cNvPr id="113747" name="Picture 83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38"/>
          <a:srcRect/>
          <a:stretch>
            <a:fillRect/>
          </a:stretch>
        </p:blipFill>
        <p:spPr bwMode="auto">
          <a:xfrm>
            <a:off x="2771775" y="1371600"/>
            <a:ext cx="220663" cy="257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  <p:pic>
        <p:nvPicPr>
          <p:cNvPr id="113748" name="Picture 84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8"/>
          <a:srcRect/>
          <a:stretch>
            <a:fillRect/>
          </a:stretch>
        </p:blipFill>
        <p:spPr bwMode="auto">
          <a:xfrm>
            <a:off x="5935663" y="1268413"/>
            <a:ext cx="220662" cy="3683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  <p:pic>
        <p:nvPicPr>
          <p:cNvPr id="113749" name="Picture 85" descr="TP_tmp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39"/>
          <a:srcRect/>
          <a:stretch>
            <a:fillRect/>
          </a:stretch>
        </p:blipFill>
        <p:spPr bwMode="auto">
          <a:xfrm>
            <a:off x="5148263" y="3860800"/>
            <a:ext cx="1141412" cy="5524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  <p:pic>
        <p:nvPicPr>
          <p:cNvPr id="113750" name="Picture 86" descr="TP_tmp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40"/>
          <a:srcRect/>
          <a:stretch>
            <a:fillRect/>
          </a:stretch>
        </p:blipFill>
        <p:spPr bwMode="auto">
          <a:xfrm>
            <a:off x="1547813" y="4364038"/>
            <a:ext cx="1141412" cy="3683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  <p:pic>
        <p:nvPicPr>
          <p:cNvPr id="113751" name="Picture 87" descr="TP_tmp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41"/>
          <a:srcRect/>
          <a:stretch>
            <a:fillRect/>
          </a:stretch>
        </p:blipFill>
        <p:spPr bwMode="auto">
          <a:xfrm>
            <a:off x="1547813" y="5661025"/>
            <a:ext cx="1509712" cy="4048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  <p:sp>
        <p:nvSpPr>
          <p:cNvPr id="113752" name="Text Box 88"/>
          <p:cNvSpPr txBox="1">
            <a:spLocks noChangeArrowheads="1"/>
          </p:cNvSpPr>
          <p:nvPr/>
        </p:nvSpPr>
        <p:spPr bwMode="auto">
          <a:xfrm>
            <a:off x="6372225" y="2476500"/>
            <a:ext cx="20177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60000"/>
              </a:spcBef>
              <a:buClr>
                <a:srgbClr val="003399"/>
              </a:buClr>
              <a:buSzPct val="90000"/>
              <a:buFont typeface="Arial Unicode MS" pitchFamily="34" charset="-128"/>
              <a:buNone/>
            </a:pPr>
            <a:r>
              <a:rPr lang="en-US" sz="1400"/>
              <a:t>[Samson91],[Espiau91]</a:t>
            </a:r>
            <a:endParaRPr lang="fr-FR" sz="1400"/>
          </a:p>
        </p:txBody>
      </p:sp>
      <p:grpSp>
        <p:nvGrpSpPr>
          <p:cNvPr id="113753" name="Group 89"/>
          <p:cNvGrpSpPr>
            <a:grpSpLocks/>
          </p:cNvGrpSpPr>
          <p:nvPr/>
        </p:nvGrpSpPr>
        <p:grpSpPr bwMode="auto">
          <a:xfrm>
            <a:off x="7164388" y="4292600"/>
            <a:ext cx="936625" cy="1016000"/>
            <a:chOff x="4377" y="2568"/>
            <a:chExt cx="590" cy="640"/>
          </a:xfrm>
        </p:grpSpPr>
        <p:grpSp>
          <p:nvGrpSpPr>
            <p:cNvPr id="113754" name="Group 90"/>
            <p:cNvGrpSpPr>
              <a:grpSpLocks/>
            </p:cNvGrpSpPr>
            <p:nvPr/>
          </p:nvGrpSpPr>
          <p:grpSpPr bwMode="auto">
            <a:xfrm flipH="1">
              <a:off x="4377" y="2568"/>
              <a:ext cx="590" cy="499"/>
              <a:chOff x="3379" y="2659"/>
              <a:chExt cx="1465" cy="1406"/>
            </a:xfrm>
          </p:grpSpPr>
          <p:sp>
            <p:nvSpPr>
              <p:cNvPr id="113755" name="AutoShape 91"/>
              <p:cNvSpPr>
                <a:spLocks noChangeArrowheads="1"/>
              </p:cNvSpPr>
              <p:nvPr/>
            </p:nvSpPr>
            <p:spPr bwMode="auto">
              <a:xfrm>
                <a:off x="3379" y="3303"/>
                <a:ext cx="380" cy="762"/>
              </a:xfrm>
              <a:prstGeom prst="parallelogram">
                <a:avLst>
                  <a:gd name="adj" fmla="val 25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13756" name="AutoShape 92"/>
              <p:cNvSpPr>
                <a:spLocks noChangeArrowheads="1"/>
              </p:cNvSpPr>
              <p:nvPr/>
            </p:nvSpPr>
            <p:spPr bwMode="auto">
              <a:xfrm rot="4066122">
                <a:off x="3911" y="2686"/>
                <a:ext cx="351" cy="652"/>
              </a:xfrm>
              <a:prstGeom prst="parallelogram">
                <a:avLst>
                  <a:gd name="adj" fmla="val 25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13757" name="Oval 93"/>
              <p:cNvSpPr>
                <a:spLocks noChangeArrowheads="1"/>
              </p:cNvSpPr>
              <p:nvPr/>
            </p:nvSpPr>
            <p:spPr bwMode="auto">
              <a:xfrm>
                <a:off x="3379" y="2953"/>
                <a:ext cx="436" cy="41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13758" name="AutoShape 94"/>
              <p:cNvSpPr>
                <a:spLocks noChangeArrowheads="1"/>
              </p:cNvSpPr>
              <p:nvPr/>
            </p:nvSpPr>
            <p:spPr bwMode="auto">
              <a:xfrm rot="8940556">
                <a:off x="4491" y="2908"/>
                <a:ext cx="353" cy="340"/>
              </a:xfrm>
              <a:prstGeom prst="parallelogram">
                <a:avLst>
                  <a:gd name="adj" fmla="val 30902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13759" name="Oval 95"/>
              <p:cNvSpPr>
                <a:spLocks noChangeArrowheads="1"/>
              </p:cNvSpPr>
              <p:nvPr/>
            </p:nvSpPr>
            <p:spPr bwMode="auto">
              <a:xfrm>
                <a:off x="4304" y="2659"/>
                <a:ext cx="436" cy="40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fr-FR"/>
              </a:p>
            </p:txBody>
          </p:sp>
          <p:grpSp>
            <p:nvGrpSpPr>
              <p:cNvPr id="113760" name="Group 96"/>
              <p:cNvGrpSpPr>
                <a:grpSpLocks/>
              </p:cNvGrpSpPr>
              <p:nvPr/>
            </p:nvGrpSpPr>
            <p:grpSpPr bwMode="auto">
              <a:xfrm rot="3742294">
                <a:off x="4558" y="3158"/>
                <a:ext cx="363" cy="182"/>
                <a:chOff x="4649" y="3384"/>
                <a:chExt cx="363" cy="182"/>
              </a:xfrm>
            </p:grpSpPr>
            <p:sp>
              <p:nvSpPr>
                <p:cNvPr id="113761" name="Rectangle 97"/>
                <p:cNvSpPr>
                  <a:spLocks noChangeArrowheads="1"/>
                </p:cNvSpPr>
                <p:nvPr/>
              </p:nvSpPr>
              <p:spPr bwMode="auto">
                <a:xfrm>
                  <a:off x="4649" y="3385"/>
                  <a:ext cx="272" cy="181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13762" name="AutoShape 98"/>
                <p:cNvSpPr>
                  <a:spLocks noChangeArrowheads="1"/>
                </p:cNvSpPr>
                <p:nvPr/>
              </p:nvSpPr>
              <p:spPr bwMode="auto">
                <a:xfrm rot="16049319">
                  <a:off x="4809" y="3360"/>
                  <a:ext cx="180" cy="227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</p:grpSp>
        </p:grpSp>
        <p:pic>
          <p:nvPicPr>
            <p:cNvPr id="113763" name="Picture 99" descr="TP_tmp"/>
            <p:cNvPicPr>
              <a:picLocks noChangeAspect="1" noChangeArrowheads="1"/>
            </p:cNvPicPr>
            <p:nvPr>
              <p:custDataLst>
                <p:tags r:id="rId16"/>
              </p:custDataLst>
            </p:nvPr>
          </p:nvPicPr>
          <p:blipFill>
            <a:blip r:embed="rId28"/>
            <a:srcRect/>
            <a:stretch>
              <a:fillRect/>
            </a:stretch>
          </p:blipFill>
          <p:spPr bwMode="auto">
            <a:xfrm>
              <a:off x="4510" y="2976"/>
              <a:ext cx="139" cy="2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</p:pic>
      </p:grpSp>
      <p:sp>
        <p:nvSpPr>
          <p:cNvPr id="113764" name="Line 100"/>
          <p:cNvSpPr>
            <a:spLocks noChangeShapeType="1"/>
          </p:cNvSpPr>
          <p:nvPr/>
        </p:nvSpPr>
        <p:spPr bwMode="auto">
          <a:xfrm flipH="1">
            <a:off x="6156325" y="5157788"/>
            <a:ext cx="1150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113765" name="Line 101"/>
          <p:cNvSpPr>
            <a:spLocks noChangeShapeType="1"/>
          </p:cNvSpPr>
          <p:nvPr/>
        </p:nvSpPr>
        <p:spPr bwMode="auto">
          <a:xfrm>
            <a:off x="6156325" y="5229225"/>
            <a:ext cx="1152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pic>
        <p:nvPicPr>
          <p:cNvPr id="113766" name="Picture 102" descr="TP_tmp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9"/>
          <a:srcRect/>
          <a:stretch>
            <a:fillRect/>
          </a:stretch>
        </p:blipFill>
        <p:spPr bwMode="auto">
          <a:xfrm>
            <a:off x="6588125" y="4797425"/>
            <a:ext cx="220663" cy="293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  <p:pic>
        <p:nvPicPr>
          <p:cNvPr id="113767" name="Picture 103" descr="TP_tmp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3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88125" y="5229225"/>
            <a:ext cx="477838" cy="330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  <p:pic>
        <p:nvPicPr>
          <p:cNvPr id="113768" name="Picture 104" descr="TP_tmp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31"/>
          <a:srcRect/>
          <a:stretch>
            <a:fillRect/>
          </a:stretch>
        </p:blipFill>
        <p:spPr bwMode="auto">
          <a:xfrm>
            <a:off x="5724525" y="5005388"/>
            <a:ext cx="331788" cy="2952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  <p:sp>
        <p:nvSpPr>
          <p:cNvPr id="113769" name="Line 105"/>
          <p:cNvSpPr>
            <a:spLocks noChangeShapeType="1"/>
          </p:cNvSpPr>
          <p:nvPr/>
        </p:nvSpPr>
        <p:spPr bwMode="auto">
          <a:xfrm flipH="1">
            <a:off x="7308850" y="6165850"/>
            <a:ext cx="503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113770" name="Line 106"/>
          <p:cNvSpPr>
            <a:spLocks noChangeShapeType="1"/>
          </p:cNvSpPr>
          <p:nvPr/>
        </p:nvSpPr>
        <p:spPr bwMode="auto">
          <a:xfrm>
            <a:off x="7812088" y="5445125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grpSp>
        <p:nvGrpSpPr>
          <p:cNvPr id="113771" name="Group 107"/>
          <p:cNvGrpSpPr>
            <a:grpSpLocks/>
          </p:cNvGrpSpPr>
          <p:nvPr/>
        </p:nvGrpSpPr>
        <p:grpSpPr bwMode="auto">
          <a:xfrm>
            <a:off x="4932363" y="5084763"/>
            <a:ext cx="2370137" cy="1346200"/>
            <a:chOff x="3107" y="3203"/>
            <a:chExt cx="1493" cy="848"/>
          </a:xfrm>
        </p:grpSpPr>
        <p:sp>
          <p:nvSpPr>
            <p:cNvPr id="113772" name="Line 108"/>
            <p:cNvSpPr>
              <a:spLocks noChangeShapeType="1"/>
            </p:cNvSpPr>
            <p:nvPr/>
          </p:nvSpPr>
          <p:spPr bwMode="auto">
            <a:xfrm flipV="1">
              <a:off x="3469" y="3521"/>
              <a:ext cx="0" cy="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13773" name="Line 109"/>
            <p:cNvSpPr>
              <a:spLocks noChangeShapeType="1"/>
            </p:cNvSpPr>
            <p:nvPr/>
          </p:nvSpPr>
          <p:spPr bwMode="auto">
            <a:xfrm>
              <a:off x="3107" y="3430"/>
              <a:ext cx="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pic>
          <p:nvPicPr>
            <p:cNvPr id="113774" name="Picture 110" descr="TP_tmp"/>
            <p:cNvPicPr>
              <a:picLocks noChangeAspect="1" noChangeArrowheads="1"/>
            </p:cNvPicPr>
            <p:nvPr>
              <p:custDataLst>
                <p:tags r:id="rId14"/>
              </p:custDataLst>
            </p:nvPr>
          </p:nvPicPr>
          <p:blipFill>
            <a:blip r:embed="rId33"/>
            <a:srcRect/>
            <a:stretch>
              <a:fillRect/>
            </a:stretch>
          </p:blipFill>
          <p:spPr bwMode="auto">
            <a:xfrm>
              <a:off x="3107" y="3203"/>
              <a:ext cx="186" cy="18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</p:pic>
        <p:pic>
          <p:nvPicPr>
            <p:cNvPr id="113775" name="Picture 111" descr="TP_tmp"/>
            <p:cNvPicPr>
              <a:picLocks noChangeAspect="1" noChangeArrowheads="1"/>
            </p:cNvPicPr>
            <p:nvPr>
              <p:custDataLst>
                <p:tags r:id="rId15"/>
              </p:custDataLst>
            </p:nvPr>
          </p:nvPicPr>
          <p:blipFill>
            <a:blip r:embed="rId34"/>
            <a:srcRect/>
            <a:stretch>
              <a:fillRect/>
            </a:stretch>
          </p:blipFill>
          <p:spPr bwMode="auto">
            <a:xfrm>
              <a:off x="3515" y="3611"/>
              <a:ext cx="93" cy="11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</p:pic>
        <p:sp>
          <p:nvSpPr>
            <p:cNvPr id="113776" name="Text Box 112"/>
            <p:cNvSpPr txBox="1">
              <a:spLocks noChangeArrowheads="1"/>
            </p:cNvSpPr>
            <p:nvPr/>
          </p:nvSpPr>
          <p:spPr bwMode="auto">
            <a:xfrm>
              <a:off x="3969" y="3793"/>
              <a:ext cx="631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60000"/>
                </a:spcBef>
                <a:buClr>
                  <a:srgbClr val="003399"/>
                </a:buClr>
                <a:buSzPct val="90000"/>
                <a:buFont typeface="Arial Unicode MS" pitchFamily="34" charset="-128"/>
                <a:buNone/>
              </a:pPr>
              <a:r>
                <a:rPr lang="en-US" sz="2000"/>
                <a:t>Sensor</a:t>
              </a:r>
              <a:endParaRPr lang="fr-FR" sz="2000"/>
            </a:p>
          </p:txBody>
        </p:sp>
        <p:sp>
          <p:nvSpPr>
            <p:cNvPr id="113777" name="Line 113"/>
            <p:cNvSpPr>
              <a:spLocks noChangeShapeType="1"/>
            </p:cNvSpPr>
            <p:nvPr/>
          </p:nvSpPr>
          <p:spPr bwMode="auto">
            <a:xfrm flipH="1">
              <a:off x="3470" y="3884"/>
              <a:ext cx="4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grpSp>
          <p:nvGrpSpPr>
            <p:cNvPr id="113778" name="Group 114"/>
            <p:cNvGrpSpPr>
              <a:grpSpLocks/>
            </p:cNvGrpSpPr>
            <p:nvPr/>
          </p:nvGrpSpPr>
          <p:grpSpPr bwMode="auto">
            <a:xfrm>
              <a:off x="3343" y="3339"/>
              <a:ext cx="281" cy="207"/>
              <a:chOff x="3343" y="3339"/>
              <a:chExt cx="281" cy="207"/>
            </a:xfrm>
          </p:grpSpPr>
          <p:sp>
            <p:nvSpPr>
              <p:cNvPr id="113779" name="Oval 115"/>
              <p:cNvSpPr>
                <a:spLocks noChangeArrowheads="1"/>
              </p:cNvSpPr>
              <p:nvPr/>
            </p:nvSpPr>
            <p:spPr bwMode="auto">
              <a:xfrm>
                <a:off x="3379" y="3339"/>
                <a:ext cx="181" cy="18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13780" name="Text Box 116"/>
              <p:cNvSpPr txBox="1">
                <a:spLocks noChangeArrowheads="1"/>
              </p:cNvSpPr>
              <p:nvPr/>
            </p:nvSpPr>
            <p:spPr bwMode="auto">
              <a:xfrm>
                <a:off x="3343" y="3348"/>
                <a:ext cx="136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60000"/>
                  </a:spcBef>
                  <a:buClr>
                    <a:srgbClr val="003399"/>
                  </a:buClr>
                  <a:buSzPct val="90000"/>
                  <a:buFont typeface="Arial Unicode MS" pitchFamily="34" charset="-128"/>
                  <a:buNone/>
                </a:pPr>
                <a:r>
                  <a:rPr lang="en-US" sz="1000" b="1"/>
                  <a:t>-</a:t>
                </a:r>
                <a:endParaRPr lang="fr-FR" sz="1000" b="1"/>
              </a:p>
            </p:txBody>
          </p:sp>
          <p:sp>
            <p:nvSpPr>
              <p:cNvPr id="113781" name="Text Box 117"/>
              <p:cNvSpPr txBox="1">
                <a:spLocks noChangeArrowheads="1"/>
              </p:cNvSpPr>
              <p:nvPr/>
            </p:nvSpPr>
            <p:spPr bwMode="auto">
              <a:xfrm>
                <a:off x="3397" y="3392"/>
                <a:ext cx="227" cy="15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60000"/>
                  </a:spcBef>
                  <a:buClr>
                    <a:srgbClr val="003399"/>
                  </a:buClr>
                  <a:buSzPct val="90000"/>
                  <a:buFont typeface="Arial Unicode MS" pitchFamily="34" charset="-128"/>
                  <a:buNone/>
                </a:pPr>
                <a:r>
                  <a:rPr lang="en-US" sz="1000" b="1"/>
                  <a:t>+</a:t>
                </a:r>
                <a:endParaRPr lang="fr-FR" sz="1000" b="1"/>
              </a:p>
            </p:txBody>
          </p:sp>
        </p:grpSp>
      </p:grpSp>
      <p:grpSp>
        <p:nvGrpSpPr>
          <p:cNvPr id="113782" name="Group 118"/>
          <p:cNvGrpSpPr>
            <a:grpSpLocks/>
          </p:cNvGrpSpPr>
          <p:nvPr/>
        </p:nvGrpSpPr>
        <p:grpSpPr bwMode="auto">
          <a:xfrm>
            <a:off x="5775325" y="2922588"/>
            <a:ext cx="2973388" cy="3530600"/>
            <a:chOff x="3638" y="1842"/>
            <a:chExt cx="1873" cy="2224"/>
          </a:xfrm>
        </p:grpSpPr>
        <p:grpSp>
          <p:nvGrpSpPr>
            <p:cNvPr id="113783" name="Group 119"/>
            <p:cNvGrpSpPr>
              <a:grpSpLocks/>
            </p:cNvGrpSpPr>
            <p:nvPr/>
          </p:nvGrpSpPr>
          <p:grpSpPr bwMode="auto">
            <a:xfrm>
              <a:off x="3910" y="3022"/>
              <a:ext cx="1542" cy="1044"/>
              <a:chOff x="4014" y="1434"/>
              <a:chExt cx="1542" cy="1044"/>
            </a:xfrm>
          </p:grpSpPr>
          <p:sp>
            <p:nvSpPr>
              <p:cNvPr id="113784" name="Rectangle 120"/>
              <p:cNvSpPr>
                <a:spLocks noChangeArrowheads="1"/>
              </p:cNvSpPr>
              <p:nvPr/>
            </p:nvSpPr>
            <p:spPr bwMode="auto">
              <a:xfrm>
                <a:off x="4014" y="1434"/>
                <a:ext cx="1542" cy="10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grpSp>
            <p:nvGrpSpPr>
              <p:cNvPr id="113785" name="Group 121"/>
              <p:cNvGrpSpPr>
                <a:grpSpLocks/>
              </p:cNvGrpSpPr>
              <p:nvPr/>
            </p:nvGrpSpPr>
            <p:grpSpPr bwMode="auto">
              <a:xfrm>
                <a:off x="4422" y="1661"/>
                <a:ext cx="817" cy="590"/>
                <a:chOff x="4422" y="1661"/>
                <a:chExt cx="817" cy="590"/>
              </a:xfrm>
            </p:grpSpPr>
            <p:sp>
              <p:nvSpPr>
                <p:cNvPr id="113786" name="Rectangle 122"/>
                <p:cNvSpPr>
                  <a:spLocks noChangeArrowheads="1"/>
                </p:cNvSpPr>
                <p:nvPr/>
              </p:nvSpPr>
              <p:spPr bwMode="auto">
                <a:xfrm>
                  <a:off x="4422" y="1661"/>
                  <a:ext cx="817" cy="59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13787" name="Oval 123"/>
                <p:cNvSpPr>
                  <a:spLocks noChangeArrowheads="1"/>
                </p:cNvSpPr>
                <p:nvPr/>
              </p:nvSpPr>
              <p:spPr bwMode="auto">
                <a:xfrm>
                  <a:off x="4468" y="1706"/>
                  <a:ext cx="182" cy="18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13788" name="Oval 124"/>
                <p:cNvSpPr>
                  <a:spLocks noChangeArrowheads="1"/>
                </p:cNvSpPr>
                <p:nvPr/>
              </p:nvSpPr>
              <p:spPr bwMode="auto">
                <a:xfrm>
                  <a:off x="4468" y="2024"/>
                  <a:ext cx="182" cy="18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13789" name="Oval 125"/>
                <p:cNvSpPr>
                  <a:spLocks noChangeArrowheads="1"/>
                </p:cNvSpPr>
                <p:nvPr/>
              </p:nvSpPr>
              <p:spPr bwMode="auto">
                <a:xfrm>
                  <a:off x="5012" y="2024"/>
                  <a:ext cx="182" cy="18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13790" name="Oval 126"/>
                <p:cNvSpPr>
                  <a:spLocks noChangeArrowheads="1"/>
                </p:cNvSpPr>
                <p:nvPr/>
              </p:nvSpPr>
              <p:spPr bwMode="auto">
                <a:xfrm>
                  <a:off x="5012" y="1706"/>
                  <a:ext cx="182" cy="181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</p:grpSp>
        </p:grpSp>
        <p:pic>
          <p:nvPicPr>
            <p:cNvPr id="113791" name="Picture 127"/>
            <p:cNvPicPr>
              <a:picLocks noChangeAspect="1" noChangeArrowheads="1"/>
            </p:cNvPicPr>
            <p:nvPr/>
          </p:nvPicPr>
          <p:blipFill>
            <a:blip r:embed="rId35"/>
            <a:srcRect/>
            <a:stretch>
              <a:fillRect/>
            </a:stretch>
          </p:blipFill>
          <p:spPr bwMode="auto">
            <a:xfrm>
              <a:off x="3819" y="1842"/>
              <a:ext cx="1692" cy="10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113792" name="Rectangle 128"/>
            <p:cNvSpPr>
              <a:spLocks noChangeArrowheads="1"/>
            </p:cNvSpPr>
            <p:nvPr/>
          </p:nvSpPr>
          <p:spPr bwMode="auto">
            <a:xfrm>
              <a:off x="3910" y="1842"/>
              <a:ext cx="1542" cy="10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pic>
          <p:nvPicPr>
            <p:cNvPr id="113793" name="Picture 129" descr="TP_tmp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33"/>
            <a:srcRect/>
            <a:stretch>
              <a:fillRect/>
            </a:stretch>
          </p:blipFill>
          <p:spPr bwMode="auto">
            <a:xfrm>
              <a:off x="3638" y="3385"/>
              <a:ext cx="185" cy="18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</p:pic>
        <p:pic>
          <p:nvPicPr>
            <p:cNvPr id="113794" name="Picture 130" descr="TP_tmp"/>
            <p:cNvPicPr>
              <a:picLocks noChangeAspect="1" noChangeArrowheads="1"/>
            </p:cNvPicPr>
            <p:nvPr>
              <p:custDataLst>
                <p:tags r:id="rId13"/>
              </p:custDataLst>
            </p:nvPr>
          </p:nvPicPr>
          <p:blipFill>
            <a:blip r:embed="rId34"/>
            <a:srcRect/>
            <a:stretch>
              <a:fillRect/>
            </a:stretch>
          </p:blipFill>
          <p:spPr bwMode="auto">
            <a:xfrm>
              <a:off x="3638" y="2296"/>
              <a:ext cx="93" cy="11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</p:pic>
        <p:sp>
          <p:nvSpPr>
            <p:cNvPr id="113795" name="Freeform 131"/>
            <p:cNvSpPr>
              <a:spLocks/>
            </p:cNvSpPr>
            <p:nvPr/>
          </p:nvSpPr>
          <p:spPr bwMode="auto">
            <a:xfrm>
              <a:off x="4332" y="2069"/>
              <a:ext cx="907" cy="545"/>
            </a:xfrm>
            <a:custGeom>
              <a:avLst/>
              <a:gdLst/>
              <a:ahLst/>
              <a:cxnLst>
                <a:cxn ang="0">
                  <a:pos x="0" y="499"/>
                </a:cxn>
                <a:cxn ang="0">
                  <a:pos x="272" y="0"/>
                </a:cxn>
                <a:cxn ang="0">
                  <a:pos x="861" y="91"/>
                </a:cxn>
                <a:cxn ang="0">
                  <a:pos x="907" y="545"/>
                </a:cxn>
                <a:cxn ang="0">
                  <a:pos x="0" y="499"/>
                </a:cxn>
              </a:cxnLst>
              <a:rect l="0" t="0" r="r" b="b"/>
              <a:pathLst>
                <a:path w="907" h="545">
                  <a:moveTo>
                    <a:pt x="0" y="499"/>
                  </a:moveTo>
                  <a:lnTo>
                    <a:pt x="272" y="0"/>
                  </a:lnTo>
                  <a:lnTo>
                    <a:pt x="861" y="91"/>
                  </a:lnTo>
                  <a:lnTo>
                    <a:pt x="907" y="545"/>
                  </a:lnTo>
                  <a:lnTo>
                    <a:pt x="0" y="499"/>
                  </a:lnTo>
                  <a:close/>
                </a:path>
              </a:pathLst>
            </a:custGeom>
            <a:solidFill>
              <a:srgbClr val="00FF00">
                <a:alpha val="50000"/>
              </a:srgbClr>
            </a:solidFill>
            <a:ln w="12700" cap="flat" cmpd="sng">
              <a:solidFill>
                <a:srgbClr val="00FF00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13796" name="Rectangle 132"/>
            <p:cNvSpPr>
              <a:spLocks noChangeArrowheads="1"/>
            </p:cNvSpPr>
            <p:nvPr/>
          </p:nvSpPr>
          <p:spPr bwMode="auto">
            <a:xfrm>
              <a:off x="4468" y="3385"/>
              <a:ext cx="544" cy="317"/>
            </a:xfrm>
            <a:prstGeom prst="rect">
              <a:avLst/>
            </a:prstGeom>
            <a:solidFill>
              <a:srgbClr val="00FF00">
                <a:alpha val="50000"/>
              </a:srgbClr>
            </a:solidFill>
            <a:ln w="12700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</p:grpSp>
      <p:grpSp>
        <p:nvGrpSpPr>
          <p:cNvPr id="151" name="Groupe 150"/>
          <p:cNvGrpSpPr/>
          <p:nvPr/>
        </p:nvGrpSpPr>
        <p:grpSpPr>
          <a:xfrm>
            <a:off x="2022250" y="2465245"/>
            <a:ext cx="2189709" cy="2143267"/>
            <a:chOff x="1749388" y="2628900"/>
            <a:chExt cx="1814500" cy="1744600"/>
          </a:xfrm>
        </p:grpSpPr>
        <p:grpSp>
          <p:nvGrpSpPr>
            <p:cNvPr id="152" name="Groupe 151"/>
            <p:cNvGrpSpPr/>
            <p:nvPr/>
          </p:nvGrpSpPr>
          <p:grpSpPr>
            <a:xfrm>
              <a:off x="1934159" y="2701773"/>
              <a:ext cx="1227520" cy="1231283"/>
              <a:chOff x="1934159" y="2701773"/>
              <a:chExt cx="1227520" cy="1231283"/>
            </a:xfrm>
          </p:grpSpPr>
          <p:sp>
            <p:nvSpPr>
              <p:cNvPr id="172" name="AutoShape 91"/>
              <p:cNvSpPr>
                <a:spLocks noChangeArrowheads="1"/>
              </p:cNvSpPr>
              <p:nvPr/>
            </p:nvSpPr>
            <p:spPr bwMode="auto">
              <a:xfrm flipH="1">
                <a:off x="2483768" y="3293342"/>
                <a:ext cx="677911" cy="639714"/>
              </a:xfrm>
              <a:prstGeom prst="parallelogram">
                <a:avLst>
                  <a:gd name="adj" fmla="val 6941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73" name="AutoShape 92"/>
              <p:cNvSpPr>
                <a:spLocks noChangeArrowheads="1"/>
              </p:cNvSpPr>
              <p:nvPr/>
            </p:nvSpPr>
            <p:spPr bwMode="auto">
              <a:xfrm rot="19779103" flipH="1">
                <a:off x="2125303" y="2825936"/>
                <a:ext cx="461384" cy="494624"/>
              </a:xfrm>
              <a:prstGeom prst="parallelogram">
                <a:avLst>
                  <a:gd name="adj" fmla="val 45611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74" name="Oval 93"/>
              <p:cNvSpPr>
                <a:spLocks noChangeArrowheads="1"/>
              </p:cNvSpPr>
              <p:nvPr/>
            </p:nvSpPr>
            <p:spPr bwMode="auto">
              <a:xfrm flipH="1">
                <a:off x="2483857" y="3108567"/>
                <a:ext cx="278750" cy="344203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75" name="AutoShape 94"/>
              <p:cNvSpPr>
                <a:spLocks noChangeArrowheads="1"/>
              </p:cNvSpPr>
              <p:nvPr/>
            </p:nvSpPr>
            <p:spPr bwMode="auto">
              <a:xfrm rot="11790128" flipH="1">
                <a:off x="1934159" y="2937211"/>
                <a:ext cx="225685" cy="285437"/>
              </a:xfrm>
              <a:prstGeom prst="parallelogram">
                <a:avLst>
                  <a:gd name="adj" fmla="val 30902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76" name="Oval 95"/>
              <p:cNvSpPr>
                <a:spLocks noChangeArrowheads="1"/>
              </p:cNvSpPr>
              <p:nvPr/>
            </p:nvSpPr>
            <p:spPr bwMode="auto">
              <a:xfrm flipH="1">
                <a:off x="1956279" y="2701773"/>
                <a:ext cx="278750" cy="343364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fr-FR"/>
              </a:p>
            </p:txBody>
          </p:sp>
          <p:grpSp>
            <p:nvGrpSpPr>
              <p:cNvPr id="177" name="Group 96"/>
              <p:cNvGrpSpPr>
                <a:grpSpLocks/>
              </p:cNvGrpSpPr>
              <p:nvPr/>
            </p:nvGrpSpPr>
            <p:grpSpPr bwMode="auto">
              <a:xfrm rot="16200000" flipH="1">
                <a:off x="1913175" y="3189828"/>
                <a:ext cx="304746" cy="116359"/>
                <a:chOff x="4649" y="3384"/>
                <a:chExt cx="363" cy="182"/>
              </a:xfrm>
            </p:grpSpPr>
            <p:sp>
              <p:nvSpPr>
                <p:cNvPr id="178" name="Rectangle 97"/>
                <p:cNvSpPr>
                  <a:spLocks noChangeArrowheads="1"/>
                </p:cNvSpPr>
                <p:nvPr/>
              </p:nvSpPr>
              <p:spPr bwMode="auto">
                <a:xfrm>
                  <a:off x="4649" y="3385"/>
                  <a:ext cx="272" cy="181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79" name="AutoShape 98"/>
                <p:cNvSpPr>
                  <a:spLocks noChangeArrowheads="1"/>
                </p:cNvSpPr>
                <p:nvPr/>
              </p:nvSpPr>
              <p:spPr bwMode="auto">
                <a:xfrm rot="16049319">
                  <a:off x="4809" y="3360"/>
                  <a:ext cx="180" cy="227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</p:grpSp>
        </p:grpSp>
        <p:sp>
          <p:nvSpPr>
            <p:cNvPr id="153" name="Rectangle 152"/>
            <p:cNvSpPr/>
            <p:nvPr/>
          </p:nvSpPr>
          <p:spPr>
            <a:xfrm>
              <a:off x="1821395" y="2628900"/>
              <a:ext cx="1742493" cy="1406716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54" name="Groupe 153"/>
            <p:cNvGrpSpPr/>
            <p:nvPr/>
          </p:nvGrpSpPr>
          <p:grpSpPr>
            <a:xfrm>
              <a:off x="2195736" y="2748787"/>
              <a:ext cx="1224136" cy="1180365"/>
              <a:chOff x="2627784" y="3388463"/>
              <a:chExt cx="1224136" cy="792163"/>
            </a:xfrm>
          </p:grpSpPr>
          <p:grpSp>
            <p:nvGrpSpPr>
              <p:cNvPr id="162" name="Group 90"/>
              <p:cNvGrpSpPr>
                <a:grpSpLocks/>
              </p:cNvGrpSpPr>
              <p:nvPr/>
            </p:nvGrpSpPr>
            <p:grpSpPr bwMode="auto">
              <a:xfrm flipH="1">
                <a:off x="2627784" y="3388463"/>
                <a:ext cx="936625" cy="792163"/>
                <a:chOff x="3379" y="2659"/>
                <a:chExt cx="1465" cy="1406"/>
              </a:xfrm>
            </p:grpSpPr>
            <p:sp>
              <p:nvSpPr>
                <p:cNvPr id="164" name="AutoShape 91"/>
                <p:cNvSpPr>
                  <a:spLocks noChangeArrowheads="1"/>
                </p:cNvSpPr>
                <p:nvPr/>
              </p:nvSpPr>
              <p:spPr bwMode="auto">
                <a:xfrm>
                  <a:off x="3379" y="3303"/>
                  <a:ext cx="380" cy="762"/>
                </a:xfrm>
                <a:prstGeom prst="parallelogram">
                  <a:avLst>
                    <a:gd name="adj" fmla="val 25000"/>
                  </a:avLst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65" name="AutoShape 92"/>
                <p:cNvSpPr>
                  <a:spLocks noChangeArrowheads="1"/>
                </p:cNvSpPr>
                <p:nvPr/>
              </p:nvSpPr>
              <p:spPr bwMode="auto">
                <a:xfrm rot="4066122">
                  <a:off x="3911" y="2686"/>
                  <a:ext cx="351" cy="652"/>
                </a:xfrm>
                <a:prstGeom prst="parallelogram">
                  <a:avLst>
                    <a:gd name="adj" fmla="val 25000"/>
                  </a:avLst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66" name="Oval 93"/>
                <p:cNvSpPr>
                  <a:spLocks noChangeArrowheads="1"/>
                </p:cNvSpPr>
                <p:nvPr/>
              </p:nvSpPr>
              <p:spPr bwMode="auto">
                <a:xfrm>
                  <a:off x="3379" y="2953"/>
                  <a:ext cx="436" cy="410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67" name="AutoShape 94"/>
                <p:cNvSpPr>
                  <a:spLocks noChangeArrowheads="1"/>
                </p:cNvSpPr>
                <p:nvPr/>
              </p:nvSpPr>
              <p:spPr bwMode="auto">
                <a:xfrm rot="8940556">
                  <a:off x="4491" y="2908"/>
                  <a:ext cx="353" cy="340"/>
                </a:xfrm>
                <a:prstGeom prst="parallelogram">
                  <a:avLst>
                    <a:gd name="adj" fmla="val 30902"/>
                  </a:avLst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  <p:sp>
              <p:nvSpPr>
                <p:cNvPr id="168" name="Oval 95"/>
                <p:cNvSpPr>
                  <a:spLocks noChangeArrowheads="1"/>
                </p:cNvSpPr>
                <p:nvPr/>
              </p:nvSpPr>
              <p:spPr bwMode="auto">
                <a:xfrm>
                  <a:off x="4304" y="2659"/>
                  <a:ext cx="436" cy="409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fr-FR"/>
                </a:p>
              </p:txBody>
            </p:sp>
            <p:grpSp>
              <p:nvGrpSpPr>
                <p:cNvPr id="169" name="Group 96"/>
                <p:cNvGrpSpPr>
                  <a:grpSpLocks/>
                </p:cNvGrpSpPr>
                <p:nvPr/>
              </p:nvGrpSpPr>
              <p:grpSpPr bwMode="auto">
                <a:xfrm rot="3742294">
                  <a:off x="4558" y="3158"/>
                  <a:ext cx="363" cy="182"/>
                  <a:chOff x="4649" y="3384"/>
                  <a:chExt cx="363" cy="182"/>
                </a:xfrm>
              </p:grpSpPr>
              <p:sp>
                <p:nvSpPr>
                  <p:cNvPr id="170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4649" y="3385"/>
                    <a:ext cx="272" cy="181"/>
                  </a:xfrm>
                  <a:prstGeom prst="rect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171" name="AutoShape 98"/>
                  <p:cNvSpPr>
                    <a:spLocks noChangeArrowheads="1"/>
                  </p:cNvSpPr>
                  <p:nvPr/>
                </p:nvSpPr>
                <p:spPr bwMode="auto">
                  <a:xfrm rot="16049319">
                    <a:off x="4809" y="3360"/>
                    <a:ext cx="180" cy="227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fr-FR"/>
                  </a:p>
                </p:txBody>
              </p:sp>
            </p:grpSp>
          </p:grpSp>
          <p:cxnSp>
            <p:nvCxnSpPr>
              <p:cNvPr id="163" name="Connecteur droit 162"/>
              <p:cNvCxnSpPr/>
              <p:nvPr/>
            </p:nvCxnSpPr>
            <p:spPr>
              <a:xfrm>
                <a:off x="2992438" y="4180626"/>
                <a:ext cx="85948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5" name="Connecteur droit 154"/>
            <p:cNvCxnSpPr/>
            <p:nvPr/>
          </p:nvCxnSpPr>
          <p:spPr>
            <a:xfrm>
              <a:off x="2560390" y="3933056"/>
              <a:ext cx="85948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6" name="Groupe 155"/>
            <p:cNvGrpSpPr/>
            <p:nvPr/>
          </p:nvGrpSpPr>
          <p:grpSpPr>
            <a:xfrm>
              <a:off x="1749388" y="3459100"/>
              <a:ext cx="914400" cy="914400"/>
              <a:chOff x="2051720" y="4305396"/>
              <a:chExt cx="914400" cy="914400"/>
            </a:xfrm>
            <a:scene3d>
              <a:camera prst="isometricOffAxis1Top"/>
              <a:lightRig rig="threePt" dir="t"/>
            </a:scene3d>
          </p:grpSpPr>
          <p:sp>
            <p:nvSpPr>
              <p:cNvPr id="157" name="Rectangle 156"/>
              <p:cNvSpPr/>
              <p:nvPr/>
            </p:nvSpPr>
            <p:spPr>
              <a:xfrm>
                <a:off x="2051720" y="4305396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8" name="Ellipse 157"/>
              <p:cNvSpPr/>
              <p:nvPr/>
            </p:nvSpPr>
            <p:spPr>
              <a:xfrm>
                <a:off x="2123728" y="4365104"/>
                <a:ext cx="327695" cy="34448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9" name="Ellipse 158"/>
              <p:cNvSpPr/>
              <p:nvPr/>
            </p:nvSpPr>
            <p:spPr>
              <a:xfrm>
                <a:off x="2576778" y="4365104"/>
                <a:ext cx="327695" cy="34448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0" name="Ellipse 159"/>
              <p:cNvSpPr/>
              <p:nvPr/>
            </p:nvSpPr>
            <p:spPr>
              <a:xfrm>
                <a:off x="2576777" y="4812703"/>
                <a:ext cx="327695" cy="34448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1" name="Ellipse 160"/>
              <p:cNvSpPr/>
              <p:nvPr/>
            </p:nvSpPr>
            <p:spPr>
              <a:xfrm>
                <a:off x="2123727" y="4812703"/>
                <a:ext cx="327695" cy="34448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96475324"/>
      </p:ext>
    </p:extLst>
  </p:cSld>
  <p:clrMapOvr>
    <a:masterClrMapping/>
  </p:clrMapOvr>
  <p:transition advTm="52538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00"/>
                                        <p:tgtEl>
                                          <p:spTgt spid="11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"/>
                                        <p:tgtEl>
                                          <p:spTgt spid="11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"/>
                                        <p:tgtEl>
                                          <p:spTgt spid="11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100"/>
                                        <p:tgtEl>
                                          <p:spTgt spid="113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52" grpId="0"/>
      <p:bldP spid="113764" grpId="0" animBg="1"/>
      <p:bldP spid="113765" grpId="0" animBg="1"/>
      <p:bldP spid="113769" grpId="0" animBg="1"/>
      <p:bldP spid="11377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in the task space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8750" y="1197123"/>
            <a:ext cx="8229600" cy="525621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Configuration space VS task space</a:t>
            </a:r>
          </a:p>
          <a:p>
            <a:endParaRPr lang="en-US" dirty="0" smtClean="0"/>
          </a:p>
          <a:p>
            <a:r>
              <a:rPr lang="en-US" dirty="0" smtClean="0"/>
              <a:t>Easy motion specification</a:t>
            </a:r>
          </a:p>
          <a:p>
            <a:r>
              <a:rPr lang="en-US" dirty="0" smtClean="0"/>
              <a:t>Reusability - versatility</a:t>
            </a:r>
          </a:p>
          <a:p>
            <a:r>
              <a:rPr lang="en-US" dirty="0" smtClean="0"/>
              <a:t>Deformation of the motion</a:t>
            </a:r>
          </a:p>
          <a:p>
            <a:r>
              <a:rPr lang="en-US" dirty="0" smtClean="0"/>
              <a:t>Sensor feedback</a:t>
            </a:r>
          </a:p>
          <a:p>
            <a:endParaRPr lang="en-US" dirty="0" smtClean="0"/>
          </a:p>
        </p:txBody>
      </p:sp>
      <p:pic>
        <p:nvPicPr>
          <p:cNvPr id="6" name="Image 5" descr="corpscomplet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6639" y="1412776"/>
            <a:ext cx="4367361" cy="4150542"/>
          </a:xfrm>
          <a:prstGeom prst="rect">
            <a:avLst/>
          </a:prstGeom>
        </p:spPr>
      </p:pic>
      <p:pic>
        <p:nvPicPr>
          <p:cNvPr id="7" name="Image 6" descr="corpscomplet2.gif"/>
          <p:cNvPicPr>
            <a:picLocks noChangeAspect="1"/>
          </p:cNvPicPr>
          <p:nvPr/>
        </p:nvPicPr>
        <p:blipFill>
          <a:blip r:embed="rId2" cstate="print"/>
          <a:srcRect l="74195"/>
          <a:stretch>
            <a:fillRect/>
          </a:stretch>
        </p:blipFill>
        <p:spPr>
          <a:xfrm>
            <a:off x="8028384" y="1412776"/>
            <a:ext cx="1127001" cy="41505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" name="Groupe 72"/>
          <p:cNvGrpSpPr/>
          <p:nvPr/>
        </p:nvGrpSpPr>
        <p:grpSpPr>
          <a:xfrm>
            <a:off x="4868416" y="3284984"/>
            <a:ext cx="1287760" cy="945396"/>
            <a:chOff x="4868416" y="3284984"/>
            <a:chExt cx="1287760" cy="945396"/>
          </a:xfrm>
        </p:grpSpPr>
        <p:grpSp>
          <p:nvGrpSpPr>
            <p:cNvPr id="5" name="Groupe 13"/>
            <p:cNvGrpSpPr/>
            <p:nvPr/>
          </p:nvGrpSpPr>
          <p:grpSpPr>
            <a:xfrm>
              <a:off x="4868416" y="3284984"/>
              <a:ext cx="783704" cy="710108"/>
              <a:chOff x="3916338" y="4437906"/>
              <a:chExt cx="783704" cy="710108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rot="5400000" flipH="1" flipV="1">
                <a:off x="3995936" y="4653136"/>
                <a:ext cx="432048" cy="158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10800000" flipV="1">
                <a:off x="3916338" y="4869160"/>
                <a:ext cx="295622" cy="278854"/>
              </a:xfrm>
              <a:prstGeom prst="straightConnector1">
                <a:avLst/>
              </a:prstGeom>
              <a:ln w="28575">
                <a:solidFill>
                  <a:srgbClr val="00CC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avec flèche 10"/>
              <p:cNvCxnSpPr/>
              <p:nvPr/>
            </p:nvCxnSpPr>
            <p:spPr>
              <a:xfrm flipV="1">
                <a:off x="4211960" y="4869160"/>
                <a:ext cx="488082" cy="1756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ZoneTexte 14"/>
            <p:cNvSpPr txBox="1"/>
            <p:nvPr/>
          </p:nvSpPr>
          <p:spPr>
            <a:xfrm>
              <a:off x="5176421" y="3861048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position</a:t>
              </a:r>
              <a:endParaRPr lang="fr-FR" i="1" dirty="0"/>
            </a:p>
          </p:txBody>
        </p:sp>
      </p:grpSp>
      <p:grpSp>
        <p:nvGrpSpPr>
          <p:cNvPr id="8" name="Groupe 71"/>
          <p:cNvGrpSpPr/>
          <p:nvPr/>
        </p:nvGrpSpPr>
        <p:grpSpPr>
          <a:xfrm>
            <a:off x="4693783" y="1196752"/>
            <a:ext cx="2114677" cy="781841"/>
            <a:chOff x="4693783" y="1196752"/>
            <a:chExt cx="2114677" cy="781841"/>
          </a:xfrm>
        </p:grpSpPr>
        <p:sp>
          <p:nvSpPr>
            <p:cNvPr id="16" name="ZoneTexte 15"/>
            <p:cNvSpPr txBox="1"/>
            <p:nvPr/>
          </p:nvSpPr>
          <p:spPr>
            <a:xfrm>
              <a:off x="5508104" y="1196752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position 6d</a:t>
              </a:r>
              <a:endParaRPr lang="fr-FR" i="1" dirty="0"/>
            </a:p>
          </p:txBody>
        </p:sp>
        <p:grpSp>
          <p:nvGrpSpPr>
            <p:cNvPr id="12" name="Groupe 16"/>
            <p:cNvGrpSpPr/>
            <p:nvPr/>
          </p:nvGrpSpPr>
          <p:grpSpPr>
            <a:xfrm rot="19894089">
              <a:off x="4693783" y="1268485"/>
              <a:ext cx="783704" cy="710108"/>
              <a:chOff x="3916338" y="4437906"/>
              <a:chExt cx="783704" cy="710108"/>
            </a:xfrm>
          </p:grpSpPr>
          <p:cxnSp>
            <p:nvCxnSpPr>
              <p:cNvPr id="18" name="Connecteur droit avec flèche 17"/>
              <p:cNvCxnSpPr/>
              <p:nvPr/>
            </p:nvCxnSpPr>
            <p:spPr>
              <a:xfrm rot="5400000" flipH="1" flipV="1">
                <a:off x="3995936" y="4653136"/>
                <a:ext cx="432048" cy="158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/>
              <p:cNvCxnSpPr/>
              <p:nvPr/>
            </p:nvCxnSpPr>
            <p:spPr>
              <a:xfrm rot="10800000" flipV="1">
                <a:off x="3916338" y="4869160"/>
                <a:ext cx="295622" cy="278854"/>
              </a:xfrm>
              <a:prstGeom prst="straightConnector1">
                <a:avLst/>
              </a:prstGeom>
              <a:ln w="28575">
                <a:solidFill>
                  <a:srgbClr val="00CC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avec flèche 19"/>
              <p:cNvCxnSpPr/>
              <p:nvPr/>
            </p:nvCxnSpPr>
            <p:spPr>
              <a:xfrm flipV="1">
                <a:off x="4211960" y="4869160"/>
                <a:ext cx="488082" cy="1756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e 74"/>
          <p:cNvGrpSpPr/>
          <p:nvPr/>
        </p:nvGrpSpPr>
        <p:grpSpPr>
          <a:xfrm>
            <a:off x="6687540" y="1844824"/>
            <a:ext cx="1089543" cy="764780"/>
            <a:chOff x="6687540" y="1844824"/>
            <a:chExt cx="1089543" cy="764780"/>
          </a:xfrm>
        </p:grpSpPr>
        <p:grpSp>
          <p:nvGrpSpPr>
            <p:cNvPr id="14" name="Groupe 26"/>
            <p:cNvGrpSpPr/>
            <p:nvPr/>
          </p:nvGrpSpPr>
          <p:grpSpPr>
            <a:xfrm rot="20581935">
              <a:off x="6687540" y="2249564"/>
              <a:ext cx="360040" cy="360040"/>
              <a:chOff x="6588224" y="2276872"/>
              <a:chExt cx="360040" cy="360040"/>
            </a:xfrm>
          </p:grpSpPr>
          <p:cxnSp>
            <p:nvCxnSpPr>
              <p:cNvPr id="23" name="Connecteur droit avec flèche 22"/>
              <p:cNvCxnSpPr/>
              <p:nvPr/>
            </p:nvCxnSpPr>
            <p:spPr>
              <a:xfrm rot="5400000">
                <a:off x="6520011" y="2345085"/>
                <a:ext cx="288032" cy="151606"/>
              </a:xfrm>
              <a:prstGeom prst="straightConnector1">
                <a:avLst/>
              </a:prstGeom>
              <a:ln w="28575">
                <a:solidFill>
                  <a:srgbClr val="00CC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/>
              <p:cNvCxnSpPr/>
              <p:nvPr/>
            </p:nvCxnSpPr>
            <p:spPr>
              <a:xfrm rot="5400000">
                <a:off x="6728445" y="2417093"/>
                <a:ext cx="288032" cy="151606"/>
              </a:xfrm>
              <a:prstGeom prst="straightConnector1">
                <a:avLst/>
              </a:prstGeom>
              <a:ln w="28575">
                <a:solidFill>
                  <a:srgbClr val="00CC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ZoneTexte 27"/>
            <p:cNvSpPr txBox="1"/>
            <p:nvPr/>
          </p:nvSpPr>
          <p:spPr>
            <a:xfrm>
              <a:off x="7092280" y="184482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gaze</a:t>
              </a:r>
              <a:endParaRPr lang="fr-FR" i="1" dirty="0"/>
            </a:p>
          </p:txBody>
        </p:sp>
      </p:grpSp>
      <p:grpSp>
        <p:nvGrpSpPr>
          <p:cNvPr id="25" name="Groupe 76"/>
          <p:cNvGrpSpPr/>
          <p:nvPr/>
        </p:nvGrpSpPr>
        <p:grpSpPr>
          <a:xfrm>
            <a:off x="6660231" y="3356992"/>
            <a:ext cx="1152129" cy="2736304"/>
            <a:chOff x="6660231" y="3356992"/>
            <a:chExt cx="1152129" cy="2736304"/>
          </a:xfrm>
        </p:grpSpPr>
        <p:grpSp>
          <p:nvGrpSpPr>
            <p:cNvPr id="27" name="Groupe 49"/>
            <p:cNvGrpSpPr/>
            <p:nvPr/>
          </p:nvGrpSpPr>
          <p:grpSpPr>
            <a:xfrm>
              <a:off x="6660231" y="3356992"/>
              <a:ext cx="216025" cy="2088233"/>
              <a:chOff x="6660231" y="3356992"/>
              <a:chExt cx="216025" cy="2088233"/>
            </a:xfrm>
          </p:grpSpPr>
          <p:cxnSp>
            <p:nvCxnSpPr>
              <p:cNvPr id="42" name="Connecteur droit 41"/>
              <p:cNvCxnSpPr>
                <a:stCxn id="47" idx="1"/>
              </p:cNvCxnSpPr>
              <p:nvPr/>
            </p:nvCxnSpPr>
            <p:spPr>
              <a:xfrm rot="16200000" flipH="1">
                <a:off x="5796135" y="4437112"/>
                <a:ext cx="1980220" cy="36005"/>
              </a:xfrm>
              <a:prstGeom prst="line">
                <a:avLst/>
              </a:prstGeom>
              <a:ln w="57150">
                <a:solidFill>
                  <a:srgbClr val="1FFF1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e 47"/>
              <p:cNvGrpSpPr/>
              <p:nvPr/>
            </p:nvGrpSpPr>
            <p:grpSpPr>
              <a:xfrm>
                <a:off x="6660231" y="3356992"/>
                <a:ext cx="216025" cy="216024"/>
                <a:chOff x="3707904" y="4941168"/>
                <a:chExt cx="1008113" cy="1008112"/>
              </a:xfrm>
            </p:grpSpPr>
            <p:sp>
              <p:nvSpPr>
                <p:cNvPr id="44" name="Ellipse 43"/>
                <p:cNvSpPr/>
                <p:nvPr/>
              </p:nvSpPr>
              <p:spPr>
                <a:xfrm>
                  <a:off x="3707904" y="4941168"/>
                  <a:ext cx="1008112" cy="1008112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" name="Arc 45"/>
                <p:cNvSpPr/>
                <p:nvPr/>
              </p:nvSpPr>
              <p:spPr>
                <a:xfrm>
                  <a:off x="3707904" y="4941168"/>
                  <a:ext cx="1008112" cy="1008112"/>
                </a:xfrm>
                <a:prstGeom prst="arc">
                  <a:avLst/>
                </a:prstGeom>
                <a:solidFill>
                  <a:schemeClr val="tx1"/>
                </a:solidFill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" name="Arc 46"/>
                <p:cNvSpPr/>
                <p:nvPr/>
              </p:nvSpPr>
              <p:spPr>
                <a:xfrm rot="10800000">
                  <a:off x="3707905" y="4941168"/>
                  <a:ext cx="1008112" cy="1008112"/>
                </a:xfrm>
                <a:prstGeom prst="arc">
                  <a:avLst/>
                </a:prstGeom>
                <a:solidFill>
                  <a:schemeClr val="tx1"/>
                </a:solidFill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51" name="ZoneTexte 50"/>
            <p:cNvSpPr txBox="1"/>
            <p:nvPr/>
          </p:nvSpPr>
          <p:spPr>
            <a:xfrm>
              <a:off x="6730012" y="5446965"/>
              <a:ext cx="1082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center of</a:t>
              </a:r>
            </a:p>
            <a:p>
              <a:r>
                <a:rPr lang="en-US" i="1" dirty="0" smtClean="0"/>
                <a:t> mass</a:t>
              </a:r>
              <a:endParaRPr lang="fr-FR" i="1" dirty="0"/>
            </a:p>
          </p:txBody>
        </p:sp>
      </p:grpSp>
      <p:grpSp>
        <p:nvGrpSpPr>
          <p:cNvPr id="33" name="Groupe 73"/>
          <p:cNvGrpSpPr/>
          <p:nvPr/>
        </p:nvGrpSpPr>
        <p:grpSpPr>
          <a:xfrm>
            <a:off x="5364088" y="1916832"/>
            <a:ext cx="2880320" cy="1584176"/>
            <a:chOff x="5364088" y="1916832"/>
            <a:chExt cx="2880320" cy="1584176"/>
          </a:xfrm>
        </p:grpSpPr>
        <p:sp>
          <p:nvSpPr>
            <p:cNvPr id="61" name="ZoneTexte 60"/>
            <p:cNvSpPr txBox="1"/>
            <p:nvPr/>
          </p:nvSpPr>
          <p:spPr>
            <a:xfrm>
              <a:off x="5796136" y="2852936"/>
              <a:ext cx="1287532" cy="369332"/>
            </a:xfrm>
            <a:prstGeom prst="rect">
              <a:avLst/>
            </a:prstGeom>
            <a:solidFill>
              <a:srgbClr val="FFFFCC">
                <a:alpha val="69804"/>
              </a:srgbClr>
            </a:solidFill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parallelism</a:t>
              </a:r>
              <a:endParaRPr lang="fr-FR" i="1" dirty="0"/>
            </a:p>
          </p:txBody>
        </p:sp>
        <p:grpSp>
          <p:nvGrpSpPr>
            <p:cNvPr id="37" name="Groupe 59"/>
            <p:cNvGrpSpPr/>
            <p:nvPr/>
          </p:nvGrpSpPr>
          <p:grpSpPr>
            <a:xfrm>
              <a:off x="5364088" y="1916832"/>
              <a:ext cx="2880320" cy="1584176"/>
              <a:chOff x="5364088" y="1916832"/>
              <a:chExt cx="2880320" cy="1584176"/>
            </a:xfrm>
          </p:grpSpPr>
          <p:cxnSp>
            <p:nvCxnSpPr>
              <p:cNvPr id="54" name="Connecteur droit 53"/>
              <p:cNvCxnSpPr/>
              <p:nvPr/>
            </p:nvCxnSpPr>
            <p:spPr>
              <a:xfrm rot="10800000" flipV="1">
                <a:off x="6660232" y="1916832"/>
                <a:ext cx="1584176" cy="1440160"/>
              </a:xfrm>
              <a:prstGeom prst="line">
                <a:avLst/>
              </a:prstGeom>
              <a:ln w="57150">
                <a:solidFill>
                  <a:srgbClr val="FF0000">
                    <a:alpha val="69804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0800000" flipV="1">
                <a:off x="5364088" y="2060848"/>
                <a:ext cx="1584176" cy="1440160"/>
              </a:xfrm>
              <a:prstGeom prst="line">
                <a:avLst/>
              </a:prstGeom>
              <a:ln w="57150">
                <a:solidFill>
                  <a:srgbClr val="FF0000">
                    <a:alpha val="69804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e 77"/>
          <p:cNvGrpSpPr/>
          <p:nvPr/>
        </p:nvGrpSpPr>
        <p:grpSpPr>
          <a:xfrm>
            <a:off x="5580112" y="3861048"/>
            <a:ext cx="936104" cy="1296144"/>
            <a:chOff x="5580112" y="3861048"/>
            <a:chExt cx="936104" cy="1296144"/>
          </a:xfrm>
        </p:grpSpPr>
        <p:grpSp>
          <p:nvGrpSpPr>
            <p:cNvPr id="41" name="Groupe 69"/>
            <p:cNvGrpSpPr/>
            <p:nvPr/>
          </p:nvGrpSpPr>
          <p:grpSpPr>
            <a:xfrm>
              <a:off x="6228184" y="3861048"/>
              <a:ext cx="288032" cy="1296144"/>
              <a:chOff x="6228184" y="3861048"/>
              <a:chExt cx="288032" cy="1296144"/>
            </a:xfrm>
          </p:grpSpPr>
          <p:cxnSp>
            <p:nvCxnSpPr>
              <p:cNvPr id="63" name="Connecteur droit 62"/>
              <p:cNvCxnSpPr/>
              <p:nvPr/>
            </p:nvCxnSpPr>
            <p:spPr>
              <a:xfrm rot="5400000">
                <a:off x="6120172" y="4113076"/>
                <a:ext cx="648072" cy="14401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/>
              <p:nvPr/>
            </p:nvCxnSpPr>
            <p:spPr>
              <a:xfrm rot="16200000" flipH="1">
                <a:off x="6120172" y="4761148"/>
                <a:ext cx="648072" cy="14401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Arc 67"/>
              <p:cNvSpPr/>
              <p:nvPr/>
            </p:nvSpPr>
            <p:spPr>
              <a:xfrm>
                <a:off x="6228184" y="4293096"/>
                <a:ext cx="288032" cy="360040"/>
              </a:xfrm>
              <a:prstGeom prst="arc">
                <a:avLst>
                  <a:gd name="adj1" fmla="val 16900701"/>
                  <a:gd name="adj2" fmla="val 473719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71" name="ZoneTexte 70"/>
            <p:cNvSpPr txBox="1"/>
            <p:nvPr/>
          </p:nvSpPr>
          <p:spPr>
            <a:xfrm>
              <a:off x="5580112" y="4365104"/>
              <a:ext cx="7104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joint </a:t>
              </a:r>
            </a:p>
            <a:p>
              <a:r>
                <a:rPr lang="en-US" i="1" dirty="0" smtClean="0"/>
                <a:t>limits</a:t>
              </a:r>
              <a:endParaRPr lang="fr-FR" i="1" dirty="0"/>
            </a:p>
          </p:txBody>
        </p:sp>
      </p:grpSp>
      <p:grpSp>
        <p:nvGrpSpPr>
          <p:cNvPr id="55" name="Groupe 54"/>
          <p:cNvGrpSpPr/>
          <p:nvPr/>
        </p:nvGrpSpPr>
        <p:grpSpPr>
          <a:xfrm>
            <a:off x="8108037" y="1484784"/>
            <a:ext cx="1072475" cy="2088232"/>
            <a:chOff x="8244408" y="1484784"/>
            <a:chExt cx="1072475" cy="2088232"/>
          </a:xfrm>
        </p:grpSpPr>
        <p:grpSp>
          <p:nvGrpSpPr>
            <p:cNvPr id="56" name="Groupe 39"/>
            <p:cNvGrpSpPr/>
            <p:nvPr/>
          </p:nvGrpSpPr>
          <p:grpSpPr>
            <a:xfrm>
              <a:off x="8244408" y="1484784"/>
              <a:ext cx="1071736" cy="1358180"/>
              <a:chOff x="8244408" y="1484784"/>
              <a:chExt cx="1071736" cy="1358180"/>
            </a:xfrm>
          </p:grpSpPr>
          <p:grpSp>
            <p:nvGrpSpPr>
              <p:cNvPr id="58" name="Groupe 28"/>
              <p:cNvGrpSpPr/>
              <p:nvPr/>
            </p:nvGrpSpPr>
            <p:grpSpPr>
              <a:xfrm>
                <a:off x="8244408" y="1484784"/>
                <a:ext cx="783704" cy="710108"/>
                <a:chOff x="3916338" y="4437906"/>
                <a:chExt cx="783704" cy="710108"/>
              </a:xfrm>
            </p:grpSpPr>
            <p:cxnSp>
              <p:nvCxnSpPr>
                <p:cNvPr id="69" name="Connecteur droit avec flèche 68"/>
                <p:cNvCxnSpPr/>
                <p:nvPr/>
              </p:nvCxnSpPr>
              <p:spPr>
                <a:xfrm rot="5400000" flipH="1" flipV="1">
                  <a:off x="3995936" y="4653136"/>
                  <a:ext cx="432048" cy="1588"/>
                </a:xfrm>
                <a:prstGeom prst="straightConnector1">
                  <a:avLst/>
                </a:prstGeom>
                <a:ln w="28575">
                  <a:solidFill>
                    <a:srgbClr val="00206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eur droit avec flèche 69"/>
                <p:cNvCxnSpPr/>
                <p:nvPr/>
              </p:nvCxnSpPr>
              <p:spPr>
                <a:xfrm rot="10800000" flipV="1">
                  <a:off x="3916338" y="4869160"/>
                  <a:ext cx="295622" cy="278854"/>
                </a:xfrm>
                <a:prstGeom prst="straightConnector1">
                  <a:avLst/>
                </a:prstGeom>
                <a:ln w="28575">
                  <a:solidFill>
                    <a:srgbClr val="00CC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necteur droit avec flèche 71"/>
                <p:cNvCxnSpPr/>
                <p:nvPr/>
              </p:nvCxnSpPr>
              <p:spPr>
                <a:xfrm flipV="1">
                  <a:off x="4211960" y="4869160"/>
                  <a:ext cx="488082" cy="17562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e 32"/>
              <p:cNvGrpSpPr/>
              <p:nvPr/>
            </p:nvGrpSpPr>
            <p:grpSpPr>
              <a:xfrm>
                <a:off x="8532440" y="2132856"/>
                <a:ext cx="783704" cy="710108"/>
                <a:chOff x="3916338" y="4437906"/>
                <a:chExt cx="783704" cy="710108"/>
              </a:xfrm>
            </p:grpSpPr>
            <p:cxnSp>
              <p:nvCxnSpPr>
                <p:cNvPr id="65" name="Connecteur droit avec flèche 64"/>
                <p:cNvCxnSpPr/>
                <p:nvPr/>
              </p:nvCxnSpPr>
              <p:spPr>
                <a:xfrm rot="5400000" flipH="1" flipV="1">
                  <a:off x="3995936" y="4653136"/>
                  <a:ext cx="432048" cy="1588"/>
                </a:xfrm>
                <a:prstGeom prst="straightConnector1">
                  <a:avLst/>
                </a:prstGeom>
                <a:ln w="28575">
                  <a:solidFill>
                    <a:srgbClr val="00206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necteur droit avec flèche 65"/>
                <p:cNvCxnSpPr/>
                <p:nvPr/>
              </p:nvCxnSpPr>
              <p:spPr>
                <a:xfrm rot="10800000" flipV="1">
                  <a:off x="3916338" y="4869160"/>
                  <a:ext cx="295622" cy="278854"/>
                </a:xfrm>
                <a:prstGeom prst="straightConnector1">
                  <a:avLst/>
                </a:prstGeom>
                <a:ln w="28575">
                  <a:solidFill>
                    <a:srgbClr val="00CC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cteur droit avec flèche 66"/>
                <p:cNvCxnSpPr/>
                <p:nvPr/>
              </p:nvCxnSpPr>
              <p:spPr>
                <a:xfrm flipV="1">
                  <a:off x="4211960" y="4869160"/>
                  <a:ext cx="488082" cy="17562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Connecteur droit 61"/>
              <p:cNvCxnSpPr/>
              <p:nvPr/>
            </p:nvCxnSpPr>
            <p:spPr>
              <a:xfrm rot="16200000" flipH="1">
                <a:off x="8388424" y="2132856"/>
                <a:ext cx="576064" cy="288032"/>
              </a:xfrm>
              <a:prstGeom prst="line">
                <a:avLst/>
              </a:prstGeom>
              <a:ln w="57150">
                <a:solidFill>
                  <a:srgbClr val="1FFF1F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ZoneTexte 56"/>
            <p:cNvSpPr txBox="1"/>
            <p:nvPr/>
          </p:nvSpPr>
          <p:spPr>
            <a:xfrm>
              <a:off x="8388424" y="2926685"/>
              <a:ext cx="928459" cy="646331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i="1" dirty="0" smtClean="0"/>
                <a:t>relative</a:t>
              </a:r>
            </a:p>
            <a:p>
              <a:r>
                <a:rPr lang="en-US" i="1" dirty="0" smtClean="0"/>
                <a:t>pose</a:t>
              </a:r>
              <a:endParaRPr lang="fr-FR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4242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"/>
    </mc:Choice>
    <mc:Fallback xmlns="">
      <p:transition spd="slow" advTm="548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redundancy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b="1" dirty="0"/>
              <a:t>z </a:t>
            </a:r>
            <a:r>
              <a:rPr lang="en-US" dirty="0"/>
              <a:t>can be used to vary the trajectory  (obstacle avoidance)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 </a:t>
            </a:r>
          </a:p>
        </p:txBody>
      </p:sp>
      <p:pic>
        <p:nvPicPr>
          <p:cNvPr id="112644" name="Picture 4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7238" y="1709738"/>
            <a:ext cx="1438275" cy="3857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  <p:grpSp>
        <p:nvGrpSpPr>
          <p:cNvPr id="112645" name="Group 5"/>
          <p:cNvGrpSpPr>
            <a:grpSpLocks/>
          </p:cNvGrpSpPr>
          <p:nvPr/>
        </p:nvGrpSpPr>
        <p:grpSpPr bwMode="auto">
          <a:xfrm>
            <a:off x="755650" y="1700213"/>
            <a:ext cx="3557588" cy="935037"/>
            <a:chOff x="1565" y="1474"/>
            <a:chExt cx="2241" cy="589"/>
          </a:xfrm>
        </p:grpSpPr>
        <p:sp>
          <p:nvSpPr>
            <p:cNvPr id="112646" name="AutoShape 6"/>
            <p:cNvSpPr>
              <a:spLocks/>
            </p:cNvSpPr>
            <p:nvPr/>
          </p:nvSpPr>
          <p:spPr bwMode="auto">
            <a:xfrm rot="5400000">
              <a:off x="3196" y="1300"/>
              <a:ext cx="65" cy="969"/>
            </a:xfrm>
            <a:prstGeom prst="rightBrace">
              <a:avLst>
                <a:gd name="adj1" fmla="val 12423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12647" name="Text Box 7"/>
            <p:cNvSpPr txBox="1">
              <a:spLocks noChangeArrowheads="1"/>
            </p:cNvSpPr>
            <p:nvPr/>
          </p:nvSpPr>
          <p:spPr bwMode="auto">
            <a:xfrm>
              <a:off x="3114" y="1775"/>
              <a:ext cx="23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60000"/>
                </a:spcBef>
                <a:buClr>
                  <a:srgbClr val="003399"/>
                </a:buClr>
                <a:buSzPct val="90000"/>
                <a:buFont typeface="Arial Unicode MS" pitchFamily="34" charset="-128"/>
                <a:buNone/>
              </a:pPr>
              <a:r>
                <a:rPr lang="fr-FR" sz="2400" b="1">
                  <a:latin typeface="Times New Roman" pitchFamily="18" charset="0"/>
                </a:rPr>
                <a:t>P</a:t>
              </a:r>
            </a:p>
          </p:txBody>
        </p:sp>
        <p:pic>
          <p:nvPicPr>
            <p:cNvPr id="112648" name="Picture 8" descr="TP_tmp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565" y="1474"/>
              <a:ext cx="2241" cy="26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12649" name="Picture 9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755650" y="1260475"/>
            <a:ext cx="1141413" cy="3683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  <p:grpSp>
        <p:nvGrpSpPr>
          <p:cNvPr id="112650" name="Group 10"/>
          <p:cNvGrpSpPr>
            <a:grpSpLocks/>
          </p:cNvGrpSpPr>
          <p:nvPr/>
        </p:nvGrpSpPr>
        <p:grpSpPr bwMode="auto">
          <a:xfrm>
            <a:off x="6230938" y="3212976"/>
            <a:ext cx="573087" cy="3213100"/>
            <a:chOff x="3925" y="2296"/>
            <a:chExt cx="361" cy="2024"/>
          </a:xfrm>
        </p:grpSpPr>
        <p:sp>
          <p:nvSpPr>
            <p:cNvPr id="112651" name="Line 11"/>
            <p:cNvSpPr>
              <a:spLocks noChangeShapeType="1"/>
            </p:cNvSpPr>
            <p:nvPr/>
          </p:nvSpPr>
          <p:spPr bwMode="auto">
            <a:xfrm>
              <a:off x="4059" y="2296"/>
              <a:ext cx="0" cy="20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pic>
          <p:nvPicPr>
            <p:cNvPr id="112652" name="Picture 12" descr="finish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 rot="2144406" flipH="1">
              <a:off x="3925" y="3762"/>
              <a:ext cx="361" cy="530"/>
            </a:xfrm>
            <a:prstGeom prst="rect">
              <a:avLst/>
            </a:prstGeom>
            <a:noFill/>
          </p:spPr>
        </p:pic>
      </p:grpSp>
      <p:sp>
        <p:nvSpPr>
          <p:cNvPr id="112653" name="Line 13"/>
          <p:cNvSpPr>
            <a:spLocks noChangeShapeType="1"/>
          </p:cNvSpPr>
          <p:nvPr/>
        </p:nvSpPr>
        <p:spPr bwMode="auto">
          <a:xfrm>
            <a:off x="1476375" y="5084639"/>
            <a:ext cx="61928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fr-FR"/>
          </a:p>
        </p:txBody>
      </p:sp>
      <p:grpSp>
        <p:nvGrpSpPr>
          <p:cNvPr id="112654" name="Group 14"/>
          <p:cNvGrpSpPr>
            <a:grpSpLocks/>
          </p:cNvGrpSpPr>
          <p:nvPr/>
        </p:nvGrpSpPr>
        <p:grpSpPr bwMode="auto">
          <a:xfrm rot="1923819">
            <a:off x="4572000" y="4581401"/>
            <a:ext cx="946150" cy="993775"/>
            <a:chOff x="2821" y="2194"/>
            <a:chExt cx="855" cy="626"/>
          </a:xfrm>
        </p:grpSpPr>
        <p:sp>
          <p:nvSpPr>
            <p:cNvPr id="112655" name="Rectangle 15"/>
            <p:cNvSpPr>
              <a:spLocks noChangeArrowheads="1"/>
            </p:cNvSpPr>
            <p:nvPr/>
          </p:nvSpPr>
          <p:spPr bwMode="auto">
            <a:xfrm>
              <a:off x="2821" y="2194"/>
              <a:ext cx="855" cy="62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12656" name="Rectangle 16"/>
            <p:cNvSpPr>
              <a:spLocks noChangeArrowheads="1"/>
            </p:cNvSpPr>
            <p:nvPr/>
          </p:nvSpPr>
          <p:spPr bwMode="auto">
            <a:xfrm>
              <a:off x="2904" y="2263"/>
              <a:ext cx="683" cy="517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12657" name="Line 17"/>
            <p:cNvSpPr>
              <a:spLocks noChangeShapeType="1"/>
            </p:cNvSpPr>
            <p:nvPr/>
          </p:nvSpPr>
          <p:spPr bwMode="auto">
            <a:xfrm>
              <a:off x="2903" y="2261"/>
              <a:ext cx="682" cy="5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12658" name="Line 18"/>
            <p:cNvSpPr>
              <a:spLocks noChangeShapeType="1"/>
            </p:cNvSpPr>
            <p:nvPr/>
          </p:nvSpPr>
          <p:spPr bwMode="auto">
            <a:xfrm flipV="1">
              <a:off x="2898" y="2261"/>
              <a:ext cx="682" cy="5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12659" name="Rectangle 19"/>
            <p:cNvSpPr>
              <a:spLocks noChangeArrowheads="1"/>
            </p:cNvSpPr>
            <p:nvPr/>
          </p:nvSpPr>
          <p:spPr bwMode="auto">
            <a:xfrm>
              <a:off x="3086" y="2362"/>
              <a:ext cx="312" cy="341"/>
            </a:xfrm>
            <a:prstGeom prst="rect">
              <a:avLst/>
            </a:prstGeom>
            <a:solidFill>
              <a:srgbClr val="FFFFCC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12660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3120" y="2382"/>
              <a:ext cx="240" cy="29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fr-FR" sz="3600" kern="10">
                  <a:ln w="9525">
                    <a:noFill/>
                    <a:round/>
                    <a:headEnd/>
                    <a:tailEnd/>
                  </a:ln>
                  <a:latin typeface="Arial Black"/>
                </a:rPr>
                <a:t>?</a:t>
              </a:r>
            </a:p>
          </p:txBody>
        </p:sp>
      </p:grpSp>
      <p:pic>
        <p:nvPicPr>
          <p:cNvPr id="112661" name="Picture 21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7596188" y="5157664"/>
            <a:ext cx="152400" cy="203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112662" name="Group 22"/>
          <p:cNvGrpSpPr>
            <a:grpSpLocks/>
          </p:cNvGrpSpPr>
          <p:nvPr/>
        </p:nvGrpSpPr>
        <p:grpSpPr bwMode="auto">
          <a:xfrm>
            <a:off x="1585913" y="3429124"/>
            <a:ext cx="322262" cy="2995612"/>
            <a:chOff x="999" y="2387"/>
            <a:chExt cx="203" cy="1887"/>
          </a:xfrm>
        </p:grpSpPr>
        <p:pic>
          <p:nvPicPr>
            <p:cNvPr id="112663" name="Picture 23" descr="TP_tmp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999" y="2387"/>
              <a:ext cx="112" cy="12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</p:pic>
        <p:sp>
          <p:nvSpPr>
            <p:cNvPr id="112664" name="Line 24"/>
            <p:cNvSpPr>
              <a:spLocks noChangeShapeType="1"/>
            </p:cNvSpPr>
            <p:nvPr/>
          </p:nvSpPr>
          <p:spPr bwMode="auto">
            <a:xfrm flipV="1">
              <a:off x="1202" y="2432"/>
              <a:ext cx="0" cy="18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112665" name="Group 25"/>
          <p:cNvGrpSpPr>
            <a:grpSpLocks/>
          </p:cNvGrpSpPr>
          <p:nvPr/>
        </p:nvGrpSpPr>
        <p:grpSpPr bwMode="auto">
          <a:xfrm>
            <a:off x="4787900" y="4221039"/>
            <a:ext cx="215900" cy="863600"/>
            <a:chOff x="2880" y="2942"/>
            <a:chExt cx="136" cy="533"/>
          </a:xfrm>
        </p:grpSpPr>
        <p:sp>
          <p:nvSpPr>
            <p:cNvPr id="112666" name="Line 26"/>
            <p:cNvSpPr>
              <a:spLocks noChangeShapeType="1"/>
            </p:cNvSpPr>
            <p:nvPr/>
          </p:nvSpPr>
          <p:spPr bwMode="auto">
            <a:xfrm flipV="1">
              <a:off x="2880" y="2976"/>
              <a:ext cx="0" cy="499"/>
            </a:xfrm>
            <a:prstGeom prst="line">
              <a:avLst/>
            </a:prstGeom>
            <a:noFill/>
            <a:ln w="12700">
              <a:solidFill>
                <a:srgbClr val="FF010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pic>
          <p:nvPicPr>
            <p:cNvPr id="112667" name="Picture 27" descr="TP_tmp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2936" y="2942"/>
              <a:ext cx="80" cy="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</p:pic>
      </p:grpSp>
      <p:sp>
        <p:nvSpPr>
          <p:cNvPr id="112668" name="Rectangle 28"/>
          <p:cNvSpPr>
            <a:spLocks noChangeArrowheads="1"/>
          </p:cNvSpPr>
          <p:nvPr/>
        </p:nvSpPr>
        <p:spPr bwMode="auto">
          <a:xfrm>
            <a:off x="4500563" y="4581401"/>
            <a:ext cx="4103687" cy="863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7" rIns="92075" bIns="46037"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85000"/>
              <a:buFont typeface="Wingdings" pitchFamily="2" charset="2"/>
              <a:buNone/>
            </a:pPr>
            <a:r>
              <a:rPr lang="en-US" sz="2000"/>
              <a:t>	We will use </a:t>
            </a:r>
            <a:r>
              <a:rPr lang="en-US" sz="2000" b="1">
                <a:latin typeface="Times New Roman" pitchFamily="18" charset="0"/>
              </a:rPr>
              <a:t>z</a:t>
            </a:r>
            <a:r>
              <a:rPr lang="en-US" sz="2000"/>
              <a:t> to realize at best the second elementary task</a:t>
            </a:r>
          </a:p>
        </p:txBody>
      </p:sp>
      <p:sp>
        <p:nvSpPr>
          <p:cNvPr id="112687" name="Rectangle 47"/>
          <p:cNvSpPr>
            <a:spLocks noChangeArrowheads="1"/>
          </p:cNvSpPr>
          <p:nvPr/>
        </p:nvSpPr>
        <p:spPr bwMode="auto">
          <a:xfrm>
            <a:off x="6246813" y="2924175"/>
            <a:ext cx="19970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60000"/>
              </a:spcBef>
              <a:buClr>
                <a:srgbClr val="003399"/>
              </a:buClr>
              <a:buSzPct val="90000"/>
              <a:buFont typeface="Arial Unicode MS" pitchFamily="34" charset="-128"/>
              <a:buNone/>
            </a:pPr>
            <a:r>
              <a:rPr lang="en-US" sz="1400"/>
              <a:t>[Rosen60],[Liegeois77]</a:t>
            </a:r>
            <a:endParaRPr lang="fr-FR" sz="1400"/>
          </a:p>
        </p:txBody>
      </p:sp>
      <p:grpSp>
        <p:nvGrpSpPr>
          <p:cNvPr id="112669" name="Group 29"/>
          <p:cNvGrpSpPr>
            <a:grpSpLocks/>
          </p:cNvGrpSpPr>
          <p:nvPr/>
        </p:nvGrpSpPr>
        <p:grpSpPr bwMode="auto">
          <a:xfrm>
            <a:off x="1187450" y="4436939"/>
            <a:ext cx="939800" cy="947737"/>
            <a:chOff x="1093" y="2052"/>
            <a:chExt cx="592" cy="597"/>
          </a:xfrm>
        </p:grpSpPr>
        <p:sp>
          <p:nvSpPr>
            <p:cNvPr id="112670" name="Litebulb"/>
            <p:cNvSpPr>
              <a:spLocks noEditPoints="1" noChangeArrowheads="1"/>
            </p:cNvSpPr>
            <p:nvPr/>
          </p:nvSpPr>
          <p:spPr bwMode="auto">
            <a:xfrm rot="60026221">
              <a:off x="1092" y="2323"/>
              <a:ext cx="112" cy="110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7782 h 21600"/>
                <a:gd name="T4" fmla="*/ 0 w 21600"/>
                <a:gd name="T5" fmla="*/ 7782 h 21600"/>
                <a:gd name="T6" fmla="*/ 10800 w 21600"/>
                <a:gd name="T7" fmla="*/ 21600 h 21600"/>
                <a:gd name="T8" fmla="*/ 3556 w 21600"/>
                <a:gd name="T9" fmla="*/ 2188 h 21600"/>
                <a:gd name="T10" fmla="*/ 18277 w 21600"/>
                <a:gd name="T11" fmla="*/ 9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fr-FR"/>
            </a:p>
          </p:txBody>
        </p:sp>
        <p:sp>
          <p:nvSpPr>
            <p:cNvPr id="112671" name="Litebulb"/>
            <p:cNvSpPr>
              <a:spLocks noEditPoints="1" noChangeArrowheads="1"/>
            </p:cNvSpPr>
            <p:nvPr/>
          </p:nvSpPr>
          <p:spPr bwMode="auto">
            <a:xfrm rot="4952742">
              <a:off x="1574" y="2328"/>
              <a:ext cx="112" cy="110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7782 h 21600"/>
                <a:gd name="T4" fmla="*/ 0 w 21600"/>
                <a:gd name="T5" fmla="*/ 7782 h 21600"/>
                <a:gd name="T6" fmla="*/ 10800 w 21600"/>
                <a:gd name="T7" fmla="*/ 21600 h 21600"/>
                <a:gd name="T8" fmla="*/ 3556 w 21600"/>
                <a:gd name="T9" fmla="*/ 2188 h 21600"/>
                <a:gd name="T10" fmla="*/ 18277 w 21600"/>
                <a:gd name="T11" fmla="*/ 9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fr-FR"/>
            </a:p>
          </p:txBody>
        </p:sp>
        <p:sp>
          <p:nvSpPr>
            <p:cNvPr id="112672" name="Rectangle 32"/>
            <p:cNvSpPr>
              <a:spLocks noChangeArrowheads="1"/>
            </p:cNvSpPr>
            <p:nvPr/>
          </p:nvSpPr>
          <p:spPr bwMode="auto">
            <a:xfrm>
              <a:off x="1190" y="2270"/>
              <a:ext cx="394" cy="3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12673" name="AutoShape 33"/>
            <p:cNvSpPr>
              <a:spLocks noChangeArrowheads="1"/>
            </p:cNvSpPr>
            <p:nvPr/>
          </p:nvSpPr>
          <p:spPr bwMode="auto">
            <a:xfrm rot="1536613">
              <a:off x="1215" y="2332"/>
              <a:ext cx="156" cy="164"/>
            </a:xfrm>
            <a:prstGeom prst="sun">
              <a:avLst>
                <a:gd name="adj" fmla="val 3050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12674" name="AutoShape 34"/>
            <p:cNvSpPr>
              <a:spLocks noChangeArrowheads="1"/>
            </p:cNvSpPr>
            <p:nvPr/>
          </p:nvSpPr>
          <p:spPr bwMode="auto">
            <a:xfrm rot="1536613">
              <a:off x="1407" y="2336"/>
              <a:ext cx="157" cy="165"/>
            </a:xfrm>
            <a:prstGeom prst="sun">
              <a:avLst>
                <a:gd name="adj" fmla="val 3050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12675" name="Oval 35" descr="noir)"/>
            <p:cNvSpPr>
              <a:spLocks noChangeArrowheads="1"/>
            </p:cNvSpPr>
            <p:nvPr/>
          </p:nvSpPr>
          <p:spPr bwMode="auto">
            <a:xfrm>
              <a:off x="1296" y="2520"/>
              <a:ext cx="160" cy="88"/>
            </a:xfrm>
            <a:prstGeom prst="ellipse">
              <a:avLst/>
            </a:prstGeom>
            <a:pattFill prst="ltVert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12676" name="Line 36"/>
            <p:cNvSpPr>
              <a:spLocks noChangeShapeType="1"/>
            </p:cNvSpPr>
            <p:nvPr/>
          </p:nvSpPr>
          <p:spPr bwMode="auto">
            <a:xfrm flipH="1" flipV="1">
              <a:off x="1251" y="2052"/>
              <a:ext cx="108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oval" w="med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12677" name="Line 37"/>
            <p:cNvSpPr>
              <a:spLocks noChangeShapeType="1"/>
            </p:cNvSpPr>
            <p:nvPr/>
          </p:nvSpPr>
          <p:spPr bwMode="auto">
            <a:xfrm flipV="1">
              <a:off x="1422" y="2115"/>
              <a:ext cx="84" cy="1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oval" w="med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  <p:grpSp>
        <p:nvGrpSpPr>
          <p:cNvPr id="112678" name="Group 38"/>
          <p:cNvGrpSpPr>
            <a:grpSpLocks/>
          </p:cNvGrpSpPr>
          <p:nvPr/>
        </p:nvGrpSpPr>
        <p:grpSpPr bwMode="auto">
          <a:xfrm>
            <a:off x="1187450" y="4436939"/>
            <a:ext cx="939800" cy="947737"/>
            <a:chOff x="1093" y="2052"/>
            <a:chExt cx="592" cy="597"/>
          </a:xfrm>
        </p:grpSpPr>
        <p:sp>
          <p:nvSpPr>
            <p:cNvPr id="112679" name="Litebulb"/>
            <p:cNvSpPr>
              <a:spLocks noEditPoints="1" noChangeArrowheads="1"/>
            </p:cNvSpPr>
            <p:nvPr/>
          </p:nvSpPr>
          <p:spPr bwMode="auto">
            <a:xfrm rot="60026221">
              <a:off x="1092" y="2323"/>
              <a:ext cx="112" cy="110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7782 h 21600"/>
                <a:gd name="T4" fmla="*/ 0 w 21600"/>
                <a:gd name="T5" fmla="*/ 7782 h 21600"/>
                <a:gd name="T6" fmla="*/ 10800 w 21600"/>
                <a:gd name="T7" fmla="*/ 21600 h 21600"/>
                <a:gd name="T8" fmla="*/ 3556 w 21600"/>
                <a:gd name="T9" fmla="*/ 2188 h 21600"/>
                <a:gd name="T10" fmla="*/ 18277 w 21600"/>
                <a:gd name="T11" fmla="*/ 9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fr-FR"/>
            </a:p>
          </p:txBody>
        </p:sp>
        <p:sp>
          <p:nvSpPr>
            <p:cNvPr id="112680" name="Litebulb"/>
            <p:cNvSpPr>
              <a:spLocks noEditPoints="1" noChangeArrowheads="1"/>
            </p:cNvSpPr>
            <p:nvPr/>
          </p:nvSpPr>
          <p:spPr bwMode="auto">
            <a:xfrm rot="4952742">
              <a:off x="1574" y="2328"/>
              <a:ext cx="112" cy="110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7782 h 21600"/>
                <a:gd name="T4" fmla="*/ 0 w 21600"/>
                <a:gd name="T5" fmla="*/ 7782 h 21600"/>
                <a:gd name="T6" fmla="*/ 10800 w 21600"/>
                <a:gd name="T7" fmla="*/ 21600 h 21600"/>
                <a:gd name="T8" fmla="*/ 3556 w 21600"/>
                <a:gd name="T9" fmla="*/ 2188 h 21600"/>
                <a:gd name="T10" fmla="*/ 18277 w 21600"/>
                <a:gd name="T11" fmla="*/ 9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endParaRPr lang="fr-FR"/>
            </a:p>
          </p:txBody>
        </p:sp>
        <p:sp>
          <p:nvSpPr>
            <p:cNvPr id="112681" name="Rectangle 41"/>
            <p:cNvSpPr>
              <a:spLocks noChangeArrowheads="1"/>
            </p:cNvSpPr>
            <p:nvPr/>
          </p:nvSpPr>
          <p:spPr bwMode="auto">
            <a:xfrm>
              <a:off x="1190" y="2270"/>
              <a:ext cx="394" cy="37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12682" name="AutoShape 42"/>
            <p:cNvSpPr>
              <a:spLocks noChangeArrowheads="1"/>
            </p:cNvSpPr>
            <p:nvPr/>
          </p:nvSpPr>
          <p:spPr bwMode="auto">
            <a:xfrm rot="1536613">
              <a:off x="1215" y="2332"/>
              <a:ext cx="156" cy="164"/>
            </a:xfrm>
            <a:prstGeom prst="sun">
              <a:avLst>
                <a:gd name="adj" fmla="val 3050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12683" name="AutoShape 43"/>
            <p:cNvSpPr>
              <a:spLocks noChangeArrowheads="1"/>
            </p:cNvSpPr>
            <p:nvPr/>
          </p:nvSpPr>
          <p:spPr bwMode="auto">
            <a:xfrm rot="1536613">
              <a:off x="1407" y="2336"/>
              <a:ext cx="157" cy="165"/>
            </a:xfrm>
            <a:prstGeom prst="sun">
              <a:avLst>
                <a:gd name="adj" fmla="val 3050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12684" name="Oval 44" descr="noir)"/>
            <p:cNvSpPr>
              <a:spLocks noChangeArrowheads="1"/>
            </p:cNvSpPr>
            <p:nvPr/>
          </p:nvSpPr>
          <p:spPr bwMode="auto">
            <a:xfrm>
              <a:off x="1296" y="2520"/>
              <a:ext cx="160" cy="88"/>
            </a:xfrm>
            <a:prstGeom prst="ellipse">
              <a:avLst/>
            </a:prstGeom>
            <a:pattFill prst="ltVert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12685" name="Line 45"/>
            <p:cNvSpPr>
              <a:spLocks noChangeShapeType="1"/>
            </p:cNvSpPr>
            <p:nvPr/>
          </p:nvSpPr>
          <p:spPr bwMode="auto">
            <a:xfrm flipH="1" flipV="1">
              <a:off x="1251" y="2052"/>
              <a:ext cx="108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oval" w="med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  <p:sp>
          <p:nvSpPr>
            <p:cNvPr id="112686" name="Line 46"/>
            <p:cNvSpPr>
              <a:spLocks noChangeShapeType="1"/>
            </p:cNvSpPr>
            <p:nvPr/>
          </p:nvSpPr>
          <p:spPr bwMode="auto">
            <a:xfrm flipV="1">
              <a:off x="1422" y="2115"/>
              <a:ext cx="84" cy="1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oval" w="med" len="lg"/>
            </a:ln>
            <a:effectLst/>
          </p:spPr>
          <p:txBody>
            <a:bodyPr>
              <a:spAutoFit/>
            </a:bodyPr>
            <a:lstStyle/>
            <a:p>
              <a:endParaRPr lang="fr-FR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9672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722"/>
    </mc:Choice>
    <mc:Fallback xmlns="">
      <p:transition spd="slow" advTm="1747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0.52761 -2.96296E-6 " pathEditMode="relative" ptsTypes="AA">
                                      <p:cBhvr>
                                        <p:cTn id="18" dur="500" fill="hold"/>
                                        <p:tgtEl>
                                          <p:spTgt spid="1126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0.00186 C 0.04965 0.00324 0.09948 0.00833 0.13924 -0.00186 C 0.17899 -0.01204 0.2125 -0.03635 0.23924 -0.0625 C 0.26597 -0.08843 0.28038 -0.13426 0.3 -0.15811 C 0.31962 -0.18195 0.32101 -0.19561 0.3566 -0.2051 C 0.39219 -0.21459 0.45278 -0.21551 0.51337 -0.21598 " pathEditMode="relative" rAng="0" ptsTypes="aaaaaA">
                                      <p:cBhvr>
                                        <p:cTn id="40" dur="2000" fill="hold"/>
                                        <p:tgtEl>
                                          <p:spTgt spid="1126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00" y="-102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3" grpId="0" animBg="1"/>
      <p:bldP spid="112668" grpId="0" build="allAtOnce" animBg="1"/>
      <p:bldP spid="11268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and inverse functions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Direct geometry</a:t>
                </a:r>
              </a:p>
              <a:p>
                <a:pPr marL="457200" lvl="1" indent="0">
                  <a:buNone/>
                </a:pPr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: q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 </a:t>
                </a:r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h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(q),    </a:t>
                </a:r>
                <a:r>
                  <a:rPr lang="en-US" sz="2400" dirty="0" smtClean="0">
                    <a:latin typeface="Comic Sans MS" pitchFamily="66" charset="0"/>
                    <a:cs typeface="Times New Roman" pitchFamily="18" charset="0"/>
                    <a:sym typeface="Symbol"/>
                  </a:rPr>
                  <a:t> </a:t>
                </a:r>
                <a:r>
                  <a:rPr lang="en-US" dirty="0" smtClean="0">
                    <a:latin typeface="Lucida Bright" pitchFamily="18" charset="0"/>
                    <a:cs typeface="Lucida Bright" pitchFamily="18" charset="0"/>
                    <a:sym typeface="Symbol"/>
                  </a:rPr>
                  <a:t>C</a:t>
                </a:r>
                <a:r>
                  <a:rPr lang="en-US" baseline="300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1</a:t>
                </a:r>
                <a:r>
                  <a:rPr lang="en-US" dirty="0" smtClean="0">
                    <a:latin typeface="Comic Sans MS" pitchFamily="66" charset="0"/>
                    <a:sym typeface="Symbol"/>
                  </a:rPr>
                  <a:t> </a:t>
                </a:r>
                <a:r>
                  <a:rPr lang="en-US" dirty="0" smtClean="0">
                    <a:sym typeface="Symbol"/>
                  </a:rPr>
                  <a:t>continuous function</a:t>
                </a:r>
              </a:p>
              <a:p>
                <a:pPr marL="457200" lvl="1" indent="0">
                  <a:buNone/>
                </a:pPr>
                <a:endParaRPr lang="en-US" sz="1100" dirty="0">
                  <a:sym typeface="Symbol"/>
                </a:endParaRPr>
              </a:p>
              <a:p>
                <a:pPr marL="400050"/>
                <a:r>
                  <a:rPr lang="en-US" dirty="0" smtClean="0"/>
                  <a:t>Direct kinematics</a:t>
                </a:r>
              </a:p>
              <a:p>
                <a:pPr marL="514350" lvl="1" indent="0">
                  <a:buNone/>
                </a:pPr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v: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q,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q</m:t>
                        </m:r>
                      </m:e>
                    </m:acc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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i="1" dirty="0">
                    <a:latin typeface="Times New Roman" pitchFamily="18" charset="0"/>
                    <a:cs typeface="Times New Roman" pitchFamily="18" charset="0"/>
                  </a:rPr>
                  <a:t>v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(q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q</m:t>
                        </m:r>
                      </m:e>
                    </m:acc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= J(q)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/>
                          </a:rPr>
                          <m:t>q</m:t>
                        </m:r>
                      </m:e>
                    </m:acc>
                  </m:oMath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514350" lvl="1" indent="0">
                  <a:buNone/>
                </a:pPr>
                <a:endParaRPr lang="en-US" sz="105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/>
                <a:r>
                  <a:rPr lang="en-US" dirty="0" smtClean="0">
                    <a:cs typeface="Times New Roman" pitchFamily="18" charset="0"/>
                  </a:rPr>
                  <a:t>Inverse geometry</a:t>
                </a:r>
              </a:p>
              <a:p>
                <a:pPr marL="857250" lvl="1"/>
                <a:r>
                  <a:rPr lang="en-US" dirty="0" smtClean="0">
                    <a:cs typeface="Times New Roman" pitchFamily="18" charset="0"/>
                  </a:rPr>
                  <a:t>Ill defined, singular points</a:t>
                </a:r>
              </a:p>
              <a:p>
                <a:pPr marL="857250" lvl="1"/>
                <a:r>
                  <a:rPr lang="en-US" dirty="0" smtClean="0">
                    <a:cs typeface="Times New Roman" pitchFamily="18" charset="0"/>
                  </a:rPr>
                  <a:t>Numerical inversion by Newton descent</a:t>
                </a:r>
              </a:p>
              <a:p>
                <a:pPr marL="857250" lvl="1"/>
                <a:endParaRPr lang="en-US" sz="1050" dirty="0" smtClean="0">
                  <a:cs typeface="Times New Roman" pitchFamily="18" charset="0"/>
                </a:endParaRPr>
              </a:p>
              <a:p>
                <a:pPr marL="457200"/>
                <a:r>
                  <a:rPr lang="en-US" dirty="0" smtClean="0">
                    <a:cs typeface="Times New Roman" pitchFamily="18" charset="0"/>
                  </a:rPr>
                  <a:t>Integration of the descent</a:t>
                </a:r>
              </a:p>
              <a:p>
                <a:pPr marL="857250" lvl="1"/>
                <a:r>
                  <a:rPr lang="en-US" dirty="0" smtClean="0">
                    <a:cs typeface="Times New Roman" pitchFamily="18" charset="0"/>
                  </a:rPr>
                  <a:t>Robot trajectory</a:t>
                </a:r>
              </a:p>
              <a:p>
                <a:pPr marL="857250" lvl="1"/>
                <a:r>
                  <a:rPr lang="en-US" dirty="0" smtClean="0">
                    <a:cs typeface="Times New Roman" pitchFamily="18" charset="0"/>
                  </a:rPr>
                  <a:t>Quadratic problem at each step</a:t>
                </a:r>
                <a:endParaRPr lang="fr-FR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/>
          <p:cNvGrpSpPr/>
          <p:nvPr/>
        </p:nvGrpSpPr>
        <p:grpSpPr>
          <a:xfrm>
            <a:off x="3131840" y="1118761"/>
            <a:ext cx="5544616" cy="4400180"/>
            <a:chOff x="467544" y="1772020"/>
            <a:chExt cx="6130466" cy="4936612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9942" r="95974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1772020"/>
              <a:ext cx="6130466" cy="4936612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grpSp>
          <p:nvGrpSpPr>
            <p:cNvPr id="6" name="Groupe 5"/>
            <p:cNvGrpSpPr/>
            <p:nvPr/>
          </p:nvGrpSpPr>
          <p:grpSpPr>
            <a:xfrm>
              <a:off x="1775460" y="2420888"/>
              <a:ext cx="4023360" cy="3766552"/>
              <a:chOff x="1775460" y="2420888"/>
              <a:chExt cx="4023360" cy="3766552"/>
            </a:xfrm>
          </p:grpSpPr>
          <p:sp>
            <p:nvSpPr>
              <p:cNvPr id="7" name="Forme libre 6"/>
              <p:cNvSpPr/>
              <p:nvPr/>
            </p:nvSpPr>
            <p:spPr>
              <a:xfrm>
                <a:off x="1775460" y="3299460"/>
                <a:ext cx="4023360" cy="1257300"/>
              </a:xfrm>
              <a:custGeom>
                <a:avLst/>
                <a:gdLst>
                  <a:gd name="connsiteX0" fmla="*/ 0 w 4023360"/>
                  <a:gd name="connsiteY0" fmla="*/ 487680 h 1257300"/>
                  <a:gd name="connsiteX1" fmla="*/ 3268980 w 4023360"/>
                  <a:gd name="connsiteY1" fmla="*/ 0 h 1257300"/>
                  <a:gd name="connsiteX2" fmla="*/ 4023360 w 4023360"/>
                  <a:gd name="connsiteY2" fmla="*/ 746760 h 1257300"/>
                  <a:gd name="connsiteX3" fmla="*/ 762000 w 4023360"/>
                  <a:gd name="connsiteY3" fmla="*/ 1257300 h 1257300"/>
                  <a:gd name="connsiteX4" fmla="*/ 0 w 4023360"/>
                  <a:gd name="connsiteY4" fmla="*/ 487680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23360" h="1257300">
                    <a:moveTo>
                      <a:pt x="0" y="487680"/>
                    </a:moveTo>
                    <a:lnTo>
                      <a:pt x="3268980" y="0"/>
                    </a:lnTo>
                    <a:lnTo>
                      <a:pt x="4023360" y="746760"/>
                    </a:lnTo>
                    <a:lnTo>
                      <a:pt x="762000" y="1257300"/>
                    </a:lnTo>
                    <a:lnTo>
                      <a:pt x="0" y="487680"/>
                    </a:lnTo>
                    <a:close/>
                  </a:path>
                </a:pathLst>
              </a:custGeom>
              <a:solidFill>
                <a:srgbClr val="BBE0E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8" name="Groupe 7"/>
              <p:cNvGrpSpPr/>
              <p:nvPr/>
            </p:nvGrpSpPr>
            <p:grpSpPr>
              <a:xfrm>
                <a:off x="1889760" y="3908015"/>
                <a:ext cx="3307080" cy="2279425"/>
                <a:chOff x="1889760" y="3908015"/>
                <a:chExt cx="3307080" cy="2279425"/>
              </a:xfrm>
            </p:grpSpPr>
            <p:sp>
              <p:nvSpPr>
                <p:cNvPr id="15" name="Forme libre 14"/>
                <p:cNvSpPr/>
                <p:nvPr/>
              </p:nvSpPr>
              <p:spPr>
                <a:xfrm>
                  <a:off x="1897380" y="5086255"/>
                  <a:ext cx="808881" cy="1101185"/>
                </a:xfrm>
                <a:custGeom>
                  <a:avLst/>
                  <a:gdLst>
                    <a:gd name="connsiteX0" fmla="*/ 0 w 808881"/>
                    <a:gd name="connsiteY0" fmla="*/ 57245 h 1101185"/>
                    <a:gd name="connsiteX1" fmla="*/ 426720 w 808881"/>
                    <a:gd name="connsiteY1" fmla="*/ 64865 h 1101185"/>
                    <a:gd name="connsiteX2" fmla="*/ 784860 w 808881"/>
                    <a:gd name="connsiteY2" fmla="*/ 712565 h 1101185"/>
                    <a:gd name="connsiteX3" fmla="*/ 746760 w 808881"/>
                    <a:gd name="connsiteY3" fmla="*/ 1101185 h 110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08881" h="1101185">
                      <a:moveTo>
                        <a:pt x="0" y="57245"/>
                      </a:moveTo>
                      <a:cubicBezTo>
                        <a:pt x="147955" y="6445"/>
                        <a:pt x="295910" y="-44355"/>
                        <a:pt x="426720" y="64865"/>
                      </a:cubicBezTo>
                      <a:cubicBezTo>
                        <a:pt x="557530" y="174085"/>
                        <a:pt x="731520" y="539845"/>
                        <a:pt x="784860" y="712565"/>
                      </a:cubicBezTo>
                      <a:cubicBezTo>
                        <a:pt x="838200" y="885285"/>
                        <a:pt x="792480" y="993235"/>
                        <a:pt x="746760" y="1101185"/>
                      </a:cubicBezTo>
                    </a:path>
                  </a:pathLst>
                </a:cu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" name="Forme libre 15"/>
                <p:cNvSpPr/>
                <p:nvPr/>
              </p:nvSpPr>
              <p:spPr>
                <a:xfrm>
                  <a:off x="2636520" y="4926463"/>
                  <a:ext cx="2560320" cy="1245737"/>
                </a:xfrm>
                <a:custGeom>
                  <a:avLst/>
                  <a:gdLst>
                    <a:gd name="connsiteX0" fmla="*/ 0 w 2560320"/>
                    <a:gd name="connsiteY0" fmla="*/ 1245737 h 1245737"/>
                    <a:gd name="connsiteX1" fmla="*/ 807720 w 2560320"/>
                    <a:gd name="connsiteY1" fmla="*/ 392297 h 1245737"/>
                    <a:gd name="connsiteX2" fmla="*/ 2110740 w 2560320"/>
                    <a:gd name="connsiteY2" fmla="*/ 26537 h 1245737"/>
                    <a:gd name="connsiteX3" fmla="*/ 2560320 w 2560320"/>
                    <a:gd name="connsiteY3" fmla="*/ 57017 h 1245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60320" h="1245737">
                      <a:moveTo>
                        <a:pt x="0" y="1245737"/>
                      </a:moveTo>
                      <a:cubicBezTo>
                        <a:pt x="227965" y="920617"/>
                        <a:pt x="455930" y="595497"/>
                        <a:pt x="807720" y="392297"/>
                      </a:cubicBezTo>
                      <a:cubicBezTo>
                        <a:pt x="1159510" y="189097"/>
                        <a:pt x="1818640" y="82417"/>
                        <a:pt x="2110740" y="26537"/>
                      </a:cubicBezTo>
                      <a:cubicBezTo>
                        <a:pt x="2402840" y="-29343"/>
                        <a:pt x="2481580" y="13837"/>
                        <a:pt x="2560320" y="57017"/>
                      </a:cubicBezTo>
                    </a:path>
                  </a:pathLst>
                </a:cu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" name="Forme libre 16"/>
                <p:cNvSpPr/>
                <p:nvPr/>
              </p:nvSpPr>
              <p:spPr>
                <a:xfrm>
                  <a:off x="1889760" y="3908015"/>
                  <a:ext cx="3284220" cy="1220245"/>
                </a:xfrm>
                <a:custGeom>
                  <a:avLst/>
                  <a:gdLst>
                    <a:gd name="connsiteX0" fmla="*/ 0 w 3284220"/>
                    <a:gd name="connsiteY0" fmla="*/ 1220245 h 1220245"/>
                    <a:gd name="connsiteX1" fmla="*/ 838200 w 3284220"/>
                    <a:gd name="connsiteY1" fmla="*/ 366805 h 1220245"/>
                    <a:gd name="connsiteX2" fmla="*/ 1798320 w 3284220"/>
                    <a:gd name="connsiteY2" fmla="*/ 16285 h 1220245"/>
                    <a:gd name="connsiteX3" fmla="*/ 2651760 w 3284220"/>
                    <a:gd name="connsiteY3" fmla="*/ 161065 h 1220245"/>
                    <a:gd name="connsiteX4" fmla="*/ 3284220 w 3284220"/>
                    <a:gd name="connsiteY4" fmla="*/ 1044985 h 12202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84220" h="1220245">
                      <a:moveTo>
                        <a:pt x="0" y="1220245"/>
                      </a:moveTo>
                      <a:cubicBezTo>
                        <a:pt x="269240" y="893855"/>
                        <a:pt x="538480" y="567465"/>
                        <a:pt x="838200" y="366805"/>
                      </a:cubicBezTo>
                      <a:cubicBezTo>
                        <a:pt x="1137920" y="166145"/>
                        <a:pt x="1496060" y="50575"/>
                        <a:pt x="1798320" y="16285"/>
                      </a:cubicBezTo>
                      <a:cubicBezTo>
                        <a:pt x="2100580" y="-18005"/>
                        <a:pt x="2404110" y="-10385"/>
                        <a:pt x="2651760" y="161065"/>
                      </a:cubicBezTo>
                      <a:cubicBezTo>
                        <a:pt x="2899410" y="332515"/>
                        <a:pt x="3091815" y="688750"/>
                        <a:pt x="3284220" y="1044985"/>
                      </a:cubicBezTo>
                    </a:path>
                  </a:pathLst>
                </a:cu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9" name="Forme libre 8"/>
              <p:cNvSpPr/>
              <p:nvPr/>
            </p:nvSpPr>
            <p:spPr>
              <a:xfrm>
                <a:off x="1775460" y="3299460"/>
                <a:ext cx="4023360" cy="1257300"/>
              </a:xfrm>
              <a:custGeom>
                <a:avLst/>
                <a:gdLst>
                  <a:gd name="connsiteX0" fmla="*/ 0 w 4023360"/>
                  <a:gd name="connsiteY0" fmla="*/ 487680 h 1257300"/>
                  <a:gd name="connsiteX1" fmla="*/ 3268980 w 4023360"/>
                  <a:gd name="connsiteY1" fmla="*/ 0 h 1257300"/>
                  <a:gd name="connsiteX2" fmla="*/ 4023360 w 4023360"/>
                  <a:gd name="connsiteY2" fmla="*/ 746760 h 1257300"/>
                  <a:gd name="connsiteX3" fmla="*/ 762000 w 4023360"/>
                  <a:gd name="connsiteY3" fmla="*/ 1257300 h 1257300"/>
                  <a:gd name="connsiteX4" fmla="*/ 0 w 4023360"/>
                  <a:gd name="connsiteY4" fmla="*/ 487680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23360" h="1257300">
                    <a:moveTo>
                      <a:pt x="0" y="487680"/>
                    </a:moveTo>
                    <a:lnTo>
                      <a:pt x="3268980" y="0"/>
                    </a:lnTo>
                    <a:lnTo>
                      <a:pt x="4023360" y="746760"/>
                    </a:lnTo>
                    <a:lnTo>
                      <a:pt x="762000" y="1257300"/>
                    </a:lnTo>
                    <a:lnTo>
                      <a:pt x="0" y="487680"/>
                    </a:lnTo>
                    <a:close/>
                  </a:path>
                </a:pathLst>
              </a:custGeom>
              <a:solidFill>
                <a:srgbClr val="BBE0E3">
                  <a:alpha val="60000"/>
                </a:srgbClr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" name="Connecteur droit avec flèche 9"/>
              <p:cNvCxnSpPr/>
              <p:nvPr/>
            </p:nvCxnSpPr>
            <p:spPr>
              <a:xfrm flipV="1">
                <a:off x="3788569" y="3793331"/>
                <a:ext cx="683419" cy="1119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avec flèche 10"/>
              <p:cNvCxnSpPr/>
              <p:nvPr/>
            </p:nvCxnSpPr>
            <p:spPr>
              <a:xfrm>
                <a:off x="3788569" y="3905250"/>
                <a:ext cx="240506" cy="36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avec flèche 11"/>
              <p:cNvCxnSpPr/>
              <p:nvPr/>
            </p:nvCxnSpPr>
            <p:spPr>
              <a:xfrm flipH="1" flipV="1">
                <a:off x="3779912" y="2420888"/>
                <a:ext cx="8657" cy="148436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3" name="ZoneTexte 12"/>
              <p:cNvSpPr txBox="1"/>
              <p:nvPr/>
            </p:nvSpPr>
            <p:spPr>
              <a:xfrm>
                <a:off x="3970934" y="3419708"/>
                <a:ext cx="385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fr-FR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" name="ZoneTexte 13"/>
              <p:cNvSpPr txBox="1"/>
              <p:nvPr/>
            </p:nvSpPr>
            <p:spPr>
              <a:xfrm>
                <a:off x="3474894" y="392376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fr-FR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78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linear minimization solution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Ax = b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/>
              <a:t> is not invertible, two cases:</a:t>
            </a:r>
          </a:p>
          <a:p>
            <a:pPr lvl="1"/>
            <a:r>
              <a:rPr lang="en-US" dirty="0" smtClean="0"/>
              <a:t>There is no way to </a:t>
            </a:r>
            <a:r>
              <a:rPr lang="en-US" i="1" dirty="0" smtClean="0"/>
              <a:t>reach</a:t>
            </a: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argmin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||Ax-b||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{ x, </a:t>
            </a:r>
            <a:r>
              <a:rPr lang="en-US" dirty="0" smtClean="0">
                <a:cs typeface="Times New Roman" pitchFamily="18" charset="0"/>
              </a:rPr>
              <a:t>so that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||Ax-b|| =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min ||Ax-b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|| 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/>
              <a:t>There is many optimal solutions 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x* = min</a:t>
            </a:r>
            <a:r>
              <a:rPr lang="en-US" dirty="0" smtClean="0"/>
              <a:t> {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dirty="0" smtClean="0"/>
              <a:t>so that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argmin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||Ax-b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||  </a:t>
            </a:r>
            <a:r>
              <a:rPr lang="en-US" dirty="0" smtClean="0"/>
              <a:t>}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* =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min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argmin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||Ax-b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||                  </a:t>
            </a: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1720" y="4797152"/>
            <a:ext cx="4464496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190531" y="4941168"/>
            <a:ext cx="12536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= A</a:t>
            </a:r>
            <a:r>
              <a:rPr lang="en-US" sz="3200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b</a:t>
            </a:r>
            <a:endParaRPr lang="fr-FR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248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4"/>
    </mc:Choice>
    <mc:Fallback xmlns="">
      <p:transition spd="slow" advTm="25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inverse definition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four conditions of Moore &amp; Penrose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 = A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 A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</a:p>
          <a:p>
            <a:pPr marL="457200" lvl="1" indent="0">
              <a:buNone/>
              <a:tabLst>
                <a:tab pos="1260475" algn="l"/>
              </a:tabLs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+	</a:t>
            </a:r>
            <a:r>
              <a:rPr lang="en-US" sz="2800" dirty="0" smtClean="0">
                <a:cs typeface="Times New Roman" pitchFamily="18" charset="0"/>
              </a:rPr>
              <a:t>	</a:t>
            </a:r>
            <a:r>
              <a:rPr lang="en-US" sz="2400" dirty="0" smtClean="0"/>
              <a:t>is symmetrical</a:t>
            </a:r>
          </a:p>
          <a:p>
            <a:pPr marL="457200" lvl="1" indent="0">
              <a:buNone/>
              <a:tabLst>
                <a:tab pos="1260475" algn="l"/>
              </a:tabLs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/>
              <a:t> 	</a:t>
            </a:r>
            <a:r>
              <a:rPr lang="en-US" sz="2400" dirty="0" smtClean="0"/>
              <a:t>is symmetrical</a:t>
            </a:r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1450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"/>
    </mc:Choice>
    <mc:Fallback xmlns="">
      <p:transition spd="slow" advTm="24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inverse definition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 = A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A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</a:p>
          <a:p>
            <a:pPr marL="457200" lvl="1" indent="0">
              <a:buNone/>
              <a:tabLst>
                <a:tab pos="1260475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 dirty="0" smtClean="0">
                <a:cs typeface="Times New Roman" pitchFamily="18" charset="0"/>
              </a:rPr>
              <a:t>	</a:t>
            </a:r>
            <a:r>
              <a:rPr lang="en-US" dirty="0" smtClean="0"/>
              <a:t>is symmetrical</a:t>
            </a:r>
          </a:p>
          <a:p>
            <a:pPr marL="457200" lvl="1" indent="0">
              <a:buNone/>
              <a:tabLst>
                <a:tab pos="1260475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/>
              <a:t> 	</a:t>
            </a:r>
            <a:r>
              <a:rPr lang="en-US" dirty="0" smtClean="0"/>
              <a:t>is symmetrical</a:t>
            </a:r>
            <a:endParaRPr lang="en-US" dirty="0"/>
          </a:p>
          <a:p>
            <a:pPr marL="457200" lvl="1" indent="0">
              <a:buNone/>
            </a:pPr>
            <a:endParaRPr lang="en-US" dirty="0">
              <a:cs typeface="Times New Roman" pitchFamily="18" charset="0"/>
            </a:endParaRPr>
          </a:p>
          <a:p>
            <a:pPr marL="57150" indent="0" algn="ctr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 x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 x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tabLst>
                <a:tab pos="3768725" algn="l"/>
              </a:tabLst>
            </a:pPr>
            <a:endParaRPr lang="en-US" sz="1050" dirty="0" smtClean="0"/>
          </a:p>
          <a:p>
            <a:pPr marL="0" indent="0">
              <a:buNone/>
              <a:tabLst>
                <a:tab pos="3768725" algn="l"/>
              </a:tabLst>
            </a:pPr>
            <a:r>
              <a:rPr lang="en-US" dirty="0" smtClean="0"/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b*</a:t>
            </a:r>
            <a:r>
              <a:rPr lang="en-US" sz="1800" dirty="0" smtClean="0">
                <a:cs typeface="Times New Roman" pitchFamily="18" charset="0"/>
              </a:rPr>
              <a:t>: reachable point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fr-FR" dirty="0"/>
          </a:p>
        </p:txBody>
      </p:sp>
      <p:sp>
        <p:nvSpPr>
          <p:cNvPr id="4" name="Accolade ouvrante 3"/>
          <p:cNvSpPr/>
          <p:nvPr/>
        </p:nvSpPr>
        <p:spPr>
          <a:xfrm rot="16200000">
            <a:off x="4157954" y="3663026"/>
            <a:ext cx="216024" cy="75608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6"/>
          <p:cNvGrpSpPr/>
          <p:nvPr/>
        </p:nvGrpSpPr>
        <p:grpSpPr>
          <a:xfrm>
            <a:off x="2508551" y="3933056"/>
            <a:ext cx="1497526" cy="1026696"/>
            <a:chOff x="2508551" y="3933056"/>
            <a:chExt cx="1497526" cy="1026696"/>
          </a:xfrm>
        </p:grpSpPr>
        <p:sp>
          <p:nvSpPr>
            <p:cNvPr id="5" name="ZoneTexte 4"/>
            <p:cNvSpPr txBox="1"/>
            <p:nvPr/>
          </p:nvSpPr>
          <p:spPr>
            <a:xfrm>
              <a:off x="2508551" y="4221088"/>
              <a:ext cx="149752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Projector </a:t>
              </a:r>
            </a:p>
            <a:p>
              <a:pPr algn="ctr"/>
              <a:r>
                <a:rPr lang="en-US" dirty="0" smtClean="0"/>
                <a:t>into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dirty="0" smtClean="0"/>
                <a:t> range</a:t>
              </a:r>
              <a:endParaRPr lang="fr-FR" dirty="0"/>
            </a:p>
          </p:txBody>
        </p:sp>
        <p:sp>
          <p:nvSpPr>
            <p:cNvPr id="6" name="Accolade ouvrante 5"/>
            <p:cNvSpPr/>
            <p:nvPr/>
          </p:nvSpPr>
          <p:spPr>
            <a:xfrm rot="16200000">
              <a:off x="3149302" y="3663026"/>
              <a:ext cx="216024" cy="756084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3136483" y="2832764"/>
            <a:ext cx="1723549" cy="667118"/>
            <a:chOff x="3136483" y="2832764"/>
            <a:chExt cx="1723549" cy="667118"/>
          </a:xfrm>
        </p:grpSpPr>
        <p:sp>
          <p:nvSpPr>
            <p:cNvPr id="8" name="Accolade ouvrante 7"/>
            <p:cNvSpPr/>
            <p:nvPr/>
          </p:nvSpPr>
          <p:spPr>
            <a:xfrm rot="5400000" flipV="1">
              <a:off x="3859695" y="2681475"/>
              <a:ext cx="216025" cy="142078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136483" y="2832764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Solution for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fr-FR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769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8"/>
    </mc:Choice>
    <mc:Fallback xmlns="">
      <p:transition spd="slow" advTm="10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inverse definition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 = A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A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</a:p>
          <a:p>
            <a:pPr marL="457200" lvl="1" indent="0">
              <a:buNone/>
              <a:tabLst>
                <a:tab pos="1260475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 dirty="0" smtClean="0">
                <a:cs typeface="Times New Roman" pitchFamily="18" charset="0"/>
              </a:rPr>
              <a:t>	</a:t>
            </a:r>
            <a:r>
              <a:rPr lang="en-US" dirty="0" smtClean="0"/>
              <a:t>is symmetrical</a:t>
            </a:r>
          </a:p>
          <a:p>
            <a:pPr marL="457200" lvl="1" indent="0">
              <a:buNone/>
              <a:tabLst>
                <a:tab pos="1260475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/>
              <a:t> 	</a:t>
            </a:r>
            <a:r>
              <a:rPr lang="en-US" dirty="0" smtClean="0"/>
              <a:t>is symmetrical</a:t>
            </a:r>
            <a:endParaRPr lang="en-US" dirty="0"/>
          </a:p>
          <a:p>
            <a:pPr marL="457200" lvl="1" indent="0">
              <a:buNone/>
            </a:pPr>
            <a:endParaRPr lang="en-US" dirty="0">
              <a:cs typeface="Times New Roman" pitchFamily="18" charset="0"/>
            </a:endParaRPr>
          </a:p>
          <a:p>
            <a:pPr marL="57150" indent="0" algn="ctr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baseline="300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600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= A</a:t>
            </a:r>
            <a:r>
              <a:rPr lang="en-US" sz="3600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b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tabLst>
                <a:tab pos="3768725" algn="l"/>
              </a:tabLst>
            </a:pPr>
            <a:endParaRPr lang="en-US" sz="1050" dirty="0"/>
          </a:p>
          <a:p>
            <a:pPr marL="0" indent="0">
              <a:buNone/>
              <a:tabLst>
                <a:tab pos="3768725" algn="l"/>
              </a:tabLst>
            </a:pPr>
            <a:r>
              <a:rPr lang="en-US" dirty="0"/>
              <a:t>	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  <p:grpSp>
        <p:nvGrpSpPr>
          <p:cNvPr id="5" name="Groupe 4"/>
          <p:cNvGrpSpPr/>
          <p:nvPr/>
        </p:nvGrpSpPr>
        <p:grpSpPr>
          <a:xfrm>
            <a:off x="2320517" y="3986480"/>
            <a:ext cx="1535998" cy="1026696"/>
            <a:chOff x="2489316" y="3933056"/>
            <a:chExt cx="1535998" cy="1026696"/>
          </a:xfrm>
        </p:grpSpPr>
        <p:sp>
          <p:nvSpPr>
            <p:cNvPr id="6" name="ZoneTexte 5"/>
            <p:cNvSpPr txBox="1"/>
            <p:nvPr/>
          </p:nvSpPr>
          <p:spPr>
            <a:xfrm>
              <a:off x="2489316" y="4221088"/>
              <a:ext cx="153599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Projector </a:t>
              </a:r>
            </a:p>
            <a:p>
              <a:pPr algn="ctr"/>
              <a:r>
                <a:rPr lang="en-US" dirty="0" smtClean="0"/>
                <a:t>into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dirty="0" smtClean="0"/>
                <a:t> kernel</a:t>
              </a:r>
              <a:endParaRPr lang="fr-FR" dirty="0"/>
            </a:p>
          </p:txBody>
        </p:sp>
        <p:sp>
          <p:nvSpPr>
            <p:cNvPr id="7" name="Accolade ouvrante 6"/>
            <p:cNvSpPr/>
            <p:nvPr/>
          </p:nvSpPr>
          <p:spPr>
            <a:xfrm rot="16200000">
              <a:off x="3149302" y="3663026"/>
              <a:ext cx="216024" cy="756084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3563888" y="3937383"/>
            <a:ext cx="1728192" cy="673362"/>
            <a:chOff x="3563888" y="3937383"/>
            <a:chExt cx="1728192" cy="673362"/>
          </a:xfrm>
        </p:grpSpPr>
        <p:sp>
          <p:nvSpPr>
            <p:cNvPr id="4" name="Accolade ouvrante 3"/>
            <p:cNvSpPr/>
            <p:nvPr/>
          </p:nvSpPr>
          <p:spPr>
            <a:xfrm rot="16200000">
              <a:off x="4031939" y="3541340"/>
              <a:ext cx="216025" cy="1008112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3563888" y="4149080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Solution for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fr-FR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3257313" y="2832764"/>
            <a:ext cx="1420789" cy="667118"/>
            <a:chOff x="3257313" y="2832764"/>
            <a:chExt cx="1420789" cy="667118"/>
          </a:xfrm>
        </p:grpSpPr>
        <p:sp>
          <p:nvSpPr>
            <p:cNvPr id="10" name="Accolade ouvrante 9"/>
            <p:cNvSpPr/>
            <p:nvPr/>
          </p:nvSpPr>
          <p:spPr>
            <a:xfrm rot="5400000" flipV="1">
              <a:off x="3859695" y="2681475"/>
              <a:ext cx="216025" cy="142078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3343652" y="2832764"/>
              <a:ext cx="13003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“twin” for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fr-FR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9739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"/>
    </mc:Choice>
    <mc:Fallback xmlns="">
      <p:transition spd="slow" advTm="7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linear minimization solution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Ax=b</a:t>
            </a:r>
          </a:p>
          <a:p>
            <a:pPr marL="0" indent="0" algn="ctr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x*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argmin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||Ax-b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||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A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r>
              <a:rPr lang="en-US" dirty="0" smtClean="0"/>
              <a:t>Specific cases</a:t>
            </a:r>
          </a:p>
          <a:p>
            <a:r>
              <a:rPr lang="en-US" dirty="0" smtClean="0">
                <a:cs typeface="Times New Roman" pitchFamily="18" charset="0"/>
              </a:rPr>
              <a:t>If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 smtClean="0">
                <a:cs typeface="Times New Roman" pitchFamily="18" charset="0"/>
              </a:rPr>
              <a:t>is invertible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argmin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||Ax-b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||=0 </a:t>
            </a:r>
          </a:p>
          <a:p>
            <a:pPr marL="457200" lvl="1" indent="0">
              <a:buNone/>
            </a:pPr>
            <a:r>
              <a:rPr lang="en-US" sz="2400" dirty="0" smtClean="0">
                <a:cs typeface="Times New Roman" pitchFamily="18" charset="0"/>
              </a:rPr>
              <a:t>unique solution to reach the minimum</a:t>
            </a: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7624" y="3140968"/>
            <a:ext cx="1584176" cy="1440160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15816" y="3140968"/>
            <a:ext cx="432048" cy="1440160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79912" y="3140968"/>
            <a:ext cx="432048" cy="1440160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419872" y="413978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227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"/>
    </mc:Choice>
    <mc:Fallback xmlns="">
      <p:transition spd="slow" advTm="18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linear minimization solution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Ax=b</a:t>
            </a:r>
          </a:p>
          <a:p>
            <a:pPr marL="0" indent="0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x*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argmin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||Ax-b||= A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</a:t>
            </a:r>
          </a:p>
          <a:p>
            <a:r>
              <a:rPr lang="en-US" dirty="0" smtClean="0"/>
              <a:t>Specific cases</a:t>
            </a:r>
          </a:p>
          <a:p>
            <a:r>
              <a:rPr lang="en-US" dirty="0" smtClean="0">
                <a:cs typeface="Times New Roman" pitchFamily="18" charset="0"/>
              </a:rPr>
              <a:t>Few lines, many columns</a:t>
            </a:r>
          </a:p>
          <a:p>
            <a:endParaRPr lang="en-US" dirty="0" smtClean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cs typeface="Times New Roman" pitchFamily="18" charset="0"/>
              </a:rPr>
              <a:t>It is not possible to reach ||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Ax-b||=0 </a:t>
            </a:r>
          </a:p>
          <a:p>
            <a:pPr marL="457200" lvl="1" indent="0">
              <a:buNone/>
            </a:pPr>
            <a:r>
              <a:rPr lang="en-US" sz="2400" dirty="0" smtClean="0">
                <a:cs typeface="Times New Roman" pitchFamily="18" charset="0"/>
              </a:rPr>
              <a:t>Unique solution to reach the minimum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87624" y="3140968"/>
            <a:ext cx="1584176" cy="2376264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5816" y="3140968"/>
            <a:ext cx="432048" cy="1440160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79912" y="3140968"/>
            <a:ext cx="432048" cy="2376264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 algn="ctr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419872" y="413978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7249385" y="4089846"/>
            <a:ext cx="5629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x=a</a:t>
            </a:r>
          </a:p>
          <a:p>
            <a:r>
              <a:rPr lang="en-US" dirty="0" smtClean="0"/>
              <a:t>x=b</a:t>
            </a:r>
            <a:endParaRPr lang="fr-FR" dirty="0"/>
          </a:p>
          <a:p>
            <a:endParaRPr lang="fr-FR" dirty="0"/>
          </a:p>
        </p:txBody>
      </p:sp>
      <p:grpSp>
        <p:nvGrpSpPr>
          <p:cNvPr id="40" name="Groupe 39"/>
          <p:cNvGrpSpPr/>
          <p:nvPr/>
        </p:nvGrpSpPr>
        <p:grpSpPr>
          <a:xfrm>
            <a:off x="4932040" y="4679848"/>
            <a:ext cx="2460322" cy="414628"/>
            <a:chOff x="4932040" y="4679848"/>
            <a:chExt cx="2460322" cy="414628"/>
          </a:xfrm>
        </p:grpSpPr>
        <p:cxnSp>
          <p:nvCxnSpPr>
            <p:cNvPr id="22" name="Connecteur droit avec flèche 21"/>
            <p:cNvCxnSpPr/>
            <p:nvPr/>
          </p:nvCxnSpPr>
          <p:spPr>
            <a:xfrm>
              <a:off x="5364088" y="4679848"/>
              <a:ext cx="0" cy="720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>
              <a:off x="4932040" y="4715852"/>
              <a:ext cx="2304256" cy="92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7092280" y="47158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fr-FR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588224" y="47251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fr-FR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5220072" y="47251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fr-FR" dirty="0"/>
            </a:p>
          </p:txBody>
        </p:sp>
        <p:cxnSp>
          <p:nvCxnSpPr>
            <p:cNvPr id="29" name="Connecteur droit avec flèche 28"/>
            <p:cNvCxnSpPr/>
            <p:nvPr/>
          </p:nvCxnSpPr>
          <p:spPr>
            <a:xfrm>
              <a:off x="6743809" y="4684494"/>
              <a:ext cx="0" cy="720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32" name="Connecteur droit 31"/>
          <p:cNvCxnSpPr/>
          <p:nvPr/>
        </p:nvCxnSpPr>
        <p:spPr>
          <a:xfrm>
            <a:off x="5364088" y="4725144"/>
            <a:ext cx="1380589" cy="0"/>
          </a:xfrm>
          <a:prstGeom prst="line">
            <a:avLst/>
          </a:prstGeom>
          <a:ln w="76200">
            <a:solidFill>
              <a:srgbClr val="FFFF00">
                <a:alpha val="69804"/>
              </a:srgb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6" name="Groupe 35"/>
          <p:cNvGrpSpPr/>
          <p:nvPr/>
        </p:nvGrpSpPr>
        <p:grpSpPr>
          <a:xfrm>
            <a:off x="5940152" y="4355812"/>
            <a:ext cx="359394" cy="405336"/>
            <a:chOff x="5940152" y="4355812"/>
            <a:chExt cx="359394" cy="405336"/>
          </a:xfrm>
        </p:grpSpPr>
        <p:sp>
          <p:nvSpPr>
            <p:cNvPr id="30" name="Rectangle 29"/>
            <p:cNvSpPr/>
            <p:nvPr/>
          </p:nvSpPr>
          <p:spPr>
            <a:xfrm>
              <a:off x="5940152" y="4355812"/>
              <a:ext cx="359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30000" dirty="0" smtClean="0"/>
                <a:t>*</a:t>
              </a:r>
              <a:endParaRPr lang="fr-FR" dirty="0"/>
            </a:p>
          </p:txBody>
        </p:sp>
        <p:cxnSp>
          <p:nvCxnSpPr>
            <p:cNvPr id="35" name="Connecteur droit avec flèche 34"/>
            <p:cNvCxnSpPr/>
            <p:nvPr/>
          </p:nvCxnSpPr>
          <p:spPr>
            <a:xfrm>
              <a:off x="6077098" y="4689140"/>
              <a:ext cx="0" cy="720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4661546" y="4005064"/>
            <a:ext cx="3276000" cy="10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tabLst>
                <a:tab pos="892175" algn="l"/>
              </a:tabLst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baseline="30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= (A</a:t>
            </a:r>
            <a:r>
              <a:rPr lang="en-US" sz="3200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A)</a:t>
            </a:r>
            <a:r>
              <a:rPr lang="en-US" sz="32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3200" baseline="30000" dirty="0">
                <a:latin typeface="Times New Roman" pitchFamily="18" charset="0"/>
                <a:cs typeface="Times New Roman" pitchFamily="18" charset="0"/>
              </a:rPr>
              <a:t>T</a:t>
            </a:r>
            <a:endParaRPr lang="en-US" sz="3200" b="1" baseline="30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989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8"/>
    </mc:Choice>
    <mc:Fallback xmlns="">
      <p:transition spd="slow" advTm="6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linear minimization solution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Ax=b</a:t>
            </a:r>
          </a:p>
          <a:p>
            <a:pPr marL="0" indent="0" algn="ctr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x*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min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argmin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||Ax-b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||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A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r>
              <a:rPr lang="en-US" dirty="0" smtClean="0"/>
              <a:t>Specific cases</a:t>
            </a:r>
          </a:p>
          <a:p>
            <a:r>
              <a:rPr lang="en-US" dirty="0" smtClean="0">
                <a:cs typeface="Times New Roman" pitchFamily="18" charset="0"/>
              </a:rPr>
              <a:t>Few lines, many columns</a:t>
            </a:r>
          </a:p>
          <a:p>
            <a:endParaRPr lang="en-US" dirty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  <a:p>
            <a:endParaRPr lang="en-US" dirty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argmin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||Ax-b||=0 </a:t>
            </a:r>
          </a:p>
          <a:p>
            <a:pPr marL="457200" lvl="1" indent="0">
              <a:buNone/>
            </a:pPr>
            <a:r>
              <a:rPr lang="en-US" sz="2400" dirty="0" smtClean="0">
                <a:cs typeface="Times New Roman" pitchFamily="18" charset="0"/>
              </a:rPr>
              <a:t>Many solutions </a:t>
            </a:r>
            <a:r>
              <a:rPr lang="en-US" sz="2400" dirty="0">
                <a:cs typeface="Times New Roman" pitchFamily="18" charset="0"/>
              </a:rPr>
              <a:t>to reach </a:t>
            </a:r>
            <a:r>
              <a:rPr lang="en-US" sz="2400" dirty="0" smtClean="0">
                <a:cs typeface="Times New Roman" pitchFamily="18" charset="0"/>
              </a:rPr>
              <a:t>the min</a:t>
            </a:r>
            <a:r>
              <a:rPr lang="en-US" dirty="0">
                <a:cs typeface="Times New Roman" pitchFamily="18" charset="0"/>
              </a:rPr>
              <a:t>imum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87624" y="4005064"/>
            <a:ext cx="1584176" cy="576064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5816" y="3140968"/>
            <a:ext cx="432048" cy="1440160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79912" y="4005064"/>
            <a:ext cx="432048" cy="576064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419872" y="413978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fr-FR" dirty="0"/>
          </a:p>
        </p:txBody>
      </p:sp>
      <p:grpSp>
        <p:nvGrpSpPr>
          <p:cNvPr id="22" name="Groupe 21"/>
          <p:cNvGrpSpPr/>
          <p:nvPr/>
        </p:nvGrpSpPr>
        <p:grpSpPr>
          <a:xfrm>
            <a:off x="5311849" y="3140968"/>
            <a:ext cx="2165473" cy="1944216"/>
            <a:chOff x="5311849" y="3140968"/>
            <a:chExt cx="2165473" cy="1944216"/>
          </a:xfrm>
        </p:grpSpPr>
        <p:cxnSp>
          <p:nvCxnSpPr>
            <p:cNvPr id="10" name="Connecteur droit avec flèche 9"/>
            <p:cNvCxnSpPr/>
            <p:nvPr/>
          </p:nvCxnSpPr>
          <p:spPr>
            <a:xfrm flipV="1">
              <a:off x="5724128" y="3284984"/>
              <a:ext cx="0" cy="14401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>
              <a:off x="5724128" y="4725144"/>
              <a:ext cx="1512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7092280" y="4715852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/>
                <a:t>1</a:t>
              </a:r>
              <a:endParaRPr lang="fr-FR" dirty="0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5311849" y="3140968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2</a:t>
              </a:r>
              <a:endParaRPr lang="fr-FR" dirty="0"/>
            </a:p>
          </p:txBody>
        </p:sp>
      </p:grpSp>
      <p:sp>
        <p:nvSpPr>
          <p:cNvPr id="18" name="ZoneTexte 17"/>
          <p:cNvSpPr txBox="1"/>
          <p:nvPr/>
        </p:nvSpPr>
        <p:spPr>
          <a:xfrm>
            <a:off x="7236296" y="2936111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=a</a:t>
            </a:r>
            <a:endParaRPr lang="fr-FR" dirty="0"/>
          </a:p>
        </p:txBody>
      </p:sp>
      <p:grpSp>
        <p:nvGrpSpPr>
          <p:cNvPr id="23" name="Groupe 22"/>
          <p:cNvGrpSpPr/>
          <p:nvPr/>
        </p:nvGrpSpPr>
        <p:grpSpPr>
          <a:xfrm>
            <a:off x="6588224" y="3305443"/>
            <a:ext cx="312906" cy="1789033"/>
            <a:chOff x="6588224" y="3305443"/>
            <a:chExt cx="312906" cy="1789033"/>
          </a:xfrm>
        </p:grpSpPr>
        <p:sp>
          <p:nvSpPr>
            <p:cNvPr id="19" name="ZoneTexte 18"/>
            <p:cNvSpPr txBox="1"/>
            <p:nvPr/>
          </p:nvSpPr>
          <p:spPr>
            <a:xfrm>
              <a:off x="6588224" y="47251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fr-FR" dirty="0"/>
            </a:p>
          </p:txBody>
        </p:sp>
        <p:cxnSp>
          <p:nvCxnSpPr>
            <p:cNvPr id="21" name="Connecteur droit 20"/>
            <p:cNvCxnSpPr>
              <a:stCxn id="19" idx="0"/>
            </p:cNvCxnSpPr>
            <p:nvPr/>
          </p:nvCxnSpPr>
          <p:spPr>
            <a:xfrm flipV="1">
              <a:off x="6744677" y="3305443"/>
              <a:ext cx="0" cy="1419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necteur droit 23"/>
          <p:cNvCxnSpPr/>
          <p:nvPr/>
        </p:nvCxnSpPr>
        <p:spPr>
          <a:xfrm flipV="1">
            <a:off x="6732240" y="3284984"/>
            <a:ext cx="0" cy="14197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6744677" y="365495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FF0000"/>
                </a:solidFill>
              </a:rPr>
              <a:t>argmin</a:t>
            </a:r>
            <a:endParaRPr lang="fr-FR" i="1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61546" y="4005176"/>
            <a:ext cx="3276000" cy="10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tabLst>
                <a:tab pos="892175" algn="l"/>
              </a:tabLst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baseline="300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(A A</a:t>
            </a:r>
            <a:r>
              <a:rPr lang="en-US" sz="3200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2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490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8"/>
    </mc:Choice>
    <mc:Fallback xmlns="">
      <p:transition spd="slow" advTm="9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  <p:bldP spid="2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2|0.1|0.1|0.1|0.1|0.1|0.2|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q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6"/>
  <p:tag name="PICTUREFILESIZE" val="37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\dot q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6"/>
  <p:tag name="PICTUREFILESIZE" val="42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J} = \frac{\partial \mathbf{e}}{\partial \mathbf{q} 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31"/>
  <p:tag name="PICTUREFILESIZE" val="137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\dot e} = \mathbf{J} \mathbf{\dot q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31"/>
  <p:tag name="PICTUREFILESIZE" val="94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\dot q} = \mathbf{J^+} \mathbf{\dot{e}^*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41"/>
  <p:tag name="PICTUREFILESIZE" val="118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J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6"/>
  <p:tag name="PICTUREFILESIZE" val="28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J^+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3"/>
  <p:tag name="PICTUREFILESIZE" val="33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\dot{e}^*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9"/>
  <p:tag name="PICTUREFILESIZE" val="57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s^*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8"/>
  <p:tag name="PICTUREFILESIZE" val="52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s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4"/>
  <p:tag name="PICTUREFILESIZE" val="3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2|0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s^*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8"/>
  <p:tag name="PICTUREFILESIZE" val="52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s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4"/>
  <p:tag name="PICTUREFILESIZE" val="37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\dot q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6"/>
  <p:tag name="PICTUREFILESIZE" val="42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s^*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8"/>
  <p:tag name="PICTUREFILESIZE" val="52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s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4"/>
  <p:tag name="PICTUREFILESIZE" val="37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J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6"/>
  <p:tag name="PICTUREFILESIZE" val="28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J^+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3"/>
  <p:tag name="PICTUREFILESIZE" val="33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\dot{e}^*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9"/>
  <p:tag name="PICTUREFILESIZE" val="57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s^*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8"/>
  <p:tag name="PICTUREFILESIZE" val="52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s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4"/>
  <p:tag name="PICTUREFILESIZE" val="37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Delta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8"/>
  <p:tag name="PICTUREFILESIZE" val="50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\dot q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6"/>
  <p:tag name="PICTUREFILESIZE" val="42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2|51.9|11.9|21.3|12.2|7.4|24.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\dot q} = \mathbf{J^+} \mathbf{\dot{e}^*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41"/>
  <p:tag name="PICTUREFILESIZE" val="118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\dot e} = \mathbf{J} \mathbf{\dot q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31"/>
  <p:tag name="PICTUREFILESIZE" val="94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J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6"/>
  <p:tag name="PICTUREFILESIZE" val="28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z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5"/>
  <p:tag name="PICTUREFILESIZE" val="35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P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7"/>
  <p:tag name="PICTUREFILESIZE" val="29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\dot{q}} = \mathbf{J^+} \mathbf{\dot{e}^*}+ ( \mathbf{I} - \mathbf{J^+} \mathbf{J} ) \mathbf{z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01"/>
  <p:tag name="PICTUREFILESIZE" val="277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0.7|29|102.5|102.7|13.2|67.4|40.3|25.6|10|73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e} = \mathbf{s} - \mathbf{s^*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43"/>
  <p:tag name="PICTUREFILESIZE" val="115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\dot{e}^*} = - \lambda \mathbf{e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42"/>
  <p:tag name="PICTUREFILESIZE" val="1287"/>
</p:tagLst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21588</TotalTime>
  <Words>496</Words>
  <Application>Microsoft Office PowerPoint</Application>
  <PresentationFormat>Affichage à l'écran (4:3)</PresentationFormat>
  <Paragraphs>240</Paragraphs>
  <Slides>13</Slides>
  <Notes>3</Notes>
  <HiddenSlides>5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4" baseType="lpstr">
      <vt:lpstr>Arial</vt:lpstr>
      <vt:lpstr>Arial Black</vt:lpstr>
      <vt:lpstr>Arial Unicode MS</vt:lpstr>
      <vt:lpstr>Cambria Math</vt:lpstr>
      <vt:lpstr>Comic Sans MS</vt:lpstr>
      <vt:lpstr>Garamond</vt:lpstr>
      <vt:lpstr>Lucida Bright</vt:lpstr>
      <vt:lpstr>Symbol</vt:lpstr>
      <vt:lpstr>Times New Roman</vt:lpstr>
      <vt:lpstr>Wingdings</vt:lpstr>
      <vt:lpstr>Modèle par défaut</vt:lpstr>
      <vt:lpstr>Inverse kinematics </vt:lpstr>
      <vt:lpstr>Direct and inverse functions</vt:lpstr>
      <vt:lpstr>A linear minimization solution</vt:lpstr>
      <vt:lpstr>Pseudo inverse definition</vt:lpstr>
      <vt:lpstr>Pseudo inverse definition</vt:lpstr>
      <vt:lpstr>Pseudo inverse definition</vt:lpstr>
      <vt:lpstr>A linear minimization solution</vt:lpstr>
      <vt:lpstr>A linear minimization solution</vt:lpstr>
      <vt:lpstr>A linear minimization solution</vt:lpstr>
      <vt:lpstr>Computing the pseudo inverse</vt:lpstr>
      <vt:lpstr>What is a task?</vt:lpstr>
      <vt:lpstr>Control in the task space</vt:lpstr>
      <vt:lpstr>Task redundancy</vt:lpstr>
    </vt:vector>
  </TitlesOfParts>
  <Company>nm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jolie presentation</dc:title>
  <dc:creator>nm</dc:creator>
  <cp:lastModifiedBy>Nicolas Mansard</cp:lastModifiedBy>
  <cp:revision>642</cp:revision>
  <cp:lastPrinted>2011-05-27T14:46:41Z</cp:lastPrinted>
  <dcterms:created xsi:type="dcterms:W3CDTF">2007-10-19T07:38:46Z</dcterms:created>
  <dcterms:modified xsi:type="dcterms:W3CDTF">2018-12-20T23:05:51Z</dcterms:modified>
</cp:coreProperties>
</file>