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  <a:srgbClr val="003A61"/>
    <a:srgbClr val="BBE0E3"/>
    <a:srgbClr val="00B050"/>
    <a:srgbClr val="FF66CC"/>
    <a:srgbClr val="FF9147"/>
    <a:srgbClr val="7F7F7F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3552" autoAdjust="0"/>
  </p:normalViewPr>
  <p:slideViewPr>
    <p:cSldViewPr>
      <p:cViewPr varScale="1">
        <p:scale>
          <a:sx n="121" d="100"/>
          <a:sy n="121" d="100"/>
        </p:scale>
        <p:origin x="81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970"/>
    </p:cViewPr>
  </p:sorterViewPr>
  <p:notesViewPr>
    <p:cSldViewPr>
      <p:cViewPr varScale="1">
        <p:scale>
          <a:sx n="70" d="100"/>
          <a:sy n="70" d="100"/>
        </p:scale>
        <p:origin x="-2430" y="-102"/>
      </p:cViewPr>
      <p:guideLst>
        <p:guide orient="horz" pos="2920"/>
        <p:guide pos="22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058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077DAF6-6F20-4AB5-9D1E-F5F39A41735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6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058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7EF9FFB-5865-41DA-AE08-7DBDB2C1324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0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jrljapanNew"/>
          <p:cNvPicPr>
            <a:picLocks noChangeAspect="1" noChangeArrowheads="1"/>
          </p:cNvPicPr>
          <p:nvPr userDrawn="1"/>
        </p:nvPicPr>
        <p:blipFill>
          <a:blip r:embed="rId2" cstate="print">
            <a:lum bright="74000" contrast="-80000"/>
          </a:blip>
          <a:srcRect l="9607" b="9546"/>
          <a:stretch>
            <a:fillRect/>
          </a:stretch>
        </p:blipFill>
        <p:spPr bwMode="auto">
          <a:xfrm>
            <a:off x="0" y="1262063"/>
            <a:ext cx="5765800" cy="55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0"/>
          <p:cNvSpPr txBox="1">
            <a:spLocks noChangeArrowheads="1"/>
          </p:cNvSpPr>
          <p:nvPr userDrawn="1"/>
        </p:nvSpPr>
        <p:spPr bwMode="auto">
          <a:xfrm>
            <a:off x="251519" y="188913"/>
            <a:ext cx="55142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atin typeface="Garamond" pitchFamily="18" charset="0"/>
              </a:rPr>
              <a:t>GEPETTO</a:t>
            </a:r>
            <a:r>
              <a:rPr lang="en-US" sz="1200" b="1" baseline="0" dirty="0" smtClean="0">
                <a:latin typeface="Garamond" pitchFamily="18" charset="0"/>
              </a:rPr>
              <a:t> PROJECT – LAAS-CNRS</a:t>
            </a:r>
            <a:endParaRPr lang="en-US" sz="1200" b="1" dirty="0">
              <a:latin typeface="Garamond" pitchFamily="18" charset="0"/>
            </a:endParaRPr>
          </a:p>
        </p:txBody>
      </p:sp>
      <p:sp>
        <p:nvSpPr>
          <p:cNvPr id="7" name="Line 21"/>
          <p:cNvSpPr>
            <a:spLocks noChangeShapeType="1"/>
          </p:cNvSpPr>
          <p:nvPr userDrawn="1"/>
        </p:nvSpPr>
        <p:spPr bwMode="auto">
          <a:xfrm>
            <a:off x="1187450" y="620713"/>
            <a:ext cx="4392613" cy="0"/>
          </a:xfrm>
          <a:prstGeom prst="line">
            <a:avLst/>
          </a:prstGeom>
          <a:noFill/>
          <a:ln w="19050">
            <a:solidFill>
              <a:srgbClr val="003A6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n>
                <a:solidFill>
                  <a:srgbClr val="003A61"/>
                </a:solidFill>
              </a:ln>
            </a:endParaRPr>
          </a:p>
        </p:txBody>
      </p:sp>
      <p:sp>
        <p:nvSpPr>
          <p:cNvPr id="8" name="Arc 29"/>
          <p:cNvSpPr>
            <a:spLocks/>
          </p:cNvSpPr>
          <p:nvPr userDrawn="1"/>
        </p:nvSpPr>
        <p:spPr bwMode="auto">
          <a:xfrm flipH="1" flipV="1">
            <a:off x="-1189038" y="981075"/>
            <a:ext cx="6697663" cy="633571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997 w 43200"/>
              <a:gd name="T1" fmla="*/ 32577 h 43200"/>
              <a:gd name="T2" fmla="*/ 7841 w 43200"/>
              <a:gd name="T3" fmla="*/ 38251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997" y="32576"/>
                </a:moveTo>
                <a:cubicBezTo>
                  <a:pt x="1034" y="29251"/>
                  <a:pt x="0" y="254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6577" y="43200"/>
                  <a:pt x="11712" y="41449"/>
                  <a:pt x="7841" y="38250"/>
                </a:cubicBezTo>
              </a:path>
              <a:path w="43200" h="43200" stroke="0" extrusionOk="0">
                <a:moveTo>
                  <a:pt x="2997" y="32576"/>
                </a:moveTo>
                <a:cubicBezTo>
                  <a:pt x="1034" y="29251"/>
                  <a:pt x="0" y="254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6577" y="43200"/>
                  <a:pt x="11712" y="41449"/>
                  <a:pt x="7841" y="38250"/>
                </a:cubicBezTo>
                <a:lnTo>
                  <a:pt x="21600" y="21600"/>
                </a:lnTo>
                <a:close/>
              </a:path>
            </a:pathLst>
          </a:custGeom>
          <a:noFill/>
          <a:ln w="114300">
            <a:solidFill>
              <a:srgbClr val="EFE7E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pic>
        <p:nvPicPr>
          <p:cNvPr id="9" name="Picture 39" descr="C:\Documents and Settings\nmansard\Bureau\1127_toyota\gepetto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0"/>
            <a:ext cx="1071562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3600"/>
            <a:ext cx="5867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Cliquez</a:t>
            </a:r>
            <a:r>
              <a:rPr lang="en-US" dirty="0"/>
              <a:t> pour modifier le style du 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925" y="3886200"/>
            <a:ext cx="5761038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dirty="0" err="1"/>
              <a:t>Cliquez</a:t>
            </a:r>
            <a:r>
              <a:rPr lang="en-US" dirty="0"/>
              <a:t> pour modifier le style des sous-</a:t>
            </a:r>
            <a:r>
              <a:rPr lang="en-US" dirty="0" err="1"/>
              <a:t>titres</a:t>
            </a:r>
            <a:r>
              <a:rPr lang="en-US" dirty="0"/>
              <a:t> du masque</a:t>
            </a:r>
          </a:p>
        </p:txBody>
      </p:sp>
      <p:pic>
        <p:nvPicPr>
          <p:cNvPr id="1026" name="Picture 2" descr="Z:\fond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-1"/>
            <a:ext cx="3528392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et conte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32452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2" descr="Z:\fond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6316" y1="10924" x2="76316" y2="10924"/>
                        <a14:foregroundMark x1="20395" y1="6443" x2="20395" y2="6443"/>
                        <a14:foregroundMark x1="33553" y1="4622" x2="33553" y2="4622"/>
                        <a14:foregroundMark x1="38816" y1="8824" x2="38816" y2="8824"/>
                        <a14:foregroundMark x1="30263" y1="10644" x2="30263" y2="10644"/>
                        <a14:foregroundMark x1="24342" y1="4762" x2="24342" y2="4762"/>
                        <a14:foregroundMark x1="32237" y1="5742" x2="32237" y2="5742"/>
                        <a14:foregroundMark x1="30263" y1="7563" x2="30263" y2="7563"/>
                      </a14:backgroundRemoval>
                    </a14:imgEffect>
                  </a14:imgLayer>
                </a14:imgProps>
              </a:ext>
            </a:extLst>
          </a:blip>
          <a:srcRect r="59159"/>
          <a:stretch/>
        </p:blipFill>
        <p:spPr bwMode="auto">
          <a:xfrm>
            <a:off x="8727985" y="0"/>
            <a:ext cx="596543" cy="68580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9147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1" name="Line 20"/>
          <p:cNvSpPr>
            <a:spLocks noChangeShapeType="1"/>
          </p:cNvSpPr>
          <p:nvPr userDrawn="1"/>
        </p:nvSpPr>
        <p:spPr bwMode="auto">
          <a:xfrm>
            <a:off x="457200" y="6453188"/>
            <a:ext cx="8363272" cy="0"/>
          </a:xfrm>
          <a:prstGeom prst="line">
            <a:avLst/>
          </a:prstGeom>
          <a:noFill/>
          <a:ln w="19050">
            <a:solidFill>
              <a:srgbClr val="003A6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Text Box 23"/>
          <p:cNvSpPr txBox="1">
            <a:spLocks noChangeArrowheads="1"/>
          </p:cNvSpPr>
          <p:nvPr userDrawn="1"/>
        </p:nvSpPr>
        <p:spPr bwMode="auto">
          <a:xfrm>
            <a:off x="34925" y="6524625"/>
            <a:ext cx="8137525" cy="27699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6553200" algn="l"/>
              </a:tabLst>
              <a:defRPr/>
            </a:pPr>
            <a:r>
              <a:rPr lang="en-US" sz="1200" b="1" dirty="0">
                <a:solidFill>
                  <a:schemeClr val="bg1"/>
                </a:solidFill>
                <a:latin typeface="Garamond" pitchFamily="18" charset="0"/>
              </a:rPr>
              <a:t>Nicolas </a:t>
            </a:r>
            <a:r>
              <a:rPr lang="en-US" sz="1200" b="1" dirty="0" smtClean="0">
                <a:solidFill>
                  <a:schemeClr val="bg1"/>
                </a:solidFill>
                <a:latin typeface="Garamond" pitchFamily="18" charset="0"/>
              </a:rPr>
              <a:t>MANSARD</a:t>
            </a:r>
            <a:r>
              <a:rPr lang="en-US" sz="1200" b="1" dirty="0">
                <a:solidFill>
                  <a:schemeClr val="bg1"/>
                </a:solidFill>
                <a:latin typeface="Garamond" pitchFamily="18" charset="0"/>
              </a:rPr>
              <a:t>	</a:t>
            </a:r>
            <a:r>
              <a:rPr lang="en-US" sz="1200" b="1" dirty="0" err="1" smtClean="0">
                <a:solidFill>
                  <a:schemeClr val="bg1"/>
                </a:solidFill>
                <a:latin typeface="Garamond" pitchFamily="18" charset="0"/>
              </a:rPr>
              <a:t>Gepetto</a:t>
            </a:r>
            <a:r>
              <a:rPr lang="en-US" sz="1200" b="1" dirty="0" smtClean="0">
                <a:solidFill>
                  <a:schemeClr val="bg1"/>
                </a:solidFill>
                <a:latin typeface="Garamond" pitchFamily="18" charset="0"/>
              </a:rPr>
              <a:t> Team</a:t>
            </a:r>
            <a:endParaRPr lang="en-US" sz="1200" b="1" dirty="0">
              <a:solidFill>
                <a:schemeClr val="bg1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768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39566"/>
            <a:ext cx="2664296" cy="6041762"/>
          </a:xfrm>
          <a:prstGeom prst="rect">
            <a:avLst/>
          </a:prstGeom>
          <a:effectLst/>
        </p:spPr>
      </p:pic>
      <p:sp>
        <p:nvSpPr>
          <p:cNvPr id="18" name="Rectangle 17"/>
          <p:cNvSpPr/>
          <p:nvPr userDrawn="1"/>
        </p:nvSpPr>
        <p:spPr>
          <a:xfrm>
            <a:off x="35496" y="339566"/>
            <a:ext cx="2880320" cy="611377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4000"/>
                </a:schemeClr>
              </a:gs>
              <a:gs pos="100000">
                <a:srgbClr val="FFFFFF">
                  <a:shade val="100000"/>
                  <a:satMod val="115000"/>
                  <a:alpha val="73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space réservé du contenu 2"/>
          <p:cNvSpPr>
            <a:spLocks noGrp="1"/>
          </p:cNvSpPr>
          <p:nvPr>
            <p:ph idx="1"/>
          </p:nvPr>
        </p:nvSpPr>
        <p:spPr>
          <a:xfrm>
            <a:off x="1403648" y="1844824"/>
            <a:ext cx="5328592" cy="3528392"/>
          </a:xfrm>
          <a:solidFill>
            <a:schemeClr val="bg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1" name="Freeform 19"/>
          <p:cNvSpPr>
            <a:spLocks noChangeArrowheads="1"/>
          </p:cNvSpPr>
          <p:nvPr userDrawn="1"/>
        </p:nvSpPr>
        <p:spPr bwMode="auto">
          <a:xfrm>
            <a:off x="250825" y="188913"/>
            <a:ext cx="7634288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003A6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noProof="0" dirty="0"/>
          </a:p>
        </p:txBody>
      </p:sp>
      <p:sp>
        <p:nvSpPr>
          <p:cNvPr id="22" name="Titr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7848600" cy="865187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cxnSp>
        <p:nvCxnSpPr>
          <p:cNvPr id="5" name="Connecteur droit 4"/>
          <p:cNvCxnSpPr/>
          <p:nvPr userDrawn="1"/>
        </p:nvCxnSpPr>
        <p:spPr>
          <a:xfrm flipH="1">
            <a:off x="251520" y="188640"/>
            <a:ext cx="76328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 userDrawn="1"/>
        </p:nvCxnSpPr>
        <p:spPr>
          <a:xfrm flipV="1">
            <a:off x="251520" y="188640"/>
            <a:ext cx="0" cy="115212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755576" y="4415511"/>
            <a:ext cx="5904656" cy="21600"/>
          </a:xfrm>
          <a:prstGeom prst="rect">
            <a:avLst/>
          </a:prstGeom>
          <a:gradFill flip="none" rotWithShape="1">
            <a:gsLst>
              <a:gs pos="71000">
                <a:srgbClr val="003A61"/>
              </a:gs>
              <a:gs pos="2000">
                <a:srgbClr val="003A61">
                  <a:alpha val="2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8750" y="1196975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349750" y="1196975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44016"/>
            <a:ext cx="7884367" cy="141277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812360" y="0"/>
            <a:ext cx="151216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2" descr="Z:\fond2.jp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59159"/>
          <a:stretch/>
        </p:blipFill>
        <p:spPr bwMode="auto">
          <a:xfrm>
            <a:off x="8727985" y="0"/>
            <a:ext cx="596543" cy="68580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A61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Freeform 19"/>
          <p:cNvSpPr>
            <a:spLocks noChangeArrowheads="1"/>
          </p:cNvSpPr>
          <p:nvPr userDrawn="1"/>
        </p:nvSpPr>
        <p:spPr bwMode="auto">
          <a:xfrm>
            <a:off x="250825" y="188913"/>
            <a:ext cx="847716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003A6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1" name="Line 20"/>
          <p:cNvSpPr>
            <a:spLocks noChangeShapeType="1"/>
          </p:cNvSpPr>
          <p:nvPr userDrawn="1"/>
        </p:nvSpPr>
        <p:spPr bwMode="auto">
          <a:xfrm>
            <a:off x="457200" y="6453188"/>
            <a:ext cx="8363272" cy="0"/>
          </a:xfrm>
          <a:prstGeom prst="line">
            <a:avLst/>
          </a:prstGeom>
          <a:noFill/>
          <a:ln w="19050">
            <a:solidFill>
              <a:srgbClr val="003A6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585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30832"/>
            <a:ext cx="8727985" cy="141277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 userDrawn="1"/>
        </p:nvSpPr>
        <p:spPr>
          <a:xfrm>
            <a:off x="7812360" y="0"/>
            <a:ext cx="151216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2" descr="Z:\fond2.jp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59159"/>
          <a:stretch/>
        </p:blipFill>
        <p:spPr bwMode="auto">
          <a:xfrm>
            <a:off x="8727985" y="0"/>
            <a:ext cx="596543" cy="6858000"/>
          </a:xfrm>
          <a:prstGeom prst="rect">
            <a:avLst/>
          </a:prstGeom>
          <a:noFill/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8750" y="188913"/>
            <a:ext cx="8985250" cy="6264275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1" name="Line 20"/>
          <p:cNvSpPr>
            <a:spLocks noChangeShapeType="1"/>
          </p:cNvSpPr>
          <p:nvPr userDrawn="1"/>
        </p:nvSpPr>
        <p:spPr bwMode="auto">
          <a:xfrm>
            <a:off x="457200" y="6453188"/>
            <a:ext cx="8363272" cy="0"/>
          </a:xfrm>
          <a:prstGeom prst="line">
            <a:avLst/>
          </a:prstGeom>
          <a:noFill/>
          <a:ln w="19050">
            <a:solidFill>
              <a:srgbClr val="003A6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0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Z:\fond2.jp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12360" y="0"/>
            <a:ext cx="1460639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15888"/>
            <a:ext cx="7848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Cliquez</a:t>
            </a:r>
            <a:r>
              <a:rPr lang="en-US" dirty="0" smtClean="0"/>
              <a:t> pour modifier le style du </a:t>
            </a:r>
            <a:r>
              <a:rPr lang="en-US" dirty="0" err="1" smtClean="0"/>
              <a:t>titre</a:t>
            </a:r>
            <a:endParaRPr lang="en-US" dirty="0" smtClean="0"/>
          </a:p>
        </p:txBody>
      </p:sp>
      <p:sp>
        <p:nvSpPr>
          <p:cNvPr id="1027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750" y="1196975"/>
            <a:ext cx="8229600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dirty="0" smtClean="0"/>
              <a:t>Click to </a:t>
            </a:r>
            <a:r>
              <a:rPr lang="fr-FR" altLang="en-US" dirty="0" err="1" smtClean="0"/>
              <a:t>edit</a:t>
            </a:r>
            <a:r>
              <a:rPr lang="fr-FR" altLang="en-US" dirty="0" smtClean="0"/>
              <a:t> Master </a:t>
            </a:r>
            <a:r>
              <a:rPr lang="fr-FR" altLang="en-US" dirty="0" err="1" smtClean="0"/>
              <a:t>text</a:t>
            </a:r>
            <a:r>
              <a:rPr lang="fr-FR" altLang="en-US" dirty="0" smtClean="0"/>
              <a:t> styles</a:t>
            </a:r>
          </a:p>
          <a:p>
            <a:pPr lvl="1"/>
            <a:r>
              <a:rPr lang="fr-FR" altLang="en-US" dirty="0" smtClean="0"/>
              <a:t> Second </a:t>
            </a:r>
            <a:r>
              <a:rPr lang="fr-FR" altLang="en-US" dirty="0" err="1" smtClean="0"/>
              <a:t>level</a:t>
            </a:r>
            <a:endParaRPr lang="fr-FR" altLang="en-US" dirty="0" smtClean="0"/>
          </a:p>
          <a:p>
            <a:pPr lvl="2"/>
            <a:r>
              <a:rPr lang="fr-FR" altLang="en-US" dirty="0" smtClean="0"/>
              <a:t> </a:t>
            </a:r>
            <a:r>
              <a:rPr lang="fr-FR" altLang="en-US" dirty="0" err="1" smtClean="0"/>
              <a:t>Third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level</a:t>
            </a:r>
            <a:endParaRPr lang="fr-FR" altLang="en-US" dirty="0" smtClean="0"/>
          </a:p>
          <a:p>
            <a:pPr lvl="3"/>
            <a:r>
              <a:rPr lang="fr-FR" altLang="en-US" dirty="0" smtClean="0"/>
              <a:t> </a:t>
            </a:r>
            <a:r>
              <a:rPr lang="fr-FR" altLang="en-US" dirty="0" err="1" smtClean="0"/>
              <a:t>Fourth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level</a:t>
            </a:r>
            <a:endParaRPr lang="fr-FR" altLang="en-US" dirty="0" smtClean="0"/>
          </a:p>
          <a:p>
            <a:pPr lvl="4"/>
            <a:r>
              <a:rPr lang="fr-FR" altLang="en-US" dirty="0" smtClean="0"/>
              <a:t> </a:t>
            </a:r>
            <a:r>
              <a:rPr lang="fr-FR" altLang="en-US" dirty="0" err="1" smtClean="0"/>
              <a:t>Fifth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level</a:t>
            </a:r>
            <a:endParaRPr lang="fr-FR" altLang="en-US" dirty="0" smtClean="0"/>
          </a:p>
        </p:txBody>
      </p:sp>
      <p:sp>
        <p:nvSpPr>
          <p:cNvPr id="1043" name="Freeform 19"/>
          <p:cNvSpPr>
            <a:spLocks noChangeArrowheads="1"/>
          </p:cNvSpPr>
          <p:nvPr/>
        </p:nvSpPr>
        <p:spPr bwMode="auto">
          <a:xfrm>
            <a:off x="250825" y="188913"/>
            <a:ext cx="7634288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003A6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457200" y="6453188"/>
            <a:ext cx="7427913" cy="0"/>
          </a:xfrm>
          <a:prstGeom prst="line">
            <a:avLst/>
          </a:prstGeom>
          <a:noFill/>
          <a:ln w="19050">
            <a:solidFill>
              <a:srgbClr val="003A6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34925" y="6524625"/>
            <a:ext cx="81375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6553200" algn="l"/>
              </a:tabLst>
              <a:defRPr/>
            </a:pPr>
            <a:r>
              <a:rPr lang="en-US" sz="1200" b="1" dirty="0">
                <a:latin typeface="Garamond" pitchFamily="18" charset="0"/>
              </a:rPr>
              <a:t>Nicolas </a:t>
            </a:r>
            <a:r>
              <a:rPr lang="en-US" sz="1200" b="1" dirty="0" smtClean="0">
                <a:latin typeface="Garamond" pitchFamily="18" charset="0"/>
              </a:rPr>
              <a:t>MANSARD</a:t>
            </a:r>
            <a:r>
              <a:rPr lang="en-US" sz="1200" b="1" dirty="0">
                <a:latin typeface="Garamond" pitchFamily="18" charset="0"/>
              </a:rPr>
              <a:t>	</a:t>
            </a:r>
            <a:r>
              <a:rPr lang="en-US" sz="1200" b="1" dirty="0" err="1" smtClean="0">
                <a:latin typeface="Garamond" pitchFamily="18" charset="0"/>
              </a:rPr>
              <a:t>Gepetto</a:t>
            </a:r>
            <a:r>
              <a:rPr lang="en-US" sz="1200" b="1" dirty="0" smtClean="0">
                <a:latin typeface="Garamond" pitchFamily="18" charset="0"/>
              </a:rPr>
              <a:t> Team</a:t>
            </a:r>
            <a:endParaRPr lang="en-US" sz="1200" b="1" dirty="0">
              <a:latin typeface="Garamond" pitchFamily="18" charset="0"/>
            </a:endParaRPr>
          </a:p>
        </p:txBody>
      </p:sp>
      <p:sp>
        <p:nvSpPr>
          <p:cNvPr id="4" name="ZoneTexte 3"/>
          <p:cNvSpPr txBox="1"/>
          <p:nvPr userDrawn="1"/>
        </p:nvSpPr>
        <p:spPr>
          <a:xfrm>
            <a:off x="8316416" y="6505599"/>
            <a:ext cx="641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4ACEB65-14D9-4948-9AF3-1E1A5802C4B8}" type="slidenum">
              <a:rPr lang="fr-FR" sz="1200" smtClean="0">
                <a:solidFill>
                  <a:schemeClr val="bg1"/>
                </a:solidFill>
                <a:latin typeface="+mj-lt"/>
              </a:rPr>
              <a:pPr/>
              <a:t>‹N°›</a:t>
            </a:fld>
            <a:endParaRPr lang="fr-FR" sz="1200" dirty="0">
              <a:solidFill>
                <a:schemeClr val="bg1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  <p:sldLayoutId id="2147483663" r:id="rId4"/>
    <p:sldLayoutId id="2147483664" r:id="rId5"/>
    <p:sldLayoutId id="2147483666" r:id="rId6"/>
    <p:sldLayoutId id="2147483667" r:id="rId7"/>
    <p:sldLayoutId id="2147483680" r:id="rId8"/>
    <p:sldLayoutId id="2147483681" r:id="rId9"/>
    <p:sldLayoutId id="214748368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A6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A61"/>
        </a:buClr>
        <a:buSzPct val="85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A61"/>
        </a:buClr>
        <a:buSzPct val="85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A61"/>
        </a:buClr>
        <a:buSzPct val="85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A61"/>
        </a:buClr>
        <a:buSzPct val="85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A61"/>
        </a:buClr>
        <a:buSzPct val="85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85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85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85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85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2018-2019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9/11 </a:t>
            </a:r>
            <a:r>
              <a:rPr lang="en-US" sz="1800" dirty="0" smtClean="0"/>
              <a:t>	Introduction </a:t>
            </a:r>
            <a:r>
              <a:rPr lang="en-US" sz="1800" dirty="0"/>
              <a:t>by Pascal</a:t>
            </a:r>
          </a:p>
          <a:p>
            <a:pPr marL="0" indent="0">
              <a:buNone/>
            </a:pPr>
            <a:r>
              <a:rPr lang="en-US" sz="1800" dirty="0" smtClean="0"/>
              <a:t>30/11 	From </a:t>
            </a:r>
            <a:r>
              <a:rPr lang="en-US" sz="1800" dirty="0"/>
              <a:t>a* to q-learning</a:t>
            </a:r>
          </a:p>
          <a:p>
            <a:pPr marL="0" indent="0">
              <a:buNone/>
            </a:pPr>
            <a:r>
              <a:rPr lang="en-US" sz="1800" dirty="0"/>
              <a:t>6/12  </a:t>
            </a:r>
            <a:r>
              <a:rPr lang="en-US" sz="1800" dirty="0" smtClean="0"/>
              <a:t>	TP q-learning					TP1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7/12 </a:t>
            </a:r>
            <a:r>
              <a:rPr lang="en-US" sz="1800" dirty="0" smtClean="0"/>
              <a:t>	Geometry </a:t>
            </a:r>
            <a:r>
              <a:rPr lang="en-US" sz="1800" dirty="0"/>
              <a:t>2d</a:t>
            </a:r>
          </a:p>
          <a:p>
            <a:pPr marL="0" indent="0">
              <a:buNone/>
            </a:pPr>
            <a:r>
              <a:rPr lang="en-US" sz="1800" dirty="0" smtClean="0"/>
              <a:t>14/12	</a:t>
            </a:r>
            <a:r>
              <a:rPr lang="en-US" sz="1800" dirty="0"/>
              <a:t>G</a:t>
            </a:r>
            <a:r>
              <a:rPr lang="en-US" sz="1800" dirty="0" smtClean="0"/>
              <a:t>eometry 3d					TP2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21/11 </a:t>
            </a:r>
            <a:r>
              <a:rPr lang="en-US" sz="1800" dirty="0" smtClean="0"/>
              <a:t>	kinematics					TP3</a:t>
            </a:r>
          </a:p>
          <a:p>
            <a:pPr marL="0" indent="0">
              <a:buNone/>
            </a:pPr>
            <a:r>
              <a:rPr lang="en-US" sz="1800" dirty="0" smtClean="0"/>
              <a:t>10/1 	dynamics 1					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18/1 </a:t>
            </a:r>
            <a:r>
              <a:rPr lang="en-US" sz="1800" dirty="0" smtClean="0"/>
              <a:t>	</a:t>
            </a:r>
            <a:r>
              <a:rPr lang="en-US" sz="1800" dirty="0" err="1" smtClean="0"/>
              <a:t>mecatronics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24/1  </a:t>
            </a:r>
            <a:r>
              <a:rPr lang="en-US" sz="1800" dirty="0" smtClean="0"/>
              <a:t>	dynamics 2					TP4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1/2   </a:t>
            </a:r>
            <a:r>
              <a:rPr lang="en-US" sz="1800" dirty="0" smtClean="0"/>
              <a:t>	industrial </a:t>
            </a:r>
            <a:r>
              <a:rPr lang="en-US" sz="1800" dirty="0" err="1" smtClean="0"/>
              <a:t>conf</a:t>
            </a:r>
            <a:r>
              <a:rPr lang="en-US" sz="1800" dirty="0" smtClean="0"/>
              <a:t> 	 </a:t>
            </a:r>
            <a:r>
              <a:rPr lang="en-US" sz="1800" dirty="0"/>
              <a:t>... </a:t>
            </a:r>
            <a:r>
              <a:rPr lang="en-US" sz="1800" dirty="0" smtClean="0"/>
              <a:t>Postponed to 14/2?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8/2   </a:t>
            </a:r>
            <a:r>
              <a:rPr lang="en-US" sz="1800" dirty="0" smtClean="0"/>
              <a:t>	optimal control		</a:t>
            </a:r>
          </a:p>
          <a:p>
            <a:pPr marL="0" indent="0">
              <a:buNone/>
            </a:pPr>
            <a:r>
              <a:rPr lang="en-US" sz="1800" dirty="0" smtClean="0"/>
              <a:t>14/2  	  		… available?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21/2  	reinforcement learning				TP5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7680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116632"/>
            <a:ext cx="7776864" cy="100811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0840"/>
            <a:ext cx="8028384" cy="6264548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1400" dirty="0" smtClean="0"/>
              <a:t>Visual </a:t>
            </a:r>
            <a:r>
              <a:rPr lang="en-US" sz="1400" dirty="0"/>
              <a:t>servo control, Part I: Basic approaches (Francois </a:t>
            </a:r>
            <a:r>
              <a:rPr lang="en-US" sz="1400" dirty="0" err="1"/>
              <a:t>Chaumette</a:t>
            </a:r>
            <a:r>
              <a:rPr lang="en-US" sz="1400" dirty="0"/>
              <a:t>, S. Hutchinson)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dirty="0" smtClean="0"/>
              <a:t>Dynamic </a:t>
            </a:r>
            <a:r>
              <a:rPr lang="en-US" sz="1400" dirty="0"/>
              <a:t>Whole-Body Motion Generation Under Rigid Contacts and Other Unilateral Constraints (</a:t>
            </a:r>
            <a:r>
              <a:rPr lang="en-US" sz="1400" dirty="0" err="1"/>
              <a:t>Layale</a:t>
            </a:r>
            <a:r>
              <a:rPr lang="en-US" sz="1400" dirty="0"/>
              <a:t> Saab, Oscar Efrain Ramos Ponce, Fran ̧</a:t>
            </a:r>
            <a:r>
              <a:rPr lang="en-US" sz="1400" dirty="0" err="1"/>
              <a:t>cois</a:t>
            </a:r>
            <a:r>
              <a:rPr lang="en-US" sz="1400" dirty="0"/>
              <a:t> Keith, Nicolas Mansard, Philippe </a:t>
            </a:r>
            <a:r>
              <a:rPr lang="en-US" sz="1400" dirty="0" err="1"/>
              <a:t>Soueres</a:t>
            </a:r>
            <a:r>
              <a:rPr lang="en-US" sz="1400" dirty="0"/>
              <a:t>, Jean-Yves </a:t>
            </a:r>
            <a:r>
              <a:rPr lang="en-US" sz="1400" dirty="0" err="1"/>
              <a:t>Fourquet</a:t>
            </a:r>
            <a:r>
              <a:rPr lang="en-US" sz="1400" dirty="0"/>
              <a:t>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dirty="0" smtClean="0"/>
              <a:t>Feature-Based </a:t>
            </a:r>
            <a:r>
              <a:rPr lang="en-US" sz="1400" dirty="0"/>
              <a:t>Locomotion Controllers (Martin de Lasa, Igor </a:t>
            </a:r>
            <a:r>
              <a:rPr lang="en-US" sz="1400" dirty="0" err="1"/>
              <a:t>Mordatch</a:t>
            </a:r>
            <a:r>
              <a:rPr lang="en-US" sz="1400" dirty="0"/>
              <a:t>, Aaron </a:t>
            </a:r>
            <a:r>
              <a:rPr lang="en-US" sz="1400" dirty="0" err="1"/>
              <a:t>Hertzmann</a:t>
            </a:r>
            <a:r>
              <a:rPr lang="en-US" sz="1400" dirty="0"/>
              <a:t>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dirty="0"/>
              <a:t>Hierarchical Quadratic Programming  (Adrien </a:t>
            </a:r>
            <a:r>
              <a:rPr lang="en-US" sz="1400" dirty="0" err="1"/>
              <a:t>Escande</a:t>
            </a:r>
            <a:r>
              <a:rPr lang="en-US" sz="1400" dirty="0"/>
              <a:t>, Nicolas Mansard, Pierre-Brice </a:t>
            </a:r>
            <a:r>
              <a:rPr lang="en-US" sz="1400" dirty="0" err="1"/>
              <a:t>Wieber</a:t>
            </a:r>
            <a:r>
              <a:rPr lang="en-US" sz="1400" dirty="0"/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dirty="0" smtClean="0"/>
              <a:t>A </a:t>
            </a:r>
            <a:r>
              <a:rPr lang="en-US" sz="1400" dirty="0"/>
              <a:t>reachability-based planner for sequences of acyclic contacts in cluttered </a:t>
            </a:r>
            <a:r>
              <a:rPr lang="en-US" sz="1400" dirty="0" smtClean="0"/>
              <a:t>environments (S </a:t>
            </a:r>
            <a:r>
              <a:rPr lang="en-US" sz="1400" dirty="0" err="1"/>
              <a:t>Tonneau</a:t>
            </a:r>
            <a:r>
              <a:rPr lang="en-US" sz="1400" dirty="0"/>
              <a:t>, N Mansard, C Park, D </a:t>
            </a:r>
            <a:r>
              <a:rPr lang="en-US" sz="1400" dirty="0" err="1"/>
              <a:t>Manocha</a:t>
            </a:r>
            <a:r>
              <a:rPr lang="en-US" sz="1400" dirty="0"/>
              <a:t>, F </a:t>
            </a:r>
            <a:r>
              <a:rPr lang="en-US" sz="1400" dirty="0" err="1" smtClean="0"/>
              <a:t>Multon</a:t>
            </a:r>
            <a:r>
              <a:rPr lang="en-US" sz="1400" dirty="0" smtClean="0"/>
              <a:t>)</a:t>
            </a:r>
            <a:endParaRPr lang="en-US" sz="14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1400" dirty="0" smtClean="0"/>
              <a:t>Interactive </a:t>
            </a:r>
            <a:r>
              <a:rPr lang="en-US" sz="1400" dirty="0"/>
              <a:t>Simulation of Rigid Body Dynamics in Computer Graphics (Jan Bender, Kenny </a:t>
            </a:r>
            <a:r>
              <a:rPr lang="en-US" sz="1400" dirty="0" err="1"/>
              <a:t>Erleben</a:t>
            </a:r>
            <a:r>
              <a:rPr lang="en-US" sz="1400" dirty="0"/>
              <a:t>, Jeff </a:t>
            </a:r>
            <a:r>
              <a:rPr lang="en-US" sz="1400" dirty="0" err="1"/>
              <a:t>Trinkle</a:t>
            </a:r>
            <a:r>
              <a:rPr lang="en-US" sz="1400" dirty="0"/>
              <a:t> and Erwin </a:t>
            </a:r>
            <a:r>
              <a:rPr lang="en-US" sz="1400" dirty="0" err="1"/>
              <a:t>Coumans</a:t>
            </a:r>
            <a:r>
              <a:rPr lang="en-US" sz="1400" dirty="0"/>
              <a:t>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dirty="0" smtClean="0"/>
              <a:t>Control-Limited </a:t>
            </a:r>
            <a:r>
              <a:rPr lang="en-US" sz="1400" dirty="0"/>
              <a:t>Differential Dynamic Programming (Yuval </a:t>
            </a:r>
            <a:r>
              <a:rPr lang="en-US" sz="1400" dirty="0" err="1"/>
              <a:t>Tassa</a:t>
            </a:r>
            <a:r>
              <a:rPr lang="en-US" sz="1400" dirty="0"/>
              <a:t>, Nicolas Mansard, and Emo </a:t>
            </a:r>
            <a:r>
              <a:rPr lang="en-US" sz="1400" dirty="0" err="1"/>
              <a:t>Todorov</a:t>
            </a:r>
            <a:r>
              <a:rPr lang="en-US" sz="1400" dirty="0"/>
              <a:t>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dirty="0" smtClean="0"/>
              <a:t>A </a:t>
            </a:r>
            <a:r>
              <a:rPr lang="en-US" sz="1400" dirty="0"/>
              <a:t>Versatile and Efficient Pattern Generator for Generalized Legged Locomotion (Justin </a:t>
            </a:r>
            <a:r>
              <a:rPr lang="en-US" sz="1400" dirty="0" err="1"/>
              <a:t>Carpentier</a:t>
            </a:r>
            <a:r>
              <a:rPr lang="en-US" sz="1400" dirty="0"/>
              <a:t>, Steve </a:t>
            </a:r>
            <a:r>
              <a:rPr lang="en-US" sz="1400" dirty="0" err="1"/>
              <a:t>Tonneau</a:t>
            </a:r>
            <a:r>
              <a:rPr lang="en-US" sz="1400" dirty="0"/>
              <a:t>, </a:t>
            </a:r>
            <a:r>
              <a:rPr lang="en-US" sz="1400" dirty="0" err="1"/>
              <a:t>Maximilien</a:t>
            </a:r>
            <a:r>
              <a:rPr lang="en-US" sz="1400" dirty="0"/>
              <a:t> </a:t>
            </a:r>
            <a:r>
              <a:rPr lang="en-US" sz="1400" dirty="0" err="1"/>
              <a:t>Naveau</a:t>
            </a:r>
            <a:r>
              <a:rPr lang="en-US" sz="1400" dirty="0"/>
              <a:t>, Olivier </a:t>
            </a:r>
            <a:r>
              <a:rPr lang="en-US" sz="1400" dirty="0" err="1"/>
              <a:t>Stasse</a:t>
            </a:r>
            <a:r>
              <a:rPr lang="en-US" sz="1400" dirty="0"/>
              <a:t>, Nicolas Mansard)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dirty="0" smtClean="0"/>
              <a:t>Discovery </a:t>
            </a:r>
            <a:r>
              <a:rPr lang="en-US" sz="1400" dirty="0"/>
              <a:t>of Complex Behaviors through Contact-Invariant Optimization (Igor </a:t>
            </a:r>
            <a:r>
              <a:rPr lang="en-US" sz="1400" dirty="0" err="1"/>
              <a:t>Mordatch</a:t>
            </a:r>
            <a:r>
              <a:rPr lang="en-US" sz="1400" dirty="0"/>
              <a:t>, Emanuel </a:t>
            </a:r>
            <a:r>
              <a:rPr lang="en-US" sz="1400" dirty="0" err="1"/>
              <a:t>Todorov</a:t>
            </a:r>
            <a:r>
              <a:rPr lang="en-US" sz="1400" dirty="0"/>
              <a:t>, Zoran </a:t>
            </a:r>
            <a:r>
              <a:rPr lang="en-US" sz="1400" dirty="0" err="1"/>
              <a:t>Popovic</a:t>
            </a:r>
            <a:r>
              <a:rPr lang="en-US" sz="1400" dirty="0"/>
              <a:t>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dirty="0" smtClean="0"/>
              <a:t>Interactive </a:t>
            </a:r>
            <a:r>
              <a:rPr lang="en-US" sz="1400" dirty="0"/>
              <a:t>Control of Diverse Complex Characters with Neural Networks (Igor </a:t>
            </a:r>
            <a:r>
              <a:rPr lang="en-US" sz="1400" dirty="0" err="1"/>
              <a:t>Mordatch</a:t>
            </a:r>
            <a:r>
              <a:rPr lang="en-US" sz="1400" dirty="0"/>
              <a:t>, Kendall </a:t>
            </a:r>
            <a:r>
              <a:rPr lang="en-US" sz="1400" dirty="0" err="1"/>
              <a:t>Lowrey</a:t>
            </a:r>
            <a:r>
              <a:rPr lang="en-US" sz="1400" dirty="0"/>
              <a:t>, Galen Andrew, Zoran </a:t>
            </a:r>
            <a:r>
              <a:rPr lang="en-US" sz="1400" dirty="0" err="1"/>
              <a:t>Popovic</a:t>
            </a:r>
            <a:r>
              <a:rPr lang="en-US" sz="1400" dirty="0"/>
              <a:t>, Emanuel </a:t>
            </a:r>
            <a:r>
              <a:rPr lang="en-US" sz="1400" dirty="0" err="1"/>
              <a:t>Todorov</a:t>
            </a:r>
            <a:r>
              <a:rPr lang="en-US" sz="1400" dirty="0"/>
              <a:t>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dirty="0"/>
              <a:t>Using a Memory of Motion to Efficiently Warm-Start a Nonlinear Predictive Controller (N Mansard, A </a:t>
            </a:r>
            <a:r>
              <a:rPr lang="en-US" sz="1400" dirty="0" err="1"/>
              <a:t>DelPrete</a:t>
            </a:r>
            <a:r>
              <a:rPr lang="en-US" sz="1400" dirty="0"/>
              <a:t>, M </a:t>
            </a:r>
            <a:r>
              <a:rPr lang="en-US" sz="1400" dirty="0" err="1"/>
              <a:t>Geisert</a:t>
            </a:r>
            <a:r>
              <a:rPr lang="en-US" sz="1400" dirty="0"/>
              <a:t> et al)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dirty="0" smtClean="0"/>
              <a:t>Flexible </a:t>
            </a:r>
            <a:r>
              <a:rPr lang="en-US" sz="1400" dirty="0"/>
              <a:t>Muscle-Based Locomotion for Bipedal Creatures (Thomas </a:t>
            </a:r>
            <a:r>
              <a:rPr lang="en-US" sz="1400" dirty="0" err="1"/>
              <a:t>Geijtenbeek</a:t>
            </a:r>
            <a:r>
              <a:rPr lang="en-US" sz="1400" dirty="0"/>
              <a:t>, </a:t>
            </a:r>
            <a:r>
              <a:rPr lang="en-US" sz="1400" dirty="0" err="1"/>
              <a:t>Michiel</a:t>
            </a:r>
            <a:r>
              <a:rPr lang="en-US" sz="1400" dirty="0"/>
              <a:t> van de </a:t>
            </a:r>
            <a:r>
              <a:rPr lang="en-US" sz="1400" dirty="0" err="1"/>
              <a:t>Panne</a:t>
            </a:r>
            <a:r>
              <a:rPr lang="en-US" sz="1400" dirty="0"/>
              <a:t>, A. Frank van der </a:t>
            </a:r>
            <a:r>
              <a:rPr lang="en-US" sz="1400" dirty="0" err="1"/>
              <a:t>Stappen</a:t>
            </a:r>
            <a:r>
              <a:rPr lang="en-US" sz="1400" dirty="0"/>
              <a:t>) </a:t>
            </a:r>
            <a:endParaRPr lang="en-US" sz="1400" dirty="0" smtClean="0"/>
          </a:p>
        </p:txBody>
      </p:sp>
      <p:sp>
        <p:nvSpPr>
          <p:cNvPr id="6" name="ZoneTexte 5"/>
          <p:cNvSpPr txBox="1"/>
          <p:nvPr/>
        </p:nvSpPr>
        <p:spPr>
          <a:xfrm rot="19649264">
            <a:off x="4241154" y="212230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NEW</a:t>
            </a:r>
            <a:endParaRPr lang="en-US" sz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 rot="19649264">
            <a:off x="2080914" y="5650697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NEW</a:t>
            </a:r>
            <a:endParaRPr lang="en-US" sz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52338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22157</TotalTime>
  <Words>262</Words>
  <Application>Microsoft Office PowerPoint</Application>
  <PresentationFormat>Affichage à l'écran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Garamond</vt:lpstr>
      <vt:lpstr>Wingdings</vt:lpstr>
      <vt:lpstr>Modèle par défaut</vt:lpstr>
      <vt:lpstr>Agenda</vt:lpstr>
      <vt:lpstr>Agenda</vt:lpstr>
      <vt:lpstr>Présentation PowerPoint</vt:lpstr>
    </vt:vector>
  </TitlesOfParts>
  <Company>nm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jolie presentation</dc:title>
  <dc:creator>nm</dc:creator>
  <cp:lastModifiedBy>Nicolas Mansard</cp:lastModifiedBy>
  <cp:revision>767</cp:revision>
  <cp:lastPrinted>2017-02-07T13:48:43Z</cp:lastPrinted>
  <dcterms:created xsi:type="dcterms:W3CDTF">2007-10-19T07:38:46Z</dcterms:created>
  <dcterms:modified xsi:type="dcterms:W3CDTF">2018-12-20T23:04:58Z</dcterms:modified>
</cp:coreProperties>
</file>