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257" r:id="rId3"/>
    <p:sldId id="259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2" r:id="rId31"/>
    <p:sldId id="331" r:id="rId32"/>
    <p:sldId id="333" r:id="rId33"/>
    <p:sldId id="334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35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D7E0-5D2B-44B5-8001-657E41445BCA}" type="datetimeFigureOut">
              <a:rPr lang="en-GB" smtClean="0"/>
              <a:pPr/>
              <a:t>27/02/2012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5ED4-D169-47CF-9F54-7C4A0F1EA80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تعريف مديريت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fa-IR" dirty="0" smtClean="0"/>
              <a:t>فرآيند طراحى و حفظ محيط و شرايطى است كه در آن، افراد گروه ها براى دستيابى به اهداف منتخب گروهى، به طور مؤثر و با انگيزه، فعاليت نمايند</a:t>
            </a:r>
          </a:p>
          <a:p>
            <a:pPr algn="r" rtl="1"/>
            <a:endParaRPr lang="en-GB" dirty="0" smtClean="0"/>
          </a:p>
          <a:p>
            <a:pPr lvl="0" algn="r" rtl="1"/>
            <a:r>
              <a:rPr lang="fa-IR" dirty="0" smtClean="0"/>
              <a:t>با توجه به اين تعريف، دانش مديريت براى هر نوع سازمانى و در تمام سطوح سازمانى حیاتی می باشد</a:t>
            </a:r>
          </a:p>
          <a:p>
            <a:pPr lvl="0" algn="r" rtl="1"/>
            <a:endParaRPr lang="en-GB" dirty="0" smtClean="0"/>
          </a:p>
          <a:p>
            <a:pPr lvl="0" algn="r" rtl="1"/>
            <a:r>
              <a:rPr lang="fa-IR" dirty="0" smtClean="0"/>
              <a:t>وظايف مديريت به طور کلی عبارت است از:</a:t>
            </a:r>
            <a:endParaRPr lang="en-GB" dirty="0" smtClean="0"/>
          </a:p>
          <a:p>
            <a:pPr lvl="1" algn="r" rtl="1"/>
            <a:r>
              <a:rPr lang="fa-IR" dirty="0" smtClean="0"/>
              <a:t>برنامه ريزى</a:t>
            </a:r>
            <a:endParaRPr lang="en-GB" dirty="0" smtClean="0"/>
          </a:p>
          <a:p>
            <a:pPr lvl="1" algn="r" rtl="1"/>
            <a:r>
              <a:rPr lang="fa-IR" dirty="0" smtClean="0"/>
              <a:t>سازماندهى</a:t>
            </a:r>
            <a:endParaRPr lang="en-GB" dirty="0" smtClean="0"/>
          </a:p>
          <a:p>
            <a:pPr lvl="1" algn="r" rtl="1"/>
            <a:r>
              <a:rPr lang="fa-IR" dirty="0" smtClean="0"/>
              <a:t>رهبرى</a:t>
            </a:r>
          </a:p>
          <a:p>
            <a:pPr lvl="1" algn="r" rtl="1"/>
            <a:r>
              <a:rPr lang="fa-IR" dirty="0" smtClean="0"/>
              <a:t>نظارت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تعريف مديريت...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dirty="0" smtClean="0"/>
              <a:t>برنامه ريزى: </a:t>
            </a:r>
            <a:endParaRPr lang="en-GB" dirty="0" smtClean="0"/>
          </a:p>
          <a:p>
            <a:pPr lvl="1" algn="r" rtl="1"/>
            <a:r>
              <a:rPr lang="fa-IR" dirty="0" smtClean="0"/>
              <a:t>تعريف اهداف سازمانى</a:t>
            </a:r>
            <a:endParaRPr lang="en-GB" dirty="0" smtClean="0"/>
          </a:p>
          <a:p>
            <a:pPr lvl="1" algn="r" rtl="1"/>
            <a:r>
              <a:rPr lang="fa-IR" dirty="0" smtClean="0"/>
              <a:t>تدوين و تنظيم يك استراتژىِ كلى براى دستيابى به اهداف</a:t>
            </a:r>
            <a:endParaRPr lang="en-GB" dirty="0" smtClean="0"/>
          </a:p>
          <a:p>
            <a:pPr lvl="1" algn="r" rtl="1"/>
            <a:r>
              <a:rPr lang="fa-IR" dirty="0" smtClean="0"/>
              <a:t>تعيين و توسعه سلسله مراتب جامعى از طرح ها و برنامه ها </a:t>
            </a:r>
            <a:endParaRPr lang="en-GB" dirty="0" smtClean="0"/>
          </a:p>
          <a:p>
            <a:pPr lvl="1" algn="r" rtl="1"/>
            <a:r>
              <a:rPr lang="fa-IR" dirty="0" smtClean="0"/>
              <a:t>ايجاد انسجام و هماهنگى بين فعاليت ها </a:t>
            </a:r>
            <a:endParaRPr lang="en-GB" dirty="0" smtClean="0"/>
          </a:p>
          <a:p>
            <a:pPr lvl="1" algn="r" rtl="1"/>
            <a:r>
              <a:rPr lang="fa-IR" dirty="0" smtClean="0"/>
              <a:t>در جهت تحقق اهداف </a:t>
            </a:r>
          </a:p>
          <a:p>
            <a:pPr lvl="1" algn="r" rtl="1"/>
            <a:endParaRPr lang="en-GB" dirty="0" smtClean="0"/>
          </a:p>
          <a:p>
            <a:pPr algn="r" rtl="1"/>
            <a:r>
              <a:rPr lang="fa-IR" dirty="0" smtClean="0"/>
              <a:t>سازماندهى: </a:t>
            </a:r>
            <a:endParaRPr lang="en-GB" dirty="0" smtClean="0"/>
          </a:p>
          <a:p>
            <a:pPr lvl="1" algn="r" rtl="1"/>
            <a:r>
              <a:rPr lang="fa-IR" dirty="0" smtClean="0"/>
              <a:t>شناسايى و گروه بندىِ فعاليت ها و وظايف</a:t>
            </a:r>
            <a:endParaRPr lang="en-GB" dirty="0" smtClean="0"/>
          </a:p>
          <a:p>
            <a:pPr lvl="1" algn="r" rtl="1"/>
            <a:r>
              <a:rPr lang="fa-IR" dirty="0" smtClean="0"/>
              <a:t>تعيين اختيار و مسؤوليت براى مديران و سرپرستان </a:t>
            </a:r>
            <a:endParaRPr lang="en-GB" dirty="0" smtClean="0"/>
          </a:p>
          <a:p>
            <a:pPr lvl="1" algn="r" rtl="1"/>
            <a:r>
              <a:rPr lang="fa-IR" dirty="0" smtClean="0"/>
              <a:t>ايجاد هماهنگى بين وظايف و فعاليت ها </a:t>
            </a:r>
            <a:endParaRPr lang="en-GB" dirty="0" smtClean="0"/>
          </a:p>
          <a:p>
            <a:pPr lvl="1" algn="r" rtl="1"/>
            <a:r>
              <a:rPr lang="fa-IR" dirty="0" smtClean="0"/>
              <a:t>طراحى نظام گزارش دهى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تعريف مديريت...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رهبرى: </a:t>
            </a:r>
            <a:endParaRPr lang="en-GB" dirty="0" smtClean="0"/>
          </a:p>
          <a:p>
            <a:pPr lvl="2" algn="r" rtl="1"/>
            <a:r>
              <a:rPr lang="fa-IR" dirty="0" smtClean="0"/>
              <a:t>فرآيند تأثيرگذارى بر افراد است به طورى كه آنها با ميل و رضايت براى تحقق اهدافِ گروهى، سعى و تلاش كنند.</a:t>
            </a:r>
          </a:p>
          <a:p>
            <a:pPr lvl="2" algn="r" rtl="1"/>
            <a:endParaRPr lang="en-GB" dirty="0" smtClean="0"/>
          </a:p>
          <a:p>
            <a:pPr lvl="1" algn="r" rtl="1"/>
            <a:r>
              <a:rPr lang="fa-IR" dirty="0" smtClean="0"/>
              <a:t>نظارت: </a:t>
            </a:r>
            <a:endParaRPr lang="en-GB" dirty="0" smtClean="0"/>
          </a:p>
          <a:p>
            <a:pPr lvl="2" algn="r" rtl="1"/>
            <a:r>
              <a:rPr lang="fa-IR" dirty="0" smtClean="0"/>
              <a:t>فرآيند كسب آگاهى از عملكرد واقعى </a:t>
            </a:r>
            <a:endParaRPr lang="en-GB" dirty="0" smtClean="0"/>
          </a:p>
          <a:p>
            <a:pPr lvl="2" algn="r" rtl="1"/>
            <a:r>
              <a:rPr lang="fa-IR" dirty="0" smtClean="0"/>
              <a:t>مقايسه آن با اهداف و عملكرد مطلوب </a:t>
            </a:r>
            <a:endParaRPr lang="en-GB" dirty="0" smtClean="0"/>
          </a:p>
          <a:p>
            <a:pPr lvl="2" algn="r" rtl="1"/>
            <a:r>
              <a:rPr lang="fa-IR" dirty="0" smtClean="0"/>
              <a:t>تصحيح اشتباهات و انحرافات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تعریف مديريت منابع انسانى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just" rtl="1"/>
            <a:r>
              <a:rPr lang="fa-IR" dirty="0" smtClean="0"/>
              <a:t>امروزه يكى از دانش هاى ضرورى براى اداره سازمان هاى انسانى، مديريت منابع انسانى است</a:t>
            </a:r>
          </a:p>
          <a:p>
            <a:pPr lvl="0" algn="just" rtl="1"/>
            <a:endParaRPr lang="en-GB" dirty="0" smtClean="0"/>
          </a:p>
          <a:p>
            <a:pPr lvl="0" algn="just" rtl="1"/>
            <a:r>
              <a:rPr lang="fa-IR" dirty="0" smtClean="0"/>
              <a:t>مديريت منابع انسانى عبارت است از</a:t>
            </a:r>
          </a:p>
          <a:p>
            <a:pPr lvl="1" algn="just" rtl="1"/>
            <a:r>
              <a:rPr lang="fa-IR" dirty="0" smtClean="0"/>
              <a:t> ايجاد و توسعه برنامه هايى كه از طريق آنها ضمن بهبود توانايى هاى نيروى انسانى، اهداف فردى و سازمانى حاصل گردد</a:t>
            </a:r>
          </a:p>
          <a:p>
            <a:pPr lvl="1" algn="just" rtl="1"/>
            <a:endParaRPr lang="en-GB" dirty="0" smtClean="0"/>
          </a:p>
          <a:p>
            <a:pPr lvl="0" algn="just" rtl="1"/>
            <a:r>
              <a:rPr lang="fa-IR" dirty="0" smtClean="0"/>
              <a:t>در واقع مديريت منابع انسانى، ايجاد و پرورش و حفظ سرمايه هاى انسانى براى دستيابى به اهداف است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تعریف مديريت منابع انسانى 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 rtl="1"/>
            <a:r>
              <a:rPr lang="fa-IR" dirty="0" smtClean="0"/>
              <a:t>برخی دیگر از تعاریف مدیریت منابع انسانی توسط بزرگان:</a:t>
            </a:r>
            <a:endParaRPr lang="en-GB" dirty="0" smtClean="0"/>
          </a:p>
          <a:p>
            <a:pPr lvl="1" algn="just" rtl="1"/>
            <a:r>
              <a:rPr lang="fa-IR" dirty="0" smtClean="0"/>
              <a:t>رویکردی استراتژیک به جذب، توسعه، مدیریت، ایجاد انگیزش و دست‌یابی به تعهد منابع کلیدی سازمان؛ یعنی افرادی که در آن یا برای آن کار می‌کنند (آرمسترانگ)</a:t>
            </a:r>
          </a:p>
          <a:p>
            <a:pPr lvl="1" algn="just" rtl="1"/>
            <a:endParaRPr lang="en-GB" dirty="0" smtClean="0"/>
          </a:p>
          <a:p>
            <a:pPr lvl="1" algn="just" rtl="1"/>
            <a:r>
              <a:rPr lang="fa-IR" dirty="0" smtClean="0"/>
              <a:t>فرایندی شامل چهار وظیفه جذب، توسعه، ایجاد انگیزش و نگهداشت منابع انسانی است (دی سنزو و رابینز)</a:t>
            </a:r>
          </a:p>
          <a:p>
            <a:pPr lvl="1" algn="just" rtl="1"/>
            <a:endParaRPr lang="en-GB" dirty="0" smtClean="0"/>
          </a:p>
          <a:p>
            <a:pPr lvl="1" algn="just" rtl="1"/>
            <a:r>
              <a:rPr lang="fa-IR" dirty="0" smtClean="0"/>
              <a:t>مدیریت منابع انسانی یعنی مدیریت کارکنان سازمان (اسکارپلو و لدوینکا)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اهداف مديريت منابع انسانى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fa-IR" dirty="0" smtClean="0"/>
              <a:t>مديريت منابع انسانى جزئى از مديريت سازمان است</a:t>
            </a:r>
            <a:endParaRPr lang="en-GB" dirty="0" smtClean="0"/>
          </a:p>
          <a:p>
            <a:pPr lvl="0" algn="r" rtl="1"/>
            <a:r>
              <a:rPr lang="fa-IR" dirty="0" smtClean="0"/>
              <a:t>اهداف مدير منابع انسانى :</a:t>
            </a:r>
            <a:endParaRPr lang="en-GB" dirty="0" smtClean="0"/>
          </a:p>
          <a:p>
            <a:pPr lvl="1" algn="r" rtl="1"/>
            <a:r>
              <a:rPr lang="fa-IR" dirty="0" smtClean="0"/>
              <a:t>تأمين نيروى انسانىِ مورد نياز</a:t>
            </a:r>
            <a:endParaRPr lang="en-GB" dirty="0" smtClean="0"/>
          </a:p>
          <a:p>
            <a:pPr lvl="1" algn="r" rtl="1"/>
            <a:r>
              <a:rPr lang="fa-IR" dirty="0" smtClean="0"/>
              <a:t>پرورش و توسعه توانايى ها و انگيزه نيروى انسانى</a:t>
            </a:r>
            <a:endParaRPr lang="en-GB" dirty="0" smtClean="0"/>
          </a:p>
          <a:p>
            <a:pPr lvl="1" algn="r" rtl="1"/>
            <a:r>
              <a:rPr lang="fa-IR" dirty="0" smtClean="0"/>
              <a:t>حفظ و نگهدارى نيروى انسانىِ شايسته از طريق برقرارى نظام پرداخت مناسب ، متعادل و انگيزه اى</a:t>
            </a:r>
            <a:endParaRPr lang="en-GB" dirty="0" smtClean="0"/>
          </a:p>
          <a:p>
            <a:pPr lvl="1" algn="r" rtl="1"/>
            <a:r>
              <a:rPr lang="fa-IR" dirty="0" smtClean="0"/>
              <a:t>جلب رضايت كاركنان و ايجاد همسويى لازم بين اهداف فردى و سازمانى از طريق</a:t>
            </a:r>
            <a:endParaRPr lang="en-GB" dirty="0" smtClean="0"/>
          </a:p>
          <a:p>
            <a:pPr lvl="2" algn="r" rtl="1"/>
            <a:r>
              <a:rPr lang="fa-IR" dirty="0" smtClean="0"/>
              <a:t>توجه به نيازهاى سطوح بالاى انسانى</a:t>
            </a:r>
            <a:endParaRPr lang="en-GB" dirty="0" smtClean="0"/>
          </a:p>
          <a:p>
            <a:pPr lvl="2" algn="r" rtl="1"/>
            <a:r>
              <a:rPr lang="fa-IR" dirty="0" smtClean="0"/>
              <a:t>بهبود زندگى شغلى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تجزيه و تحليل مشاغل </a:t>
            </a:r>
            <a:endParaRPr lang="en-GB" dirty="0" smtClean="0"/>
          </a:p>
          <a:p>
            <a:pPr lvl="1" algn="r" rtl="1"/>
            <a:r>
              <a:rPr lang="fa-IR" dirty="0" smtClean="0"/>
              <a:t>فرايندي است كه از طريق آن ماهيت و ويژگي‌هاي هر يك از مشاغل در سازمان بررسي مي‌گردد و اطلاعات كافي درباره آنها جمع‌آوري و گزارش مي‌شود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طراحي شغل </a:t>
            </a:r>
            <a:endParaRPr lang="en-GB" dirty="0" smtClean="0"/>
          </a:p>
          <a:p>
            <a:pPr lvl="1" algn="r" rtl="1"/>
            <a:r>
              <a:rPr lang="fa-IR" dirty="0" smtClean="0"/>
              <a:t>تعريف روشي كه يك كار بايد انجام شود و فعاليت‌هايي كه در يك شغل مفروض مورد نياز است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fa-IR" dirty="0" smtClean="0"/>
              <a:t>طبقه بندی مشاغل </a:t>
            </a:r>
            <a:endParaRPr lang="en-GB" dirty="0" smtClean="0"/>
          </a:p>
          <a:p>
            <a:pPr lvl="1" algn="r" rtl="1"/>
            <a:r>
              <a:rPr lang="fa-IR" dirty="0" smtClean="0"/>
              <a:t>دسته‌بندي يا تنظيم مشاغل در گروه‌هايي از مشاغل مشابه و قراردادن اين مشاغل در طبقات و درجات مختلف، بطوري كه رابطه صحيح و مناسبي بين عوامل سه‌گانه زير برقرار شود </a:t>
            </a:r>
            <a:endParaRPr lang="en-GB" dirty="0" smtClean="0"/>
          </a:p>
          <a:p>
            <a:pPr lvl="2" algn="r" rtl="1"/>
            <a:r>
              <a:rPr lang="fa-IR" dirty="0" smtClean="0"/>
              <a:t>وظايف، اختيارات و مسئوليت‌هاي مشاغل </a:t>
            </a:r>
            <a:endParaRPr lang="en-GB" dirty="0" smtClean="0"/>
          </a:p>
          <a:p>
            <a:pPr lvl="2" algn="r" rtl="1"/>
            <a:r>
              <a:rPr lang="fa-IR" dirty="0" smtClean="0"/>
              <a:t>شرايط احراز مشاغل </a:t>
            </a:r>
            <a:endParaRPr lang="en-GB" dirty="0" smtClean="0"/>
          </a:p>
          <a:p>
            <a:pPr lvl="2" algn="r" rtl="1"/>
            <a:r>
              <a:rPr lang="fa-IR" dirty="0" smtClean="0"/>
              <a:t>حقوق و دستمزد و مزاياي قابل پرداخت به هر گروه و طبقه شغلي</a:t>
            </a:r>
          </a:p>
          <a:p>
            <a:pPr lvl="2" algn="r" rtl="1"/>
            <a:endParaRPr lang="fa-IR" dirty="0" smtClean="0"/>
          </a:p>
          <a:p>
            <a:pPr lvl="0" algn="r" rtl="1"/>
            <a:r>
              <a:rPr lang="fa-IR" dirty="0" smtClean="0"/>
              <a:t>ارزشيابي مشاغل </a:t>
            </a:r>
            <a:endParaRPr lang="en-GB" dirty="0" smtClean="0"/>
          </a:p>
          <a:p>
            <a:pPr lvl="1" algn="r" rtl="1"/>
            <a:r>
              <a:rPr lang="fa-IR" dirty="0" smtClean="0"/>
              <a:t>تعيين ارزش نسبي مشاغل يك سازمان است با توجه به عوامل كلي تشكيل‌دهنده شغل به منظور پرداخت حقوق مساوي در ازاي كار مساوي و در شرايط مساوي</a:t>
            </a:r>
            <a:endParaRPr lang="en-GB" dirty="0" smtClean="0"/>
          </a:p>
          <a:p>
            <a:pPr algn="r" rt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fa-IR" dirty="0" smtClean="0"/>
              <a:t>برنامه‌ريزي نيروي انساني </a:t>
            </a:r>
            <a:endParaRPr lang="en-GB" dirty="0" smtClean="0"/>
          </a:p>
          <a:p>
            <a:pPr lvl="1" algn="r" rtl="1"/>
            <a:r>
              <a:rPr lang="fa-IR" dirty="0" smtClean="0"/>
              <a:t>فرايندي است كه به وسيله آن سازمان معين مي‌كند كه براي نيل به اهداف خود:</a:t>
            </a:r>
            <a:endParaRPr lang="en-GB" dirty="0" smtClean="0"/>
          </a:p>
          <a:p>
            <a:pPr lvl="2" algn="r" rtl="1"/>
            <a:r>
              <a:rPr lang="en-GB" dirty="0" smtClean="0"/>
              <a:t> </a:t>
            </a:r>
            <a:r>
              <a:rPr lang="fa-IR" dirty="0" smtClean="0"/>
              <a:t>به چه تعداد كارمند</a:t>
            </a:r>
            <a:endParaRPr lang="en-GB" dirty="0" smtClean="0"/>
          </a:p>
          <a:p>
            <a:pPr lvl="2" algn="r" rtl="1"/>
            <a:r>
              <a:rPr lang="fa-IR" dirty="0" smtClean="0"/>
              <a:t>با چه تخصص و مهارت‌هايي</a:t>
            </a:r>
            <a:endParaRPr lang="en-GB" dirty="0" smtClean="0"/>
          </a:p>
          <a:p>
            <a:pPr lvl="2" algn="r" rtl="1"/>
            <a:r>
              <a:rPr lang="fa-IR" dirty="0" smtClean="0"/>
              <a:t>براي چه مشاغلي </a:t>
            </a:r>
            <a:endParaRPr lang="en-GB" dirty="0" smtClean="0"/>
          </a:p>
          <a:p>
            <a:pPr lvl="2" algn="r" rtl="1"/>
            <a:r>
              <a:rPr lang="fa-IR" dirty="0" smtClean="0"/>
              <a:t>در چه زماني نياز دارد</a:t>
            </a:r>
          </a:p>
          <a:p>
            <a:pPr lvl="2" algn="r" rtl="1"/>
            <a:endParaRPr lang="en-GB" dirty="0" smtClean="0"/>
          </a:p>
          <a:p>
            <a:pPr lvl="0" algn="r" rtl="1"/>
            <a:r>
              <a:rPr lang="fa-IR" dirty="0" smtClean="0"/>
              <a:t>كارمنديابي </a:t>
            </a:r>
            <a:endParaRPr lang="en-GB" dirty="0" smtClean="0"/>
          </a:p>
          <a:p>
            <a:pPr lvl="1" algn="r" rtl="1"/>
            <a:r>
              <a:rPr lang="fa-IR" dirty="0" smtClean="0"/>
              <a:t>فرايندي است كه به وسيله آن كساني كه به نظر مي‌رسد توانايي بالقوه‌اي براي عضويت در سازمان و انجام دادن وظايف محوله دارند شناسايي مي‌گردند و موجبات جذب آنها به سوي سازمان فراهم مي‌شود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lvl="0" algn="r" rtl="1"/>
            <a:r>
              <a:rPr lang="fa-IR" dirty="0" smtClean="0"/>
              <a:t>انتخاب </a:t>
            </a:r>
            <a:endParaRPr lang="en-GB" dirty="0" smtClean="0"/>
          </a:p>
          <a:p>
            <a:pPr lvl="1" algn="r" rtl="1"/>
            <a:r>
              <a:rPr lang="fa-IR" dirty="0" smtClean="0"/>
              <a:t>مرحله‌اي است براي پذيرفتن يا رد تقاضاهاي مراجعين و متقاضيان كار، بطوري كه شايسته‌ترين، مناسب‌ترين و با استعدادترين آنها برگزيده و تعيين شوند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انتصاب </a:t>
            </a:r>
            <a:endParaRPr lang="en-GB" dirty="0" smtClean="0"/>
          </a:p>
          <a:p>
            <a:pPr lvl="1" algn="r" rtl="1"/>
            <a:r>
              <a:rPr lang="fa-IR" dirty="0" smtClean="0"/>
              <a:t>بكارگماردن موقت يا دائم داوطلب شغل مورد نظر كه برمبناي اطلاعات بدست آمده متناسب با آن شغل تشخيص داده شده است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اجتماعي كردن</a:t>
            </a:r>
            <a:endParaRPr lang="en-GB" dirty="0" smtClean="0"/>
          </a:p>
          <a:p>
            <a:pPr lvl="1" algn="r" rtl="1"/>
            <a:r>
              <a:rPr lang="fa-IR" dirty="0" smtClean="0"/>
              <a:t>فرايندي است كه به وسيله آن فرد تازه وارد دانش، مهارت و ديدگاه لازم را كسب مي‌كند و به عضوي موفق و مؤثر براي سازمان تبديل مي‌گردد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za\Desktop\ches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43200"/>
            <a:ext cx="6172200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2133600"/>
          </a:xfrm>
        </p:spPr>
        <p:txBody>
          <a:bodyPr>
            <a:normAutofit/>
          </a:bodyPr>
          <a:lstStyle/>
          <a:p>
            <a:r>
              <a:rPr lang="fa-IR" sz="4800" b="1" dirty="0" smtClean="0"/>
              <a:t>اصول و مبانی مدیریت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fa-IR" sz="4800" b="1" dirty="0" smtClean="0">
                <a:solidFill>
                  <a:schemeClr val="tx2"/>
                </a:solidFill>
              </a:rPr>
              <a:t>مدیریت منابع انسانی</a:t>
            </a:r>
            <a:endParaRPr lang="en-GB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09600" y="4800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تهیه و تنظیم:</a:t>
            </a:r>
          </a:p>
          <a:p>
            <a:pPr algn="r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lvl="0" algn="r" rtl="1"/>
            <a:r>
              <a:rPr lang="fa-IR" dirty="0" smtClean="0"/>
              <a:t>آموزش كاركنان</a:t>
            </a:r>
            <a:endParaRPr lang="en-GB" dirty="0" smtClean="0"/>
          </a:p>
          <a:p>
            <a:pPr lvl="1" algn="r" rtl="1"/>
            <a:r>
              <a:rPr lang="fa-IR" dirty="0" smtClean="0"/>
              <a:t>افرادي كه به استخدام سازمان در مي‌آيند علاوه بر معلوماتي كه دوران تحصیل كسب كرده‌اند به آموزش تخصصي و حرفه‌اي نيز نياز دارند تا دانش فني و مهارت‌هاي لازم را براي انجام شايسته وظايف واگذار شده به دست آورند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ارزيابي عملكرد </a:t>
            </a:r>
            <a:endParaRPr lang="en-GB" dirty="0" smtClean="0"/>
          </a:p>
          <a:p>
            <a:pPr lvl="1" algn="r" rtl="1"/>
            <a:r>
              <a:rPr lang="fa-IR" dirty="0" smtClean="0"/>
              <a:t>فرايندي است كه به وسيله آن كار كاركنان در فواصلي معين و به طور رسمي، مورد بررسي و سنجش قرار مي‌گيرد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بهداشت و ايمني </a:t>
            </a:r>
            <a:endParaRPr lang="en-GB" dirty="0" smtClean="0"/>
          </a:p>
          <a:p>
            <a:pPr lvl="1" algn="r" rtl="1"/>
            <a:r>
              <a:rPr lang="fa-IR" dirty="0" smtClean="0"/>
              <a:t>ارائه خدمات درماني و بهداشتي و اجرا طرح‌ها و برنامه‌هاي ايمني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lvl="0" algn="r" rtl="1"/>
            <a:r>
              <a:rPr lang="fa-IR" dirty="0" smtClean="0"/>
              <a:t>بيمه و بازنشستگي </a:t>
            </a:r>
            <a:endParaRPr lang="en-GB" dirty="0" smtClean="0"/>
          </a:p>
          <a:p>
            <a:pPr lvl="1" algn="r" rtl="1"/>
            <a:r>
              <a:rPr lang="fa-IR" dirty="0" smtClean="0"/>
              <a:t>ايجاد امنيت اقتصادي و تأمين معاش و زندگي مستخدم و خانواده‌اش در زمان:</a:t>
            </a:r>
            <a:endParaRPr lang="en-GB" dirty="0" smtClean="0"/>
          </a:p>
          <a:p>
            <a:pPr lvl="2" algn="r" rtl="1"/>
            <a:r>
              <a:rPr lang="fa-IR" dirty="0" smtClean="0"/>
              <a:t>بيكاري</a:t>
            </a:r>
            <a:endParaRPr lang="en-GB" dirty="0" smtClean="0"/>
          </a:p>
          <a:p>
            <a:pPr lvl="2" algn="r" rtl="1"/>
            <a:r>
              <a:rPr lang="fa-IR" dirty="0" smtClean="0"/>
              <a:t>بيماري</a:t>
            </a:r>
            <a:endParaRPr lang="en-GB" dirty="0" smtClean="0"/>
          </a:p>
          <a:p>
            <a:pPr lvl="2" algn="r" rtl="1"/>
            <a:r>
              <a:rPr lang="fa-IR" dirty="0" smtClean="0"/>
              <a:t>پيري و از كارافتادگي </a:t>
            </a:r>
            <a:endParaRPr lang="en-GB" dirty="0" smtClean="0"/>
          </a:p>
          <a:p>
            <a:pPr lvl="2" algn="r" rtl="1"/>
            <a:r>
              <a:rPr lang="fa-IR" dirty="0" smtClean="0"/>
              <a:t>مرگ</a:t>
            </a:r>
          </a:p>
          <a:p>
            <a:pPr lvl="2" algn="r" rtl="1"/>
            <a:endParaRPr lang="en-GB" dirty="0" smtClean="0"/>
          </a:p>
          <a:p>
            <a:pPr lvl="0" algn="r" rtl="1"/>
            <a:r>
              <a:rPr lang="fa-IR" dirty="0" smtClean="0"/>
              <a:t>رفاه </a:t>
            </a:r>
            <a:endParaRPr lang="en-GB" dirty="0" smtClean="0"/>
          </a:p>
          <a:p>
            <a:pPr lvl="1" algn="r" rtl="1"/>
            <a:r>
              <a:rPr lang="fa-IR" dirty="0" smtClean="0"/>
              <a:t>مجموعه عملياتي است كه باعث حل مشكلات كاركنان شده و نيازهاي داخل و خارج سازماني آنها  را حتي‌المقدور مرتفع مي‌سازد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lvl="0" algn="r" rtl="1"/>
            <a:r>
              <a:rPr lang="fa-IR" dirty="0" smtClean="0"/>
              <a:t>انگيزش، مشاركت و روابط كاركنان </a:t>
            </a:r>
            <a:endParaRPr lang="en-GB" dirty="0" smtClean="0"/>
          </a:p>
          <a:p>
            <a:pPr lvl="1" algn="r" rtl="1"/>
            <a:r>
              <a:rPr lang="fa-IR" dirty="0" smtClean="0"/>
              <a:t>سيستم‌هاي پاداش و تشويق و تنبيه بي‌ارتباط با موضوع انگيزش به صورت عام نيستند اما تنها بخش محدودي از موضوع انگيزش را پوشش مي‌دهند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حقوق و دستمزد </a:t>
            </a:r>
            <a:endParaRPr lang="en-GB" dirty="0" smtClean="0"/>
          </a:p>
          <a:p>
            <a:pPr lvl="1" algn="r" rtl="1"/>
            <a:r>
              <a:rPr lang="fa-IR" dirty="0" smtClean="0"/>
              <a:t>به جبران كاري كه كاركنان در سازمان انجام مي‌دهند حقوق و دستمزد پرداخت مي‌شود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پاداش </a:t>
            </a:r>
            <a:endParaRPr lang="en-GB" dirty="0" smtClean="0"/>
          </a:p>
          <a:p>
            <a:pPr lvl="1" algn="r" rtl="1"/>
            <a:r>
              <a:rPr lang="fa-IR" dirty="0" smtClean="0"/>
              <a:t>جبران زحمتي كه فرد در سازمان متحمل مي‌شود، در ازاي وقت و نيرويي كه او در سازمان و به خاطر نيل به اهداف سازمان صرف مي‌كند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وظايف و فعالیتهای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جابجايي </a:t>
            </a:r>
            <a:endParaRPr lang="en-GB" dirty="0" smtClean="0"/>
          </a:p>
          <a:p>
            <a:pPr lvl="1" algn="r" rtl="1"/>
            <a:r>
              <a:rPr lang="fa-IR" dirty="0" smtClean="0"/>
              <a:t>جابجایی در مشاغل با مسئوليت‌هاي مختلف و یا ارتقاء به مشاغل بالاتر بر اساس شايستگي‌ها، تجربيات و دانشي كه افراد در طول خدمت خود كسب مي‌كنند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انضباط </a:t>
            </a:r>
            <a:endParaRPr lang="en-GB" dirty="0" smtClean="0"/>
          </a:p>
          <a:p>
            <a:pPr lvl="1" algn="r" rtl="1"/>
            <a:r>
              <a:rPr lang="fa-IR" dirty="0" smtClean="0"/>
              <a:t>تنبيه كاركنان خاطي در سازمان كه به وسيله آن، تغييرات رفتاري مطلوب در آنها به وجود مي‌آيد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اهميت دانش مديريت منابع انسانى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lvl="0" algn="r" rtl="1"/>
            <a:r>
              <a:rPr lang="fa-IR" dirty="0" smtClean="0"/>
              <a:t>در گذشته نه چندان دور، سازمان ها در امر رسيدگى به امور منابع انسانى، فقط پست هايى مانند:</a:t>
            </a:r>
            <a:endParaRPr lang="en-GB" dirty="0" smtClean="0"/>
          </a:p>
          <a:p>
            <a:pPr lvl="1" algn="r" rtl="1"/>
            <a:r>
              <a:rPr lang="fa-IR" dirty="0" smtClean="0"/>
              <a:t>مسؤول رفاه </a:t>
            </a:r>
            <a:endParaRPr lang="en-GB" dirty="0" smtClean="0"/>
          </a:p>
          <a:p>
            <a:pPr lvl="1" algn="r" rtl="1"/>
            <a:r>
              <a:rPr lang="fa-IR" dirty="0" smtClean="0"/>
              <a:t>مسؤول استخدام </a:t>
            </a:r>
            <a:endParaRPr lang="en-GB" dirty="0" smtClean="0"/>
          </a:p>
          <a:p>
            <a:pPr lvl="0" algn="r" rtl="1"/>
            <a:r>
              <a:rPr lang="fa-IR" dirty="0" smtClean="0"/>
              <a:t>داشتند و اغلب با مواردى مانند: </a:t>
            </a:r>
            <a:endParaRPr lang="en-GB" dirty="0" smtClean="0"/>
          </a:p>
          <a:p>
            <a:pPr lvl="1" algn="r" rtl="1"/>
            <a:r>
              <a:rPr lang="fa-IR" dirty="0" smtClean="0"/>
              <a:t>دستمزد كاركنان</a:t>
            </a:r>
            <a:endParaRPr lang="en-GB" dirty="0" smtClean="0"/>
          </a:p>
          <a:p>
            <a:pPr lvl="1" algn="r" rtl="1"/>
            <a:r>
              <a:rPr lang="fa-IR" dirty="0" smtClean="0"/>
              <a:t>اقدامات پزشكى در سطح پايين</a:t>
            </a:r>
            <a:endParaRPr lang="en-GB" dirty="0" smtClean="0"/>
          </a:p>
          <a:p>
            <a:pPr lvl="1" algn="r" rtl="1"/>
            <a:r>
              <a:rPr lang="fa-IR" dirty="0" smtClean="0"/>
              <a:t>تفريح و سرگرمى كاركنان سر و كار داشتند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مسؤوليت پرسنلى به طوركل از ارزش پايينى برخوردار بود و موقعيت سازمانى آن تقريباً در پايين ترين سطح سلسله مراتب سازمانى بود.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اهميت دانش مديريت منابع انسانى...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lvl="0" algn="r" rtl="1"/>
            <a:r>
              <a:rPr lang="fa-IR" dirty="0" smtClean="0"/>
              <a:t>امّا امروزه وضع دگرگون شده است</a:t>
            </a:r>
            <a:endParaRPr lang="en-GB" dirty="0" smtClean="0"/>
          </a:p>
          <a:p>
            <a:pPr lvl="0" algn="r" rtl="1"/>
            <a:r>
              <a:rPr lang="fa-IR" dirty="0" smtClean="0"/>
              <a:t>مطالعات دانشمندان در مورد سازمان هاى موفق نشان داده كه در اين سازمان ها مديران آنها از لياقت و كاردانى و توانايى رهبرى بالايى برخوردارند و آنها باور دارند كه مهم ترين و باارزش ترين سرمايه آنها منابع انسانى است</a:t>
            </a:r>
          </a:p>
          <a:p>
            <a:pPr lvl="0" algn="r" rtl="1"/>
            <a:endParaRPr lang="en-GB" dirty="0" smtClean="0"/>
          </a:p>
          <a:p>
            <a:pPr lvl="0" algn="r" rtl="1"/>
            <a:r>
              <a:rPr lang="fa-IR" dirty="0" smtClean="0"/>
              <a:t>از نتايج مهمى كه اين مطالعات نشان داده، اين است كه اگر تمام وظايف و اقدامات مديريت منابع انسانى به صورت صحيح در تمام سطوح صورت پذيرد، موجب </a:t>
            </a:r>
            <a:r>
              <a:rPr lang="fa-IR" b="1" dirty="0" smtClean="0"/>
              <a:t>افزايش انگيزه </a:t>
            </a:r>
            <a:r>
              <a:rPr lang="fa-IR" dirty="0" smtClean="0"/>
              <a:t>مى گردد</a:t>
            </a:r>
          </a:p>
          <a:p>
            <a:pPr lvl="0" algn="r" rtl="1"/>
            <a:endParaRPr lang="en-GB" dirty="0" smtClean="0"/>
          </a:p>
          <a:p>
            <a:pPr lvl="0" algn="r" rtl="1"/>
            <a:r>
              <a:rPr lang="fa-IR" b="1" dirty="0" smtClean="0"/>
              <a:t>بنابراين ميزان انگيزه به اقدامات و عملكرد مديريت منابع انسانى بستگى دارد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مؤثر بر مديريت منابع انسانى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عوامل محيطى مؤثر بر فعاليت هاى مديريت منابع انسانى</a:t>
            </a:r>
          </a:p>
          <a:p>
            <a:pPr algn="r" rtl="1">
              <a:buNone/>
            </a:pPr>
            <a:r>
              <a:rPr lang="fa-IR" dirty="0" smtClean="0"/>
              <a:t> </a:t>
            </a:r>
            <a:endParaRPr lang="en-GB" dirty="0" smtClean="0"/>
          </a:p>
          <a:p>
            <a:pPr lvl="1" algn="r" rtl="1"/>
            <a:r>
              <a:rPr lang="fa-IR" dirty="0" smtClean="0"/>
              <a:t>عوامل درون سازمانى </a:t>
            </a:r>
          </a:p>
          <a:p>
            <a:pPr lvl="1" algn="r" rtl="1"/>
            <a:endParaRPr lang="en-GB" dirty="0" smtClean="0"/>
          </a:p>
          <a:p>
            <a:pPr lvl="1" algn="r" rtl="1"/>
            <a:r>
              <a:rPr lang="fa-IR" dirty="0" smtClean="0"/>
              <a:t>عوامل برون سازمانى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b="1" dirty="0" smtClean="0"/>
              <a:t>عوامل محيطى برون سازمانى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endParaRPr lang="fa-IR" dirty="0" smtClean="0"/>
          </a:p>
          <a:p>
            <a:pPr lvl="0" algn="r" rtl="1"/>
            <a:r>
              <a:rPr lang="fa-IR" dirty="0" smtClean="0"/>
              <a:t>تعریف: نهادها و نيروهايى كه بر عملكرد سازمان تأثير مى گذارند، اما سازمان بر آنها كنترل چندانى ندارد</a:t>
            </a:r>
          </a:p>
          <a:p>
            <a:pPr lvl="0" algn="r" rtl="1"/>
            <a:endParaRPr lang="en-GB" dirty="0" smtClean="0"/>
          </a:p>
          <a:p>
            <a:pPr lvl="0" algn="r" rtl="1"/>
            <a:r>
              <a:rPr lang="fa-IR" dirty="0" smtClean="0"/>
              <a:t>عوامل محيطى برون سازمانى شامل: </a:t>
            </a:r>
            <a:endParaRPr lang="en-GB" dirty="0" smtClean="0"/>
          </a:p>
          <a:p>
            <a:pPr lvl="1" algn="r" rtl="1"/>
            <a:r>
              <a:rPr lang="fa-IR" dirty="0" smtClean="0"/>
              <a:t>قوانين دولتى بازار نيروى كار</a:t>
            </a:r>
            <a:endParaRPr lang="en-GB" dirty="0" smtClean="0"/>
          </a:p>
          <a:p>
            <a:pPr lvl="2" algn="r" rtl="1"/>
            <a:r>
              <a:rPr lang="fa-IR" dirty="0" smtClean="0"/>
              <a:t>قوانين دولتى يكى از مهم ترين فشارهاى برون سازمانى در مورد عملكرد مديريت منابع انسانى، خطمشى ها و قوانين عمومى جامعه است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برون سازمانى...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جامعه</a:t>
            </a:r>
            <a:endParaRPr lang="en-GB" dirty="0" smtClean="0"/>
          </a:p>
          <a:p>
            <a:pPr lvl="2" algn="r" rtl="1"/>
            <a:r>
              <a:rPr lang="fa-IR" dirty="0" smtClean="0"/>
              <a:t>اگر نيروى انسانىِ مورد نيازِ سازمان در بازار نيروى كار وجود نداشته باشد </a:t>
            </a:r>
            <a:endParaRPr lang="en-GB" dirty="0" smtClean="0"/>
          </a:p>
          <a:p>
            <a:pPr lvl="2" algn="r" rtl="1"/>
            <a:r>
              <a:rPr lang="fa-IR" dirty="0" smtClean="0"/>
              <a:t>تقاضا بيشتر از عرضه نيروى كار باشد</a:t>
            </a:r>
          </a:p>
          <a:p>
            <a:pPr lvl="2" algn="r" rtl="1"/>
            <a:endParaRPr lang="en-GB" dirty="0" smtClean="0"/>
          </a:p>
          <a:p>
            <a:pPr lvl="1" algn="r" rtl="1"/>
            <a:r>
              <a:rPr lang="fa-IR" dirty="0" smtClean="0"/>
              <a:t>رقابت</a:t>
            </a:r>
            <a:endParaRPr lang="en-GB" dirty="0" smtClean="0"/>
          </a:p>
          <a:p>
            <a:pPr lvl="2" algn="r" rtl="1"/>
            <a:r>
              <a:rPr lang="fa-IR" dirty="0" smtClean="0"/>
              <a:t>رقابت، باعث رشد و پيشرفت بعضى سازمان ها و حذف سازمان هاى ديگر مى گردد</a:t>
            </a:r>
            <a:endParaRPr lang="en-GB" dirty="0" smtClean="0"/>
          </a:p>
          <a:p>
            <a:pPr lvl="2" algn="r" rtl="1"/>
            <a:r>
              <a:rPr lang="fa-IR" dirty="0" smtClean="0"/>
              <a:t>امروزه اگر سازمان ها بخواهند بقا داشته باشند بايد بتوانند از طريق جذب مديران و متخصصانِ با تجربه براى مشاغل حساس خود و همچنين تدوين برنامه هاى آموزشى اثربخشى بيشترى در جامعه داشته باشند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برون سازمانى...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مشتريان</a:t>
            </a:r>
            <a:endParaRPr lang="en-GB" dirty="0" smtClean="0"/>
          </a:p>
          <a:p>
            <a:pPr lvl="2" algn="r" rtl="1"/>
            <a:r>
              <a:rPr lang="fa-IR" dirty="0" smtClean="0"/>
              <a:t>مديران منابع انسانى بايد اطمينان يابند كه عملكرد سازمان، مشتريان را به مخالفت وانمى دارد.</a:t>
            </a:r>
            <a:endParaRPr lang="en-GB" dirty="0" smtClean="0"/>
          </a:p>
          <a:p>
            <a:pPr lvl="2" algn="r" rtl="1"/>
            <a:r>
              <a:rPr lang="fa-IR" dirty="0" smtClean="0"/>
              <a:t>توجه به نيازهاى مشتريان، يك وظيفه مهم است و به همين منظور مديران منابع انسانى بايد تحقيقات زیر را انجام دهند</a:t>
            </a:r>
            <a:endParaRPr lang="en-GB" dirty="0" smtClean="0"/>
          </a:p>
          <a:p>
            <a:pPr lvl="3" algn="r" rtl="1"/>
            <a:r>
              <a:rPr lang="en-GB" dirty="0" smtClean="0"/>
              <a:t> </a:t>
            </a:r>
            <a:r>
              <a:rPr lang="fa-IR" dirty="0" smtClean="0"/>
              <a:t>نگرش مشتريان به كيفيت كالاها و خدمات سازمان </a:t>
            </a:r>
            <a:endParaRPr lang="en-GB" dirty="0" smtClean="0"/>
          </a:p>
          <a:p>
            <a:pPr lvl="3" algn="r" rtl="1"/>
            <a:r>
              <a:rPr lang="fa-IR" dirty="0" smtClean="0"/>
              <a:t>نحوه اقدامات كارمنديابى و گزينش در سازمان</a:t>
            </a:r>
          </a:p>
          <a:p>
            <a:pPr lvl="3" algn="r" rtl="1"/>
            <a:endParaRPr lang="en-GB" dirty="0" smtClean="0"/>
          </a:p>
          <a:p>
            <a:pPr lvl="1" algn="r" rtl="1"/>
            <a:r>
              <a:rPr lang="fa-IR" dirty="0" smtClean="0"/>
              <a:t>تكنولوژى </a:t>
            </a:r>
            <a:endParaRPr lang="en-GB" dirty="0" smtClean="0"/>
          </a:p>
          <a:p>
            <a:pPr lvl="2" algn="r" rtl="1"/>
            <a:r>
              <a:rPr lang="fa-IR" dirty="0" smtClean="0"/>
              <a:t>تكنولوژى متغيراست و مدام مهارت هاى جديدى را مى طلبد و عرضه اين مهارت ها معمولاً در بازار نيروى كار، كمتر از تقاضا براى آنهاست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مقدمه</a:t>
            </a:r>
          </a:p>
          <a:p>
            <a:pPr algn="r" rtl="1"/>
            <a:r>
              <a:rPr lang="fa-IR" dirty="0" smtClean="0"/>
              <a:t>تعريف مديريت</a:t>
            </a:r>
          </a:p>
          <a:p>
            <a:pPr algn="r" rtl="1"/>
            <a:r>
              <a:rPr lang="fa-IR" dirty="0" smtClean="0"/>
              <a:t>تعریف مديريت منابع انسانى</a:t>
            </a:r>
          </a:p>
          <a:p>
            <a:pPr algn="r" rtl="1"/>
            <a:r>
              <a:rPr lang="fa-IR" dirty="0" smtClean="0"/>
              <a:t>اهداف مديريت منابع انسانى</a:t>
            </a:r>
          </a:p>
          <a:p>
            <a:pPr algn="r" rtl="1"/>
            <a:r>
              <a:rPr lang="fa-IR" dirty="0" smtClean="0"/>
              <a:t>وظايف و فعالیتهای مديريت منابع انسانى</a:t>
            </a:r>
          </a:p>
          <a:p>
            <a:pPr algn="r" rtl="1"/>
            <a:r>
              <a:rPr lang="fa-IR" dirty="0" smtClean="0"/>
              <a:t>اهميت دانش مديريت منابع انسانى</a:t>
            </a:r>
          </a:p>
          <a:p>
            <a:pPr algn="r" rtl="1"/>
            <a:r>
              <a:rPr lang="fa-IR" dirty="0" smtClean="0"/>
              <a:t>عوامل محيطى مؤثر بر مديريت منابع انسانى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برون سازمانى...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سهامداران </a:t>
            </a:r>
            <a:endParaRPr lang="en-GB" dirty="0" smtClean="0"/>
          </a:p>
          <a:p>
            <a:pPr lvl="2" algn="r" rtl="1"/>
            <a:r>
              <a:rPr lang="fa-IR" dirty="0" smtClean="0"/>
              <a:t>سهامداران، مالكان شركتند، زيرا سهامداران، سرمايه گذارى مالى در شركت دارند</a:t>
            </a:r>
            <a:endParaRPr lang="en-GB" dirty="0" smtClean="0"/>
          </a:p>
          <a:p>
            <a:pPr lvl="2" algn="r" rtl="1"/>
            <a:r>
              <a:rPr lang="fa-IR" dirty="0" smtClean="0"/>
              <a:t>آنها ممكن است با برنامه هاى بلند مدت مديريت مخالفت كنند</a:t>
            </a:r>
            <a:endParaRPr lang="en-GB" dirty="0" smtClean="0"/>
          </a:p>
          <a:p>
            <a:pPr lvl="2" algn="r" rtl="1"/>
            <a:r>
              <a:rPr lang="en-GB" dirty="0" smtClean="0"/>
              <a:t> </a:t>
            </a:r>
            <a:r>
              <a:rPr lang="fa-IR" dirty="0" smtClean="0"/>
              <a:t>گاهى سهامداران با انجام برنامه هاى مديريت منابع انسانى به دليل هزينه هاى زيادى كه دربر دارد مخالفت مى كنند.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درون سازمانى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fa-IR" dirty="0" smtClean="0"/>
              <a:t>محيط داخل سازمان نيز فشارهاى قابل ملاحظه اى بر مديريت منابع انسانى دارد</a:t>
            </a:r>
          </a:p>
          <a:p>
            <a:pPr lvl="0" algn="r" rtl="1"/>
            <a:endParaRPr lang="en-GB" dirty="0" smtClean="0"/>
          </a:p>
          <a:p>
            <a:pPr lvl="0" algn="r" rtl="1"/>
            <a:r>
              <a:rPr lang="fa-IR" dirty="0" smtClean="0"/>
              <a:t>محيط درون سازمانى از عواملى تشكيل مى گردد كه از داخل محدوده مرز سازمان بر وظايف مديريت منابع انسانى تأثير مى گذارد</a:t>
            </a:r>
          </a:p>
          <a:p>
            <a:pPr lvl="0" algn="r" rtl="1"/>
            <a:endParaRPr lang="en-GB" dirty="0" smtClean="0"/>
          </a:p>
          <a:p>
            <a:pPr lvl="0" algn="r" rtl="1"/>
            <a:r>
              <a:rPr lang="fa-IR" dirty="0" smtClean="0"/>
              <a:t>عوامل درونى سازمان شامل: </a:t>
            </a:r>
            <a:endParaRPr lang="en-GB" dirty="0" smtClean="0"/>
          </a:p>
          <a:p>
            <a:pPr lvl="1" algn="r" rtl="1"/>
            <a:r>
              <a:rPr lang="fa-IR" dirty="0" smtClean="0"/>
              <a:t>مأموريت ها و اهداف بلند مدت سازمان </a:t>
            </a:r>
            <a:endParaRPr lang="en-GB" dirty="0" smtClean="0"/>
          </a:p>
          <a:p>
            <a:pPr lvl="1" algn="r" rtl="1"/>
            <a:r>
              <a:rPr lang="fa-IR" dirty="0" smtClean="0"/>
              <a:t>خط مشى ها و فرهنگ سازمان </a:t>
            </a:r>
          </a:p>
          <a:p>
            <a:pPr lvl="1" algn="r" rtl="1"/>
            <a:r>
              <a:rPr lang="fa-IR" dirty="0" smtClean="0"/>
              <a:t>عملكرد واحدهاى اجرايى سازمان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درون سازمانى...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خط مشى ها و فرهنگ سازمان </a:t>
            </a:r>
            <a:endParaRPr lang="en-GB" dirty="0" smtClean="0"/>
          </a:p>
          <a:p>
            <a:pPr lvl="2" algn="r" rtl="1"/>
            <a:r>
              <a:rPr lang="fa-IR" dirty="0" smtClean="0"/>
              <a:t>خط مشى يك برنامه عمومى و عملى است و نحوه اجراى هدف را بيان مى كند</a:t>
            </a:r>
            <a:endParaRPr lang="en-GB" dirty="0" smtClean="0"/>
          </a:p>
          <a:p>
            <a:pPr lvl="2" algn="r" rtl="1"/>
            <a:r>
              <a:rPr lang="fa-IR" dirty="0" smtClean="0"/>
              <a:t>برخى از خط مشى هاى كلى كه بر فعاليت هاى مدير پرسنل تأثير مى گذارند عبارتند از:</a:t>
            </a:r>
            <a:endParaRPr lang="en-GB" dirty="0" smtClean="0"/>
          </a:p>
          <a:p>
            <a:pPr lvl="3" algn="r" rtl="1"/>
            <a:r>
              <a:rPr lang="fa-IR" dirty="0" smtClean="0"/>
              <a:t>تأمين امنيت كارى براى كليه كاركنان</a:t>
            </a:r>
            <a:endParaRPr lang="en-GB" dirty="0" smtClean="0"/>
          </a:p>
          <a:p>
            <a:pPr lvl="3" algn="r" rtl="1"/>
            <a:r>
              <a:rPr lang="fa-IR" dirty="0" smtClean="0"/>
              <a:t>تشويق همه كاركنان به منظور دستيابى به توانايى هاى بالقوه خود</a:t>
            </a:r>
            <a:endParaRPr lang="en-GB" dirty="0" smtClean="0"/>
          </a:p>
          <a:p>
            <a:pPr lvl="3" algn="r" rtl="1"/>
            <a:r>
              <a:rPr lang="fa-IR" dirty="0" smtClean="0"/>
              <a:t>پرداخت حقوق براساس ميزان عملكرد به منظور تشويق آنها در توليد بهتر و بيشتر كالاها و خدمات</a:t>
            </a:r>
            <a:endParaRPr lang="en-GB" dirty="0" smtClean="0"/>
          </a:p>
          <a:p>
            <a:pPr lvl="2" algn="r" rtl="1"/>
            <a:r>
              <a:rPr lang="fa-IR" dirty="0" smtClean="0"/>
              <a:t>فرهنگ سازمان فرضيات اساسى و ارزش هاى مشترك يك سازمان مى باشد كه منجر به الگوهاى رفتارى معين مى گردد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عوامل محيطى درون سازمانى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مأموريت ها و اهداف بلند مدت سازمان </a:t>
            </a:r>
            <a:endParaRPr lang="en-GB" dirty="0" smtClean="0"/>
          </a:p>
          <a:p>
            <a:pPr lvl="2" algn="r" rtl="1"/>
            <a:r>
              <a:rPr lang="fa-IR" dirty="0" smtClean="0"/>
              <a:t>هدف اساسى ايجاد سازمان مى باشد و مشخص كننده عمليات و فعاليت هاى سازمان است كه به وسيله مؤسسان، مالكان و يا هيأت مديره تعيين مى گردد</a:t>
            </a:r>
            <a:endParaRPr lang="en-GB" dirty="0" smtClean="0"/>
          </a:p>
          <a:p>
            <a:pPr lvl="1" algn="r" rtl="1"/>
            <a:endParaRPr lang="fa-IR" dirty="0" smtClean="0"/>
          </a:p>
          <a:p>
            <a:pPr lvl="1" algn="r" rtl="1"/>
            <a:r>
              <a:rPr lang="fa-IR" dirty="0" smtClean="0"/>
              <a:t>عملكرد واحدهاى اجرايى سازمان </a:t>
            </a:r>
            <a:endParaRPr lang="en-GB" dirty="0" smtClean="0"/>
          </a:p>
          <a:p>
            <a:pPr lvl="2" algn="r" rtl="1"/>
            <a:r>
              <a:rPr lang="fa-IR" dirty="0" smtClean="0"/>
              <a:t>متخصصان پرسنلى به طور دايم با محدوده هاى اجرايى سازمان مانند توليد و بازاريابى و مالى در تعامل هستند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تجزيه و تحليل شغل و طراحى مشاغل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fa-IR" dirty="0" smtClean="0"/>
              <a:t>در </a:t>
            </a:r>
            <a:r>
              <a:rPr lang="fa-IR" dirty="0" smtClean="0"/>
              <a:t>هر سازمان، فعاليت هايى وجود دارد كه بايستى براى سهولت پيشبرد آنها به</a:t>
            </a:r>
            <a:r>
              <a:rPr lang="en-GB" dirty="0" smtClean="0"/>
              <a:t>:</a:t>
            </a:r>
          </a:p>
          <a:p>
            <a:pPr lvl="1" algn="r" rtl="1"/>
            <a:r>
              <a:rPr lang="fa-IR" dirty="0" smtClean="0"/>
              <a:t>اداره </a:t>
            </a:r>
            <a:r>
              <a:rPr lang="fa-IR" dirty="0" smtClean="0"/>
              <a:t>ها، واحدها ، پست </a:t>
            </a:r>
            <a:r>
              <a:rPr lang="fa-IR" dirty="0" smtClean="0"/>
              <a:t>ها </a:t>
            </a:r>
            <a:r>
              <a:rPr lang="fa-IR" dirty="0" smtClean="0"/>
              <a:t>و وظايف </a:t>
            </a:r>
            <a:r>
              <a:rPr lang="fa-IR" dirty="0" smtClean="0"/>
              <a:t>كوچك تقسيم شود </a:t>
            </a:r>
            <a:endParaRPr lang="en-GB" dirty="0" smtClean="0"/>
          </a:p>
          <a:p>
            <a:pPr lvl="0" algn="r" rtl="1"/>
            <a:r>
              <a:rPr lang="fa-IR" dirty="0" smtClean="0"/>
              <a:t>تا </a:t>
            </a:r>
            <a:r>
              <a:rPr lang="fa-IR" dirty="0" smtClean="0"/>
              <a:t>فعاليت ها با كارآيى بيشترى انجام گردد </a:t>
            </a:r>
            <a:endParaRPr lang="fa-IR" dirty="0" smtClean="0"/>
          </a:p>
          <a:p>
            <a:pPr lvl="0" algn="r" rtl="1"/>
            <a:r>
              <a:rPr lang="fa-IR" dirty="0" smtClean="0"/>
              <a:t>امر </a:t>
            </a:r>
            <a:r>
              <a:rPr lang="fa-IR" dirty="0" smtClean="0"/>
              <a:t>كنترل به راحتى صورت </a:t>
            </a:r>
            <a:r>
              <a:rPr lang="fa-IR" dirty="0" smtClean="0"/>
              <a:t>گيرد</a:t>
            </a:r>
            <a:endParaRPr lang="en-GB" dirty="0" smtClean="0"/>
          </a:p>
          <a:p>
            <a:pPr lvl="0" algn="r" rtl="1">
              <a:buNone/>
            </a:pPr>
            <a:r>
              <a:rPr lang="fa-IR" dirty="0" smtClean="0"/>
              <a:t> </a:t>
            </a:r>
            <a:endParaRPr lang="en-GB" dirty="0" smtClean="0"/>
          </a:p>
          <a:p>
            <a:pPr lvl="0" algn="r" rtl="1"/>
            <a:r>
              <a:rPr lang="fa-IR" dirty="0" smtClean="0"/>
              <a:t>شغل عبارت است از</a:t>
            </a:r>
            <a:r>
              <a:rPr lang="en-GB" dirty="0" smtClean="0"/>
              <a:t>:</a:t>
            </a:r>
          </a:p>
          <a:p>
            <a:pPr lvl="1" algn="r" rtl="1"/>
            <a:r>
              <a:rPr lang="fa-IR" dirty="0" smtClean="0"/>
              <a:t>كوچك ترين واحد كار در هر سازمان كه وظايف مشابه در آن جمع مى شود </a:t>
            </a:r>
            <a:endParaRPr lang="en-GB" dirty="0" smtClean="0"/>
          </a:p>
          <a:p>
            <a:pPr lvl="1" algn="r" rtl="1"/>
            <a:r>
              <a:rPr lang="fa-IR" dirty="0" smtClean="0"/>
              <a:t>گروهى وظايف كه از نظر نوع و سطح پيچيدگى با هم مشابه اند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تجزيه و تحليل شغل و طراحى </a:t>
            </a:r>
            <a:r>
              <a:rPr lang="fa-IR" b="1" dirty="0" smtClean="0"/>
              <a:t>مشاغل...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fa-IR" b="1" dirty="0" smtClean="0"/>
              <a:t>تجزيه و تحليل شغل در سه موقعيت انجام مى </a:t>
            </a:r>
            <a:r>
              <a:rPr lang="fa-IR" b="1" dirty="0" smtClean="0"/>
              <a:t>گردد:</a:t>
            </a:r>
          </a:p>
          <a:p>
            <a:pPr algn="r" rtl="1"/>
            <a:endParaRPr lang="en-GB" b="1" dirty="0" smtClean="0"/>
          </a:p>
          <a:p>
            <a:pPr lvl="1" algn="r" rtl="1"/>
            <a:r>
              <a:rPr lang="fa-IR" dirty="0" smtClean="0"/>
              <a:t>هنگامى </a:t>
            </a:r>
            <a:r>
              <a:rPr lang="fa-IR" dirty="0" smtClean="0"/>
              <a:t>كه سازمان ايجاد مى شود درواقع تجزيه و تحليل شغل، براى اولين بار صورت مى گيرد</a:t>
            </a:r>
            <a:r>
              <a:rPr lang="fa-IR" dirty="0" smtClean="0"/>
              <a:t>.</a:t>
            </a:r>
          </a:p>
          <a:p>
            <a:pPr lvl="1" algn="r" rtl="1"/>
            <a:endParaRPr lang="en-GB" dirty="0" smtClean="0"/>
          </a:p>
          <a:p>
            <a:pPr lvl="1" algn="r" rtl="1"/>
            <a:r>
              <a:rPr lang="fa-IR" dirty="0" smtClean="0"/>
              <a:t>هنگامى كه مشاغل جديد ايجاد و توسعه داده مى شود</a:t>
            </a:r>
            <a:r>
              <a:rPr lang="fa-IR" dirty="0" smtClean="0"/>
              <a:t>.</a:t>
            </a:r>
          </a:p>
          <a:p>
            <a:pPr lvl="1" algn="r" rtl="1"/>
            <a:endParaRPr lang="en-GB" dirty="0" smtClean="0"/>
          </a:p>
          <a:p>
            <a:pPr lvl="1" algn="r" rtl="1"/>
            <a:r>
              <a:rPr lang="fa-IR" dirty="0" smtClean="0"/>
              <a:t>هنگامى كه مشاغل بر اثر تكنولوژى جديد، روش ها يا سيستم هاى جديد، تغييرات قابل ملاحظه اى داشته باشند.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تجزيه و تحليل </a:t>
            </a:r>
            <a:r>
              <a:rPr lang="fa-IR" b="1" dirty="0" smtClean="0"/>
              <a:t>شغل ، </a:t>
            </a:r>
            <a:r>
              <a:rPr lang="fa-IR" b="1" dirty="0" smtClean="0"/>
              <a:t>اساسى ترين ابزار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اطلاعات </a:t>
            </a:r>
            <a:r>
              <a:rPr lang="fa-IR" dirty="0" smtClean="0"/>
              <a:t>حاصله از طريق تجزيه و تحليل شغل مديران را در امر سازماندهى و طراحى سازمان كمك مى </a:t>
            </a:r>
            <a:r>
              <a:rPr lang="fa-IR" dirty="0" smtClean="0"/>
              <a:t>كند</a:t>
            </a:r>
          </a:p>
          <a:p>
            <a:pPr lvl="0" algn="r" rtl="1"/>
            <a:r>
              <a:rPr lang="fa-IR" dirty="0" smtClean="0"/>
              <a:t>زيرا:</a:t>
            </a:r>
            <a:endParaRPr lang="en-GB" dirty="0" smtClean="0"/>
          </a:p>
          <a:p>
            <a:pPr lvl="1" algn="r" rtl="1"/>
            <a:r>
              <a:rPr lang="fa-IR" dirty="0" smtClean="0"/>
              <a:t>روابط بين مشاغل و مسؤوليت هاى سطوح مختلف سازمانى 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lvl="1" algn="r" rtl="1"/>
            <a:r>
              <a:rPr lang="fa-IR" dirty="0" smtClean="0"/>
              <a:t>برنامه ريزى نيروى انسانى و كارمنديابى و </a:t>
            </a:r>
            <a:r>
              <a:rPr lang="fa-IR" dirty="0" smtClean="0"/>
              <a:t>انتخاب</a:t>
            </a:r>
          </a:p>
          <a:p>
            <a:pPr lvl="1" algn="r" rtl="1"/>
            <a:endParaRPr lang="fa-IR" dirty="0" smtClean="0"/>
          </a:p>
          <a:p>
            <a:pPr lvl="1" algn="r" rtl="1"/>
            <a:r>
              <a:rPr lang="fa-IR" dirty="0" smtClean="0"/>
              <a:t>تدوين برنامه هاى آموزش و توسعه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تجزيه و تحليل </a:t>
            </a:r>
            <a:r>
              <a:rPr lang="fa-IR" b="1" dirty="0" smtClean="0"/>
              <a:t>شغل ، </a:t>
            </a:r>
            <a:r>
              <a:rPr lang="fa-IR" b="1" dirty="0" smtClean="0"/>
              <a:t>اساسى ترين </a:t>
            </a:r>
            <a:r>
              <a:rPr lang="fa-IR" b="1" dirty="0" smtClean="0"/>
              <a:t>ابزار...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 algn="r" rtl="1"/>
            <a:endParaRPr lang="fa-IR" dirty="0" smtClean="0"/>
          </a:p>
          <a:p>
            <a:pPr lvl="1" algn="r" rtl="1"/>
            <a:r>
              <a:rPr lang="fa-IR" dirty="0" smtClean="0"/>
              <a:t>پرداخت </a:t>
            </a:r>
            <a:r>
              <a:rPr lang="fa-IR" dirty="0" smtClean="0"/>
              <a:t>مناسب و متعادل حقوق و مزايا 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lvl="1" algn="r" rtl="1"/>
            <a:r>
              <a:rPr lang="fa-IR" dirty="0" smtClean="0"/>
              <a:t>تدوين برنامه هاى ايمنى و سلامتى</a:t>
            </a:r>
            <a:endParaRPr lang="en-GB" dirty="0" smtClean="0"/>
          </a:p>
          <a:p>
            <a:pPr lvl="1" algn="r" rtl="1"/>
            <a:endParaRPr lang="fa-IR" dirty="0" smtClean="0"/>
          </a:p>
          <a:p>
            <a:pPr lvl="1" algn="r" rtl="1"/>
            <a:r>
              <a:rPr lang="fa-IR" dirty="0" smtClean="0"/>
              <a:t>ارزيابى </a:t>
            </a:r>
            <a:r>
              <a:rPr lang="fa-IR" dirty="0" smtClean="0"/>
              <a:t>عملكرد وشناسايى كاركنان موفق و غيرموفق</a:t>
            </a:r>
            <a:endParaRPr lang="en-GB" dirty="0" smtClean="0"/>
          </a:p>
          <a:p>
            <a:pPr lvl="1" algn="r" rtl="1"/>
            <a:endParaRPr lang="fa-IR" dirty="0" smtClean="0"/>
          </a:p>
          <a:p>
            <a:pPr lvl="1" algn="r" rtl="1"/>
            <a:r>
              <a:rPr lang="fa-IR" dirty="0" smtClean="0"/>
              <a:t>اتخاذ </a:t>
            </a:r>
            <a:r>
              <a:rPr lang="fa-IR" dirty="0" smtClean="0"/>
              <a:t>تصميمات مربوط به ترفيع، انفصال، جابه جايى ها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مراحل تجزيه و تحليل شغل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fa-IR" dirty="0" smtClean="0"/>
              <a:t>تعيين </a:t>
            </a:r>
            <a:r>
              <a:rPr lang="fa-IR" dirty="0" smtClean="0"/>
              <a:t>نوع استفاده از اطلاعات</a:t>
            </a:r>
            <a:endParaRPr lang="en-GB" dirty="0" smtClean="0"/>
          </a:p>
          <a:p>
            <a:pPr lvl="1" algn="r" rtl="1"/>
            <a:r>
              <a:rPr lang="fa-IR" dirty="0" smtClean="0"/>
              <a:t>با مشخص كردن نوع استفاده آن، انتخاب روش جمع آورى اطلاعات با كارآيى بيشتر صورت مى گيرد</a:t>
            </a:r>
            <a:endParaRPr lang="en-GB" dirty="0" smtClean="0"/>
          </a:p>
          <a:p>
            <a:pPr lvl="1" algn="r" rtl="1"/>
            <a:r>
              <a:rPr lang="fa-IR" dirty="0" smtClean="0"/>
              <a:t>زيرا جمع آورى اطلاعات و روش آن تا حد زيادى تحت تأثير كاربردى است كه مديران سازمان، خواهان آن هستند</a:t>
            </a:r>
            <a:endParaRPr lang="en-GB" dirty="0" smtClean="0"/>
          </a:p>
          <a:p>
            <a:pPr lvl="0" algn="r" rtl="1"/>
            <a:r>
              <a:rPr lang="fa-IR" dirty="0" smtClean="0"/>
              <a:t>تهيه </a:t>
            </a:r>
            <a:r>
              <a:rPr lang="fa-IR" dirty="0" smtClean="0"/>
              <a:t>و تأمين اطلاعات مبنايى</a:t>
            </a:r>
            <a:endParaRPr lang="en-GB" dirty="0" smtClean="0"/>
          </a:p>
          <a:p>
            <a:pPr lvl="1" algn="r" rtl="1"/>
            <a:r>
              <a:rPr lang="fa-IR" dirty="0" smtClean="0"/>
              <a:t>نمودار سازمانى: ارتباط بين مشاغل را در سازمان</a:t>
            </a:r>
            <a:endParaRPr lang="en-GB" dirty="0" smtClean="0"/>
          </a:p>
          <a:p>
            <a:pPr lvl="1" algn="r" rtl="1"/>
            <a:r>
              <a:rPr lang="fa-IR" dirty="0" smtClean="0"/>
              <a:t>نمودار فرآيند انجام مشاغل: اطلاعات معينى در مورد جريان امور</a:t>
            </a:r>
            <a:endParaRPr lang="en-GB" dirty="0" smtClean="0"/>
          </a:p>
          <a:p>
            <a:pPr lvl="1" algn="r" rtl="1"/>
            <a:r>
              <a:rPr lang="fa-IR" dirty="0" smtClean="0"/>
              <a:t>شرح شغل هاى قبلى: نقطه شروع خوبى براى تجزيه و تحليل مشاغل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مراحل تجزيه و تحليل </a:t>
            </a:r>
            <a:r>
              <a:rPr lang="fa-IR" b="1" dirty="0" smtClean="0"/>
              <a:t>شغل...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انتخاب مشاغل نمونه و كليدى</a:t>
            </a:r>
            <a:endParaRPr lang="en-GB" dirty="0" smtClean="0"/>
          </a:p>
          <a:p>
            <a:pPr lvl="1" algn="r" rtl="1"/>
            <a:r>
              <a:rPr lang="fa-IR" dirty="0" smtClean="0"/>
              <a:t>درصورت تعدد مشاغل </a:t>
            </a:r>
            <a:r>
              <a:rPr lang="fa-IR" dirty="0" smtClean="0"/>
              <a:t>مشابه در </a:t>
            </a:r>
            <a:r>
              <a:rPr lang="fa-IR" dirty="0" smtClean="0"/>
              <a:t>بايد </a:t>
            </a:r>
            <a:r>
              <a:rPr lang="fa-IR" dirty="0" smtClean="0"/>
              <a:t>مشاغلى به عنوان نماينده و نمونه اى از كل انتخاب گردد. تا از هزينه و زمان انجام اين كار كاسته شود</a:t>
            </a:r>
            <a:r>
              <a:rPr lang="fa-IR" dirty="0" smtClean="0"/>
              <a:t>.</a:t>
            </a:r>
            <a:endParaRPr lang="en-GB" dirty="0" smtClean="0"/>
          </a:p>
          <a:p>
            <a:pPr lvl="0" algn="r" rtl="1"/>
            <a:r>
              <a:rPr lang="fa-IR" dirty="0" smtClean="0"/>
              <a:t>جمع آورى اطلاعات و تجزيه و تحليل شغل</a:t>
            </a:r>
            <a:endParaRPr lang="en-GB" dirty="0" smtClean="0"/>
          </a:p>
          <a:p>
            <a:pPr lvl="1" algn="r" rtl="1"/>
            <a:r>
              <a:rPr lang="fa-IR" dirty="0" smtClean="0"/>
              <a:t>در اين مرحله اطلاعاتزیر جمع آوری می گردد:</a:t>
            </a:r>
            <a:endParaRPr lang="en-GB" dirty="0" smtClean="0"/>
          </a:p>
          <a:p>
            <a:pPr lvl="2" algn="r" rtl="1"/>
            <a:r>
              <a:rPr lang="fa-IR" dirty="0" smtClean="0"/>
              <a:t>فعاليت هاى شغلى</a:t>
            </a:r>
            <a:endParaRPr lang="en-GB" dirty="0" smtClean="0"/>
          </a:p>
          <a:p>
            <a:pPr lvl="2" algn="r" rtl="1"/>
            <a:r>
              <a:rPr lang="fa-IR" dirty="0" smtClean="0"/>
              <a:t>مسؤوليت ها</a:t>
            </a:r>
            <a:endParaRPr lang="en-GB" dirty="0" smtClean="0"/>
          </a:p>
          <a:p>
            <a:pPr lvl="2" algn="r" rtl="1"/>
            <a:r>
              <a:rPr lang="fa-IR" dirty="0" smtClean="0"/>
              <a:t>شرايط كارى</a:t>
            </a:r>
            <a:endParaRPr lang="en-GB" dirty="0" smtClean="0"/>
          </a:p>
          <a:p>
            <a:pPr lvl="2" algn="r" rtl="1"/>
            <a:r>
              <a:rPr lang="fa-IR" dirty="0" smtClean="0"/>
              <a:t>قابليت هاى انسانى مورد نياز:</a:t>
            </a:r>
            <a:endParaRPr lang="en-GB" dirty="0" smtClean="0"/>
          </a:p>
          <a:p>
            <a:pPr lvl="3" algn="r" rtl="1"/>
            <a:r>
              <a:rPr lang="fa-IR" dirty="0" smtClean="0"/>
              <a:t>مانند مهارت ها، توانايى ها و تجربه ها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مدیریت منابع انسانی، عبارت است از فرایند کار کردن با افراد، به طوری که این افراد و سازمانشان به توانمندی کاملی دست یابند</a:t>
            </a:r>
          </a:p>
          <a:p>
            <a:pPr algn="r" rtl="1"/>
            <a:r>
              <a:rPr lang="fa-IR" dirty="0" smtClean="0"/>
              <a:t>حتی زمانی که یکی از موارد زیر ملزم باشد:</a:t>
            </a:r>
          </a:p>
          <a:p>
            <a:pPr lvl="1" algn="r" rtl="1"/>
            <a:r>
              <a:rPr lang="fa-IR" dirty="0" smtClean="0"/>
              <a:t>تغییر</a:t>
            </a:r>
          </a:p>
          <a:p>
            <a:pPr lvl="1" algn="r" rtl="1"/>
            <a:r>
              <a:rPr lang="fa-IR" dirty="0" smtClean="0"/>
              <a:t>نیاز به کسب مهارت‌های جدید</a:t>
            </a:r>
          </a:p>
          <a:p>
            <a:pPr lvl="1" algn="r" rtl="1"/>
            <a:r>
              <a:rPr lang="fa-IR" dirty="0" smtClean="0"/>
              <a:t>تقبل مسئولیت‌های جدید</a:t>
            </a:r>
          </a:p>
          <a:p>
            <a:pPr lvl="1" algn="r" rtl="1"/>
            <a:r>
              <a:rPr lang="fa-IR" dirty="0" smtClean="0"/>
              <a:t>شکل جدیدی از روابط </a:t>
            </a:r>
          </a:p>
          <a:p>
            <a:pPr algn="r" rtl="1"/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مراحل تجزيه و تحليل </a:t>
            </a:r>
            <a:r>
              <a:rPr lang="fa-IR" b="1" dirty="0" smtClean="0"/>
              <a:t>شغل...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بازبينى اطلاعات با شاغلين</a:t>
            </a:r>
            <a:endParaRPr lang="en-GB" dirty="0" smtClean="0"/>
          </a:p>
          <a:p>
            <a:pPr lvl="1" algn="r" rtl="1"/>
            <a:r>
              <a:rPr lang="fa-IR" dirty="0" smtClean="0"/>
              <a:t>بررسی با شاغلين وظايف و سرپرستان جهت انجام اصلاحات مورد نياز </a:t>
            </a:r>
            <a:endParaRPr lang="en-GB" dirty="0" smtClean="0"/>
          </a:p>
          <a:p>
            <a:pPr lvl="0" algn="r" rtl="1"/>
            <a:r>
              <a:rPr lang="fa-IR" dirty="0" smtClean="0"/>
              <a:t>تدوين شرح شغل</a:t>
            </a:r>
            <a:endParaRPr lang="en-GB" dirty="0" smtClean="0"/>
          </a:p>
          <a:p>
            <a:pPr lvl="1" algn="r" rtl="1"/>
            <a:r>
              <a:rPr lang="fa-IR" dirty="0" smtClean="0"/>
              <a:t>بيان مكتوب از آنچه شاغل انجام مى دهد، نحوه انجام شغل و دليل انجام آن</a:t>
            </a:r>
            <a:endParaRPr lang="en-GB" dirty="0" smtClean="0"/>
          </a:p>
          <a:p>
            <a:pPr lvl="1" algn="r" rtl="1"/>
            <a:r>
              <a:rPr lang="fa-IR" dirty="0" smtClean="0"/>
              <a:t>اين موارد به طور خلاصه به صورت زير ثبت مى گردد:</a:t>
            </a:r>
            <a:endParaRPr lang="en-GB" dirty="0" smtClean="0"/>
          </a:p>
          <a:p>
            <a:pPr lvl="2" algn="r" rtl="1"/>
            <a:r>
              <a:rPr lang="fa-IR" dirty="0" smtClean="0"/>
              <a:t>عنوان شغل؛</a:t>
            </a:r>
            <a:endParaRPr lang="en-GB" dirty="0" smtClean="0"/>
          </a:p>
          <a:p>
            <a:pPr lvl="2" algn="r" rtl="1"/>
            <a:r>
              <a:rPr lang="fa-IR" dirty="0" smtClean="0"/>
              <a:t>شرح خلاصه اى از شغل يا تعريف آن؛</a:t>
            </a:r>
            <a:endParaRPr lang="en-GB" dirty="0" smtClean="0"/>
          </a:p>
          <a:p>
            <a:pPr lvl="2" algn="r" rtl="1"/>
            <a:r>
              <a:rPr lang="fa-IR" dirty="0" smtClean="0"/>
              <a:t>شرح نمونه وظايف، مسؤوليت ها و شرايط كارى.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مراحل تجزيه و تحليل </a:t>
            </a:r>
            <a:r>
              <a:rPr lang="fa-IR" b="1" dirty="0" smtClean="0"/>
              <a:t>شغل...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تدوين شرح شرايط احراز:</a:t>
            </a:r>
            <a:endParaRPr lang="en-GB" dirty="0" smtClean="0"/>
          </a:p>
          <a:p>
            <a:pPr lvl="1" algn="r" rtl="1"/>
            <a:r>
              <a:rPr lang="fa-IR" dirty="0" smtClean="0"/>
              <a:t>شرايط احراز، شامل حداقل قابليت هايى است كه شاغل بايد داشته باشد تا بتواند شغل مورد نظر را به نحو مطلوب انجام دهد. </a:t>
            </a:r>
            <a:endParaRPr lang="en-GB" dirty="0" smtClean="0"/>
          </a:p>
          <a:p>
            <a:pPr lvl="1" algn="r" rtl="1"/>
            <a:r>
              <a:rPr lang="fa-IR" dirty="0" smtClean="0"/>
              <a:t>درواقع شرح شرايط احراز شامل:</a:t>
            </a:r>
            <a:endParaRPr lang="en-GB" dirty="0" smtClean="0"/>
          </a:p>
          <a:p>
            <a:pPr lvl="2" algn="r" rtl="1"/>
            <a:r>
              <a:rPr lang="fa-IR" dirty="0" smtClean="0"/>
              <a:t>تحصيلات و معلومات</a:t>
            </a:r>
            <a:endParaRPr lang="en-GB" dirty="0" smtClean="0"/>
          </a:p>
          <a:p>
            <a:pPr lvl="2" algn="r" rtl="1"/>
            <a:r>
              <a:rPr lang="fa-IR" dirty="0" smtClean="0"/>
              <a:t>مهارت ها</a:t>
            </a:r>
            <a:endParaRPr lang="en-GB" dirty="0" smtClean="0"/>
          </a:p>
          <a:p>
            <a:pPr lvl="2" algn="r" rtl="1"/>
            <a:r>
              <a:rPr lang="fa-IR" dirty="0" smtClean="0"/>
              <a:t>تجربه </a:t>
            </a:r>
            <a:endParaRPr lang="en-GB" dirty="0" smtClean="0"/>
          </a:p>
          <a:p>
            <a:pPr lvl="2" algn="r" rtl="1"/>
            <a:r>
              <a:rPr lang="fa-IR" dirty="0" smtClean="0"/>
              <a:t>توانايى هاى فيزيكى لازم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روش هاى تجزيه و تحليل شغل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/>
              <a:t>چه </a:t>
            </a:r>
            <a:r>
              <a:rPr lang="fa-IR" dirty="0" smtClean="0"/>
              <a:t>كارى انجام مى شود (مشخصات و ويژگى هاى ضرورى شغل)؟</a:t>
            </a:r>
            <a:endParaRPr lang="en-GB" dirty="0" smtClean="0"/>
          </a:p>
          <a:p>
            <a:pPr algn="r" rtl="1"/>
            <a:r>
              <a:rPr lang="fa-IR" dirty="0" smtClean="0"/>
              <a:t>چگونه شغل انجام مى شود (ترتيب انجام وظايف، روش ها و رويه ها، فرآيند انجام شغل و ابزارهاى مورد استفاده)؟</a:t>
            </a:r>
            <a:endParaRPr lang="en-GB" dirty="0" smtClean="0"/>
          </a:p>
          <a:p>
            <a:pPr algn="r" rtl="1"/>
            <a:r>
              <a:rPr lang="fa-IR" dirty="0" smtClean="0"/>
              <a:t>هدف از انجام شغل و نتايج حاصل از آن چيست؟</a:t>
            </a:r>
            <a:endParaRPr lang="en-GB" dirty="0" smtClean="0"/>
          </a:p>
          <a:p>
            <a:pPr algn="r" rtl="1">
              <a:buNone/>
            </a:pPr>
            <a:endParaRPr lang="en-GB" dirty="0" smtClean="0"/>
          </a:p>
          <a:p>
            <a:pPr lvl="0" algn="r" rtl="1"/>
            <a:r>
              <a:rPr lang="fa-IR" dirty="0" smtClean="0"/>
              <a:t>روش هاى تجزيه و تحليل شغل:</a:t>
            </a:r>
            <a:endParaRPr lang="en-GB" dirty="0" smtClean="0"/>
          </a:p>
          <a:p>
            <a:pPr lvl="1" algn="r" rtl="1"/>
            <a:r>
              <a:rPr lang="fa-IR" dirty="0" smtClean="0"/>
              <a:t>مصاحبه</a:t>
            </a:r>
            <a:endParaRPr lang="en-GB" dirty="0" smtClean="0"/>
          </a:p>
          <a:p>
            <a:pPr lvl="1" algn="r" rtl="1"/>
            <a:r>
              <a:rPr lang="fa-IR" dirty="0" smtClean="0"/>
              <a:t>روش پرسشنامه</a:t>
            </a:r>
            <a:endParaRPr lang="en-GB" dirty="0" smtClean="0"/>
          </a:p>
          <a:p>
            <a:pPr lvl="1" algn="r" rtl="1"/>
            <a:r>
              <a:rPr lang="fa-IR" dirty="0" smtClean="0"/>
              <a:t>روش مشاهده</a:t>
            </a:r>
            <a:endParaRPr lang="en-GB" dirty="0" smtClean="0"/>
          </a:p>
          <a:p>
            <a:pPr lvl="1" algn="r" rtl="1"/>
            <a:r>
              <a:rPr lang="fa-IR" dirty="0" smtClean="0"/>
              <a:t>روش </a:t>
            </a:r>
            <a:r>
              <a:rPr lang="fa-IR" dirty="0" smtClean="0"/>
              <a:t>ثبت عملكرد روزانه </a:t>
            </a:r>
            <a:r>
              <a:rPr lang="fa-IR" dirty="0" smtClean="0"/>
              <a:t>شاغل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روش هاى تجزيه و تحليل شغل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مصاحبه</a:t>
            </a:r>
            <a:r>
              <a:rPr lang="fa-IR" dirty="0" smtClean="0"/>
              <a:t>:</a:t>
            </a:r>
            <a:endParaRPr lang="en-GB" dirty="0" smtClean="0"/>
          </a:p>
          <a:p>
            <a:pPr lvl="1" algn="r" rtl="1"/>
            <a:r>
              <a:rPr lang="fa-IR" dirty="0" smtClean="0"/>
              <a:t>مصاحبه فردى </a:t>
            </a:r>
            <a:endParaRPr lang="en-GB" dirty="0" smtClean="0"/>
          </a:p>
          <a:p>
            <a:pPr lvl="1" algn="r" rtl="1"/>
            <a:r>
              <a:rPr lang="fa-IR" dirty="0" smtClean="0"/>
              <a:t>مصاحبه گروهى </a:t>
            </a:r>
            <a:endParaRPr lang="en-GB" dirty="0" smtClean="0"/>
          </a:p>
          <a:p>
            <a:pPr lvl="1" algn="r" rtl="1"/>
            <a:r>
              <a:rPr lang="fa-IR" dirty="0" smtClean="0"/>
              <a:t>مصاحبه سرپرستى </a:t>
            </a:r>
            <a:endParaRPr lang="fa-IR" dirty="0" smtClean="0"/>
          </a:p>
          <a:p>
            <a:pPr lvl="1" algn="r" rtl="1"/>
            <a:endParaRPr lang="fa-IR" dirty="0" smtClean="0"/>
          </a:p>
          <a:p>
            <a:pPr lvl="0" algn="r" rtl="1"/>
            <a:r>
              <a:rPr lang="fa-IR" dirty="0" smtClean="0"/>
              <a:t>روش مشاهده:</a:t>
            </a:r>
            <a:endParaRPr lang="en-GB" dirty="0" smtClean="0"/>
          </a:p>
          <a:p>
            <a:pPr lvl="1" algn="r" rtl="1"/>
            <a:r>
              <a:rPr lang="fa-IR" dirty="0" smtClean="0"/>
              <a:t>كارشناس با حضور در محل كار و مشاهده چگونگى انجام مشاغل، خود به تكميل پرسشنامه و يا ثبت جزئيات شغل مبادرت مى </a:t>
            </a:r>
            <a:r>
              <a:rPr lang="fa-IR" dirty="0" smtClean="0"/>
              <a:t>ورزد</a:t>
            </a:r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/>
              <a:t>روش هاى تجزيه و تحليل شغل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روش پرسشنامه:</a:t>
            </a:r>
            <a:endParaRPr lang="en-GB" dirty="0" smtClean="0"/>
          </a:p>
          <a:p>
            <a:pPr lvl="1" algn="r" rtl="1"/>
            <a:r>
              <a:rPr lang="fa-IR" dirty="0" smtClean="0"/>
              <a:t>داراى ساختار و يك سلسله سؤالات ريز و دقيق </a:t>
            </a:r>
            <a:endParaRPr lang="en-GB" dirty="0" smtClean="0"/>
          </a:p>
          <a:p>
            <a:pPr lvl="1" algn="r" rtl="1"/>
            <a:r>
              <a:rPr lang="fa-IR" dirty="0" smtClean="0"/>
              <a:t>شاغل موظف باشد به طور كامل به آنها جواب بدهد</a:t>
            </a:r>
            <a:endParaRPr lang="en-GB" dirty="0" smtClean="0"/>
          </a:p>
          <a:p>
            <a:pPr lvl="1" algn="r" rtl="1"/>
            <a:r>
              <a:rPr lang="fa-IR" dirty="0" smtClean="0"/>
              <a:t>خيلى باز و داراى يك سلسله سؤالات كلى باشد </a:t>
            </a:r>
            <a:endParaRPr lang="en-GB" dirty="0" smtClean="0"/>
          </a:p>
          <a:p>
            <a:pPr lvl="1" algn="r" rtl="1"/>
            <a:r>
              <a:rPr lang="fa-IR" dirty="0" smtClean="0"/>
              <a:t>شاغل به شرح وظايف اصلى بپردازد</a:t>
            </a:r>
          </a:p>
          <a:p>
            <a:pPr lvl="1" algn="r" rtl="1"/>
            <a:endParaRPr lang="en-GB" dirty="0" smtClean="0"/>
          </a:p>
          <a:p>
            <a:pPr lvl="0" algn="r" rtl="1"/>
            <a:r>
              <a:rPr lang="fa-IR" dirty="0" smtClean="0"/>
              <a:t>روش ثبت عملكرد روزانه شاغل :</a:t>
            </a:r>
            <a:endParaRPr lang="en-GB" dirty="0" smtClean="0"/>
          </a:p>
          <a:p>
            <a:pPr lvl="1" algn="r" rtl="1"/>
            <a:r>
              <a:rPr lang="fa-IR" dirty="0" smtClean="0"/>
              <a:t>كاركنان باید روزانه فعاليت هايى كه انجام مى دهند در دفتر مخصوص يادداشت كنند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</a:t>
            </a:r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fa-IR" dirty="0" smtClean="0"/>
              <a:t>در واقع مدیریت منابع انسانی استفاده از نیروی انسانی در جهت اهداف سازمان است </a:t>
            </a:r>
            <a:endParaRPr lang="en-GB" dirty="0" smtClean="0"/>
          </a:p>
          <a:p>
            <a:pPr lvl="0" algn="r" rtl="1"/>
            <a:r>
              <a:rPr lang="fa-IR" dirty="0" smtClean="0"/>
              <a:t>شامل فعالیت‌هایی نظیر: </a:t>
            </a:r>
            <a:endParaRPr lang="en-GB" dirty="0" smtClean="0"/>
          </a:p>
          <a:p>
            <a:pPr lvl="1" algn="r" rtl="1"/>
            <a:r>
              <a:rPr lang="fa-IR" dirty="0" smtClean="0"/>
              <a:t>کارمندیابی </a:t>
            </a:r>
            <a:endParaRPr lang="en-GB" dirty="0" smtClean="0"/>
          </a:p>
          <a:p>
            <a:pPr lvl="1" algn="r" rtl="1"/>
            <a:r>
              <a:rPr lang="fa-IR" dirty="0" smtClean="0"/>
              <a:t>جذب</a:t>
            </a:r>
            <a:endParaRPr lang="en-GB" dirty="0" smtClean="0"/>
          </a:p>
          <a:p>
            <a:pPr lvl="1" algn="r" rtl="1"/>
            <a:r>
              <a:rPr lang="fa-IR" dirty="0" smtClean="0"/>
              <a:t>آموزش</a:t>
            </a:r>
            <a:endParaRPr lang="en-GB" dirty="0" smtClean="0"/>
          </a:p>
          <a:p>
            <a:pPr lvl="1" algn="r" rtl="1"/>
            <a:r>
              <a:rPr lang="fa-IR" dirty="0" smtClean="0"/>
              <a:t>حقوق و دستمزد </a:t>
            </a:r>
            <a:endParaRPr lang="en-GB" dirty="0" smtClean="0"/>
          </a:p>
          <a:p>
            <a:pPr lvl="1" algn="r" rtl="1"/>
            <a:r>
              <a:rPr lang="fa-IR" dirty="0" smtClean="0"/>
              <a:t>روابط سازمانی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</a:t>
            </a:r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fa-IR" dirty="0" smtClean="0"/>
              <a:t>مدیریت منابع انسانی با سایرعلوم ارتباطی تنگاتنگ دارد، مانند:</a:t>
            </a:r>
            <a:endParaRPr lang="en-GB" dirty="0" smtClean="0"/>
          </a:p>
          <a:p>
            <a:pPr lvl="1" algn="r" rtl="1"/>
            <a:r>
              <a:rPr lang="fa-IR" dirty="0" smtClean="0"/>
              <a:t>مدیریت رفتار</a:t>
            </a:r>
            <a:endParaRPr lang="en-GB" dirty="0" smtClean="0"/>
          </a:p>
          <a:p>
            <a:pPr lvl="1" algn="r" rtl="1"/>
            <a:r>
              <a:rPr lang="fa-IR" dirty="0" smtClean="0"/>
              <a:t>روانشناسی صنعتی(روانشناسی کار)</a:t>
            </a:r>
            <a:endParaRPr lang="en-GB" dirty="0" smtClean="0"/>
          </a:p>
          <a:p>
            <a:pPr lvl="1" algn="r" rtl="1"/>
            <a:r>
              <a:rPr lang="fa-IR" dirty="0" smtClean="0"/>
              <a:t>اقتصاد نیروی انسانی</a:t>
            </a:r>
            <a:endParaRPr lang="en-GB" dirty="0" smtClean="0"/>
          </a:p>
          <a:p>
            <a:pPr lvl="1" algn="r" rtl="1"/>
            <a:r>
              <a:rPr lang="fa-IR" dirty="0" smtClean="0"/>
              <a:t>آمار </a:t>
            </a:r>
            <a:endParaRPr lang="en-GB" dirty="0" smtClean="0"/>
          </a:p>
          <a:p>
            <a:pPr lvl="1" algn="r" rtl="1"/>
            <a:r>
              <a:rPr lang="fa-IR" dirty="0" smtClean="0"/>
              <a:t>کامپیوتر</a:t>
            </a:r>
          </a:p>
          <a:p>
            <a:pPr lvl="1" algn="r" rtl="1"/>
            <a:endParaRPr lang="fa-IR" dirty="0" smtClean="0"/>
          </a:p>
          <a:p>
            <a:pPr lvl="0" algn="r" rtl="1"/>
            <a:r>
              <a:rPr lang="fa-IR" dirty="0" smtClean="0"/>
              <a:t>مدیریت منابع انسانی یکی از پرتنش ترین و البته پردرآمد ترین مشاغل جهان است</a:t>
            </a:r>
            <a:endParaRPr lang="en-GB" dirty="0" smtClean="0"/>
          </a:p>
          <a:p>
            <a:pPr algn="r" rt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</a:t>
            </a:r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مدیریت منابع انسانی باید برای سازمانها ارزش آفرینی کند. </a:t>
            </a:r>
            <a:endParaRPr lang="en-GB" dirty="0" smtClean="0"/>
          </a:p>
          <a:p>
            <a:pPr lvl="0" algn="r" rtl="1"/>
            <a:r>
              <a:rPr lang="fa-IR" dirty="0" smtClean="0"/>
              <a:t>ارزش آفرینی برای این دو گروه در ارتباط با سازمان می باشد.</a:t>
            </a:r>
            <a:endParaRPr lang="en-GB" dirty="0" smtClean="0"/>
          </a:p>
          <a:p>
            <a:pPr lvl="1" algn="r" rtl="1"/>
            <a:r>
              <a:rPr lang="fa-IR" dirty="0" smtClean="0"/>
              <a:t>ذینفعان داخلی:</a:t>
            </a:r>
            <a:endParaRPr lang="en-GB" dirty="0" smtClean="0"/>
          </a:p>
          <a:p>
            <a:pPr lvl="2" algn="r" rtl="1"/>
            <a:r>
              <a:rPr lang="fa-IR" dirty="0" smtClean="0"/>
              <a:t>کارکنان </a:t>
            </a:r>
          </a:p>
          <a:p>
            <a:pPr lvl="2" algn="r" rtl="1"/>
            <a:r>
              <a:rPr lang="fa-IR" dirty="0" smtClean="0"/>
              <a:t> سازمان </a:t>
            </a:r>
            <a:endParaRPr lang="en-GB" dirty="0" smtClean="0"/>
          </a:p>
          <a:p>
            <a:pPr lvl="1" algn="r" rtl="1"/>
            <a:r>
              <a:rPr lang="fa-IR" dirty="0" smtClean="0"/>
              <a:t>ذینفعان خارجی:</a:t>
            </a:r>
            <a:endParaRPr lang="en-GB" dirty="0" smtClean="0"/>
          </a:p>
          <a:p>
            <a:pPr lvl="2" algn="r" rtl="1"/>
            <a:r>
              <a:rPr lang="fa-IR" dirty="0" smtClean="0"/>
              <a:t>مشتریان سازمان</a:t>
            </a:r>
          </a:p>
          <a:p>
            <a:pPr lvl="2" algn="r" rtl="1"/>
            <a:r>
              <a:rPr lang="fa-IR" dirty="0" smtClean="0"/>
              <a:t>سرمایه گذاران </a:t>
            </a:r>
          </a:p>
          <a:p>
            <a:pPr lvl="2" algn="r" rtl="1"/>
            <a:r>
              <a:rPr lang="fa-IR" dirty="0" smtClean="0"/>
              <a:t>جامعه</a:t>
            </a:r>
            <a:endParaRPr lang="en-GB" dirty="0" smtClean="0"/>
          </a:p>
          <a:p>
            <a:pPr algn="r" rtl="1"/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</a:t>
            </a:r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fa-IR" dirty="0" smtClean="0"/>
              <a:t>متخصصین منابع انسانی با تمرکز بر سه راه حل می توانند باعث ارزش آفرینی شوند:</a:t>
            </a:r>
          </a:p>
          <a:p>
            <a:pPr lvl="0" algn="r" rtl="1"/>
            <a:endParaRPr lang="en-GB" dirty="0" smtClean="0"/>
          </a:p>
          <a:p>
            <a:pPr lvl="1" algn="r" rtl="1"/>
            <a:r>
              <a:rPr lang="fa-IR" dirty="0" smtClean="0"/>
              <a:t>اولین راه حل تمرکز بر مدیریت استعداد است که به سطح فردی بر می گردد</a:t>
            </a:r>
            <a:endParaRPr lang="en-GB" dirty="0" smtClean="0"/>
          </a:p>
          <a:p>
            <a:pPr lvl="2" algn="r" rtl="1"/>
            <a:r>
              <a:rPr lang="fa-IR" dirty="0" smtClean="0"/>
              <a:t>نیروی کار متعهد، قابل و نتیجه بخش از این طریق پرورش می یابد. </a:t>
            </a:r>
          </a:p>
          <a:p>
            <a:pPr lvl="2" algn="r" rtl="1"/>
            <a:endParaRPr lang="en-GB" dirty="0" smtClean="0"/>
          </a:p>
          <a:p>
            <a:pPr lvl="1" algn="r" rtl="1"/>
            <a:r>
              <a:rPr lang="fa-IR" dirty="0" smtClean="0"/>
              <a:t>دومین راه حل تمرکز بر سازمان است </a:t>
            </a:r>
            <a:endParaRPr lang="en-GB" dirty="0" smtClean="0"/>
          </a:p>
          <a:p>
            <a:pPr lvl="2" algn="r" rtl="1"/>
            <a:r>
              <a:rPr lang="fa-IR" dirty="0" smtClean="0"/>
              <a:t>که با ارتقا فرهنگ سازمانی و توسعه سازمانی حاصل می شود.</a:t>
            </a:r>
          </a:p>
          <a:p>
            <a:pPr lvl="2" algn="r" rtl="1"/>
            <a:endParaRPr lang="en-GB" dirty="0" smtClean="0"/>
          </a:p>
          <a:p>
            <a:pPr lvl="1" algn="r" rtl="1"/>
            <a:r>
              <a:rPr lang="fa-IR" dirty="0" smtClean="0"/>
              <a:t>از ترکیب این دو به راه حل سوم که رهبری است می رسیم.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</a:t>
            </a:r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fa-IR" dirty="0" smtClean="0"/>
              <a:t>این راه حلها از طریق تمرکز بر مدیریت منابع انسانی باید اجرا گردد و در این زمینه چهار مقوله مهم است:</a:t>
            </a:r>
          </a:p>
          <a:p>
            <a:pPr lvl="0" algn="r" rtl="1"/>
            <a:endParaRPr lang="en-GB" dirty="0" smtClean="0"/>
          </a:p>
          <a:p>
            <a:pPr lvl="1" algn="r" rtl="1"/>
            <a:r>
              <a:rPr lang="fa-IR" dirty="0" smtClean="0"/>
              <a:t>اول سازمان دهی واحد منابع انسانی است</a:t>
            </a:r>
            <a:endParaRPr lang="en-GB" dirty="0" smtClean="0"/>
          </a:p>
          <a:p>
            <a:pPr lvl="1" algn="r" rtl="1"/>
            <a:r>
              <a:rPr lang="fa-IR" dirty="0" smtClean="0"/>
              <a:t>دوم تمرکز بر اقدامات منابع انسانی است همچون مدیریت کارکنان، حقوق و دستمزد و آموزش و توسعه</a:t>
            </a:r>
            <a:endParaRPr lang="en-GB" dirty="0" smtClean="0"/>
          </a:p>
          <a:p>
            <a:pPr lvl="1" algn="r" rtl="1"/>
            <a:r>
              <a:rPr lang="fa-IR" dirty="0" smtClean="0"/>
              <a:t>سوم خود متخصصین منابع انسانی و افرادی که در این حوزه کار می کنند </a:t>
            </a:r>
            <a:endParaRPr lang="en-GB" dirty="0" smtClean="0"/>
          </a:p>
          <a:p>
            <a:pPr lvl="1" algn="r" rtl="1"/>
            <a:r>
              <a:rPr lang="fa-IR" dirty="0" smtClean="0"/>
              <a:t>چهارم شاخص های کمی عملکرد افراد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930</TotalTime>
  <Words>2708</Words>
  <Application>Microsoft Office PowerPoint</Application>
  <PresentationFormat>On-screen Show (4:3)</PresentationFormat>
  <Paragraphs>355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اصول و مبانی مدیریت مدیریت منابع انسانی</vt:lpstr>
      <vt:lpstr>سرفصل مطالب</vt:lpstr>
      <vt:lpstr>مقدمه</vt:lpstr>
      <vt:lpstr>...مقدمه</vt:lpstr>
      <vt:lpstr>...مقدمه</vt:lpstr>
      <vt:lpstr>...مقدمه</vt:lpstr>
      <vt:lpstr>...مقدمه</vt:lpstr>
      <vt:lpstr>...مقدمه</vt:lpstr>
      <vt:lpstr>تعريف مديريت</vt:lpstr>
      <vt:lpstr>تعريف مديريت...</vt:lpstr>
      <vt:lpstr>تعريف مديريت...</vt:lpstr>
      <vt:lpstr>تعریف مديريت منابع انسانى </vt:lpstr>
      <vt:lpstr>تعریف مديريت منابع انسانى ...</vt:lpstr>
      <vt:lpstr>اهداف مديريت منابع انسانى</vt:lpstr>
      <vt:lpstr>وظايف و فعالیتهای مديريت منابع انسانى</vt:lpstr>
      <vt:lpstr>وظايف و فعالیتهای مديريت منابع انسانى...</vt:lpstr>
      <vt:lpstr>وظايف و فعالیتهای مديريت منابع انسانى...</vt:lpstr>
      <vt:lpstr>وظايف و فعالیتهای مديريت منابع انسانى...</vt:lpstr>
      <vt:lpstr>وظايف و فعالیتهای مديريت منابع انسانى...</vt:lpstr>
      <vt:lpstr>وظايف و فعالیتهای مديريت منابع انسانى...</vt:lpstr>
      <vt:lpstr>وظايف و فعالیتهای مديريت منابع انسانى...</vt:lpstr>
      <vt:lpstr>وظايف و فعالیتهای مديريت منابع انسانى...</vt:lpstr>
      <vt:lpstr>اهميت دانش مديريت منابع انسانى</vt:lpstr>
      <vt:lpstr>اهميت دانش مديريت منابع انسانى...</vt:lpstr>
      <vt:lpstr>عوامل محيطى مؤثر بر مديريت منابع انسانى</vt:lpstr>
      <vt:lpstr>عوامل محيطى برون سازمانى</vt:lpstr>
      <vt:lpstr>عوامل محيطى برون سازمانى...</vt:lpstr>
      <vt:lpstr>عوامل محيطى برون سازمانى...</vt:lpstr>
      <vt:lpstr>عوامل محيطى برون سازمانى...</vt:lpstr>
      <vt:lpstr>عوامل محيطى درون سازمانى</vt:lpstr>
      <vt:lpstr>عوامل محيطى درون سازمانى...</vt:lpstr>
      <vt:lpstr>عوامل محيطى درون سازمانى</vt:lpstr>
      <vt:lpstr>تجزيه و تحليل شغل و طراحى مشاغل</vt:lpstr>
      <vt:lpstr>تجزيه و تحليل شغل و طراحى مشاغل...</vt:lpstr>
      <vt:lpstr>تجزيه و تحليل شغل ، اساسى ترين ابزار</vt:lpstr>
      <vt:lpstr>تجزيه و تحليل شغل ، اساسى ترين ابزار...</vt:lpstr>
      <vt:lpstr>مراحل تجزيه و تحليل شغل</vt:lpstr>
      <vt:lpstr>مراحل تجزيه و تحليل شغل...</vt:lpstr>
      <vt:lpstr>مراحل تجزيه و تحليل شغل...</vt:lpstr>
      <vt:lpstr>مراحل تجزيه و تحليل شغل...</vt:lpstr>
      <vt:lpstr>روش هاى تجزيه و تحليل شغل</vt:lpstr>
      <vt:lpstr>روش هاى تجزيه و تحليل شغل</vt:lpstr>
      <vt:lpstr>روش هاى تجزيه و تحليل شغل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Reza</dc:creator>
  <cp:lastModifiedBy>Reza</cp:lastModifiedBy>
  <cp:revision>137</cp:revision>
  <dcterms:created xsi:type="dcterms:W3CDTF">2006-08-16T00:00:00Z</dcterms:created>
  <dcterms:modified xsi:type="dcterms:W3CDTF">2012-02-27T09:14:17Z</dcterms:modified>
</cp:coreProperties>
</file>