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22" r:id="rId2"/>
    <p:sldId id="323" r:id="rId3"/>
    <p:sldId id="258" r:id="rId4"/>
    <p:sldId id="259" r:id="rId5"/>
    <p:sldId id="302" r:id="rId6"/>
    <p:sldId id="260" r:id="rId7"/>
    <p:sldId id="303" r:id="rId8"/>
    <p:sldId id="261" r:id="rId9"/>
    <p:sldId id="262" r:id="rId10"/>
    <p:sldId id="263" r:id="rId11"/>
    <p:sldId id="306" r:id="rId12"/>
    <p:sldId id="307" r:id="rId13"/>
    <p:sldId id="264" r:id="rId14"/>
    <p:sldId id="305" r:id="rId15"/>
    <p:sldId id="304" r:id="rId16"/>
    <p:sldId id="265" r:id="rId17"/>
    <p:sldId id="308" r:id="rId18"/>
    <p:sldId id="309" r:id="rId19"/>
    <p:sldId id="266" r:id="rId20"/>
    <p:sldId id="310" r:id="rId21"/>
    <p:sldId id="267" r:id="rId22"/>
    <p:sldId id="268" r:id="rId23"/>
    <p:sldId id="269" r:id="rId24"/>
    <p:sldId id="270" r:id="rId25"/>
    <p:sldId id="271" r:id="rId26"/>
    <p:sldId id="311" r:id="rId27"/>
    <p:sldId id="272" r:id="rId28"/>
    <p:sldId id="273" r:id="rId29"/>
    <p:sldId id="312" r:id="rId30"/>
    <p:sldId id="274" r:id="rId31"/>
    <p:sldId id="275" r:id="rId32"/>
    <p:sldId id="276" r:id="rId33"/>
    <p:sldId id="277" r:id="rId34"/>
    <p:sldId id="278" r:id="rId35"/>
    <p:sldId id="313" r:id="rId36"/>
    <p:sldId id="284" r:id="rId37"/>
    <p:sldId id="285" r:id="rId38"/>
    <p:sldId id="314" r:id="rId39"/>
    <p:sldId id="286" r:id="rId40"/>
    <p:sldId id="287" r:id="rId41"/>
    <p:sldId id="315" r:id="rId42"/>
    <p:sldId id="316" r:id="rId43"/>
    <p:sldId id="289" r:id="rId44"/>
    <p:sldId id="317" r:id="rId45"/>
    <p:sldId id="290" r:id="rId46"/>
    <p:sldId id="291" r:id="rId47"/>
    <p:sldId id="292" r:id="rId48"/>
    <p:sldId id="318" r:id="rId49"/>
    <p:sldId id="293" r:id="rId50"/>
    <p:sldId id="294" r:id="rId51"/>
    <p:sldId id="295" r:id="rId52"/>
    <p:sldId id="296" r:id="rId53"/>
    <p:sldId id="320" r:id="rId54"/>
    <p:sldId id="319" r:id="rId55"/>
    <p:sldId id="321" r:id="rId56"/>
    <p:sldId id="299" r:id="rId57"/>
    <p:sldId id="300" r:id="rId58"/>
    <p:sldId id="324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8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0E984-FF88-45E7-B40B-AEE54A75F24A}" type="datetimeFigureOut">
              <a:rPr lang="en-GB" smtClean="0"/>
              <a:pPr/>
              <a:t>30/04/2012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E926F-ECBF-4FD5-8C51-79185ACD30D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9975-D042-444F-ACEE-5E7FD9AA5EAE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68C1-2ED2-43E4-8D16-28B99D71E941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B9B8-61BC-4BBC-BFF2-2B8469C43465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64660-50B0-4ECB-BB74-7562AEF865DD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D190-FADA-4C3C-8F22-932D91B3D1D4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D7954-3890-4212-ADEC-9E85F6541BA1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679-4C22-49B2-9FE4-F21002D772E7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2C0BB-EC86-4C9D-BE3E-5440AB748130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019D8-7747-47E9-88CD-2B5697A71363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9E84E-81CE-4C24-B31C-9AFAF50ECC44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5C43-590B-49A1-81A1-BFE2BA7C13CD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F458E-50A8-45E3-9F33-3C3D745BCF65}" type="datetime1">
              <a:rPr lang="en-GB" smtClean="0"/>
              <a:pPr/>
              <a:t>30/04/2012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59ECF-3107-4917-A553-21937C309FA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23850" y="620713"/>
            <a:ext cx="8675688" cy="5645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are the ten different entities marketed by a marketer? </a:t>
            </a:r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Goods</a:t>
            </a:r>
            <a:r>
              <a:rPr lang="en-US" dirty="0" smtClean="0"/>
              <a:t> – Physical goods represent the size of most countries’ production and marketing efforts. </a:t>
            </a:r>
          </a:p>
          <a:p>
            <a:pPr lvl="1"/>
            <a:r>
              <a:rPr lang="en-US" dirty="0" smtClean="0"/>
              <a:t>Cars</a:t>
            </a:r>
          </a:p>
          <a:p>
            <a:pPr lvl="1"/>
            <a:r>
              <a:rPr lang="en-US" dirty="0" smtClean="0"/>
              <a:t>Trucks</a:t>
            </a:r>
          </a:p>
          <a:p>
            <a:pPr lvl="1"/>
            <a:r>
              <a:rPr lang="en-US" dirty="0" smtClean="0"/>
              <a:t>television sets </a:t>
            </a:r>
          </a:p>
          <a:p>
            <a:pPr lvl="1"/>
            <a:r>
              <a:rPr lang="en-US" dirty="0" smtClean="0"/>
              <a:t>Toys</a:t>
            </a:r>
          </a:p>
          <a:p>
            <a:pPr lvl="1"/>
            <a:r>
              <a:rPr lang="en-US" dirty="0" smtClean="0"/>
              <a:t>Dolls</a:t>
            </a:r>
          </a:p>
          <a:p>
            <a:pPr lvl="1"/>
            <a:r>
              <a:rPr lang="en-US" dirty="0" smtClean="0"/>
              <a:t>coins </a:t>
            </a:r>
          </a:p>
          <a:p>
            <a:pPr lvl="1"/>
            <a:r>
              <a:rPr lang="en-US" dirty="0" smtClean="0"/>
              <a:t>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Services</a:t>
            </a:r>
            <a:r>
              <a:rPr lang="en-US" dirty="0" smtClean="0"/>
              <a:t> – Services include the </a:t>
            </a:r>
          </a:p>
          <a:p>
            <a:pPr lvl="1"/>
            <a:r>
              <a:rPr lang="en-US" dirty="0" smtClean="0"/>
              <a:t>work of airlines</a:t>
            </a:r>
          </a:p>
          <a:p>
            <a:pPr lvl="1"/>
            <a:r>
              <a:rPr lang="en-US" dirty="0" smtClean="0"/>
              <a:t>Hotels</a:t>
            </a:r>
          </a:p>
          <a:p>
            <a:pPr lvl="1"/>
            <a:r>
              <a:rPr lang="en-US" dirty="0" smtClean="0"/>
              <a:t>car rental firms</a:t>
            </a:r>
          </a:p>
          <a:p>
            <a:pPr lvl="1"/>
            <a:r>
              <a:rPr lang="en-US" dirty="0" smtClean="0"/>
              <a:t>barbers and beauticians</a:t>
            </a:r>
          </a:p>
          <a:p>
            <a:pPr lvl="1"/>
            <a:r>
              <a:rPr lang="en-US" dirty="0" smtClean="0"/>
              <a:t>maintenance and repair people</a:t>
            </a:r>
          </a:p>
          <a:p>
            <a:pPr lvl="1"/>
            <a:r>
              <a:rPr lang="en-US" dirty="0" smtClean="0"/>
              <a:t>Accountants</a:t>
            </a:r>
          </a:p>
          <a:p>
            <a:pPr lvl="1"/>
            <a:r>
              <a:rPr lang="en-US" dirty="0" smtClean="0"/>
              <a:t>Lawyers</a:t>
            </a:r>
          </a:p>
          <a:p>
            <a:pPr lvl="1"/>
            <a:r>
              <a:rPr lang="en-US" dirty="0" smtClean="0"/>
              <a:t>Engineers</a:t>
            </a:r>
          </a:p>
          <a:p>
            <a:pPr lvl="1"/>
            <a:r>
              <a:rPr lang="en-US" dirty="0" smtClean="0"/>
              <a:t>Doctors</a:t>
            </a:r>
          </a:p>
          <a:p>
            <a:pPr lvl="1"/>
            <a:r>
              <a:rPr lang="en-US" dirty="0" smtClean="0"/>
              <a:t>software programmers </a:t>
            </a:r>
          </a:p>
          <a:p>
            <a:pPr lvl="1"/>
            <a:r>
              <a:rPr lang="en-US" dirty="0" smtClean="0"/>
              <a:t>management consultants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Events</a:t>
            </a:r>
            <a:r>
              <a:rPr lang="en-US" dirty="0" smtClean="0"/>
              <a:t> – Marketers promote </a:t>
            </a:r>
          </a:p>
          <a:p>
            <a:pPr lvl="1"/>
            <a:r>
              <a:rPr lang="en-US" dirty="0" smtClean="0"/>
              <a:t>time-based events, such as: </a:t>
            </a:r>
          </a:p>
          <a:p>
            <a:pPr lvl="2"/>
            <a:r>
              <a:rPr lang="en-US" dirty="0" smtClean="0"/>
              <a:t>major trade shows</a:t>
            </a:r>
          </a:p>
          <a:p>
            <a:pPr lvl="2"/>
            <a:r>
              <a:rPr lang="en-US" dirty="0" smtClean="0"/>
              <a:t>artistic performances</a:t>
            </a:r>
          </a:p>
          <a:p>
            <a:pPr lvl="2"/>
            <a:r>
              <a:rPr lang="en-US" dirty="0" smtClean="0"/>
              <a:t>musical concerts and company anniversaries</a:t>
            </a:r>
          </a:p>
          <a:p>
            <a:pPr lvl="1"/>
            <a:r>
              <a:rPr lang="en-US" dirty="0" smtClean="0"/>
              <a:t>Global sporting events , such as </a:t>
            </a:r>
          </a:p>
          <a:p>
            <a:pPr lvl="2"/>
            <a:r>
              <a:rPr lang="en-US" dirty="0" smtClean="0"/>
              <a:t>Olympics,</a:t>
            </a:r>
          </a:p>
          <a:p>
            <a:pPr lvl="2"/>
            <a:r>
              <a:rPr lang="en-US" dirty="0" smtClean="0"/>
              <a:t>World Cup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b="1" dirty="0" smtClean="0"/>
              <a:t>Experiences</a:t>
            </a:r>
            <a:r>
              <a:rPr lang="en-US" dirty="0" smtClean="0"/>
              <a:t> – Orchestrating several services and goods, a firm can create, stage and market experiences. </a:t>
            </a:r>
          </a:p>
          <a:p>
            <a:pPr lvl="1"/>
            <a:r>
              <a:rPr lang="en-US" dirty="0" smtClean="0"/>
              <a:t>An amusement park or a water park represents experiential marketing : </a:t>
            </a:r>
          </a:p>
          <a:p>
            <a:pPr lvl="2"/>
            <a:r>
              <a:rPr lang="en-US" dirty="0" smtClean="0"/>
              <a:t>customers, by taking different rides in the amusement park or the water park, enjoy the thrill provided by these experiences. </a:t>
            </a:r>
          </a:p>
          <a:p>
            <a:pPr lvl="1"/>
            <a:r>
              <a:rPr lang="en-US" dirty="0" smtClean="0"/>
              <a:t>A theme restaurant that creates the ambience of a village in Rajasthan.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Persons</a:t>
            </a:r>
            <a:r>
              <a:rPr lang="en-US" dirty="0" smtClean="0"/>
              <a:t> – Celebrity Marketing is a major business.  </a:t>
            </a:r>
          </a:p>
          <a:p>
            <a:pPr lvl="1"/>
            <a:r>
              <a:rPr lang="en-US" dirty="0" smtClean="0"/>
              <a:t>Artists, musicians, CEO’s, physicians, high profile lawyers and financiers , and other professionals all get help from celebrity marketers. </a:t>
            </a:r>
          </a:p>
          <a:p>
            <a:pPr lvl="1"/>
            <a:r>
              <a:rPr lang="en-US" dirty="0" smtClean="0"/>
              <a:t>Major film stars has an agent, a personal manager and ties to a public relations agency. </a:t>
            </a:r>
          </a:p>
          <a:p>
            <a:pPr lvl="1"/>
            <a:r>
              <a:rPr lang="en-US" dirty="0" smtClean="0"/>
              <a:t>CEO’s of companies by printing an article, newsletter etc.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Places</a:t>
            </a:r>
            <a:r>
              <a:rPr lang="en-US" dirty="0" smtClean="0"/>
              <a:t> – Cities, states, regions, and whole nations compete actively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attract tourists, factories, company headquarters and new residents.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Properties</a:t>
            </a:r>
            <a:r>
              <a:rPr lang="en-US" dirty="0" smtClean="0"/>
              <a:t> – Intangible rights of ownership of either </a:t>
            </a:r>
            <a:endParaRPr lang="en-US" dirty="0" smtClean="0"/>
          </a:p>
          <a:p>
            <a:pPr lvl="1"/>
            <a:r>
              <a:rPr lang="en-US" dirty="0" smtClean="0"/>
              <a:t>real </a:t>
            </a:r>
            <a:r>
              <a:rPr lang="en-US" dirty="0" smtClean="0"/>
              <a:t>property (real estate) </a:t>
            </a:r>
            <a:endParaRPr lang="en-US" dirty="0" smtClean="0"/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financial property ( stocks and bonds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Properties </a:t>
            </a:r>
            <a:r>
              <a:rPr lang="en-US" dirty="0" smtClean="0"/>
              <a:t>are bought and sold and these exchanges require marketing.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Organizations</a:t>
            </a:r>
            <a:r>
              <a:rPr lang="en-US" dirty="0" smtClean="0"/>
              <a:t> – Actively work to build a strong, favorable and unique image in the minds of their target publics. </a:t>
            </a:r>
            <a:endParaRPr lang="en-US" dirty="0" smtClean="0"/>
          </a:p>
          <a:p>
            <a:pPr lvl="1"/>
            <a:r>
              <a:rPr lang="en-US" dirty="0" smtClean="0"/>
              <a:t>Universities</a:t>
            </a:r>
          </a:p>
          <a:p>
            <a:pPr lvl="1"/>
            <a:r>
              <a:rPr lang="en-US" dirty="0" smtClean="0"/>
              <a:t>performing </a:t>
            </a:r>
            <a:r>
              <a:rPr lang="en-US" dirty="0" smtClean="0"/>
              <a:t>arts organizations </a:t>
            </a:r>
            <a:endParaRPr lang="en-US" dirty="0" smtClean="0"/>
          </a:p>
          <a:p>
            <a:pPr lvl="1"/>
            <a:r>
              <a:rPr lang="en-US" dirty="0" smtClean="0"/>
              <a:t>nonprofits </a:t>
            </a:r>
          </a:p>
          <a:p>
            <a:pPr lvl="1"/>
            <a:r>
              <a:rPr lang="en-US" dirty="0" smtClean="0"/>
              <a:t>all </a:t>
            </a:r>
            <a:r>
              <a:rPr lang="en-US" dirty="0" smtClean="0"/>
              <a:t>use marketing to boost their public images and to compete for audiences and funds.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Information</a:t>
            </a:r>
            <a:r>
              <a:rPr lang="en-US" dirty="0" smtClean="0"/>
              <a:t> – Information is essentially what books, schools, and universities produce, market, and distribute at a price to parents, students and communities. </a:t>
            </a:r>
            <a:endParaRPr lang="en-US" dirty="0" smtClean="0"/>
          </a:p>
          <a:p>
            <a:pPr lvl="1"/>
            <a:r>
              <a:rPr lang="en-US" dirty="0" smtClean="0"/>
              <a:t>Magazines </a:t>
            </a:r>
            <a:r>
              <a:rPr lang="en-US" dirty="0" smtClean="0"/>
              <a:t>such as Road &amp; Track and Auto compile and publish information on cars.</a:t>
            </a:r>
          </a:p>
          <a:p>
            <a:pPr lvl="1"/>
            <a:r>
              <a:rPr lang="en-US" dirty="0" smtClean="0"/>
              <a:t>Byte is a magazine selling information on computers.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auburnbusiness.com/images/affiliate-campaig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169026"/>
            <a:ext cx="6012160" cy="468897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2133600"/>
          </a:xfrm>
        </p:spPr>
        <p:txBody>
          <a:bodyPr>
            <a:normAutofit/>
          </a:bodyPr>
          <a:lstStyle/>
          <a:p>
            <a:r>
              <a:rPr lang="fa-IR" sz="4800" b="1" dirty="0" smtClean="0"/>
              <a:t>اصول و مبانی مدیریت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fa-IR" sz="4800" b="1" dirty="0" smtClean="0">
                <a:solidFill>
                  <a:schemeClr val="tx2"/>
                </a:solidFill>
              </a:rPr>
              <a:t> مدیریت بازاریابی</a:t>
            </a:r>
            <a:endParaRPr lang="en-GB" sz="4800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09600" y="4800600"/>
            <a:ext cx="3200400" cy="9906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fa-IR" dirty="0" smtClean="0">
                <a:solidFill>
                  <a:schemeClr val="tx1"/>
                </a:solidFill>
              </a:rPr>
              <a:t>تهیه و تنظیم:</a:t>
            </a:r>
          </a:p>
          <a:p>
            <a:pPr algn="r"/>
            <a:r>
              <a:rPr lang="fa-IR" dirty="0" smtClean="0">
                <a:solidFill>
                  <a:schemeClr val="tx1"/>
                </a:solidFill>
              </a:rPr>
              <a:t>رضا میرزاباقری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Scope of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Ideas</a:t>
            </a:r>
            <a:r>
              <a:rPr lang="en-US" dirty="0" smtClean="0"/>
              <a:t> – Products and services are platforms for delivering some idea or benefit. Social marketers are busy promoting such ideas by </a:t>
            </a:r>
          </a:p>
          <a:p>
            <a:pPr lvl="1"/>
            <a:r>
              <a:rPr lang="en-US" dirty="0" smtClean="0"/>
              <a:t>creating awareness about AIDS</a:t>
            </a:r>
          </a:p>
          <a:p>
            <a:pPr lvl="1"/>
            <a:r>
              <a:rPr lang="en-US" dirty="0" smtClean="0"/>
              <a:t>encouraging family planning </a:t>
            </a:r>
          </a:p>
          <a:p>
            <a:pPr lvl="1"/>
            <a:r>
              <a:rPr lang="en-US" dirty="0" smtClean="0"/>
              <a:t>discouraging smoking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What are the various marketing concepts? </a:t>
            </a:r>
          </a:p>
          <a:p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Production</a:t>
            </a:r>
            <a:r>
              <a:rPr lang="en-US" dirty="0" smtClean="0"/>
              <a:t> Concept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Product</a:t>
            </a:r>
            <a:r>
              <a:rPr lang="en-US" dirty="0" smtClean="0"/>
              <a:t> concept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Selling</a:t>
            </a:r>
            <a:r>
              <a:rPr lang="en-US" dirty="0" smtClean="0"/>
              <a:t> Concept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Marketing</a:t>
            </a:r>
            <a:r>
              <a:rPr lang="en-US" dirty="0" smtClean="0"/>
              <a:t> Concept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Production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holds that customers will choose products and services that are widely available and are of low cost. </a:t>
            </a:r>
          </a:p>
          <a:p>
            <a:r>
              <a:rPr lang="en-US" dirty="0" smtClean="0"/>
              <a:t>So managers try to </a:t>
            </a:r>
          </a:p>
          <a:p>
            <a:pPr lvl="1"/>
            <a:r>
              <a:rPr lang="en-US" dirty="0" smtClean="0"/>
              <a:t>achieve higher volume </a:t>
            </a:r>
          </a:p>
          <a:p>
            <a:pPr lvl="1"/>
            <a:r>
              <a:rPr lang="en-US" dirty="0" smtClean="0"/>
              <a:t>by lowering production costs </a:t>
            </a:r>
          </a:p>
          <a:p>
            <a:pPr lvl="1"/>
            <a:r>
              <a:rPr lang="en-US" dirty="0" smtClean="0"/>
              <a:t>and following intensive distribution strategy.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concept is based on the belief that customer’s needs can be satisfied with reasonable quality and reasonably priced product.</a:t>
            </a:r>
          </a:p>
          <a:p>
            <a:endParaRPr lang="en-US" dirty="0" smtClean="0"/>
          </a:p>
          <a:p>
            <a:r>
              <a:rPr lang="en-US" dirty="0" smtClean="0"/>
              <a:t>The manufacturer should maintain availability of sufficient quantity of low priced products and consistency in quality.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Consumers will </a:t>
            </a:r>
            <a:r>
              <a:rPr lang="en-US" dirty="0" err="1" smtClean="0"/>
              <a:t>favour</a:t>
            </a:r>
            <a:r>
              <a:rPr lang="en-US" dirty="0" smtClean="0"/>
              <a:t> those products that offer the most quality, performance or innovative features.</a:t>
            </a:r>
          </a:p>
          <a:p>
            <a:endParaRPr lang="en-US" dirty="0"/>
          </a:p>
          <a:p>
            <a:r>
              <a:rPr lang="en-US" dirty="0" smtClean="0"/>
              <a:t>Managers in these organizations should focus on making innovative and superior products and improving them over time.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Consumers generally look and prefer quality of the product.</a:t>
            </a:r>
          </a:p>
          <a:p>
            <a:endParaRPr lang="en-US" dirty="0" smtClean="0"/>
          </a:p>
          <a:p>
            <a:r>
              <a:rPr lang="en-US" dirty="0" smtClean="0"/>
              <a:t>Consumers compare quality of products to competing product or brand quality.</a:t>
            </a:r>
          </a:p>
          <a:p>
            <a:endParaRPr lang="en-US" dirty="0" smtClean="0"/>
          </a:p>
          <a:p>
            <a:r>
              <a:rPr lang="en-US" dirty="0" smtClean="0"/>
              <a:t>Consumers generally buy products to meet their overall needs and not specific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Consumers are aware of the product quality differences between competing brands and they choose the quality which comes closest to their preference and their affordable price.</a:t>
            </a:r>
          </a:p>
          <a:p>
            <a:endParaRPr lang="en-US" dirty="0" smtClean="0"/>
          </a:p>
          <a:p>
            <a:r>
              <a:rPr lang="en-US" dirty="0" smtClean="0"/>
              <a:t>Consumers’ rating of manufacturers is based on their quality products and reliability and brand loyalty is also based on quality perception.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Selling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concept maintains that the company has to aggressively promote and push its products </a:t>
            </a:r>
          </a:p>
          <a:p>
            <a:r>
              <a:rPr lang="en-US" dirty="0" smtClean="0"/>
              <a:t>it cannot expect its products to get picked up automatically by the customers. </a:t>
            </a:r>
          </a:p>
          <a:p>
            <a:pPr lvl="1"/>
            <a:r>
              <a:rPr lang="en-US" dirty="0" smtClean="0"/>
              <a:t>Heavy advertising</a:t>
            </a:r>
          </a:p>
          <a:p>
            <a:pPr lvl="1"/>
            <a:r>
              <a:rPr lang="en-US" dirty="0" smtClean="0"/>
              <a:t>high power personal selling</a:t>
            </a:r>
          </a:p>
          <a:p>
            <a:pPr lvl="1"/>
            <a:r>
              <a:rPr lang="en-US" dirty="0" smtClean="0"/>
              <a:t>large scale sales promotion</a:t>
            </a:r>
          </a:p>
          <a:p>
            <a:pPr lvl="1"/>
            <a:r>
              <a:rPr lang="en-US" dirty="0" smtClean="0"/>
              <a:t>heavy price discounts </a:t>
            </a:r>
          </a:p>
          <a:p>
            <a:r>
              <a:rPr lang="en-US" dirty="0" smtClean="0"/>
              <a:t>are the normal tools used by </a:t>
            </a:r>
            <a:r>
              <a:rPr lang="en-US" dirty="0" err="1" smtClean="0"/>
              <a:t>organisations</a:t>
            </a:r>
            <a:r>
              <a:rPr lang="en-US" dirty="0" smtClean="0"/>
              <a:t> that rely on this concept.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Consumers generally do not waste money in buying things which are not essential or buying excess quantities than required.</a:t>
            </a:r>
          </a:p>
          <a:p>
            <a:endParaRPr lang="en-US" dirty="0" smtClean="0"/>
          </a:p>
          <a:p>
            <a:r>
              <a:rPr lang="en-US" dirty="0" smtClean="0"/>
              <a:t>Consumers prefer to be motivated to buy things by use of selling efforts by </a:t>
            </a:r>
            <a:r>
              <a:rPr lang="en-US" dirty="0" err="1" smtClean="0"/>
              <a:t>organisations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Consumers appreciate good selling techniques, efforts and good salesmanship.</a:t>
            </a:r>
          </a:p>
          <a:p>
            <a:endParaRPr lang="en-US" dirty="0" smtClean="0"/>
          </a:p>
          <a:p>
            <a:r>
              <a:rPr lang="en-US" dirty="0" smtClean="0"/>
              <a:t>Consumer rating of </a:t>
            </a:r>
            <a:r>
              <a:rPr lang="en-US" dirty="0" err="1" smtClean="0"/>
              <a:t>organisation</a:t>
            </a:r>
            <a:r>
              <a:rPr lang="en-US" dirty="0" smtClean="0"/>
              <a:t> and retail outlets are high where there is an </a:t>
            </a:r>
            <a:r>
              <a:rPr lang="en-US" dirty="0" err="1" smtClean="0"/>
              <a:t>organised</a:t>
            </a:r>
            <a:r>
              <a:rPr lang="en-US" dirty="0" smtClean="0"/>
              <a:t> and effective selling effort is made.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meant by marketing? </a:t>
            </a:r>
          </a:p>
          <a:p>
            <a:endParaRPr lang="en-US" dirty="0"/>
          </a:p>
          <a:p>
            <a:r>
              <a:rPr lang="en-US" dirty="0" smtClean="0"/>
              <a:t>What are the activities involved in marketing?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Marketing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holds that the key to achieving its </a:t>
            </a:r>
            <a:r>
              <a:rPr lang="en-US" dirty="0" err="1" smtClean="0"/>
              <a:t>organisational</a:t>
            </a:r>
            <a:r>
              <a:rPr lang="en-US" dirty="0" smtClean="0"/>
              <a:t> goals consist of the company being more effective than competitors in creating, delivering, and communicating superior customer value to its chosen target markets.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Product </a:t>
            </a:r>
            <a:r>
              <a:rPr lang="en-US" dirty="0" err="1" smtClean="0"/>
              <a:t>centred</a:t>
            </a:r>
            <a:r>
              <a:rPr lang="en-US" dirty="0" smtClean="0"/>
              <a:t>             Customer </a:t>
            </a:r>
            <a:r>
              <a:rPr lang="en-US" dirty="0" err="1" smtClean="0"/>
              <a:t>centred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(make and sell)           (sense and respond)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00562" y="528638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Important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customer’s needs and wants are varied and these must be understood and suitable products and services offered to match the requirement.</a:t>
            </a:r>
          </a:p>
          <a:p>
            <a:endParaRPr lang="en-US" dirty="0" smtClean="0"/>
          </a:p>
          <a:p>
            <a:r>
              <a:rPr lang="en-US" dirty="0" smtClean="0"/>
              <a:t>The consumers in any market may not buy a product if they feel that it will not serve the purpose of solving their needs and wants.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briefly the concept of societal marketing.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societal-marketing concept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holds that the </a:t>
            </a:r>
            <a:r>
              <a:rPr lang="en-US" dirty="0" err="1" smtClean="0"/>
              <a:t>organisation’s</a:t>
            </a:r>
            <a:r>
              <a:rPr lang="en-US" dirty="0" smtClean="0"/>
              <a:t> task is to </a:t>
            </a:r>
            <a:r>
              <a:rPr lang="en-US" b="1" dirty="0" smtClean="0"/>
              <a:t>determine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needs, wants and interests of target markets </a:t>
            </a:r>
          </a:p>
          <a:p>
            <a:r>
              <a:rPr lang="en-US" dirty="0" smtClean="0"/>
              <a:t>and to </a:t>
            </a:r>
            <a:r>
              <a:rPr lang="en-US" b="1" dirty="0" smtClean="0"/>
              <a:t>deliver </a:t>
            </a:r>
          </a:p>
          <a:p>
            <a:pPr lvl="1"/>
            <a:r>
              <a:rPr lang="en-US" dirty="0" smtClean="0"/>
              <a:t>the desired satisfactions </a:t>
            </a:r>
          </a:p>
          <a:p>
            <a:pPr lvl="1"/>
            <a:r>
              <a:rPr lang="en-US" dirty="0" smtClean="0"/>
              <a:t>more effectively and efficiently than competitors in a way that </a:t>
            </a:r>
          </a:p>
          <a:p>
            <a:r>
              <a:rPr lang="en-US" b="1" dirty="0" smtClean="0"/>
              <a:t>enhances</a:t>
            </a:r>
            <a:r>
              <a:rPr lang="en-US" dirty="0" smtClean="0"/>
              <a:t> the customer’s and the society’s well-being.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Societal marketing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satisfy customer’s </a:t>
            </a:r>
            <a:r>
              <a:rPr lang="en-US" b="1" dirty="0" smtClean="0"/>
              <a:t>long term needs </a:t>
            </a:r>
            <a:r>
              <a:rPr lang="en-US" dirty="0" smtClean="0"/>
              <a:t>and </a:t>
            </a:r>
            <a:r>
              <a:rPr lang="en-US" b="1" dirty="0" smtClean="0"/>
              <a:t>wants</a:t>
            </a:r>
            <a:r>
              <a:rPr lang="en-US" dirty="0" smtClean="0"/>
              <a:t> and satisfy society’s </a:t>
            </a:r>
            <a:r>
              <a:rPr lang="en-US" b="1" dirty="0" smtClean="0"/>
              <a:t>long term interests</a:t>
            </a:r>
            <a:r>
              <a:rPr lang="en-US" dirty="0" smtClean="0"/>
              <a:t>. Consumers will prefer and </a:t>
            </a:r>
            <a:r>
              <a:rPr lang="en-US" dirty="0" err="1" smtClean="0"/>
              <a:t>favour</a:t>
            </a:r>
            <a:r>
              <a:rPr lang="en-US" dirty="0" smtClean="0"/>
              <a:t> such marketing </a:t>
            </a:r>
            <a:r>
              <a:rPr lang="en-US" dirty="0" err="1" smtClean="0"/>
              <a:t>organisations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Consumers are now </a:t>
            </a:r>
            <a:r>
              <a:rPr lang="en-US" b="1" dirty="0" smtClean="0"/>
              <a:t>concerned</a:t>
            </a:r>
            <a:r>
              <a:rPr lang="en-US" dirty="0" smtClean="0"/>
              <a:t> about </a:t>
            </a:r>
            <a:r>
              <a:rPr lang="en-US" b="1" dirty="0" smtClean="0"/>
              <a:t>safety</a:t>
            </a:r>
            <a:r>
              <a:rPr lang="en-US" dirty="0" smtClean="0"/>
              <a:t> and </a:t>
            </a:r>
            <a:r>
              <a:rPr lang="en-US" b="1" dirty="0" smtClean="0"/>
              <a:t>environmental</a:t>
            </a:r>
            <a:r>
              <a:rPr lang="en-US" dirty="0" smtClean="0"/>
              <a:t> problems and marketing companies need to understand them.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Market</a:t>
            </a:r>
            <a:r>
              <a:rPr lang="en-US" dirty="0" smtClean="0"/>
              <a:t> is a physical place where buyers and sellers gather to buy and sell goods.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MARKETPLACE</a:t>
            </a:r>
            <a:r>
              <a:rPr lang="en-US" dirty="0" smtClean="0"/>
              <a:t> is physical, as when one goes shopping in a market.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MARKETSPACE</a:t>
            </a:r>
            <a:r>
              <a:rPr lang="en-US" dirty="0" smtClean="0"/>
              <a:t> is digital, as when one goes shopping on the internet.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EXCHANGE</a:t>
            </a:r>
            <a:r>
              <a:rPr lang="en-US" dirty="0" smtClean="0"/>
              <a:t> is the process of obtaining a desired product from someone by offering something in return.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TRANSACTION</a:t>
            </a:r>
            <a:r>
              <a:rPr lang="en-US" dirty="0" smtClean="0"/>
              <a:t> is a trade of values between two or more parties.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RELATIONSHIP</a:t>
            </a:r>
            <a:r>
              <a:rPr lang="en-US" dirty="0" smtClean="0"/>
              <a:t> marketing has the aim of building mutually satisfying long term relations with key parties </a:t>
            </a:r>
          </a:p>
          <a:p>
            <a:pPr lvl="1"/>
            <a:r>
              <a:rPr lang="en-US" dirty="0" smtClean="0"/>
              <a:t>Customers</a:t>
            </a:r>
          </a:p>
          <a:p>
            <a:pPr lvl="1"/>
            <a:r>
              <a:rPr lang="en-US" dirty="0" smtClean="0"/>
              <a:t>Suppliers</a:t>
            </a:r>
          </a:p>
          <a:p>
            <a:pPr lvl="1"/>
            <a:r>
              <a:rPr lang="en-US" dirty="0" smtClean="0"/>
              <a:t>distributors </a:t>
            </a:r>
          </a:p>
          <a:p>
            <a:r>
              <a:rPr lang="en-US" dirty="0" smtClean="0"/>
              <a:t>in order to earn and retain their business.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MARKETING NETWORK </a:t>
            </a:r>
            <a:r>
              <a:rPr lang="en-US" dirty="0" smtClean="0"/>
              <a:t>consists of the company and its supporting stakeholders </a:t>
            </a:r>
          </a:p>
          <a:p>
            <a:pPr lvl="1"/>
            <a:r>
              <a:rPr lang="en-US" dirty="0" smtClean="0"/>
              <a:t>(customers, employees, suppliers, distributors, retailers, ad agencies, university scientists and others) </a:t>
            </a:r>
          </a:p>
          <a:p>
            <a:r>
              <a:rPr lang="en-US" dirty="0" smtClean="0"/>
              <a:t>with whom it has built mutually profitable business relationships.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understand by Core Marketing Concepts?</a:t>
            </a:r>
          </a:p>
          <a:p>
            <a:pPr lvl="1"/>
            <a:r>
              <a:rPr lang="en-US" dirty="0" smtClean="0"/>
              <a:t>Need</a:t>
            </a:r>
          </a:p>
          <a:p>
            <a:pPr lvl="1"/>
            <a:r>
              <a:rPr lang="en-US" dirty="0" smtClean="0"/>
              <a:t>Wants</a:t>
            </a:r>
          </a:p>
          <a:p>
            <a:pPr lvl="1"/>
            <a:r>
              <a:rPr lang="en-US" dirty="0" smtClean="0"/>
              <a:t>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- Definition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Marketing is a societal process by which</a:t>
            </a:r>
          </a:p>
          <a:p>
            <a:pPr lvl="1"/>
            <a:r>
              <a:rPr lang="en-US" dirty="0" smtClean="0"/>
              <a:t> individuals and groups </a:t>
            </a:r>
          </a:p>
          <a:p>
            <a:pPr lvl="1"/>
            <a:r>
              <a:rPr lang="en-US" dirty="0" smtClean="0"/>
              <a:t>obtain what they need and want </a:t>
            </a:r>
          </a:p>
          <a:p>
            <a:pPr lvl="1"/>
            <a:r>
              <a:rPr lang="en-US" dirty="0" smtClean="0"/>
              <a:t>through </a:t>
            </a:r>
          </a:p>
          <a:p>
            <a:pPr lvl="2"/>
            <a:r>
              <a:rPr lang="en-US" dirty="0" smtClean="0"/>
              <a:t>creating, offering and exchanging </a:t>
            </a:r>
          </a:p>
          <a:p>
            <a:pPr lvl="2"/>
            <a:r>
              <a:rPr lang="en-US" dirty="0" smtClean="0"/>
              <a:t>products and services of value </a:t>
            </a:r>
          </a:p>
          <a:p>
            <a:pPr lvl="1"/>
            <a:r>
              <a:rPr lang="en-US" dirty="0" smtClean="0"/>
              <a:t>with others.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Marketing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Needs</a:t>
            </a:r>
            <a:r>
              <a:rPr lang="en-US" dirty="0" smtClean="0"/>
              <a:t> are the basic human requirements. </a:t>
            </a:r>
          </a:p>
          <a:p>
            <a:r>
              <a:rPr lang="en-US" dirty="0" smtClean="0"/>
              <a:t>People need </a:t>
            </a:r>
          </a:p>
          <a:p>
            <a:pPr lvl="1"/>
            <a:r>
              <a:rPr lang="en-US" dirty="0" smtClean="0"/>
              <a:t>air, water, clothing and shelter to survive. </a:t>
            </a:r>
          </a:p>
          <a:p>
            <a:r>
              <a:rPr lang="en-US" dirty="0" smtClean="0"/>
              <a:t>People also have strong needs for </a:t>
            </a:r>
          </a:p>
          <a:p>
            <a:pPr lvl="1"/>
            <a:r>
              <a:rPr lang="en-US" dirty="0" smtClean="0"/>
              <a:t>recreation, education and entertainment.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Marketing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needs become </a:t>
            </a:r>
            <a:r>
              <a:rPr lang="en-US" b="1" dirty="0" smtClean="0"/>
              <a:t>wants</a:t>
            </a:r>
            <a:r>
              <a:rPr lang="en-US" dirty="0" smtClean="0"/>
              <a:t> when they are directed to specific objects that might satisfy the need.  </a:t>
            </a:r>
          </a:p>
          <a:p>
            <a:pPr lvl="1"/>
            <a:r>
              <a:rPr lang="en-US" dirty="0" smtClean="0"/>
              <a:t>People needs food but wants </a:t>
            </a:r>
          </a:p>
          <a:p>
            <a:pPr lvl="2"/>
            <a:r>
              <a:rPr lang="en-US" dirty="0" smtClean="0"/>
              <a:t>a hamburger</a:t>
            </a:r>
          </a:p>
          <a:p>
            <a:pPr lvl="2"/>
            <a:r>
              <a:rPr lang="en-US" dirty="0" smtClean="0"/>
              <a:t>French Fries </a:t>
            </a:r>
          </a:p>
          <a:p>
            <a:pPr lvl="2"/>
            <a:r>
              <a:rPr lang="en-US" dirty="0" smtClean="0"/>
              <a:t>a soft drink.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Marketing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Demands</a:t>
            </a:r>
            <a:r>
              <a:rPr lang="en-US" dirty="0" smtClean="0"/>
              <a:t> are wants for specific products backed by an ability to pay. </a:t>
            </a:r>
          </a:p>
          <a:p>
            <a:pPr lvl="1"/>
            <a:r>
              <a:rPr lang="en-US" dirty="0" smtClean="0"/>
              <a:t>Many people want a Mercedes, only a few are able and willing to buy one.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Types of Needs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Stated Needs </a:t>
            </a:r>
            <a:r>
              <a:rPr lang="en-US" dirty="0" smtClean="0"/>
              <a:t>- The need stated by the customer to the marketer.</a:t>
            </a:r>
          </a:p>
          <a:p>
            <a:pPr lvl="1"/>
            <a:r>
              <a:rPr lang="en-US" dirty="0" smtClean="0"/>
              <a:t>(customer wants an inexpensive car)</a:t>
            </a:r>
          </a:p>
          <a:p>
            <a:r>
              <a:rPr lang="en-US" b="1" dirty="0" smtClean="0"/>
              <a:t>Real Needs </a:t>
            </a:r>
            <a:r>
              <a:rPr lang="en-US" dirty="0" smtClean="0"/>
              <a:t>– The actual need of the customer.</a:t>
            </a:r>
          </a:p>
          <a:p>
            <a:pPr lvl="1"/>
            <a:r>
              <a:rPr lang="en-US" dirty="0" smtClean="0"/>
              <a:t>(The customer wants a car whose operating cost, not its initial price is low.)</a:t>
            </a:r>
          </a:p>
          <a:p>
            <a:r>
              <a:rPr lang="en-US" b="1" dirty="0" smtClean="0"/>
              <a:t>Unstated Needs </a:t>
            </a:r>
            <a:r>
              <a:rPr lang="en-US" dirty="0" smtClean="0"/>
              <a:t>– Need not stated by the customer but still needs it. </a:t>
            </a:r>
          </a:p>
          <a:p>
            <a:pPr lvl="1"/>
            <a:r>
              <a:rPr lang="en-US" dirty="0" smtClean="0"/>
              <a:t>(customer expects good service from the dealer.)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Five Types of Needs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Delight Needs </a:t>
            </a:r>
            <a:r>
              <a:rPr lang="en-US" dirty="0" smtClean="0"/>
              <a:t>– Offering which gives the customer immense pleasure.</a:t>
            </a:r>
          </a:p>
          <a:p>
            <a:pPr lvl="1"/>
            <a:r>
              <a:rPr lang="en-US" dirty="0" smtClean="0"/>
              <a:t>( The customer would like the dealer to include free seat covers, music system etc.)</a:t>
            </a:r>
          </a:p>
          <a:p>
            <a:r>
              <a:rPr lang="en-US" b="1" dirty="0" smtClean="0"/>
              <a:t>Secret Needs </a:t>
            </a:r>
            <a:r>
              <a:rPr lang="en-US" dirty="0" smtClean="0"/>
              <a:t>– Customer gets inner satisfaction.</a:t>
            </a:r>
          </a:p>
          <a:p>
            <a:pPr lvl="1"/>
            <a:r>
              <a:rPr lang="en-US" dirty="0" smtClean="0"/>
              <a:t>(The customer wants friends to see him as a savvy customer and can impress his peer group.)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Segmentation, Target Markets &amp; Positioning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Identifying and profiling distinct groups of buyers who might prefer or require varying product and service mixes by examining demographic, psychographic and behavioral differences among buyers is known as </a:t>
            </a:r>
            <a:r>
              <a:rPr lang="en-US" b="1" dirty="0" smtClean="0"/>
              <a:t>SEGMENTATION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Market segment which presents the greatest opportunity is the </a:t>
            </a:r>
            <a:r>
              <a:rPr lang="en-US" b="1" dirty="0" smtClean="0"/>
              <a:t>TARGET MARKET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Creating an impact of the market offering in the minds of the target buyers as delivering some central benefits is </a:t>
            </a:r>
            <a:r>
              <a:rPr lang="en-US" b="1" dirty="0" smtClean="0"/>
              <a:t>POSITIONING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Offerings and Brands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Value proposition is a set of benefits that companies offer to customers to satisfy their needs.</a:t>
            </a:r>
          </a:p>
          <a:p>
            <a:r>
              <a:rPr lang="en-US" dirty="0" smtClean="0"/>
              <a:t>Combination of products, services, information and experiences is an </a:t>
            </a:r>
            <a:r>
              <a:rPr lang="en-US" b="1" dirty="0" smtClean="0"/>
              <a:t>OFFERING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BRAND</a:t>
            </a:r>
            <a:r>
              <a:rPr lang="en-US" dirty="0" smtClean="0"/>
              <a:t> is an offering from a known source.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McDonald carries many associations in people’s minds that make up the brand image : burgers, fun, children, fast food and convenience.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Value</a:t>
            </a:r>
            <a:r>
              <a:rPr lang="en-US" sz="3600" dirty="0" smtClean="0"/>
              <a:t> reflects the sum of the tangible and intangible benefits and costs to customers. </a:t>
            </a:r>
          </a:p>
          <a:p>
            <a:pPr lvl="1"/>
            <a:r>
              <a:rPr lang="en-US" sz="3200" dirty="0" smtClean="0"/>
              <a:t>Value increases with </a:t>
            </a:r>
          </a:p>
          <a:p>
            <a:pPr lvl="2"/>
            <a:r>
              <a:rPr lang="en-US" sz="2800" dirty="0" smtClean="0"/>
              <a:t>quality and service </a:t>
            </a:r>
          </a:p>
          <a:p>
            <a:pPr lvl="1"/>
            <a:r>
              <a:rPr lang="en-US" sz="3200" dirty="0" smtClean="0"/>
              <a:t>and decreases with </a:t>
            </a:r>
          </a:p>
          <a:p>
            <a:pPr lvl="2"/>
            <a:r>
              <a:rPr lang="en-US" sz="2800" dirty="0" smtClean="0"/>
              <a:t>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and Satisfaction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Satisfaction</a:t>
            </a:r>
            <a:r>
              <a:rPr lang="en-US" dirty="0" smtClean="0"/>
              <a:t> reflects a person’s judgments of a product’s performance (or outcome) in relationship to expectations. </a:t>
            </a:r>
          </a:p>
          <a:p>
            <a:pPr lvl="1"/>
            <a:r>
              <a:rPr lang="en-US" dirty="0" smtClean="0"/>
              <a:t>If the performance falls short of expectations, the customer is </a:t>
            </a:r>
            <a:r>
              <a:rPr lang="en-US" b="1" dirty="0" smtClean="0"/>
              <a:t>dissatisfied</a:t>
            </a:r>
            <a:r>
              <a:rPr lang="en-US" dirty="0" smtClean="0"/>
              <a:t> and disappointed. </a:t>
            </a:r>
          </a:p>
          <a:p>
            <a:pPr lvl="1"/>
            <a:r>
              <a:rPr lang="en-US" dirty="0" smtClean="0"/>
              <a:t>If t matches expectations, the customer is </a:t>
            </a:r>
            <a:r>
              <a:rPr lang="en-US" b="1" dirty="0" smtClean="0"/>
              <a:t>satisfied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If it exceeds them, the customer is </a:t>
            </a:r>
            <a:r>
              <a:rPr lang="en-US" b="1" dirty="0" smtClean="0"/>
              <a:t>delighted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Channels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Vehicle or medium to reach a target market and to transfer goods, services and information from the manufacturer to the buyer.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Communication channels </a:t>
            </a:r>
            <a:r>
              <a:rPr lang="en-US" dirty="0" smtClean="0"/>
              <a:t>deliver and receive messages from target buyers. 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Distribution Channels </a:t>
            </a:r>
            <a:r>
              <a:rPr lang="en-US" dirty="0" smtClean="0"/>
              <a:t>to display, sell or deliver the physical product or service to the buyer or user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Service Channels </a:t>
            </a:r>
            <a:r>
              <a:rPr lang="en-US" dirty="0" smtClean="0"/>
              <a:t>to carry out transactions with potential buyers.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- Definition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Marketing is an organizational function and a set of processes for </a:t>
            </a:r>
          </a:p>
          <a:p>
            <a:pPr lvl="1"/>
            <a:r>
              <a:rPr lang="en-US" dirty="0" smtClean="0"/>
              <a:t>creating , communicating and delivering value to customers </a:t>
            </a:r>
          </a:p>
          <a:p>
            <a:r>
              <a:rPr lang="en-US" dirty="0" smtClean="0"/>
              <a:t>and for managing customer relationships </a:t>
            </a:r>
          </a:p>
          <a:p>
            <a:pPr lvl="1"/>
            <a:r>
              <a:rPr lang="en-US" dirty="0" smtClean="0"/>
              <a:t>in ways that benefit the organization and its stakeholders.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Longer channel stretching </a:t>
            </a:r>
          </a:p>
          <a:p>
            <a:pPr lvl="1"/>
            <a:r>
              <a:rPr lang="en-US" sz="3200" dirty="0" smtClean="0"/>
              <a:t>From raw materials </a:t>
            </a:r>
          </a:p>
          <a:p>
            <a:pPr lvl="1"/>
            <a:r>
              <a:rPr lang="en-US" sz="3200" dirty="0" smtClean="0"/>
              <a:t>to components </a:t>
            </a:r>
          </a:p>
          <a:p>
            <a:pPr lvl="1"/>
            <a:r>
              <a:rPr lang="en-US" sz="3200" dirty="0" smtClean="0"/>
              <a:t>to final products </a:t>
            </a:r>
          </a:p>
          <a:p>
            <a:r>
              <a:rPr lang="en-US" sz="3600" dirty="0" smtClean="0"/>
              <a:t>that are carried to final buyers.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Competition</a:t>
            </a:r>
            <a:r>
              <a:rPr lang="en-US" dirty="0" smtClean="0"/>
              <a:t> includes all the actual and potential competitor offerings and substitutes a buyer might consider.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 of Competition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Brand Competition </a:t>
            </a:r>
            <a:r>
              <a:rPr lang="en-US" dirty="0" smtClean="0"/>
              <a:t>– Company competes with other companies offering similar products and services to the same customers at similar prices.</a:t>
            </a:r>
          </a:p>
          <a:p>
            <a:pPr lvl="1"/>
            <a:r>
              <a:rPr lang="en-US" dirty="0" smtClean="0"/>
              <a:t>Volkswagen competes with Toyota, Honda, Renault and other manufacturers of medium-priced automobiles.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 of Competition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Industry Competition </a:t>
            </a:r>
            <a:r>
              <a:rPr lang="en-US" dirty="0" smtClean="0"/>
              <a:t>– Company competes with all companies making the same product or class of products. </a:t>
            </a:r>
          </a:p>
          <a:p>
            <a:pPr lvl="1"/>
            <a:r>
              <a:rPr lang="en-US" dirty="0" smtClean="0"/>
              <a:t>Volkswagen competing against all other automobile manufacturers.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 of Competition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Form Competition </a:t>
            </a:r>
            <a:r>
              <a:rPr lang="en-US" dirty="0" smtClean="0"/>
              <a:t>– Company competes with all companies manufacturing  products that supply the same service.</a:t>
            </a:r>
          </a:p>
          <a:p>
            <a:pPr lvl="1"/>
            <a:r>
              <a:rPr lang="en-US" dirty="0" smtClean="0"/>
              <a:t>Volkswagen competing against manufacturers of motorcycles, bicycles and trucks.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 of Competition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Generic Competition </a:t>
            </a:r>
            <a:r>
              <a:rPr lang="en-US" dirty="0" smtClean="0"/>
              <a:t>– Company competes with all companies that compete for the same consumer rupees.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Volkswagen competing with companies that sell major consumer durables, foreign vacations and new homes.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Mix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marketing mix </a:t>
            </a:r>
            <a:r>
              <a:rPr lang="en-US" dirty="0" smtClean="0"/>
              <a:t>is the set of marketing tools the firm uses to pursue its marketing objectives in the target market.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Mix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755576" y="1412776"/>
            <a:ext cx="7920880" cy="5040560"/>
            <a:chOff x="1785918" y="1785926"/>
            <a:chExt cx="6572296" cy="4134935"/>
          </a:xfrm>
        </p:grpSpPr>
        <p:sp>
          <p:nvSpPr>
            <p:cNvPr id="4" name="Oval 3"/>
            <p:cNvSpPr/>
            <p:nvPr/>
          </p:nvSpPr>
          <p:spPr>
            <a:xfrm>
              <a:off x="3500430" y="1785926"/>
              <a:ext cx="2214578" cy="13573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Marketing mix</a:t>
              </a:r>
              <a:endParaRPr lang="en-IN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10800000" flipV="1">
              <a:off x="2357422" y="2786058"/>
              <a:ext cx="1214446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785918" y="3643314"/>
              <a:ext cx="1357322" cy="227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Product</a:t>
              </a:r>
            </a:p>
            <a:p>
              <a:r>
                <a:rPr lang="en-US" sz="1400" dirty="0" smtClean="0"/>
                <a:t>Product variety</a:t>
              </a:r>
            </a:p>
            <a:p>
              <a:r>
                <a:rPr lang="en-US" sz="1400" dirty="0" smtClean="0"/>
                <a:t>Quality</a:t>
              </a:r>
            </a:p>
            <a:p>
              <a:r>
                <a:rPr lang="en-US" sz="1400" dirty="0" smtClean="0"/>
                <a:t>Design</a:t>
              </a:r>
            </a:p>
            <a:p>
              <a:r>
                <a:rPr lang="en-US" sz="1400" dirty="0" smtClean="0"/>
                <a:t>Features </a:t>
              </a:r>
            </a:p>
            <a:p>
              <a:r>
                <a:rPr lang="en-US" sz="1400" dirty="0" smtClean="0"/>
                <a:t>Brand name</a:t>
              </a:r>
            </a:p>
            <a:p>
              <a:r>
                <a:rPr lang="en-US" sz="1400" dirty="0" smtClean="0"/>
                <a:t>Packaging</a:t>
              </a:r>
            </a:p>
            <a:p>
              <a:r>
                <a:rPr lang="en-US" sz="1400" dirty="0" smtClean="0"/>
                <a:t>Sizes</a:t>
              </a:r>
            </a:p>
            <a:p>
              <a:r>
                <a:rPr lang="en-US" sz="1400" dirty="0" smtClean="0"/>
                <a:t>Warranties</a:t>
              </a:r>
            </a:p>
            <a:p>
              <a:r>
                <a:rPr lang="en-US" sz="1400" dirty="0" smtClean="0"/>
                <a:t>Returns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rot="5400000">
              <a:off x="3750463" y="3536157"/>
              <a:ext cx="1071570" cy="285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714744" y="4286256"/>
              <a:ext cx="12144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Price</a:t>
              </a:r>
              <a:endParaRPr lang="en-US" sz="1400" dirty="0" smtClean="0"/>
            </a:p>
            <a:p>
              <a:r>
                <a:rPr lang="en-US" sz="1400" dirty="0" smtClean="0"/>
                <a:t>List Price</a:t>
              </a:r>
            </a:p>
            <a:p>
              <a:r>
                <a:rPr lang="en-US" sz="1400" dirty="0" smtClean="0"/>
                <a:t>Discounts</a:t>
              </a:r>
            </a:p>
            <a:p>
              <a:r>
                <a:rPr lang="en-US" sz="1400" dirty="0" smtClean="0"/>
                <a:t>Allowances</a:t>
              </a:r>
            </a:p>
            <a:p>
              <a:r>
                <a:rPr lang="en-US" sz="1400" dirty="0" smtClean="0"/>
                <a:t>Payment period</a:t>
              </a:r>
            </a:p>
            <a:p>
              <a:r>
                <a:rPr lang="en-US" sz="1400" dirty="0" smtClean="0"/>
                <a:t>Credit terms</a:t>
              </a:r>
              <a:endParaRPr lang="en-IN" sz="1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16200000" flipH="1">
              <a:off x="4750595" y="3393281"/>
              <a:ext cx="1000132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2066" y="4286256"/>
              <a:ext cx="1500198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Promotion</a:t>
              </a:r>
            </a:p>
            <a:p>
              <a:r>
                <a:rPr lang="en-US" sz="1400" dirty="0" smtClean="0"/>
                <a:t>Sales Promotion</a:t>
              </a:r>
            </a:p>
            <a:p>
              <a:r>
                <a:rPr lang="en-US" sz="1400" dirty="0" smtClean="0"/>
                <a:t>Advertising</a:t>
              </a:r>
            </a:p>
            <a:p>
              <a:r>
                <a:rPr lang="en-US" sz="1400" dirty="0" smtClean="0"/>
                <a:t>Sales force</a:t>
              </a:r>
            </a:p>
            <a:p>
              <a:r>
                <a:rPr lang="en-US" sz="1400" dirty="0" smtClean="0"/>
                <a:t>Public relations</a:t>
              </a:r>
            </a:p>
            <a:p>
              <a:r>
                <a:rPr lang="en-US" sz="1400" dirty="0" smtClean="0"/>
                <a:t>Direct marketing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5572132" y="2857496"/>
              <a:ext cx="1714512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143768" y="3571876"/>
              <a:ext cx="1214446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Place</a:t>
              </a:r>
            </a:p>
            <a:p>
              <a:r>
                <a:rPr lang="en-US" sz="1400" dirty="0" smtClean="0"/>
                <a:t>Channels</a:t>
              </a:r>
            </a:p>
            <a:p>
              <a:r>
                <a:rPr lang="en-US" sz="1400" dirty="0" smtClean="0"/>
                <a:t>Coverage</a:t>
              </a:r>
            </a:p>
            <a:p>
              <a:r>
                <a:rPr lang="en-US" sz="1400" dirty="0" smtClean="0"/>
                <a:t>Assortments</a:t>
              </a:r>
            </a:p>
            <a:p>
              <a:r>
                <a:rPr lang="en-US" sz="1400" dirty="0" smtClean="0"/>
                <a:t>Locations</a:t>
              </a:r>
            </a:p>
            <a:p>
              <a:r>
                <a:rPr lang="en-US" sz="1400" dirty="0" smtClean="0"/>
                <a:t>Inventory</a:t>
              </a:r>
            </a:p>
            <a:p>
              <a:r>
                <a:rPr lang="en-US" sz="1400" dirty="0" smtClean="0"/>
                <a:t>Transport</a:t>
              </a:r>
              <a:endParaRPr lang="en-IN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Ray\Desktop\question_button-77618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0"/>
            <a:ext cx="6858000" cy="68382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activities include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Identifying  customer needs</a:t>
            </a:r>
          </a:p>
          <a:p>
            <a:endParaRPr lang="en-US" dirty="0" smtClean="0"/>
          </a:p>
          <a:p>
            <a:r>
              <a:rPr lang="en-US" dirty="0" smtClean="0"/>
              <a:t>Designing goods and services that meet those needs</a:t>
            </a:r>
          </a:p>
          <a:p>
            <a:endParaRPr lang="en-US" dirty="0" smtClean="0"/>
          </a:p>
          <a:p>
            <a:r>
              <a:rPr lang="en-US" dirty="0" smtClean="0"/>
              <a:t>Pricing goods and services to reflect costs, competition and customer’s ability to buy.</a:t>
            </a:r>
          </a:p>
          <a:p>
            <a:endParaRPr lang="en-US" dirty="0" smtClean="0"/>
          </a:p>
          <a:p>
            <a:r>
              <a:rPr lang="en-US" dirty="0" smtClean="0"/>
              <a:t>Communicating information about those goods and services to prospective buyers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activities include…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the goods or services available at times and places that meets customer’s needs</a:t>
            </a:r>
          </a:p>
          <a:p>
            <a:endParaRPr lang="en-US" dirty="0" smtClean="0"/>
          </a:p>
          <a:p>
            <a:r>
              <a:rPr lang="en-US" dirty="0" smtClean="0"/>
              <a:t>Providing the necessary service and follow-up to ensure customer satisfaction after the purchase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Marketing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process of </a:t>
            </a:r>
          </a:p>
          <a:p>
            <a:pPr lvl="1"/>
            <a:r>
              <a:rPr lang="en-US" dirty="0" smtClean="0"/>
              <a:t>planning and executing</a:t>
            </a:r>
          </a:p>
          <a:p>
            <a:pPr lvl="1"/>
            <a:r>
              <a:rPr lang="en-US" dirty="0" smtClean="0"/>
              <a:t>pricing , advertising and distribution </a:t>
            </a:r>
          </a:p>
          <a:p>
            <a:pPr lvl="1"/>
            <a:r>
              <a:rPr lang="en-US" dirty="0" smtClean="0"/>
              <a:t>of ideas, goods and services </a:t>
            </a:r>
          </a:p>
          <a:p>
            <a:pPr lvl="1"/>
            <a:r>
              <a:rPr lang="en-US" dirty="0" smtClean="0"/>
              <a:t>to create exchanges </a:t>
            </a:r>
          </a:p>
          <a:p>
            <a:pPr lvl="1"/>
            <a:r>
              <a:rPr lang="en-US" dirty="0" smtClean="0"/>
              <a:t>that satisfy individual and organizational goals.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Marketing system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60012" y="1484784"/>
            <a:ext cx="7572428" cy="5143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0" name="Group 19"/>
          <p:cNvGrpSpPr/>
          <p:nvPr/>
        </p:nvGrpSpPr>
        <p:grpSpPr>
          <a:xfrm>
            <a:off x="1500166" y="2362958"/>
            <a:ext cx="6429420" cy="3298290"/>
            <a:chOff x="1500166" y="1928802"/>
            <a:chExt cx="6429420" cy="3298290"/>
          </a:xfrm>
        </p:grpSpPr>
        <p:sp>
          <p:nvSpPr>
            <p:cNvPr id="5" name="Rectangle 4"/>
            <p:cNvSpPr/>
            <p:nvPr/>
          </p:nvSpPr>
          <p:spPr>
            <a:xfrm>
              <a:off x="1500166" y="2786058"/>
              <a:ext cx="2071702" cy="1428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Industry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[a collection of sellers]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57884" y="2786058"/>
              <a:ext cx="2071702" cy="1428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Market 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[a collection of buyers]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5400000">
              <a:off x="2285984" y="2557450"/>
              <a:ext cx="414334" cy="14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500298" y="2357430"/>
              <a:ext cx="450059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707993" y="4493423"/>
              <a:ext cx="571504" cy="14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6200000" flipH="1">
              <a:off x="6786578" y="2571744"/>
              <a:ext cx="428630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428860" y="4786322"/>
              <a:ext cx="45720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2107393" y="4464851"/>
              <a:ext cx="642940" cy="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571868" y="3143248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10800000">
              <a:off x="3571868" y="3786190"/>
              <a:ext cx="228601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643306" y="1928802"/>
              <a:ext cx="2286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Communication</a:t>
              </a:r>
              <a:endParaRPr lang="en-IN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29058" y="2643182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Goods/Services</a:t>
              </a:r>
              <a:endParaRPr lang="en-I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86248" y="3857628"/>
              <a:ext cx="1000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Money</a:t>
              </a:r>
              <a:endParaRPr lang="en-IN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14810" y="4857760"/>
              <a:ext cx="1714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Information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2131</Words>
  <Application>Microsoft Office PowerPoint</Application>
  <PresentationFormat>On-screen Show (4:3)</PresentationFormat>
  <Paragraphs>323</Paragraphs>
  <Slides>58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Slide 1</vt:lpstr>
      <vt:lpstr>اصول و مبانی مدیریت  مدیریت بازاریابی</vt:lpstr>
      <vt:lpstr>Question</vt:lpstr>
      <vt:lpstr>Marketing - Definition</vt:lpstr>
      <vt:lpstr>Marketing - Definition</vt:lpstr>
      <vt:lpstr>Marketing activities include</vt:lpstr>
      <vt:lpstr>Marketing activities include…</vt:lpstr>
      <vt:lpstr>Marketing Management</vt:lpstr>
      <vt:lpstr>Marketing system</vt:lpstr>
      <vt:lpstr>Question</vt:lpstr>
      <vt:lpstr>Scope of Marketing</vt:lpstr>
      <vt:lpstr>Scope of Marketing</vt:lpstr>
      <vt:lpstr>Scope of Marketing</vt:lpstr>
      <vt:lpstr>Scope of Marketing</vt:lpstr>
      <vt:lpstr>Scope of Marketing</vt:lpstr>
      <vt:lpstr>Scope of Marketing</vt:lpstr>
      <vt:lpstr>Scope of Marketing</vt:lpstr>
      <vt:lpstr>Scope of Marketing</vt:lpstr>
      <vt:lpstr>Scope of Marketing</vt:lpstr>
      <vt:lpstr>Scope of Marketing</vt:lpstr>
      <vt:lpstr>Question</vt:lpstr>
      <vt:lpstr>The Production Concept</vt:lpstr>
      <vt:lpstr>Most Important Features</vt:lpstr>
      <vt:lpstr>The Product concept</vt:lpstr>
      <vt:lpstr>Most Important Features</vt:lpstr>
      <vt:lpstr>Most Important Features</vt:lpstr>
      <vt:lpstr>The Selling Concept</vt:lpstr>
      <vt:lpstr>Most Important Features</vt:lpstr>
      <vt:lpstr>Most Important Features</vt:lpstr>
      <vt:lpstr>The Marketing Concept</vt:lpstr>
      <vt:lpstr>Most Important Features</vt:lpstr>
      <vt:lpstr>Question</vt:lpstr>
      <vt:lpstr>The societal-marketing concept</vt:lpstr>
      <vt:lpstr>Objectives of Societal marketing</vt:lpstr>
      <vt:lpstr>Definitions</vt:lpstr>
      <vt:lpstr>Definitions</vt:lpstr>
      <vt:lpstr>Definitions</vt:lpstr>
      <vt:lpstr>Definitions</vt:lpstr>
      <vt:lpstr>Question</vt:lpstr>
      <vt:lpstr>Core Marketing Concepts</vt:lpstr>
      <vt:lpstr>Core Marketing Concepts</vt:lpstr>
      <vt:lpstr>Core Marketing Concepts</vt:lpstr>
      <vt:lpstr>Five Types of Needs</vt:lpstr>
      <vt:lpstr>Five Types of Needs</vt:lpstr>
      <vt:lpstr>Segmentation, Target Markets &amp; Positioning</vt:lpstr>
      <vt:lpstr>Offerings and Brands</vt:lpstr>
      <vt:lpstr>Value</vt:lpstr>
      <vt:lpstr>Value and Satisfaction</vt:lpstr>
      <vt:lpstr>Marketing Channels</vt:lpstr>
      <vt:lpstr>Supply Chain</vt:lpstr>
      <vt:lpstr>Competition</vt:lpstr>
      <vt:lpstr>Four Levels of Competition</vt:lpstr>
      <vt:lpstr>Four Levels of Competition</vt:lpstr>
      <vt:lpstr>Four Levels of Competition</vt:lpstr>
      <vt:lpstr>Four Levels of Competition</vt:lpstr>
      <vt:lpstr>Marketing Mix</vt:lpstr>
      <vt:lpstr>Marketing Mix</vt:lpstr>
      <vt:lpstr>Slide 58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Reza</dc:creator>
  <cp:lastModifiedBy>Reza</cp:lastModifiedBy>
  <cp:revision>26</cp:revision>
  <dcterms:created xsi:type="dcterms:W3CDTF">2012-04-30T16:07:24Z</dcterms:created>
  <dcterms:modified xsi:type="dcterms:W3CDTF">2012-04-30T19:26:04Z</dcterms:modified>
</cp:coreProperties>
</file>