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5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8441C-0720-4A23-A1D3-7AE7BAAAD599}" type="doc">
      <dgm:prSet loTypeId="urn:microsoft.com/office/officeart/2005/8/layout/pyramid2" loCatId="pyramid" qsTypeId="urn:microsoft.com/office/officeart/2005/8/quickstyle/3d2" qsCatId="3D" csTypeId="urn:microsoft.com/office/officeart/2005/8/colors/accent5_4" csCatId="accent5" phldr="1"/>
      <dgm:spPr/>
    </dgm:pt>
    <dgm:pt modelId="{BEC65A11-FCF0-4494-80EB-A31470D7073B}">
      <dgm:prSet phldrT="[Text]"/>
      <dgm:spPr/>
      <dgm:t>
        <a:bodyPr/>
        <a:lstStyle/>
        <a:p>
          <a:pPr rtl="1"/>
          <a:r>
            <a:rPr lang="ar-SA" smtClean="0"/>
            <a:t>مدیران عالی</a:t>
          </a:r>
          <a:endParaRPr lang="en-GB"/>
        </a:p>
      </dgm:t>
    </dgm:pt>
    <dgm:pt modelId="{172744E7-C4BA-4326-B6A3-CFD6BC32B819}" type="parTrans" cxnId="{50B7E21E-E138-433B-BF4B-4762D54879C1}">
      <dgm:prSet/>
      <dgm:spPr/>
      <dgm:t>
        <a:bodyPr/>
        <a:lstStyle/>
        <a:p>
          <a:endParaRPr lang="en-GB"/>
        </a:p>
      </dgm:t>
    </dgm:pt>
    <dgm:pt modelId="{024687E6-58E2-456E-A45B-A4972EA286D1}" type="sibTrans" cxnId="{50B7E21E-E138-433B-BF4B-4762D54879C1}">
      <dgm:prSet/>
      <dgm:spPr/>
      <dgm:t>
        <a:bodyPr/>
        <a:lstStyle/>
        <a:p>
          <a:endParaRPr lang="en-GB"/>
        </a:p>
      </dgm:t>
    </dgm:pt>
    <dgm:pt modelId="{227D86A7-61D2-4794-B278-D6DF97DB6A6B}">
      <dgm:prSet/>
      <dgm:spPr/>
      <dgm:t>
        <a:bodyPr/>
        <a:lstStyle/>
        <a:p>
          <a:pPr rtl="1"/>
          <a:r>
            <a:rPr lang="ar-SA" smtClean="0"/>
            <a:t>مدیران میانی </a:t>
          </a:r>
          <a:endParaRPr lang="en-GB" dirty="0" smtClean="0"/>
        </a:p>
      </dgm:t>
    </dgm:pt>
    <dgm:pt modelId="{83864461-43FE-410A-AB74-3EB6B127D773}" type="parTrans" cxnId="{6D58FA2E-6739-48E9-B923-326823EB3794}">
      <dgm:prSet/>
      <dgm:spPr/>
      <dgm:t>
        <a:bodyPr/>
        <a:lstStyle/>
        <a:p>
          <a:endParaRPr lang="en-GB"/>
        </a:p>
      </dgm:t>
    </dgm:pt>
    <dgm:pt modelId="{8C2D6B96-2209-4932-A71C-D15F91C18AE3}" type="sibTrans" cxnId="{6D58FA2E-6739-48E9-B923-326823EB3794}">
      <dgm:prSet/>
      <dgm:spPr/>
      <dgm:t>
        <a:bodyPr/>
        <a:lstStyle/>
        <a:p>
          <a:endParaRPr lang="en-GB"/>
        </a:p>
      </dgm:t>
    </dgm:pt>
    <dgm:pt modelId="{8F6A197D-369D-4E02-BDCC-C62585EFD789}">
      <dgm:prSet/>
      <dgm:spPr/>
      <dgm:t>
        <a:bodyPr/>
        <a:lstStyle/>
        <a:p>
          <a:pPr rtl="1"/>
          <a:r>
            <a:rPr lang="ar-SA" smtClean="0"/>
            <a:t>مدیران عملیاتی</a:t>
          </a:r>
          <a:endParaRPr lang="en-GB" dirty="0" smtClean="0"/>
        </a:p>
      </dgm:t>
    </dgm:pt>
    <dgm:pt modelId="{F3466539-8B6F-44AD-B877-A8737264C704}" type="parTrans" cxnId="{67DB7C42-9592-410D-96B0-11924CEE52C1}">
      <dgm:prSet/>
      <dgm:spPr/>
      <dgm:t>
        <a:bodyPr/>
        <a:lstStyle/>
        <a:p>
          <a:endParaRPr lang="en-GB"/>
        </a:p>
      </dgm:t>
    </dgm:pt>
    <dgm:pt modelId="{27858A83-C21E-4870-AEF8-D0AAA8576F34}" type="sibTrans" cxnId="{67DB7C42-9592-410D-96B0-11924CEE52C1}">
      <dgm:prSet/>
      <dgm:spPr/>
      <dgm:t>
        <a:bodyPr/>
        <a:lstStyle/>
        <a:p>
          <a:endParaRPr lang="en-GB"/>
        </a:p>
      </dgm:t>
    </dgm:pt>
    <dgm:pt modelId="{CC6DCC66-605D-4AEE-BD1B-6D90AAB07869}" type="pres">
      <dgm:prSet presAssocID="{05E8441C-0720-4A23-A1D3-7AE7BAAAD599}" presName="compositeShape" presStyleCnt="0">
        <dgm:presLayoutVars>
          <dgm:dir/>
          <dgm:resizeHandles/>
        </dgm:presLayoutVars>
      </dgm:prSet>
      <dgm:spPr/>
    </dgm:pt>
    <dgm:pt modelId="{F4F1C357-9252-44E7-BD85-4D6439F3B2C1}" type="pres">
      <dgm:prSet presAssocID="{05E8441C-0720-4A23-A1D3-7AE7BAAAD599}" presName="pyramid" presStyleLbl="node1" presStyleIdx="0" presStyleCnt="1"/>
      <dgm:spPr/>
    </dgm:pt>
    <dgm:pt modelId="{C4C0C13E-5B94-413B-AA12-75EBAFE4A994}" type="pres">
      <dgm:prSet presAssocID="{05E8441C-0720-4A23-A1D3-7AE7BAAAD599}" presName="theList" presStyleCnt="0"/>
      <dgm:spPr/>
    </dgm:pt>
    <dgm:pt modelId="{91BEE5B3-979E-4727-9915-19487B070B74}" type="pres">
      <dgm:prSet presAssocID="{BEC65A11-FCF0-4494-80EB-A31470D7073B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6BDCBD-9388-4958-AF84-AF899070B60E}" type="pres">
      <dgm:prSet presAssocID="{BEC65A11-FCF0-4494-80EB-A31470D7073B}" presName="aSpace" presStyleCnt="0"/>
      <dgm:spPr/>
    </dgm:pt>
    <dgm:pt modelId="{85D581EE-80B0-49CE-BB6C-0B7D6B87A451}" type="pres">
      <dgm:prSet presAssocID="{227D86A7-61D2-4794-B278-D6DF97DB6A6B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18E7C01-47FE-4141-8025-E6CF3DC4F83D}" type="pres">
      <dgm:prSet presAssocID="{227D86A7-61D2-4794-B278-D6DF97DB6A6B}" presName="aSpace" presStyleCnt="0"/>
      <dgm:spPr/>
    </dgm:pt>
    <dgm:pt modelId="{D28AAB1C-6792-4E2E-A221-D76FF3FAC701}" type="pres">
      <dgm:prSet presAssocID="{8F6A197D-369D-4E02-BDCC-C62585EFD789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9909616-E9AF-408E-930E-26155B365AB1}" type="pres">
      <dgm:prSet presAssocID="{8F6A197D-369D-4E02-BDCC-C62585EFD789}" presName="aSpace" presStyleCnt="0"/>
      <dgm:spPr/>
    </dgm:pt>
  </dgm:ptLst>
  <dgm:cxnLst>
    <dgm:cxn modelId="{6D58FA2E-6739-48E9-B923-326823EB3794}" srcId="{05E8441C-0720-4A23-A1D3-7AE7BAAAD599}" destId="{227D86A7-61D2-4794-B278-D6DF97DB6A6B}" srcOrd="1" destOrd="0" parTransId="{83864461-43FE-410A-AB74-3EB6B127D773}" sibTransId="{8C2D6B96-2209-4932-A71C-D15F91C18AE3}"/>
    <dgm:cxn modelId="{50B7E21E-E138-433B-BF4B-4762D54879C1}" srcId="{05E8441C-0720-4A23-A1D3-7AE7BAAAD599}" destId="{BEC65A11-FCF0-4494-80EB-A31470D7073B}" srcOrd="0" destOrd="0" parTransId="{172744E7-C4BA-4326-B6A3-CFD6BC32B819}" sibTransId="{024687E6-58E2-456E-A45B-A4972EA286D1}"/>
    <dgm:cxn modelId="{FDD38539-F362-414C-84E0-A14F0B3CC8EC}" type="presOf" srcId="{05E8441C-0720-4A23-A1D3-7AE7BAAAD599}" destId="{CC6DCC66-605D-4AEE-BD1B-6D90AAB07869}" srcOrd="0" destOrd="0" presId="urn:microsoft.com/office/officeart/2005/8/layout/pyramid2"/>
    <dgm:cxn modelId="{67DB7C42-9592-410D-96B0-11924CEE52C1}" srcId="{05E8441C-0720-4A23-A1D3-7AE7BAAAD599}" destId="{8F6A197D-369D-4E02-BDCC-C62585EFD789}" srcOrd="2" destOrd="0" parTransId="{F3466539-8B6F-44AD-B877-A8737264C704}" sibTransId="{27858A83-C21E-4870-AEF8-D0AAA8576F34}"/>
    <dgm:cxn modelId="{AF346AE8-9692-4B4B-8E92-E6C0C8838E32}" type="presOf" srcId="{227D86A7-61D2-4794-B278-D6DF97DB6A6B}" destId="{85D581EE-80B0-49CE-BB6C-0B7D6B87A451}" srcOrd="0" destOrd="0" presId="urn:microsoft.com/office/officeart/2005/8/layout/pyramid2"/>
    <dgm:cxn modelId="{A3C788B3-4349-4AA3-88FE-7417CE856234}" type="presOf" srcId="{8F6A197D-369D-4E02-BDCC-C62585EFD789}" destId="{D28AAB1C-6792-4E2E-A221-D76FF3FAC701}" srcOrd="0" destOrd="0" presId="urn:microsoft.com/office/officeart/2005/8/layout/pyramid2"/>
    <dgm:cxn modelId="{B6ED433E-45E5-4F09-AA13-52C13D04FEEF}" type="presOf" srcId="{BEC65A11-FCF0-4494-80EB-A31470D7073B}" destId="{91BEE5B3-979E-4727-9915-19487B070B74}" srcOrd="0" destOrd="0" presId="urn:microsoft.com/office/officeart/2005/8/layout/pyramid2"/>
    <dgm:cxn modelId="{0EA6FC1F-CC53-488B-8BDE-B56F03C0540D}" type="presParOf" srcId="{CC6DCC66-605D-4AEE-BD1B-6D90AAB07869}" destId="{F4F1C357-9252-44E7-BD85-4D6439F3B2C1}" srcOrd="0" destOrd="0" presId="urn:microsoft.com/office/officeart/2005/8/layout/pyramid2"/>
    <dgm:cxn modelId="{545BA872-7E15-4453-BC5B-F323461BC320}" type="presParOf" srcId="{CC6DCC66-605D-4AEE-BD1B-6D90AAB07869}" destId="{C4C0C13E-5B94-413B-AA12-75EBAFE4A994}" srcOrd="1" destOrd="0" presId="urn:microsoft.com/office/officeart/2005/8/layout/pyramid2"/>
    <dgm:cxn modelId="{4584E68B-46F7-4F06-A24E-7A8BFFEBF839}" type="presParOf" srcId="{C4C0C13E-5B94-413B-AA12-75EBAFE4A994}" destId="{91BEE5B3-979E-4727-9915-19487B070B74}" srcOrd="0" destOrd="0" presId="urn:microsoft.com/office/officeart/2005/8/layout/pyramid2"/>
    <dgm:cxn modelId="{7DE766C2-ACD3-4012-B560-0C520A3C30BF}" type="presParOf" srcId="{C4C0C13E-5B94-413B-AA12-75EBAFE4A994}" destId="{FA6BDCBD-9388-4958-AF84-AF899070B60E}" srcOrd="1" destOrd="0" presId="urn:microsoft.com/office/officeart/2005/8/layout/pyramid2"/>
    <dgm:cxn modelId="{A5409206-EA1C-4771-BA81-BE34547F209F}" type="presParOf" srcId="{C4C0C13E-5B94-413B-AA12-75EBAFE4A994}" destId="{85D581EE-80B0-49CE-BB6C-0B7D6B87A451}" srcOrd="2" destOrd="0" presId="urn:microsoft.com/office/officeart/2005/8/layout/pyramid2"/>
    <dgm:cxn modelId="{F3976585-8BA8-4975-9E11-8AEA0E23CA6D}" type="presParOf" srcId="{C4C0C13E-5B94-413B-AA12-75EBAFE4A994}" destId="{718E7C01-47FE-4141-8025-E6CF3DC4F83D}" srcOrd="3" destOrd="0" presId="urn:microsoft.com/office/officeart/2005/8/layout/pyramid2"/>
    <dgm:cxn modelId="{A5E8C75E-3158-467F-85F1-D9E5A01C044A}" type="presParOf" srcId="{C4C0C13E-5B94-413B-AA12-75EBAFE4A994}" destId="{D28AAB1C-6792-4E2E-A221-D76FF3FAC701}" srcOrd="4" destOrd="0" presId="urn:microsoft.com/office/officeart/2005/8/layout/pyramid2"/>
    <dgm:cxn modelId="{56EA79F2-C1A3-4FA9-81B3-8FB611A1D8BB}" type="presParOf" srcId="{C4C0C13E-5B94-413B-AA12-75EBAFE4A994}" destId="{89909616-E9AF-408E-930E-26155B365AB1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F1C357-9252-44E7-BD85-4D6439F3B2C1}">
      <dsp:nvSpPr>
        <dsp:cNvPr id="0" name=""/>
        <dsp:cNvSpPr/>
      </dsp:nvSpPr>
      <dsp:spPr>
        <a:xfrm>
          <a:off x="246379" y="0"/>
          <a:ext cx="3149600" cy="3149600"/>
        </a:xfrm>
        <a:prstGeom prst="triangle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BEE5B3-979E-4727-9915-19487B070B74}">
      <dsp:nvSpPr>
        <dsp:cNvPr id="0" name=""/>
        <dsp:cNvSpPr/>
      </dsp:nvSpPr>
      <dsp:spPr>
        <a:xfrm>
          <a:off x="1821179" y="316651"/>
          <a:ext cx="2047240" cy="74556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800" kern="1200" smtClean="0"/>
            <a:t>مدیران عالی</a:t>
          </a:r>
          <a:endParaRPr lang="en-GB" sz="2800" kern="1200"/>
        </a:p>
      </dsp:txBody>
      <dsp:txXfrm>
        <a:off x="1821179" y="316651"/>
        <a:ext cx="2047240" cy="745569"/>
      </dsp:txXfrm>
    </dsp:sp>
    <dsp:sp modelId="{85D581EE-80B0-49CE-BB6C-0B7D6B87A451}">
      <dsp:nvSpPr>
        <dsp:cNvPr id="0" name=""/>
        <dsp:cNvSpPr/>
      </dsp:nvSpPr>
      <dsp:spPr>
        <a:xfrm>
          <a:off x="1821179" y="1155417"/>
          <a:ext cx="2047240" cy="74556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50000"/>
              <a:hueOff val="168648"/>
              <a:satOff val="-3730"/>
              <a:lumOff val="2799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800" kern="1200" smtClean="0"/>
            <a:t>مدیران میانی </a:t>
          </a:r>
          <a:endParaRPr lang="en-GB" sz="2800" kern="1200" dirty="0" smtClean="0"/>
        </a:p>
      </dsp:txBody>
      <dsp:txXfrm>
        <a:off x="1821179" y="1155417"/>
        <a:ext cx="2047240" cy="745569"/>
      </dsp:txXfrm>
    </dsp:sp>
    <dsp:sp modelId="{D28AAB1C-6792-4E2E-A221-D76FF3FAC701}">
      <dsp:nvSpPr>
        <dsp:cNvPr id="0" name=""/>
        <dsp:cNvSpPr/>
      </dsp:nvSpPr>
      <dsp:spPr>
        <a:xfrm>
          <a:off x="1821179" y="1994182"/>
          <a:ext cx="2047240" cy="74556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50000"/>
              <a:hueOff val="168648"/>
              <a:satOff val="-3730"/>
              <a:lumOff val="2799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800" kern="1200" smtClean="0"/>
            <a:t>مدیران عملیاتی</a:t>
          </a:r>
          <a:endParaRPr lang="en-GB" sz="2800" kern="1200" dirty="0" smtClean="0"/>
        </a:p>
      </dsp:txBody>
      <dsp:txXfrm>
        <a:off x="1821179" y="1994182"/>
        <a:ext cx="2047240" cy="745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3850" y="620713"/>
            <a:ext cx="8675688" cy="5645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ویژگیهای مشترک بین سیستم ها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ar-SA" b="1" dirty="0" smtClean="0"/>
              <a:t>ساختار سیستم </a:t>
            </a:r>
            <a:r>
              <a:rPr lang="ar-SA" dirty="0" smtClean="0"/>
              <a:t>: قطعات / عناصر موجود در سیستم  و ترکیب آنها</a:t>
            </a:r>
            <a:r>
              <a:rPr lang="ar-SA" dirty="0" smtClean="0"/>
              <a:t>؛</a:t>
            </a:r>
            <a:endParaRPr lang="fa-IR" dirty="0" smtClean="0"/>
          </a:p>
          <a:p>
            <a:pPr marL="514350" indent="-514350" algn="r" rtl="1">
              <a:buFont typeface="+mj-lt"/>
              <a:buAutoNum type="arabicPeriod"/>
            </a:pPr>
            <a:endParaRPr lang="en-GB" dirty="0" smtClean="0"/>
          </a:p>
          <a:p>
            <a:pPr marL="514350" indent="-514350" algn="r" rtl="1">
              <a:buFont typeface="+mj-lt"/>
              <a:buAutoNum type="arabicPeriod"/>
            </a:pPr>
            <a:r>
              <a:rPr lang="ar-SA" b="1" dirty="0" smtClean="0"/>
              <a:t>رفتار سیستم </a:t>
            </a:r>
            <a:r>
              <a:rPr lang="ar-SA" dirty="0" smtClean="0"/>
              <a:t>:شامل ورودی، پردازش و خروجی از مواد، انرژی، اطلاعات و یا داده ها</a:t>
            </a:r>
            <a:r>
              <a:rPr lang="ar-SA" dirty="0" smtClean="0"/>
              <a:t>؛</a:t>
            </a:r>
            <a:endParaRPr lang="fa-IR" dirty="0" smtClean="0"/>
          </a:p>
          <a:p>
            <a:pPr marL="514350" indent="-514350" algn="r" rtl="1">
              <a:buFont typeface="+mj-lt"/>
              <a:buAutoNum type="arabicPeriod"/>
            </a:pPr>
            <a:endParaRPr lang="en-GB" dirty="0" smtClean="0"/>
          </a:p>
          <a:p>
            <a:pPr marL="514350" indent="-514350" algn="r" rtl="1">
              <a:buFont typeface="+mj-lt"/>
              <a:buAutoNum type="arabicPeriod"/>
            </a:pPr>
            <a:r>
              <a:rPr lang="ar-SA" b="1" dirty="0" smtClean="0"/>
              <a:t>اتصال سیستم</a:t>
            </a:r>
            <a:r>
              <a:rPr lang="ar-SA" dirty="0" smtClean="0"/>
              <a:t>: روابط ساختاری و نحوه عملکرد بخش های مختلف یک سیستم</a:t>
            </a:r>
            <a:r>
              <a:rPr lang="ar-SA" dirty="0" smtClean="0"/>
              <a:t>؛</a:t>
            </a:r>
            <a:endParaRPr lang="fa-IR" dirty="0" smtClean="0"/>
          </a:p>
          <a:p>
            <a:pPr marL="514350" indent="-514350" algn="r" rtl="1">
              <a:buFont typeface="+mj-lt"/>
              <a:buAutoNum type="arabicPeriod"/>
            </a:pPr>
            <a:endParaRPr lang="en-GB" dirty="0" smtClean="0"/>
          </a:p>
          <a:p>
            <a:pPr marL="514350" indent="-514350" algn="r" rtl="1">
              <a:buFont typeface="+mj-lt"/>
              <a:buAutoNum type="arabicPeriod"/>
            </a:pPr>
            <a:r>
              <a:rPr lang="ar-SA" b="1" dirty="0" smtClean="0"/>
              <a:t>عملکرد</a:t>
            </a:r>
            <a:r>
              <a:rPr lang="fa-IR" b="1" dirty="0" smtClean="0"/>
              <a:t> </a:t>
            </a:r>
            <a:r>
              <a:rPr lang="ar-SA" b="1" dirty="0" smtClean="0"/>
              <a:t>سیستم</a:t>
            </a:r>
            <a:r>
              <a:rPr lang="fa-IR" dirty="0" smtClean="0"/>
              <a:t>: </a:t>
            </a:r>
            <a:r>
              <a:rPr lang="ar-SA" dirty="0" smtClean="0"/>
              <a:t>سیستم دارای عملکرد</a:t>
            </a:r>
            <a:r>
              <a:rPr lang="fa-IR" dirty="0" smtClean="0"/>
              <a:t> </a:t>
            </a:r>
            <a:r>
              <a:rPr lang="ar-SA" dirty="0" smtClean="0"/>
              <a:t>و یا مجموعه ای از عملکردها می باشد.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سازمان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 smtClean="0"/>
              <a:t>گروهی متشکل از دو یا چند تن که در محیطی با ساختار منظم و از پیش تعیین شده برای نیل به ‌‍‎‏</a:t>
            </a:r>
            <a:r>
              <a:rPr lang="ar-SA" dirty="0" smtClean="0"/>
              <a:t>‍</a:t>
            </a:r>
            <a:r>
              <a:rPr lang="fa-IR" dirty="0" smtClean="0"/>
              <a:t>ا</a:t>
            </a:r>
            <a:r>
              <a:rPr lang="ar-SA" dirty="0" smtClean="0"/>
              <a:t>هداف </a:t>
            </a:r>
            <a:r>
              <a:rPr lang="ar-SA" dirty="0" smtClean="0"/>
              <a:t>گروهی با یکدیگر همکاری می‌کنند.</a:t>
            </a:r>
            <a:endParaRPr lang="en-GB" dirty="0" smtClean="0"/>
          </a:p>
          <a:p>
            <a:pPr algn="r" rtl="1"/>
            <a:endParaRPr lang="fa-IR" dirty="0" smtClean="0"/>
          </a:p>
          <a:p>
            <a:pPr algn="r" rtl="1"/>
            <a:r>
              <a:rPr lang="fa-IR" dirty="0" smtClean="0"/>
              <a:t>مجموعه هدفمندی است که پیرو یک نظام است، و دارای مرزها و حدودی است که آن را از محیط خود جدا می‌سازد.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ویژگی‌ها</a:t>
            </a:r>
            <a:r>
              <a:rPr lang="fa-IR" dirty="0" smtClean="0"/>
              <a:t>ی سازمان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ar-SA" dirty="0" smtClean="0"/>
              <a:t>ماموریت یا </a:t>
            </a:r>
            <a:r>
              <a:rPr lang="ar-SA" b="1" dirty="0" smtClean="0"/>
              <a:t>هدف</a:t>
            </a:r>
            <a:r>
              <a:rPr lang="ar-SA" dirty="0" smtClean="0"/>
              <a:t> ویژه‌ای دارد</a:t>
            </a:r>
          </a:p>
          <a:p>
            <a:pPr algn="r" rtl="1"/>
            <a:r>
              <a:rPr lang="ar-SA" dirty="0" smtClean="0"/>
              <a:t>برای هدفش </a:t>
            </a:r>
            <a:r>
              <a:rPr lang="ar-SA" b="1" dirty="0" smtClean="0"/>
              <a:t>برنامه</a:t>
            </a:r>
            <a:r>
              <a:rPr lang="ar-SA" dirty="0" smtClean="0"/>
              <a:t> دارد</a:t>
            </a:r>
          </a:p>
          <a:p>
            <a:pPr algn="r" rtl="1"/>
            <a:r>
              <a:rPr lang="ar-SA" dirty="0" smtClean="0"/>
              <a:t>دارای </a:t>
            </a:r>
            <a:r>
              <a:rPr lang="ar-SA" b="1" dirty="0" smtClean="0"/>
              <a:t>استراتژی</a:t>
            </a:r>
            <a:r>
              <a:rPr lang="ar-SA" dirty="0" smtClean="0"/>
              <a:t> می باشد</a:t>
            </a:r>
          </a:p>
          <a:p>
            <a:pPr algn="r" rtl="1"/>
            <a:r>
              <a:rPr lang="ar-SA" dirty="0" smtClean="0"/>
              <a:t>برای بقاء به دیگر سازمان‌ها </a:t>
            </a:r>
            <a:r>
              <a:rPr lang="ar-SA" b="1" dirty="0" smtClean="0"/>
              <a:t>وابسته</a:t>
            </a:r>
            <a:r>
              <a:rPr lang="ar-SA" dirty="0" smtClean="0"/>
              <a:t> است</a:t>
            </a:r>
          </a:p>
          <a:p>
            <a:pPr algn="r" rtl="1"/>
            <a:r>
              <a:rPr lang="ar-SA" b="1" dirty="0" smtClean="0"/>
              <a:t>هیئت حاکمه</a:t>
            </a:r>
            <a:r>
              <a:rPr lang="ar-SA" dirty="0" smtClean="0"/>
              <a:t> مستقلی دارد</a:t>
            </a:r>
          </a:p>
          <a:p>
            <a:pPr algn="r" rtl="1"/>
            <a:r>
              <a:rPr lang="ar-SA" dirty="0" smtClean="0"/>
              <a:t>از </a:t>
            </a:r>
            <a:r>
              <a:rPr lang="ar-SA" b="1" dirty="0" smtClean="0"/>
              <a:t>بخش‌های مختلف </a:t>
            </a:r>
            <a:r>
              <a:rPr lang="ar-SA" dirty="0" smtClean="0"/>
              <a:t>تشکیل شده است</a:t>
            </a:r>
          </a:p>
          <a:p>
            <a:pPr algn="r" rtl="1"/>
            <a:r>
              <a:rPr lang="ar-SA" dirty="0" smtClean="0"/>
              <a:t>دارای </a:t>
            </a:r>
            <a:r>
              <a:rPr lang="ar-SA" b="1" dirty="0" smtClean="0"/>
              <a:t>ساختار</a:t>
            </a:r>
            <a:r>
              <a:rPr lang="ar-SA" dirty="0" smtClean="0"/>
              <a:t>ی فیزیکی و منطقی است</a:t>
            </a:r>
          </a:p>
          <a:p>
            <a:pPr algn="r" rtl="1"/>
            <a:r>
              <a:rPr lang="ar-SA" b="1" dirty="0" smtClean="0"/>
              <a:t>منابع</a:t>
            </a:r>
            <a:r>
              <a:rPr lang="ar-SA" dirty="0" smtClean="0"/>
              <a:t> خود را می‌شناسد و از آنها بهینه و هماهنگ استفاده می‌کند</a:t>
            </a:r>
          </a:p>
          <a:p>
            <a:pPr algn="r" rtl="1"/>
            <a:r>
              <a:rPr lang="ar-SA" dirty="0" smtClean="0"/>
              <a:t>وابسته به </a:t>
            </a:r>
            <a:r>
              <a:rPr lang="ar-SA" b="1" dirty="0" smtClean="0"/>
              <a:t>اطلاعات</a:t>
            </a:r>
            <a:r>
              <a:rPr lang="ar-SA" dirty="0" smtClean="0"/>
              <a:t> است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انواع سازمان‎‎‎ها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endParaRPr lang="fa-IR" dirty="0" smtClean="0"/>
          </a:p>
          <a:p>
            <a:pPr algn="r" rtl="1"/>
            <a:r>
              <a:rPr lang="ar-SA" dirty="0" smtClean="0"/>
              <a:t>سازمان‎های انتفاعی و غیر انتفاعی</a:t>
            </a:r>
            <a:endParaRPr lang="fa-IR" dirty="0" smtClean="0"/>
          </a:p>
          <a:p>
            <a:pPr algn="r" rtl="1"/>
            <a:endParaRPr lang="en-GB" dirty="0" smtClean="0"/>
          </a:p>
          <a:p>
            <a:pPr algn="r" rtl="1"/>
            <a:r>
              <a:rPr lang="ar-SA" dirty="0" smtClean="0"/>
              <a:t>سازمان‎‎های تولیدی و خدماتی</a:t>
            </a:r>
            <a:endParaRPr lang="en-GB" dirty="0" smtClean="0"/>
          </a:p>
          <a:p>
            <a:pPr algn="r" rtl="1"/>
            <a:endParaRPr lang="fa-IR" dirty="0" smtClean="0"/>
          </a:p>
          <a:p>
            <a:pPr algn="r" rtl="1"/>
            <a:r>
              <a:rPr lang="ar-SA" dirty="0" smtClean="0"/>
              <a:t>سازمان‎‎های دولتی و خصوصی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انواع سازمان‎‎‎ها</a:t>
            </a:r>
            <a:r>
              <a:rPr lang="fa-IR" dirty="0" smtClean="0"/>
              <a:t>...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endParaRPr lang="fa-IR" dirty="0" smtClean="0"/>
          </a:p>
          <a:p>
            <a:pPr algn="r" rtl="1"/>
            <a:r>
              <a:rPr lang="ar-SA" b="1" dirty="0" smtClean="0"/>
              <a:t>سازمان‌ها</a:t>
            </a:r>
            <a:r>
              <a:rPr lang="fa-IR" b="1" dirty="0" smtClean="0"/>
              <a:t>ی</a:t>
            </a:r>
            <a:r>
              <a:rPr lang="ar-SA" b="1" dirty="0" smtClean="0"/>
              <a:t> انتفاع</a:t>
            </a:r>
            <a:r>
              <a:rPr lang="fa-IR" b="1" dirty="0" smtClean="0"/>
              <a:t>ی</a:t>
            </a:r>
            <a:r>
              <a:rPr lang="en-GB" b="1" dirty="0" smtClean="0"/>
              <a:t>:</a:t>
            </a:r>
          </a:p>
          <a:p>
            <a:pPr lvl="1" algn="r" rtl="1"/>
            <a:r>
              <a:rPr lang="ar-SA" dirty="0" smtClean="0"/>
              <a:t>سازمان‌هاي</a:t>
            </a:r>
            <a:r>
              <a:rPr lang="fa-IR" dirty="0" smtClean="0"/>
              <a:t>ی</a:t>
            </a:r>
            <a:r>
              <a:rPr lang="ar-SA" dirty="0" smtClean="0"/>
              <a:t> هستند که با هدف کسب سود تشکيل م</a:t>
            </a:r>
            <a:r>
              <a:rPr lang="fa-IR" dirty="0" smtClean="0"/>
              <a:t>ی</a:t>
            </a:r>
            <a:r>
              <a:rPr lang="ar-SA" dirty="0" smtClean="0"/>
              <a:t>‌شوند</a:t>
            </a:r>
            <a:r>
              <a:rPr lang="en-GB" dirty="0" smtClean="0"/>
              <a:t>.</a:t>
            </a:r>
            <a:endParaRPr lang="fa-IR" dirty="0" smtClean="0"/>
          </a:p>
          <a:p>
            <a:pPr lvl="1" algn="r" rtl="1"/>
            <a:endParaRPr lang="en-GB" dirty="0" smtClean="0"/>
          </a:p>
          <a:p>
            <a:pPr algn="r" rtl="1"/>
            <a:r>
              <a:rPr lang="ar-SA" b="1" dirty="0" smtClean="0"/>
              <a:t>سازمان‌ها</a:t>
            </a:r>
            <a:r>
              <a:rPr lang="fa-IR" b="1" dirty="0" smtClean="0"/>
              <a:t>ی</a:t>
            </a:r>
            <a:r>
              <a:rPr lang="ar-SA" b="1" dirty="0" smtClean="0"/>
              <a:t> غير انتفاع</a:t>
            </a:r>
            <a:r>
              <a:rPr lang="fa-IR" b="1" dirty="0" smtClean="0"/>
              <a:t>ی</a:t>
            </a:r>
            <a:r>
              <a:rPr lang="en-GB" b="1" dirty="0" smtClean="0"/>
              <a:t>:</a:t>
            </a:r>
          </a:p>
          <a:p>
            <a:pPr lvl="1" algn="r" rtl="1"/>
            <a:r>
              <a:rPr lang="ar-SA" dirty="0" smtClean="0"/>
              <a:t>اين سازمان‌ها، با اهداف اجتماع</a:t>
            </a:r>
            <a:r>
              <a:rPr lang="fa-IR" dirty="0" smtClean="0"/>
              <a:t>ی</a:t>
            </a:r>
            <a:r>
              <a:rPr lang="ar-SA" dirty="0" smtClean="0"/>
              <a:t>، فرهنگ</a:t>
            </a:r>
            <a:r>
              <a:rPr lang="fa-IR" dirty="0" smtClean="0"/>
              <a:t>ی</a:t>
            </a:r>
            <a:r>
              <a:rPr lang="ar-SA" dirty="0" smtClean="0"/>
              <a:t>، مذهب</a:t>
            </a:r>
            <a:r>
              <a:rPr lang="fa-IR" dirty="0" smtClean="0"/>
              <a:t>ی</a:t>
            </a:r>
            <a:r>
              <a:rPr lang="ar-SA" dirty="0" smtClean="0"/>
              <a:t> و سياس</a:t>
            </a:r>
            <a:r>
              <a:rPr lang="fa-IR" dirty="0" smtClean="0"/>
              <a:t>ی</a:t>
            </a:r>
            <a:r>
              <a:rPr lang="ar-SA" dirty="0" smtClean="0"/>
              <a:t> تشکيل م</a:t>
            </a:r>
            <a:r>
              <a:rPr lang="fa-IR" dirty="0" smtClean="0"/>
              <a:t>ی</a:t>
            </a:r>
            <a:r>
              <a:rPr lang="ar-SA" dirty="0" smtClean="0"/>
              <a:t>‌شوند مانند اتحاديه‌ها</a:t>
            </a:r>
            <a:r>
              <a:rPr lang="fa-IR" dirty="0" smtClean="0"/>
              <a:t>ی</a:t>
            </a:r>
            <a:r>
              <a:rPr lang="ar-SA" dirty="0" smtClean="0"/>
              <a:t> کارگر</a:t>
            </a:r>
            <a:r>
              <a:rPr lang="fa-IR" dirty="0" smtClean="0"/>
              <a:t>ی</a:t>
            </a:r>
            <a:r>
              <a:rPr lang="ar-SA" dirty="0" smtClean="0"/>
              <a:t> و انجمن‌هاي مذهب</a:t>
            </a:r>
            <a:r>
              <a:rPr lang="fa-IR" dirty="0" smtClean="0"/>
              <a:t>ی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انواع سازمان‎‎‎ها</a:t>
            </a:r>
            <a:r>
              <a:rPr lang="fa-IR" dirty="0" smtClean="0"/>
              <a:t>...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endParaRPr lang="fa-IR" dirty="0" smtClean="0"/>
          </a:p>
          <a:p>
            <a:pPr algn="r" rtl="1"/>
            <a:r>
              <a:rPr lang="ar-SA" b="1" dirty="0" smtClean="0"/>
              <a:t>سازمان‌های تولیدی</a:t>
            </a:r>
            <a:r>
              <a:rPr lang="en-GB" b="1" dirty="0" smtClean="0"/>
              <a:t>:</a:t>
            </a:r>
          </a:p>
          <a:p>
            <a:pPr lvl="1" algn="r" rtl="1"/>
            <a:r>
              <a:rPr lang="ar-SA" dirty="0" smtClean="0"/>
              <a:t>این سازمان‌ها از مواد خام یا مواد اولیه برای تولید کالا استفاده می‌کنند.مانند کارخانه‌های تولید کفش و تلویزیون</a:t>
            </a:r>
            <a:r>
              <a:rPr lang="en-GB" dirty="0" smtClean="0"/>
              <a:t>.</a:t>
            </a:r>
          </a:p>
          <a:p>
            <a:pPr algn="r" rtl="1"/>
            <a:endParaRPr lang="fa-IR" dirty="0" smtClean="0"/>
          </a:p>
          <a:p>
            <a:pPr algn="r" rtl="1"/>
            <a:r>
              <a:rPr lang="ar-SA" b="1" dirty="0" smtClean="0"/>
              <a:t>سازمان‌های خدماتی</a:t>
            </a:r>
            <a:r>
              <a:rPr lang="en-GB" b="1" dirty="0" smtClean="0"/>
              <a:t>:</a:t>
            </a:r>
          </a:p>
          <a:p>
            <a:pPr lvl="1" algn="r" rtl="1"/>
            <a:r>
              <a:rPr lang="ar-SA" dirty="0" smtClean="0"/>
              <a:t>این نوع از سازمان‌ها خدمات ارائه می‌کنند مانند خدمات مشاوره عمومی و خدمات پزشکی</a:t>
            </a:r>
            <a:r>
              <a:rPr lang="en-GB" dirty="0" smtClean="0"/>
              <a:t>.</a:t>
            </a:r>
          </a:p>
          <a:p>
            <a:pPr algn="r" rtl="1"/>
            <a:endParaRPr lang="fa-I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انواع سازمان‎‎‎ها</a:t>
            </a:r>
            <a:r>
              <a:rPr lang="fa-IR" dirty="0" smtClean="0"/>
              <a:t>...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endParaRPr lang="fa-IR" dirty="0" smtClean="0"/>
          </a:p>
          <a:p>
            <a:pPr algn="r" rtl="1"/>
            <a:r>
              <a:rPr lang="ar-SA" b="1" dirty="0" smtClean="0"/>
              <a:t>سازمان‌های دولتی</a:t>
            </a:r>
            <a:r>
              <a:rPr lang="en-GB" b="1" dirty="0" smtClean="0"/>
              <a:t>: </a:t>
            </a:r>
          </a:p>
          <a:p>
            <a:pPr lvl="1" algn="r" rtl="1"/>
            <a:r>
              <a:rPr lang="ar-SA" dirty="0" smtClean="0"/>
              <a:t>این نوع سازمان‌ها تحت کنترل دولت هستند</a:t>
            </a:r>
            <a:r>
              <a:rPr lang="en-GB" dirty="0" smtClean="0"/>
              <a:t>.</a:t>
            </a:r>
          </a:p>
          <a:p>
            <a:pPr algn="r" rtl="1"/>
            <a:endParaRPr lang="fa-IR" dirty="0" smtClean="0"/>
          </a:p>
          <a:p>
            <a:pPr algn="r" rtl="1"/>
            <a:r>
              <a:rPr lang="ar-SA" b="1" dirty="0" smtClean="0"/>
              <a:t>سازمان‌های خصوصی</a:t>
            </a:r>
            <a:r>
              <a:rPr lang="en-GB" b="1" dirty="0" smtClean="0"/>
              <a:t>:</a:t>
            </a:r>
          </a:p>
          <a:p>
            <a:pPr lvl="1" algn="r" rtl="1"/>
            <a:r>
              <a:rPr lang="ar-SA" dirty="0" smtClean="0"/>
              <a:t>این نوع سازمان‌ها بجای کنترل دولت توسط افراد یا بخش </a:t>
            </a:r>
            <a:r>
              <a:rPr lang="fa-IR" dirty="0" smtClean="0"/>
              <a:t>خصوصی </a:t>
            </a:r>
            <a:r>
              <a:rPr lang="ar-SA" dirty="0" smtClean="0"/>
              <a:t>کنترل می‌شوند.</a:t>
            </a:r>
            <a:endParaRPr lang="en-GB" dirty="0" smtClean="0"/>
          </a:p>
          <a:p>
            <a:pPr algn="r" rtl="1"/>
            <a:endParaRPr lang="fa-I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مدیریت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r" rtl="1"/>
            <a:r>
              <a:rPr lang="ar-SA" dirty="0" smtClean="0"/>
              <a:t>فرآیند برنامه‌ریزی، سازماندهی، هدایت و نظارت بر کار اعضای سازمان و کاربرد کلیه منابع قابل دسترسی برای رسیدن به هدف‌های تعیین شده </a:t>
            </a:r>
            <a:r>
              <a:rPr lang="ar-SA" dirty="0" smtClean="0"/>
              <a:t>سازمان</a:t>
            </a:r>
            <a:endParaRPr lang="fa-IR" dirty="0" smtClean="0"/>
          </a:p>
          <a:p>
            <a:pPr algn="r" rtl="1"/>
            <a:endParaRPr lang="fa-IR" dirty="0" smtClean="0"/>
          </a:p>
          <a:p>
            <a:pPr algn="r" rtl="1"/>
            <a:r>
              <a:rPr lang="ar-SA" dirty="0" smtClean="0"/>
              <a:t>هنر انجام امور به</a:t>
            </a:r>
            <a:r>
              <a:rPr lang="fa-IR" dirty="0" smtClean="0"/>
              <a:t> </a:t>
            </a:r>
            <a:r>
              <a:rPr lang="ar-SA" dirty="0" smtClean="0"/>
              <a:t>‌وسیله دیگران</a:t>
            </a:r>
            <a:endParaRPr lang="en-GB" dirty="0" smtClean="0"/>
          </a:p>
          <a:p>
            <a:pPr algn="r" rtl="1"/>
            <a:endParaRPr lang="fa-IR" dirty="0" smtClean="0"/>
          </a:p>
          <a:p>
            <a:pPr algn="r" rtl="1"/>
            <a:r>
              <a:rPr lang="ar-SA" dirty="0" smtClean="0"/>
              <a:t>فرآیندی </a:t>
            </a:r>
            <a:r>
              <a:rPr lang="ar-SA" dirty="0" smtClean="0"/>
              <a:t>که طی آن تصمیم‌گیری در سازمان‌ها صورت </a:t>
            </a:r>
            <a:r>
              <a:rPr lang="ar-SA" dirty="0" smtClean="0"/>
              <a:t>می‌پذیرد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مدیریت</a:t>
            </a:r>
            <a:r>
              <a:rPr lang="fa-IR" dirty="0" smtClean="0"/>
              <a:t>...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r" rtl="1"/>
            <a:r>
              <a:rPr lang="ar-SA" dirty="0" smtClean="0"/>
              <a:t>انجام </a:t>
            </a:r>
            <a:r>
              <a:rPr lang="ar-SA" dirty="0" smtClean="0"/>
              <a:t>وظایف برنامه‌ریزی، سازماندهی، رهبری، هماهنگی و کنترل</a:t>
            </a:r>
            <a:endParaRPr lang="en-GB" dirty="0" smtClean="0"/>
          </a:p>
          <a:p>
            <a:pPr algn="r" rtl="1"/>
            <a:endParaRPr lang="fa-IR" dirty="0" smtClean="0"/>
          </a:p>
          <a:p>
            <a:pPr algn="r" rtl="1"/>
            <a:r>
              <a:rPr lang="ar-SA" dirty="0" smtClean="0"/>
              <a:t>علم </a:t>
            </a:r>
            <a:r>
              <a:rPr lang="ar-SA" dirty="0" smtClean="0"/>
              <a:t>و هنر هماهنگی کوشش‌ها و مساعی اعضای سازمان و استفاده از منابع برای نیل به اهداف سازمانی</a:t>
            </a:r>
            <a:endParaRPr lang="en-GB" dirty="0" smtClean="0"/>
          </a:p>
          <a:p>
            <a:pPr algn="r" rtl="1"/>
            <a:endParaRPr lang="fa-IR" dirty="0" smtClean="0"/>
          </a:p>
          <a:p>
            <a:pPr algn="r" rtl="1"/>
            <a:r>
              <a:rPr lang="ar-SA" dirty="0" smtClean="0"/>
              <a:t>بازی </a:t>
            </a:r>
            <a:r>
              <a:rPr lang="ar-SA" dirty="0" smtClean="0"/>
              <a:t>کردن نقش رهبر، منبع اطلاعاتی، تصمیم‌گیرنده و رابط برای اعضای سازمان</a:t>
            </a:r>
            <a:endParaRPr lang="fa-I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انواع مدیران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514350" indent="-514350" algn="r" rtl="1"/>
            <a:r>
              <a:rPr lang="ar-SA" b="1" dirty="0" smtClean="0"/>
              <a:t>از نظر سطح سازمانی</a:t>
            </a:r>
            <a:r>
              <a:rPr lang="en-GB" b="1" dirty="0" smtClean="0"/>
              <a:t>:</a:t>
            </a:r>
          </a:p>
          <a:p>
            <a:pPr marL="914400" lvl="1" indent="-514350" algn="r" rtl="1"/>
            <a:r>
              <a:rPr lang="ar-SA" dirty="0" smtClean="0"/>
              <a:t>مدیران عالی</a:t>
            </a:r>
            <a:endParaRPr lang="fa-IR" dirty="0" smtClean="0"/>
          </a:p>
          <a:p>
            <a:pPr marL="914400" lvl="1" indent="-514350" algn="r" rtl="1"/>
            <a:r>
              <a:rPr lang="ar-SA" dirty="0" smtClean="0"/>
              <a:t>مدیران میانی </a:t>
            </a:r>
            <a:endParaRPr lang="en-GB" dirty="0" smtClean="0"/>
          </a:p>
          <a:p>
            <a:pPr marL="914400" lvl="1" indent="-514350" algn="r" rtl="1"/>
            <a:r>
              <a:rPr lang="ar-SA" dirty="0" smtClean="0"/>
              <a:t>مدیران عملیاتی</a:t>
            </a:r>
            <a:endParaRPr lang="en-GB" dirty="0" smtClean="0"/>
          </a:p>
          <a:p>
            <a:pPr marL="914400" lvl="1" indent="-514350" algn="r" rtl="1"/>
            <a:endParaRPr lang="fa-IR" dirty="0" smtClean="0"/>
          </a:p>
          <a:p>
            <a:pPr marL="514350" indent="-514350" algn="r" rtl="1"/>
            <a:r>
              <a:rPr lang="ar-SA" b="1" dirty="0" smtClean="0"/>
              <a:t>ازنظر فعالیت‌های سازمانی</a:t>
            </a:r>
            <a:r>
              <a:rPr lang="en-GB" b="1" dirty="0" smtClean="0"/>
              <a:t>:</a:t>
            </a:r>
          </a:p>
          <a:p>
            <a:pPr marL="914400" lvl="1" indent="-514350" algn="r" rtl="1"/>
            <a:r>
              <a:rPr lang="ar-SA" dirty="0" smtClean="0"/>
              <a:t>مدیران وظیفه ای</a:t>
            </a:r>
            <a:endParaRPr lang="en-GB" dirty="0" smtClean="0"/>
          </a:p>
          <a:p>
            <a:pPr marL="914400" lvl="1" indent="-514350" algn="r" rtl="1"/>
            <a:r>
              <a:rPr lang="ar-SA" dirty="0" smtClean="0"/>
              <a:t>مدیران عمومی</a:t>
            </a:r>
            <a:r>
              <a:rPr lang="en-GB" dirty="0" smtClean="0"/>
              <a:t>                      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1447800"/>
          <a:ext cx="4114800" cy="314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eza\Desktop\chess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743200"/>
            <a:ext cx="6172200" cy="411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772400" cy="1470025"/>
          </a:xfrm>
        </p:spPr>
        <p:txBody>
          <a:bodyPr>
            <a:normAutofit/>
          </a:bodyPr>
          <a:lstStyle/>
          <a:p>
            <a:r>
              <a:rPr lang="fa-IR" sz="4800" b="1" dirty="0" smtClean="0"/>
              <a:t>مدیریت استراتژیک فناوری اطلاعات</a:t>
            </a:r>
            <a:endParaRPr lang="en-GB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3200400" cy="990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a-IR" dirty="0" smtClean="0">
                <a:solidFill>
                  <a:schemeClr val="tx1"/>
                </a:solidFill>
              </a:rPr>
              <a:t>رضا میرزاباقری</a:t>
            </a: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student</a:t>
            </a:r>
            <a:r>
              <a:rPr lang="en-GB" dirty="0" smtClean="0">
                <a:solidFill>
                  <a:schemeClr val="tx1"/>
                </a:solidFill>
              </a:rPr>
              <a:t>@rmitc.ir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انواع مدیران</a:t>
            </a:r>
            <a:r>
              <a:rPr lang="fa-IR" dirty="0" smtClean="0"/>
              <a:t>...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r" rtl="1"/>
            <a:r>
              <a:rPr lang="ar-SA" b="1" dirty="0" smtClean="0"/>
              <a:t>مدیران عالی</a:t>
            </a:r>
            <a:r>
              <a:rPr lang="en-GB" b="1" dirty="0" smtClean="0"/>
              <a:t>:</a:t>
            </a:r>
          </a:p>
          <a:p>
            <a:pPr lvl="1" algn="r" rtl="1"/>
            <a:r>
              <a:rPr lang="ar-SA" dirty="0" smtClean="0"/>
              <a:t>گروه کوچکی از مدیران را تشکیل می‌دهند. این مدیران اهداف، خط‌</a:t>
            </a:r>
            <a:r>
              <a:rPr lang="fa-IR" dirty="0" smtClean="0"/>
              <a:t> </a:t>
            </a:r>
            <a:r>
              <a:rPr lang="ar-SA" dirty="0" smtClean="0"/>
              <a:t>مشی‌ها و راهبردهای سازمان را </a:t>
            </a:r>
            <a:r>
              <a:rPr lang="fa-IR" dirty="0" smtClean="0"/>
              <a:t>مشخص می نمایند</a:t>
            </a:r>
            <a:r>
              <a:rPr lang="en-GB" dirty="0" smtClean="0"/>
              <a:t>.</a:t>
            </a:r>
            <a:endParaRPr lang="fa-IR" dirty="0" smtClean="0"/>
          </a:p>
          <a:p>
            <a:pPr algn="r" rtl="1"/>
            <a:r>
              <a:rPr lang="ar-SA" b="1" dirty="0" smtClean="0"/>
              <a:t>مدیران میانی</a:t>
            </a:r>
            <a:r>
              <a:rPr lang="en-GB" b="1" dirty="0" smtClean="0"/>
              <a:t>:</a:t>
            </a:r>
          </a:p>
          <a:p>
            <a:pPr lvl="1" algn="r" rtl="1"/>
            <a:r>
              <a:rPr lang="ar-SA" dirty="0" smtClean="0"/>
              <a:t>این مدیران به طور مستقیم به مدیران رده بالا گزارش می‌دهند و پل ارتباطی میان مدیران عالی و عملیاتی هستند</a:t>
            </a:r>
            <a:r>
              <a:rPr lang="en-GB" dirty="0" smtClean="0"/>
              <a:t>.</a:t>
            </a:r>
          </a:p>
          <a:p>
            <a:pPr algn="r" rtl="1"/>
            <a:r>
              <a:rPr lang="ar-SA" b="1" dirty="0" smtClean="0"/>
              <a:t>مدیران عملیاتی:</a:t>
            </a:r>
            <a:endParaRPr lang="en-GB" b="1" dirty="0" smtClean="0"/>
          </a:p>
          <a:p>
            <a:pPr lvl="1" algn="r" rtl="1"/>
            <a:r>
              <a:rPr lang="ar-SA" dirty="0" smtClean="0"/>
              <a:t>مدیران در این سطح مستقیما مسئول تولید کالا و خدمات هستند مانند سرپرستان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انواع مدیران</a:t>
            </a:r>
            <a:r>
              <a:rPr lang="fa-IR" dirty="0" smtClean="0"/>
              <a:t>...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r" rtl="1"/>
            <a:endParaRPr lang="fa-IR" dirty="0" smtClean="0"/>
          </a:p>
          <a:p>
            <a:pPr algn="r" rtl="1"/>
            <a:r>
              <a:rPr lang="ar-SA" b="1" dirty="0" smtClean="0"/>
              <a:t>مدیران وظیفه‌ای (تخصصی)</a:t>
            </a:r>
            <a:r>
              <a:rPr lang="fa-IR" b="1" dirty="0" smtClean="0"/>
              <a:t>:</a:t>
            </a:r>
            <a:endParaRPr lang="en-GB" b="1" dirty="0" smtClean="0"/>
          </a:p>
          <a:p>
            <a:pPr lvl="1" algn="r" rtl="1"/>
            <a:r>
              <a:rPr lang="ar-SA" dirty="0" smtClean="0"/>
              <a:t>کارکنانی با مهارت‌های ویژه در زمینه خاص مانند حسابداری، امور پرسنلی و غیره</a:t>
            </a:r>
            <a:endParaRPr lang="fa-IR" dirty="0" smtClean="0"/>
          </a:p>
          <a:p>
            <a:pPr lvl="1" algn="r" rtl="1"/>
            <a:endParaRPr lang="en-GB" dirty="0" smtClean="0"/>
          </a:p>
          <a:p>
            <a:pPr algn="r" rtl="1"/>
            <a:r>
              <a:rPr lang="ar-SA" b="1" dirty="0" smtClean="0"/>
              <a:t>مدیران عمومی</a:t>
            </a:r>
            <a:r>
              <a:rPr lang="en-GB" b="1" dirty="0" smtClean="0"/>
              <a:t>:</a:t>
            </a:r>
          </a:p>
          <a:p>
            <a:pPr lvl="1" algn="r" rtl="1"/>
            <a:r>
              <a:rPr lang="ar-SA" dirty="0" smtClean="0"/>
              <a:t>مسئول کلیه وظایف و فعالیت‌هایی هستند که در یک واحد یا یک سازمان انجام می‌شود مانند تولید، بازاریابی و امورمالی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مهارت‌های مورد نیاز مدیران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r" rtl="1"/>
            <a:endParaRPr lang="fa-IR" dirty="0" smtClean="0"/>
          </a:p>
          <a:p>
            <a:pPr algn="r" rtl="1"/>
            <a:r>
              <a:rPr lang="ar-SA" dirty="0" smtClean="0"/>
              <a:t>مهارت‌های ادراکی</a:t>
            </a:r>
            <a:endParaRPr lang="en-GB" dirty="0" smtClean="0"/>
          </a:p>
          <a:p>
            <a:pPr algn="r" rtl="1"/>
            <a:endParaRPr lang="fa-IR" dirty="0" smtClean="0"/>
          </a:p>
          <a:p>
            <a:pPr algn="r" rtl="1"/>
            <a:r>
              <a:rPr lang="ar-SA" dirty="0" smtClean="0"/>
              <a:t>مهارت های انسانی</a:t>
            </a:r>
            <a:endParaRPr lang="en-GB" dirty="0" smtClean="0"/>
          </a:p>
          <a:p>
            <a:pPr algn="r" rtl="1"/>
            <a:endParaRPr lang="fa-IR" dirty="0" smtClean="0"/>
          </a:p>
          <a:p>
            <a:pPr algn="r" rtl="1"/>
            <a:r>
              <a:rPr lang="ar-SA" dirty="0" smtClean="0"/>
              <a:t>مهارت‌های فنی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مهارت‌های مورد نیاز مدیران</a:t>
            </a:r>
            <a:r>
              <a:rPr lang="fa-IR" dirty="0" smtClean="0"/>
              <a:t>...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r" rtl="1"/>
            <a:endParaRPr lang="fa-IR" dirty="0" smtClean="0"/>
          </a:p>
          <a:p>
            <a:pPr algn="r" rtl="1"/>
            <a:r>
              <a:rPr lang="ar-SA" b="1" dirty="0" smtClean="0"/>
              <a:t>مهارت‌های ادراکی</a:t>
            </a:r>
            <a:r>
              <a:rPr lang="en-GB" b="1" dirty="0" smtClean="0"/>
              <a:t>:</a:t>
            </a:r>
          </a:p>
          <a:p>
            <a:pPr lvl="1" algn="r" rtl="1"/>
            <a:endParaRPr lang="fa-IR" dirty="0" smtClean="0"/>
          </a:p>
          <a:p>
            <a:pPr lvl="1" algn="r" rtl="1"/>
            <a:r>
              <a:rPr lang="ar-SA" dirty="0" smtClean="0"/>
              <a:t>این مهارت به مدیر امکان می‌دهد که سازمان را به صورت یک </a:t>
            </a:r>
            <a:r>
              <a:rPr lang="ar-SA" b="1" dirty="0" smtClean="0"/>
              <a:t>کل</a:t>
            </a:r>
            <a:r>
              <a:rPr lang="ar-SA" dirty="0" smtClean="0"/>
              <a:t>  در نظر بگیرد و </a:t>
            </a:r>
            <a:r>
              <a:rPr lang="ar-SA" b="1" dirty="0" smtClean="0"/>
              <a:t>روابط متقابل </a:t>
            </a:r>
            <a:r>
              <a:rPr lang="ar-SA" dirty="0" smtClean="0"/>
              <a:t>بخش‌های مختلف و چگونگی </a:t>
            </a:r>
            <a:r>
              <a:rPr lang="ar-SA" b="1" dirty="0" smtClean="0"/>
              <a:t>تاثیر</a:t>
            </a:r>
            <a:r>
              <a:rPr lang="ar-SA" dirty="0" smtClean="0"/>
              <a:t> </a:t>
            </a:r>
            <a:r>
              <a:rPr lang="ar-SA" b="1" dirty="0" smtClean="0"/>
              <a:t>تغییر</a:t>
            </a:r>
            <a:r>
              <a:rPr lang="ar-SA" dirty="0" smtClean="0"/>
              <a:t> هر قسمت در کل سازمان را پیش‌بینی کند</a:t>
            </a:r>
            <a:r>
              <a:rPr lang="en-GB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مهارت‌های مورد نیاز مدیران</a:t>
            </a:r>
            <a:r>
              <a:rPr lang="fa-IR" dirty="0" smtClean="0"/>
              <a:t>...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r" rtl="1"/>
            <a:endParaRPr lang="fa-IR" dirty="0" smtClean="0"/>
          </a:p>
          <a:p>
            <a:pPr algn="r" rtl="1"/>
            <a:r>
              <a:rPr lang="ar-SA" b="1" dirty="0" smtClean="0"/>
              <a:t>مهارت های انسانی</a:t>
            </a:r>
            <a:r>
              <a:rPr lang="en-GB" b="1" dirty="0" smtClean="0"/>
              <a:t>:</a:t>
            </a:r>
          </a:p>
          <a:p>
            <a:pPr lvl="1" algn="r" rtl="1"/>
            <a:endParaRPr lang="fa-IR" dirty="0" smtClean="0"/>
          </a:p>
          <a:p>
            <a:pPr lvl="1" algn="r" rtl="1"/>
            <a:r>
              <a:rPr lang="ar-SA" dirty="0" smtClean="0"/>
              <a:t>این مهارت به مدیر امکان می‌دهد تا با افراد، در کنار آنها و به طور موثر با آنها کار کند. مدیران در همه سطوح به این مهارت نیازدارند</a:t>
            </a:r>
            <a:r>
              <a:rPr lang="en-GB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مهارت‌های مورد نیاز مدیران</a:t>
            </a:r>
            <a:r>
              <a:rPr lang="fa-IR" dirty="0" smtClean="0"/>
              <a:t>...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r" rtl="1"/>
            <a:endParaRPr lang="fa-IR" dirty="0" smtClean="0"/>
          </a:p>
          <a:p>
            <a:pPr algn="r" rtl="1"/>
            <a:r>
              <a:rPr lang="ar-SA" b="1" dirty="0" smtClean="0"/>
              <a:t>مهارت‌های فنی</a:t>
            </a:r>
            <a:r>
              <a:rPr lang="en-GB" b="1" dirty="0" smtClean="0"/>
              <a:t>:</a:t>
            </a:r>
          </a:p>
          <a:p>
            <a:pPr lvl="1" algn="r" rtl="1"/>
            <a:endParaRPr lang="fa-IR" dirty="0" smtClean="0"/>
          </a:p>
          <a:p>
            <a:pPr lvl="1" algn="r" rtl="1"/>
            <a:r>
              <a:rPr lang="ar-SA" dirty="0" smtClean="0"/>
              <a:t>این مهارت‌ها به معنی توانایی به کار بردن ابزار، شیوه‌ها و دانش مورد نیاز برای اجرای یک زمینه تخصصی است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وظایف مدیریت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r" rtl="1"/>
            <a:r>
              <a:rPr lang="ar-SA" dirty="0" smtClean="0"/>
              <a:t>برنامه‌ریزی </a:t>
            </a:r>
            <a:endParaRPr lang="en-GB" dirty="0" smtClean="0"/>
          </a:p>
          <a:p>
            <a:pPr algn="r" rtl="1"/>
            <a:endParaRPr lang="fa-IR" dirty="0" smtClean="0"/>
          </a:p>
          <a:p>
            <a:pPr algn="r" rtl="1"/>
            <a:r>
              <a:rPr lang="ar-SA" dirty="0" smtClean="0"/>
              <a:t>سازماندهی </a:t>
            </a:r>
            <a:endParaRPr lang="en-GB" dirty="0" smtClean="0"/>
          </a:p>
          <a:p>
            <a:pPr algn="r" rtl="1"/>
            <a:endParaRPr lang="fa-IR" dirty="0" smtClean="0"/>
          </a:p>
          <a:p>
            <a:pPr algn="r" rtl="1"/>
            <a:r>
              <a:rPr lang="ar-SA" dirty="0" smtClean="0"/>
              <a:t>انگیزش </a:t>
            </a:r>
            <a:endParaRPr lang="en-GB" dirty="0" smtClean="0"/>
          </a:p>
          <a:p>
            <a:pPr algn="r" rtl="1"/>
            <a:endParaRPr lang="fa-IR" dirty="0" smtClean="0"/>
          </a:p>
          <a:p>
            <a:pPr algn="r" rtl="1"/>
            <a:r>
              <a:rPr lang="ar-SA" dirty="0" smtClean="0"/>
              <a:t>ارزیابی </a:t>
            </a:r>
            <a:endParaRPr lang="en-GB" dirty="0" smtClean="0"/>
          </a:p>
        </p:txBody>
      </p:sp>
      <p:pic>
        <p:nvPicPr>
          <p:cNvPr id="2051" name="Picture 3" descr="C:\Users\Reza\Desktop\project-management-training-for-PD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0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وظایف مدیریت</a:t>
            </a:r>
            <a:r>
              <a:rPr lang="fa-IR" dirty="0" smtClean="0"/>
              <a:t>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r" rtl="1"/>
            <a:r>
              <a:rPr lang="ar-SA" b="1" dirty="0" smtClean="0"/>
              <a:t>برنامه‌ریزی</a:t>
            </a:r>
            <a:r>
              <a:rPr lang="fa-IR" b="1" dirty="0" smtClean="0"/>
              <a:t>:</a:t>
            </a:r>
          </a:p>
          <a:p>
            <a:pPr lvl="1" algn="r" rtl="1"/>
            <a:r>
              <a:rPr lang="ar-SA" dirty="0" smtClean="0"/>
              <a:t>اندیشیدن </a:t>
            </a:r>
            <a:r>
              <a:rPr lang="ar-SA" dirty="0" smtClean="0"/>
              <a:t>از پیش</a:t>
            </a:r>
            <a:endParaRPr lang="fa-IR" dirty="0" smtClean="0"/>
          </a:p>
          <a:p>
            <a:pPr lvl="1" algn="r" rtl="1"/>
            <a:r>
              <a:rPr lang="ar-SA" dirty="0" smtClean="0"/>
              <a:t>تعیین </a:t>
            </a:r>
            <a:r>
              <a:rPr lang="ar-SA" dirty="0" smtClean="0"/>
              <a:t>هدف</a:t>
            </a:r>
            <a:endParaRPr lang="fa-IR" dirty="0" smtClean="0"/>
          </a:p>
          <a:p>
            <a:pPr lvl="1" algn="r" rtl="1"/>
            <a:r>
              <a:rPr lang="ar-SA" dirty="0" smtClean="0"/>
              <a:t>یافتن </a:t>
            </a:r>
            <a:r>
              <a:rPr lang="ar-SA" dirty="0" smtClean="0"/>
              <a:t>و ساختن راه وصول به آن</a:t>
            </a:r>
            <a:endParaRPr lang="fa-IR" dirty="0" smtClean="0"/>
          </a:p>
          <a:p>
            <a:pPr lvl="1" algn="r" rtl="1"/>
            <a:r>
              <a:rPr lang="ar-SA" dirty="0" smtClean="0"/>
              <a:t>تصمیم‌گیری در مورد اینکه چه کارهایی باید انجام گیرد</a:t>
            </a:r>
            <a:endParaRPr lang="fa-IR" dirty="0" smtClean="0"/>
          </a:p>
          <a:p>
            <a:pPr algn="r" rtl="1"/>
            <a:endParaRPr lang="fa-IR" dirty="0" smtClean="0"/>
          </a:p>
          <a:p>
            <a:pPr algn="r" rtl="1"/>
            <a:r>
              <a:rPr lang="ar-SA" b="1" dirty="0" smtClean="0"/>
              <a:t>سازماندهی</a:t>
            </a:r>
            <a:r>
              <a:rPr lang="fa-IR" b="1" dirty="0" smtClean="0"/>
              <a:t>:</a:t>
            </a:r>
            <a:endParaRPr lang="en-GB" b="1" dirty="0" smtClean="0"/>
          </a:p>
          <a:p>
            <a:pPr lvl="1" algn="r" rtl="1"/>
            <a:r>
              <a:rPr lang="ar-SA" dirty="0" smtClean="0"/>
              <a:t>فرآیندی است که طی آن تقسیم کار میان افراد و گروه‌های کاری و هماهنگی میان آنان، به منظور کسب اهداف صورت می‌گیرد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وظایف مدیریت</a:t>
            </a:r>
            <a:r>
              <a:rPr lang="fa-IR" dirty="0" smtClean="0"/>
              <a:t>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r" rtl="1"/>
            <a:r>
              <a:rPr lang="ar-SA" b="1" dirty="0" smtClean="0"/>
              <a:t>انگیزش</a:t>
            </a:r>
            <a:r>
              <a:rPr lang="fa-IR" b="1" dirty="0" smtClean="0"/>
              <a:t>:</a:t>
            </a:r>
            <a:r>
              <a:rPr lang="ar-SA" b="1" dirty="0" smtClean="0"/>
              <a:t> </a:t>
            </a:r>
            <a:endParaRPr lang="en-GB" b="1" dirty="0" smtClean="0"/>
          </a:p>
          <a:p>
            <a:pPr lvl="1" algn="r" rtl="1"/>
            <a:r>
              <a:rPr lang="ar-SA" dirty="0" smtClean="0"/>
              <a:t>یعنی تلاش مدیر برای ایجاد انگیزه و رغبت در زیردستان جهت دست یافتن به اهداف سازمان</a:t>
            </a:r>
            <a:endParaRPr lang="en-GB" dirty="0" smtClean="0"/>
          </a:p>
          <a:p>
            <a:pPr algn="r" rtl="1">
              <a:buNone/>
            </a:pPr>
            <a:r>
              <a:rPr lang="en-GB" dirty="0" smtClean="0"/>
              <a:t> </a:t>
            </a:r>
          </a:p>
          <a:p>
            <a:pPr algn="r" rtl="1"/>
            <a:r>
              <a:rPr lang="ar-SA" b="1" dirty="0" smtClean="0"/>
              <a:t>ارزیابی</a:t>
            </a:r>
            <a:r>
              <a:rPr lang="fa-IR" b="1" dirty="0" smtClean="0"/>
              <a:t>:</a:t>
            </a:r>
            <a:r>
              <a:rPr lang="ar-SA" b="1" dirty="0" smtClean="0"/>
              <a:t> </a:t>
            </a:r>
            <a:endParaRPr lang="en-GB" b="1" dirty="0" smtClean="0"/>
          </a:p>
          <a:p>
            <a:pPr lvl="1" algn="r" rtl="1"/>
            <a:r>
              <a:rPr lang="ar-SA" dirty="0" smtClean="0"/>
              <a:t>کنترل، تلاش منظمی است در جهت</a:t>
            </a:r>
            <a:r>
              <a:rPr lang="fa-IR" dirty="0" smtClean="0"/>
              <a:t>:</a:t>
            </a:r>
          </a:p>
          <a:p>
            <a:pPr lvl="2" algn="r" rtl="1"/>
            <a:r>
              <a:rPr lang="ar-SA" dirty="0" smtClean="0"/>
              <a:t> رسیدن به اهداف استاندارد</a:t>
            </a:r>
            <a:endParaRPr lang="fa-IR" dirty="0" smtClean="0"/>
          </a:p>
          <a:p>
            <a:pPr lvl="2" algn="r" rtl="1"/>
            <a:r>
              <a:rPr lang="ar-SA" dirty="0" smtClean="0"/>
              <a:t>طراحی سیستم بازخورد</a:t>
            </a:r>
            <a:endParaRPr lang="fa-IR" dirty="0" smtClean="0"/>
          </a:p>
          <a:p>
            <a:pPr lvl="2" algn="r" rtl="1"/>
            <a:r>
              <a:rPr lang="ar-SA" dirty="0" smtClean="0"/>
              <a:t>مقایسهٔ اجزای واقعی با استانداردهای از پیش تعیین شده </a:t>
            </a:r>
            <a:endParaRPr lang="fa-IR" dirty="0" smtClean="0"/>
          </a:p>
          <a:p>
            <a:pPr lvl="2" algn="r" rtl="1"/>
            <a:r>
              <a:rPr lang="ar-SA" dirty="0" smtClean="0"/>
              <a:t>تعیین انحرافات احتمالی و سنجش ارزش آنها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نقش‏های مدیریتی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r" rtl="1"/>
            <a:r>
              <a:rPr lang="fa-IR" b="1" dirty="0" smtClean="0"/>
              <a:t>تعریف </a:t>
            </a:r>
            <a:r>
              <a:rPr lang="ar-SA" b="1" dirty="0" smtClean="0"/>
              <a:t>نقش</a:t>
            </a:r>
            <a:r>
              <a:rPr lang="fa-IR" b="1" dirty="0" smtClean="0"/>
              <a:t>:</a:t>
            </a:r>
            <a:endParaRPr lang="fa-IR" b="1" dirty="0" smtClean="0"/>
          </a:p>
          <a:p>
            <a:pPr lvl="1" algn="r" rtl="1"/>
            <a:r>
              <a:rPr lang="ar-SA" dirty="0" smtClean="0"/>
              <a:t>نقش یعنی الگوهای رفتاری مورد انتظار از هر فرد در یک واحد اجتماعی. </a:t>
            </a:r>
            <a:endParaRPr lang="fa-IR" dirty="0" smtClean="0"/>
          </a:p>
          <a:p>
            <a:pPr lvl="1" algn="r" rtl="1"/>
            <a:endParaRPr lang="fa-IR" dirty="0" smtClean="0"/>
          </a:p>
          <a:p>
            <a:pPr algn="r" rtl="1"/>
            <a:r>
              <a:rPr lang="fa-IR" b="1" dirty="0" smtClean="0"/>
              <a:t>انواع </a:t>
            </a:r>
            <a:r>
              <a:rPr lang="ar-SA" b="1" dirty="0" smtClean="0"/>
              <a:t>نقش‏های مدیریتی</a:t>
            </a:r>
            <a:endParaRPr lang="en-GB" b="1" dirty="0" smtClean="0"/>
          </a:p>
          <a:p>
            <a:pPr lvl="1" algn="r" rtl="1"/>
            <a:r>
              <a:rPr lang="ar-SA" dirty="0" smtClean="0"/>
              <a:t>نقش‏های ارتباطی</a:t>
            </a:r>
            <a:endParaRPr lang="en-GB" dirty="0" smtClean="0"/>
          </a:p>
          <a:p>
            <a:pPr lvl="1" algn="r" rtl="1"/>
            <a:r>
              <a:rPr lang="ar-SA" dirty="0" smtClean="0"/>
              <a:t>نقش‏های اطلاعاتی</a:t>
            </a:r>
            <a:endParaRPr lang="en-GB" dirty="0" smtClean="0"/>
          </a:p>
          <a:p>
            <a:pPr lvl="1" algn="r" rtl="1"/>
            <a:r>
              <a:rPr lang="ar-SA" dirty="0" smtClean="0"/>
              <a:t>نقش‏های تصمیم‏گیری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اهداف درس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آشنایی با مبانی سازمانی </a:t>
            </a:r>
          </a:p>
          <a:p>
            <a:pPr algn="r" rtl="1"/>
            <a:r>
              <a:rPr lang="fa-IR" dirty="0" smtClean="0"/>
              <a:t>آشنایی با مبانی تکنیکی سیستم های اطلاعاتی معاصر </a:t>
            </a:r>
          </a:p>
          <a:p>
            <a:pPr algn="r" rtl="1"/>
            <a:r>
              <a:rPr lang="fa-IR" dirty="0" smtClean="0"/>
              <a:t>بررسی راهکارهای موجود برای بنا کردن و مدیریت سیستم های اطلاعاتی </a:t>
            </a:r>
          </a:p>
          <a:p>
            <a:pPr algn="r" rtl="1"/>
            <a:r>
              <a:rPr lang="fa-IR" dirty="0" smtClean="0"/>
              <a:t>آشنایی با تکنیک های مدل سازی استاندارد در علم مدیریت </a:t>
            </a:r>
          </a:p>
          <a:p>
            <a:pPr algn="r" rtl="1"/>
            <a:r>
              <a:rPr lang="fa-IR" dirty="0" smtClean="0"/>
              <a:t>آشنایی باروش استفاده از دانش و نرم افزارهای صفحه گسترده برای حل مسائل واقعی شغلی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نقش‏های مدیریتی</a:t>
            </a:r>
            <a:r>
              <a:rPr lang="fa-IR" dirty="0" smtClean="0"/>
              <a:t>...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r" rtl="1"/>
            <a:r>
              <a:rPr lang="ar-SA" b="1" dirty="0" smtClean="0"/>
              <a:t>نقش‏های ارتباطی</a:t>
            </a:r>
            <a:endParaRPr lang="en-GB" b="1" dirty="0" smtClean="0"/>
          </a:p>
          <a:p>
            <a:pPr lvl="1" algn="r" rtl="1"/>
            <a:r>
              <a:rPr lang="ar-SA" b="1" dirty="0" smtClean="0"/>
              <a:t>تشریقاتی</a:t>
            </a:r>
            <a:r>
              <a:rPr lang="ar-SA" dirty="0" smtClean="0"/>
              <a:t>: وظایف تشریفاتی و نمادین</a:t>
            </a:r>
            <a:endParaRPr lang="en-GB" dirty="0" smtClean="0"/>
          </a:p>
          <a:p>
            <a:pPr lvl="1" algn="r" rtl="1"/>
            <a:r>
              <a:rPr lang="ar-SA" b="1" dirty="0" smtClean="0"/>
              <a:t>رهبری</a:t>
            </a:r>
            <a:r>
              <a:rPr lang="ar-SA" dirty="0" smtClean="0"/>
              <a:t>: آموزش، ایجاد انگیزه و هماهنگی دیگران</a:t>
            </a:r>
            <a:endParaRPr lang="en-GB" dirty="0" smtClean="0"/>
          </a:p>
          <a:p>
            <a:pPr lvl="1" algn="r" rtl="1"/>
            <a:r>
              <a:rPr lang="ar-SA" b="1" dirty="0" smtClean="0"/>
              <a:t>رابط</a:t>
            </a:r>
            <a:r>
              <a:rPr lang="ar-SA" dirty="0" smtClean="0"/>
              <a:t>: توسعه روابط با افراد خارج از محیط کار</a:t>
            </a:r>
            <a:endParaRPr lang="fa-IR" dirty="0" smtClean="0"/>
          </a:p>
          <a:p>
            <a:pPr lvl="1" algn="r" rtl="1"/>
            <a:endParaRPr lang="en-GB" dirty="0" smtClean="0"/>
          </a:p>
          <a:p>
            <a:pPr algn="r" rtl="1"/>
            <a:r>
              <a:rPr lang="ar-SA" b="1" dirty="0" smtClean="0"/>
              <a:t>نقش‏های اطلاعاتی</a:t>
            </a:r>
            <a:endParaRPr lang="en-GB" b="1" dirty="0" smtClean="0"/>
          </a:p>
          <a:p>
            <a:pPr lvl="1" algn="r" rtl="1"/>
            <a:r>
              <a:rPr lang="ar-SA" b="1" dirty="0" smtClean="0"/>
              <a:t>ارزیاب</a:t>
            </a:r>
            <a:r>
              <a:rPr lang="ar-SA" dirty="0" smtClean="0"/>
              <a:t>: جمع‏آوری اطلاعات از منابع مختلف</a:t>
            </a:r>
            <a:endParaRPr lang="en-GB" dirty="0" smtClean="0"/>
          </a:p>
          <a:p>
            <a:pPr lvl="1" algn="r" rtl="1"/>
            <a:r>
              <a:rPr lang="ar-SA" b="1" dirty="0" smtClean="0"/>
              <a:t>توزیع</a:t>
            </a:r>
            <a:r>
              <a:rPr lang="fa-IR" b="1" dirty="0" smtClean="0"/>
              <a:t> </a:t>
            </a:r>
            <a:r>
              <a:rPr lang="ar-SA" b="1" dirty="0" smtClean="0"/>
              <a:t>‏کننده</a:t>
            </a:r>
            <a:r>
              <a:rPr lang="ar-SA" dirty="0" smtClean="0"/>
              <a:t>: انتقال اطلاعات به سایر مدیران</a:t>
            </a:r>
            <a:endParaRPr lang="en-GB" dirty="0" smtClean="0"/>
          </a:p>
          <a:p>
            <a:pPr lvl="1" algn="r" rtl="1"/>
            <a:r>
              <a:rPr lang="ar-SA" b="1" dirty="0" smtClean="0"/>
              <a:t>سخنگو</a:t>
            </a:r>
            <a:r>
              <a:rPr lang="ar-SA" dirty="0" smtClean="0"/>
              <a:t>: انتقال اطلاعات به افراد خارج سازمان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نقش‏های مدیریتی</a:t>
            </a:r>
            <a:r>
              <a:rPr lang="fa-IR" dirty="0" smtClean="0"/>
              <a:t>...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r" rtl="1"/>
            <a:endParaRPr lang="fa-IR" dirty="0" smtClean="0"/>
          </a:p>
          <a:p>
            <a:pPr algn="r" rtl="1"/>
            <a:r>
              <a:rPr lang="ar-SA" b="1" dirty="0" smtClean="0"/>
              <a:t>نقش‏های تصمیم‏گیری</a:t>
            </a:r>
            <a:endParaRPr lang="en-GB" b="1" dirty="0" smtClean="0"/>
          </a:p>
          <a:p>
            <a:pPr lvl="1" algn="r" rtl="1"/>
            <a:r>
              <a:rPr lang="ar-SA" b="1" dirty="0" smtClean="0"/>
              <a:t>نوآور</a:t>
            </a:r>
            <a:r>
              <a:rPr lang="ar-SA" dirty="0" smtClean="0"/>
              <a:t>: تغییر اساسی برای اصلاح واحدها و استفاده ازفرصت‏ها  </a:t>
            </a:r>
            <a:endParaRPr lang="en-GB" dirty="0" smtClean="0"/>
          </a:p>
          <a:p>
            <a:pPr lvl="1" algn="r" rtl="1"/>
            <a:r>
              <a:rPr lang="ar-SA" b="1" dirty="0" smtClean="0"/>
              <a:t>آشوب</a:t>
            </a:r>
            <a:r>
              <a:rPr lang="fa-IR" b="1" dirty="0" smtClean="0"/>
              <a:t> </a:t>
            </a:r>
            <a:r>
              <a:rPr lang="ar-SA" b="1" dirty="0" smtClean="0"/>
              <a:t>‏زدایی</a:t>
            </a:r>
            <a:r>
              <a:rPr lang="ar-SA" dirty="0" smtClean="0"/>
              <a:t>: ایجاد تغییرات برای حل مسایل غیرقابل پیش‏بینی</a:t>
            </a:r>
            <a:endParaRPr lang="en-GB" dirty="0" smtClean="0"/>
          </a:p>
          <a:p>
            <a:pPr lvl="1" algn="r" rtl="1"/>
            <a:r>
              <a:rPr lang="ar-SA" b="1" dirty="0" smtClean="0"/>
              <a:t>تخصیص‏دهنده منابع</a:t>
            </a:r>
            <a:r>
              <a:rPr lang="ar-SA" dirty="0" smtClean="0"/>
              <a:t>: تصمیم‏گیری در این‏باره که کدام مدیر یا پروژه چه مقدار از کدام منابع دریافت کند.</a:t>
            </a:r>
            <a:endParaRPr lang="en-GB" dirty="0" smtClean="0"/>
          </a:p>
          <a:p>
            <a:pPr lvl="1" algn="r" rtl="1"/>
            <a:r>
              <a:rPr lang="ar-SA" b="1" dirty="0" smtClean="0"/>
              <a:t>مذاکره ‏کننده </a:t>
            </a:r>
            <a:r>
              <a:rPr lang="ar-SA" dirty="0" smtClean="0"/>
              <a:t>: گفتگو با افراد خارج از سازمان برای جلب حمایت آنان از اهداف سازمان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سیر تحول اندیشه مدیریت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r" rtl="1"/>
            <a:r>
              <a:rPr lang="ar-SA" dirty="0" smtClean="0"/>
              <a:t>اندیشه‌های </a:t>
            </a:r>
            <a:r>
              <a:rPr lang="ar-SA" dirty="0" smtClean="0"/>
              <a:t>نخستین مدیریتی</a:t>
            </a:r>
            <a:endParaRPr lang="en-GB" dirty="0" smtClean="0"/>
          </a:p>
          <a:p>
            <a:pPr lvl="0" algn="r" rtl="1"/>
            <a:r>
              <a:rPr lang="ar-SA" dirty="0" smtClean="0"/>
              <a:t>نظریه‌های کلاسیک</a:t>
            </a:r>
            <a:endParaRPr lang="en-GB" dirty="0" smtClean="0"/>
          </a:p>
          <a:p>
            <a:pPr lvl="0" algn="r" rtl="1"/>
            <a:r>
              <a:rPr lang="ar-SA" dirty="0" smtClean="0"/>
              <a:t>نظریه‌های نئوکلاسیک</a:t>
            </a:r>
            <a:endParaRPr lang="en-GB" dirty="0" smtClean="0"/>
          </a:p>
          <a:p>
            <a:pPr lvl="0" algn="r" rtl="1"/>
            <a:r>
              <a:rPr lang="ar-SA" dirty="0" smtClean="0"/>
              <a:t>نگرش کمی مدیریت</a:t>
            </a:r>
            <a:endParaRPr lang="en-GB" dirty="0" smtClean="0"/>
          </a:p>
          <a:p>
            <a:pPr lvl="0" algn="r" rtl="1"/>
            <a:r>
              <a:rPr lang="ar-SA" dirty="0" smtClean="0"/>
              <a:t>نگرش سیستمی</a:t>
            </a:r>
            <a:endParaRPr lang="en-GB" dirty="0" smtClean="0"/>
          </a:p>
          <a:p>
            <a:pPr lvl="0" algn="r" rtl="1"/>
            <a:r>
              <a:rPr lang="ar-SA" dirty="0" smtClean="0"/>
              <a:t>نگرش اقتضایی</a:t>
            </a:r>
            <a:endParaRPr lang="en-GB" dirty="0" smtClean="0"/>
          </a:p>
          <a:p>
            <a:pPr lvl="0" algn="r" rtl="1"/>
            <a:r>
              <a:rPr lang="ar-SA" dirty="0" smtClean="0"/>
              <a:t>جنبش جدید در روابط انسانی</a:t>
            </a:r>
            <a:endParaRPr lang="en-GB" dirty="0" smtClean="0"/>
          </a:p>
          <a:p>
            <a:pPr algn="r" rt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اندیشه‌های نخستین مدیریتی 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/>
              <a:t>تمامی </a:t>
            </a:r>
            <a:r>
              <a:rPr lang="ar-SA" dirty="0" smtClean="0"/>
              <a:t>مسائل مدیریتی مطرح از ابتدای تاریخ بشر تا سال </a:t>
            </a:r>
            <a:r>
              <a:rPr lang="fa-IR" dirty="0" smtClean="0"/>
              <a:t>۱۹۱۰ </a:t>
            </a:r>
            <a:r>
              <a:rPr lang="ar-SA" dirty="0" smtClean="0"/>
              <a:t>در این قسمت طبقه‌بندی می‌شود</a:t>
            </a:r>
            <a:r>
              <a:rPr lang="ar-SA" dirty="0" smtClean="0"/>
              <a:t>.</a:t>
            </a:r>
            <a:endParaRPr lang="en-GB" dirty="0" smtClean="0"/>
          </a:p>
          <a:p>
            <a:pPr algn="r" rtl="1"/>
            <a:r>
              <a:rPr lang="ar-SA" dirty="0" smtClean="0"/>
              <a:t> </a:t>
            </a:r>
            <a:r>
              <a:rPr lang="ar-SA" dirty="0" smtClean="0"/>
              <a:t>مسائلی نظیر </a:t>
            </a:r>
            <a:endParaRPr lang="en-GB" dirty="0" smtClean="0"/>
          </a:p>
          <a:p>
            <a:pPr lvl="1" algn="r" rtl="1"/>
            <a:r>
              <a:rPr lang="ar-SA" dirty="0" smtClean="0"/>
              <a:t>سیستم‌های </a:t>
            </a:r>
            <a:r>
              <a:rPr lang="ar-SA" dirty="0" smtClean="0"/>
              <a:t>اداری و </a:t>
            </a:r>
            <a:r>
              <a:rPr lang="ar-SA" dirty="0" smtClean="0"/>
              <a:t>مدیریتی</a:t>
            </a:r>
            <a:endParaRPr lang="en-GB" dirty="0" smtClean="0"/>
          </a:p>
          <a:p>
            <a:pPr lvl="2" algn="r" rtl="1"/>
            <a:r>
              <a:rPr lang="ar-SA" dirty="0" smtClean="0"/>
              <a:t> سومری‌ها</a:t>
            </a:r>
            <a:endParaRPr lang="en-GB" dirty="0" smtClean="0"/>
          </a:p>
          <a:p>
            <a:pPr lvl="2" algn="r" rtl="1"/>
            <a:r>
              <a:rPr lang="ar-SA" dirty="0" smtClean="0"/>
              <a:t>مصری‌ها</a:t>
            </a:r>
            <a:endParaRPr lang="en-GB" dirty="0" smtClean="0"/>
          </a:p>
          <a:p>
            <a:pPr lvl="2" algn="r" rtl="1"/>
            <a:r>
              <a:rPr lang="ar-SA" dirty="0" smtClean="0"/>
              <a:t>ایرانیان </a:t>
            </a:r>
            <a:r>
              <a:rPr lang="ar-SA" dirty="0" smtClean="0"/>
              <a:t>باستان </a:t>
            </a:r>
            <a:endParaRPr lang="en-GB" dirty="0" smtClean="0"/>
          </a:p>
          <a:p>
            <a:pPr lvl="1" algn="r" rtl="1"/>
            <a:r>
              <a:rPr lang="ar-SA" dirty="0" smtClean="0"/>
              <a:t> </a:t>
            </a:r>
            <a:r>
              <a:rPr lang="ar-SA" dirty="0" smtClean="0"/>
              <a:t>مواردی نظیر ساخت اهرام ثلاثه مصر و ساخت دیوار چین در این حوزه طبقه‌بندی می‌شود.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نظریه‌های کلاسیک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r" rtl="1"/>
            <a:r>
              <a:rPr lang="ar-SA" dirty="0" smtClean="0"/>
              <a:t>دستیابی </a:t>
            </a:r>
            <a:r>
              <a:rPr lang="ar-SA" dirty="0" smtClean="0"/>
              <a:t>به </a:t>
            </a:r>
            <a:r>
              <a:rPr lang="ar-SA" b="1" dirty="0" smtClean="0"/>
              <a:t>حداکثر کارایی </a:t>
            </a:r>
            <a:r>
              <a:rPr lang="ar-SA" dirty="0" smtClean="0"/>
              <a:t>در سازمان </a:t>
            </a:r>
            <a:r>
              <a:rPr lang="ar-SA" dirty="0" smtClean="0"/>
              <a:t>می‌باشد</a:t>
            </a:r>
            <a:endParaRPr lang="en-GB" dirty="0" smtClean="0"/>
          </a:p>
          <a:p>
            <a:pPr algn="r" rtl="1"/>
            <a:r>
              <a:rPr lang="ar-SA" dirty="0" smtClean="0"/>
              <a:t>کلاسیک‌ها </a:t>
            </a:r>
            <a:r>
              <a:rPr lang="ar-SA" dirty="0" smtClean="0"/>
              <a:t>به </a:t>
            </a:r>
            <a:r>
              <a:rPr lang="ar-SA" b="1" dirty="0" smtClean="0"/>
              <a:t>سازمان رسمی </a:t>
            </a:r>
            <a:r>
              <a:rPr lang="ar-SA" dirty="0" smtClean="0"/>
              <a:t>توجه </a:t>
            </a:r>
            <a:r>
              <a:rPr lang="ar-SA" dirty="0" smtClean="0"/>
              <a:t>داشتند</a:t>
            </a:r>
            <a:endParaRPr lang="en-GB" dirty="0" smtClean="0"/>
          </a:p>
          <a:p>
            <a:pPr algn="r" rtl="1"/>
            <a:r>
              <a:rPr lang="ar-SA" dirty="0" smtClean="0"/>
              <a:t>یک </a:t>
            </a:r>
            <a:r>
              <a:rPr lang="ar-SA" b="1" dirty="0" smtClean="0"/>
              <a:t>نگرش</a:t>
            </a:r>
            <a:r>
              <a:rPr lang="ar-SA" dirty="0" smtClean="0"/>
              <a:t> صرفاً </a:t>
            </a:r>
            <a:r>
              <a:rPr lang="ar-SA" b="1" dirty="0" smtClean="0"/>
              <a:t>مکانیکی</a:t>
            </a:r>
            <a:r>
              <a:rPr lang="ar-SA" dirty="0" smtClean="0"/>
              <a:t> به سازمان و </a:t>
            </a:r>
            <a:r>
              <a:rPr lang="ar-SA" dirty="0" smtClean="0"/>
              <a:t>افراد</a:t>
            </a:r>
            <a:endParaRPr lang="en-GB" dirty="0" smtClean="0"/>
          </a:p>
          <a:p>
            <a:pPr algn="r" rtl="1"/>
            <a:r>
              <a:rPr lang="ar-SA" dirty="0" smtClean="0"/>
              <a:t>تئوری‌های این نظریه از سال </a:t>
            </a:r>
            <a:r>
              <a:rPr lang="fa-IR" dirty="0" smtClean="0"/>
              <a:t>۱۹۱۰ </a:t>
            </a:r>
            <a:r>
              <a:rPr lang="ar-SA" dirty="0" smtClean="0"/>
              <a:t>شروع شدند و به </a:t>
            </a:r>
            <a:r>
              <a:rPr lang="fa-IR" dirty="0" smtClean="0"/>
              <a:t>۳ </a:t>
            </a:r>
            <a:r>
              <a:rPr lang="ar-SA" dirty="0" smtClean="0"/>
              <a:t>دستهٔ کلی تقسیم می‌شوند:</a:t>
            </a:r>
            <a:endParaRPr lang="en-GB" dirty="0" smtClean="0"/>
          </a:p>
          <a:p>
            <a:pPr lvl="1" algn="r" rtl="1"/>
            <a:r>
              <a:rPr lang="ar-SA" dirty="0" smtClean="0"/>
              <a:t>مکتب </a:t>
            </a:r>
            <a:r>
              <a:rPr lang="ar-SA" b="1" dirty="0" smtClean="0"/>
              <a:t>مدیریت علمی </a:t>
            </a:r>
            <a:r>
              <a:rPr lang="ar-SA" dirty="0" smtClean="0"/>
              <a:t>- فردریک تیلور</a:t>
            </a:r>
            <a:endParaRPr lang="en-GB" dirty="0" smtClean="0"/>
          </a:p>
          <a:p>
            <a:pPr lvl="1" algn="r" rtl="1"/>
            <a:r>
              <a:rPr lang="ar-SA" dirty="0" smtClean="0"/>
              <a:t>مکتب </a:t>
            </a:r>
            <a:r>
              <a:rPr lang="ar-SA" b="1" dirty="0" smtClean="0"/>
              <a:t>مدیریت اداری </a:t>
            </a:r>
            <a:r>
              <a:rPr lang="ar-SA" dirty="0" smtClean="0"/>
              <a:t>(اصول‌گرایان) - هنری فایول</a:t>
            </a:r>
            <a:endParaRPr lang="en-GB" dirty="0" smtClean="0"/>
          </a:p>
          <a:p>
            <a:pPr lvl="1" algn="r" rtl="1"/>
            <a:r>
              <a:rPr lang="ar-SA" dirty="0" smtClean="0"/>
              <a:t>نظریهٔ </a:t>
            </a:r>
            <a:r>
              <a:rPr lang="ar-SA" b="1" dirty="0" smtClean="0"/>
              <a:t>بروکراسی آرمانی </a:t>
            </a:r>
            <a:r>
              <a:rPr lang="ar-SA" dirty="0" smtClean="0"/>
              <a:t>(بوروکراتیک</a:t>
            </a:r>
            <a:r>
              <a:rPr lang="ar-SA" dirty="0" smtClean="0"/>
              <a:t>) - ماکس وبر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نظریه‌های </a:t>
            </a:r>
            <a:r>
              <a:rPr lang="ar-SA" dirty="0" smtClean="0"/>
              <a:t>کلاسیک</a:t>
            </a:r>
            <a:r>
              <a:rPr lang="fa-IR" dirty="0" smtClean="0"/>
              <a:t> (</a:t>
            </a:r>
            <a:r>
              <a:rPr lang="ar-SA" dirty="0" smtClean="0"/>
              <a:t>مدیریت </a:t>
            </a:r>
            <a:r>
              <a:rPr lang="ar-SA" dirty="0" smtClean="0"/>
              <a:t>علمی</a:t>
            </a:r>
            <a:r>
              <a:rPr lang="fa-IR" dirty="0" smtClean="0"/>
              <a:t>)...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ar-SA" b="1" dirty="0" smtClean="0"/>
              <a:t>هدف نظریه مدیریت علمی</a:t>
            </a:r>
            <a:r>
              <a:rPr lang="en-GB" b="1" dirty="0" smtClean="0"/>
              <a:t>:</a:t>
            </a:r>
          </a:p>
          <a:p>
            <a:pPr lvl="1" algn="r" rtl="1"/>
            <a:r>
              <a:rPr lang="ar-SA" dirty="0" smtClean="0"/>
              <a:t>تعریف جنبه‌های مختلف رابطه میان ماشین </a:t>
            </a:r>
            <a:r>
              <a:rPr lang="fa-IR" dirty="0" smtClean="0"/>
              <a:t>و </a:t>
            </a:r>
            <a:r>
              <a:rPr lang="ar-SA" dirty="0" smtClean="0"/>
              <a:t>کارگر</a:t>
            </a:r>
            <a:endParaRPr lang="fa-IR" dirty="0" smtClean="0"/>
          </a:p>
          <a:p>
            <a:pPr lvl="1" algn="r" rtl="1"/>
            <a:endParaRPr lang="fa-IR" dirty="0" smtClean="0"/>
          </a:p>
          <a:p>
            <a:pPr lvl="0" algn="r" rtl="1"/>
            <a:r>
              <a:rPr lang="ar-SA" b="1" dirty="0" smtClean="0"/>
              <a:t>برای </a:t>
            </a:r>
            <a:r>
              <a:rPr lang="ar-SA" b="1" dirty="0" smtClean="0"/>
              <a:t>رسیدن به این </a:t>
            </a:r>
            <a:r>
              <a:rPr lang="ar-SA" b="1" dirty="0" smtClean="0"/>
              <a:t>هدف</a:t>
            </a:r>
            <a:r>
              <a:rPr lang="fa-IR" b="1" dirty="0" smtClean="0"/>
              <a:t>:</a:t>
            </a:r>
            <a:r>
              <a:rPr lang="ar-SA" b="1" dirty="0" smtClean="0"/>
              <a:t> </a:t>
            </a:r>
            <a:endParaRPr lang="fa-IR" b="1" dirty="0" smtClean="0"/>
          </a:p>
          <a:p>
            <a:pPr lvl="1" algn="r" rtl="1"/>
            <a:r>
              <a:rPr lang="ar-SA" dirty="0" smtClean="0"/>
              <a:t>بجای </a:t>
            </a:r>
            <a:r>
              <a:rPr lang="ar-SA" dirty="0" smtClean="0"/>
              <a:t>تاکید بر روش‌های سنتی کار، مجموعه‌ای از مشاغل کارگری را تحلیل وزمان و ابزارهای لازم برای انجام کار را نیز مطالعه کردند</a:t>
            </a:r>
            <a:r>
              <a:rPr lang="en-GB" dirty="0" smtClean="0"/>
              <a:t>.</a:t>
            </a:r>
            <a:endParaRPr lang="fa-IR" dirty="0" smtClean="0"/>
          </a:p>
          <a:p>
            <a:pPr lvl="1" algn="r" rtl="1"/>
            <a:endParaRPr lang="en-GB" dirty="0" smtClean="0"/>
          </a:p>
          <a:p>
            <a:pPr lvl="0" algn="r" rtl="1"/>
            <a:r>
              <a:rPr lang="ar-SA" dirty="0" smtClean="0"/>
              <a:t>این مکتب بر نگرش سازمانی بر مبنای تقسیم کار و تخصص، با توجه به سلسله مراتب اداری تأکید دارد</a:t>
            </a:r>
            <a:endParaRPr lang="en-GB" dirty="0" smtClean="0"/>
          </a:p>
          <a:p>
            <a:pPr algn="r" rt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نظریه‌های </a:t>
            </a:r>
            <a:r>
              <a:rPr lang="ar-SA" dirty="0" smtClean="0"/>
              <a:t>کلاسیک</a:t>
            </a:r>
            <a:r>
              <a:rPr lang="fa-IR" dirty="0" smtClean="0"/>
              <a:t> (</a:t>
            </a:r>
            <a:r>
              <a:rPr lang="ar-SA" dirty="0" smtClean="0"/>
              <a:t>مدیریت </a:t>
            </a:r>
            <a:r>
              <a:rPr lang="ar-SA" dirty="0" smtClean="0"/>
              <a:t>علمی</a:t>
            </a:r>
            <a:r>
              <a:rPr lang="fa-IR" dirty="0" smtClean="0"/>
              <a:t>)...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/>
              <a:t>چهار اصل مدیریت علمی</a:t>
            </a:r>
            <a:r>
              <a:rPr lang="ar-SA" dirty="0" smtClean="0"/>
              <a:t>:</a:t>
            </a:r>
            <a:endParaRPr lang="fa-IR" dirty="0" smtClean="0"/>
          </a:p>
          <a:p>
            <a:pPr marL="971550" lvl="1" indent="-514350" algn="r" rtl="1">
              <a:buFont typeface="+mj-lt"/>
              <a:buAutoNum type="arabicPeriod"/>
            </a:pPr>
            <a:r>
              <a:rPr lang="ar-SA" dirty="0" smtClean="0"/>
              <a:t>جایگزینی </a:t>
            </a:r>
            <a:r>
              <a:rPr lang="ar-SA" b="1" dirty="0" smtClean="0"/>
              <a:t>علم</a:t>
            </a:r>
            <a:r>
              <a:rPr lang="ar-SA" dirty="0" smtClean="0"/>
              <a:t> با قوانین سر انگشتی </a:t>
            </a:r>
            <a:endParaRPr lang="fa-IR" dirty="0" smtClean="0"/>
          </a:p>
          <a:p>
            <a:pPr marL="971550" lvl="1" indent="-514350" algn="r" rtl="1">
              <a:buFont typeface="+mj-lt"/>
              <a:buAutoNum type="arabicPeriod"/>
            </a:pPr>
            <a:r>
              <a:rPr lang="ar-SA" b="1" dirty="0" smtClean="0"/>
              <a:t>هماهنگی</a:t>
            </a:r>
            <a:r>
              <a:rPr lang="ar-SA" dirty="0" smtClean="0"/>
              <a:t> </a:t>
            </a:r>
            <a:r>
              <a:rPr lang="ar-SA" dirty="0" smtClean="0"/>
              <a:t>در فعالت گروهی </a:t>
            </a:r>
            <a:endParaRPr lang="en-GB" dirty="0" smtClean="0"/>
          </a:p>
          <a:p>
            <a:pPr marL="971550" lvl="1" indent="-514350" algn="r" rtl="1">
              <a:buFont typeface="+mj-lt"/>
              <a:buAutoNum type="arabicPeriod"/>
            </a:pPr>
            <a:r>
              <a:rPr lang="ar-SA" dirty="0" smtClean="0"/>
              <a:t>جلب </a:t>
            </a:r>
            <a:r>
              <a:rPr lang="ar-SA" b="1" dirty="0" smtClean="0"/>
              <a:t>همکاری</a:t>
            </a:r>
            <a:r>
              <a:rPr lang="ar-SA" dirty="0" smtClean="0"/>
              <a:t> افراد به جای آشفتگی حاصل از فرد گرایی </a:t>
            </a:r>
            <a:endParaRPr lang="en-GB" dirty="0" smtClean="0"/>
          </a:p>
          <a:p>
            <a:pPr marL="971550" lvl="1" indent="-514350" algn="r" rtl="1">
              <a:buFont typeface="+mj-lt"/>
              <a:buAutoNum type="arabicPeriod"/>
            </a:pPr>
            <a:r>
              <a:rPr lang="ar-SA" b="1" dirty="0" smtClean="0"/>
              <a:t>تقسیم </a:t>
            </a:r>
            <a:r>
              <a:rPr lang="ar-SA" b="1" dirty="0" smtClean="0"/>
              <a:t>مسؤلیت </a:t>
            </a:r>
            <a:r>
              <a:rPr lang="ar-SA" dirty="0" smtClean="0"/>
              <a:t>ها بین مدیران و کارکنان به طور </a:t>
            </a:r>
            <a:r>
              <a:rPr lang="ar-SA" dirty="0" smtClean="0"/>
              <a:t>مساوی</a:t>
            </a:r>
            <a:endParaRPr lang="fa-IR" dirty="0" smtClean="0"/>
          </a:p>
          <a:p>
            <a:pPr marL="971550" lvl="1" indent="-514350" algn="r" rtl="1">
              <a:buFont typeface="+mj-lt"/>
              <a:buAutoNum type="arabicPeriod"/>
            </a:pPr>
            <a:endParaRPr lang="fa-IR" dirty="0" smtClean="0"/>
          </a:p>
          <a:p>
            <a:pPr algn="r" rtl="1"/>
            <a:r>
              <a:rPr lang="ar-SA" dirty="0" smtClean="0"/>
              <a:t>شعار مدیریت علمی</a:t>
            </a:r>
            <a:endParaRPr lang="en-GB" dirty="0" smtClean="0"/>
          </a:p>
          <a:p>
            <a:pPr lvl="1" algn="r" rtl="1"/>
            <a:r>
              <a:rPr lang="ar-SA" dirty="0" smtClean="0"/>
              <a:t>انتخاب بهترین روش برای انجام هر کار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نظریه‌های </a:t>
            </a:r>
            <a:r>
              <a:rPr lang="ar-SA" dirty="0" smtClean="0"/>
              <a:t>کلاسیک</a:t>
            </a:r>
            <a:r>
              <a:rPr lang="fa-IR" dirty="0" smtClean="0"/>
              <a:t> (</a:t>
            </a:r>
            <a:r>
              <a:rPr lang="ar-SA" dirty="0" smtClean="0"/>
              <a:t>مدیریت </a:t>
            </a:r>
            <a:r>
              <a:rPr lang="ar-SA" dirty="0" smtClean="0"/>
              <a:t>اداری</a:t>
            </a:r>
            <a:r>
              <a:rPr lang="fa-IR" dirty="0" smtClean="0"/>
              <a:t>)...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/>
              <a:t>در نظریه مدیریت اداری فعالیت سازمان عبارتنداز</a:t>
            </a:r>
            <a:r>
              <a:rPr lang="en-GB" dirty="0" smtClean="0"/>
              <a:t>:</a:t>
            </a:r>
          </a:p>
          <a:p>
            <a:pPr lvl="1" algn="r" rtl="1"/>
            <a:r>
              <a:rPr lang="ar-SA" dirty="0" smtClean="0"/>
              <a:t>فعالیت‌های </a:t>
            </a:r>
            <a:r>
              <a:rPr lang="ar-SA" b="1" dirty="0" smtClean="0"/>
              <a:t>فنی</a:t>
            </a:r>
            <a:endParaRPr lang="en-GB" b="1" dirty="0" smtClean="0"/>
          </a:p>
          <a:p>
            <a:pPr lvl="1" algn="r" rtl="1"/>
            <a:r>
              <a:rPr lang="ar-SA" dirty="0" smtClean="0"/>
              <a:t>فعالیت‌های </a:t>
            </a:r>
            <a:r>
              <a:rPr lang="ar-SA" b="1" dirty="0" smtClean="0"/>
              <a:t>بازرگانی</a:t>
            </a:r>
            <a:endParaRPr lang="en-GB" b="1" dirty="0" smtClean="0"/>
          </a:p>
          <a:p>
            <a:pPr lvl="1" algn="r" rtl="1"/>
            <a:r>
              <a:rPr lang="ar-SA" dirty="0" smtClean="0"/>
              <a:t>فعالیت‌های </a:t>
            </a:r>
            <a:r>
              <a:rPr lang="ar-SA" b="1" dirty="0" smtClean="0"/>
              <a:t>مالی</a:t>
            </a:r>
            <a:endParaRPr lang="en-GB" b="1" dirty="0" smtClean="0"/>
          </a:p>
          <a:p>
            <a:pPr lvl="1" algn="r" rtl="1"/>
            <a:r>
              <a:rPr lang="ar-SA" dirty="0" smtClean="0"/>
              <a:t>فعالیت‌های </a:t>
            </a:r>
            <a:r>
              <a:rPr lang="ar-SA" b="1" dirty="0" smtClean="0"/>
              <a:t>امنیتی</a:t>
            </a:r>
            <a:endParaRPr lang="en-GB" b="1" dirty="0" smtClean="0"/>
          </a:p>
          <a:p>
            <a:pPr lvl="1" algn="r" rtl="1"/>
            <a:r>
              <a:rPr lang="ar-SA" dirty="0" smtClean="0"/>
              <a:t>فعالیت‌های </a:t>
            </a:r>
            <a:r>
              <a:rPr lang="ar-SA" b="1" dirty="0" smtClean="0"/>
              <a:t>حسابداری</a:t>
            </a:r>
            <a:endParaRPr lang="en-GB" b="1" dirty="0" smtClean="0"/>
          </a:p>
          <a:p>
            <a:pPr lvl="1" algn="r" rtl="1"/>
            <a:r>
              <a:rPr lang="ar-SA" dirty="0" smtClean="0"/>
              <a:t>فعالیت‌های </a:t>
            </a:r>
            <a:r>
              <a:rPr lang="ar-SA" b="1" dirty="0" smtClean="0"/>
              <a:t>مدیریتی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نظریه‌های </a:t>
            </a:r>
            <a:r>
              <a:rPr lang="ar-SA" dirty="0" smtClean="0"/>
              <a:t>کلاسیک</a:t>
            </a:r>
            <a:r>
              <a:rPr lang="fa-IR" dirty="0" smtClean="0"/>
              <a:t> (</a:t>
            </a:r>
            <a:r>
              <a:rPr lang="ar-SA" dirty="0" smtClean="0"/>
              <a:t>مدیریت </a:t>
            </a:r>
            <a:r>
              <a:rPr lang="ar-SA" dirty="0" smtClean="0"/>
              <a:t>اداری</a:t>
            </a:r>
            <a:r>
              <a:rPr lang="fa-IR" dirty="0" smtClean="0"/>
              <a:t>)...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/>
              <a:t>طبق نظریه مدیریت اداری </a:t>
            </a:r>
            <a:r>
              <a:rPr lang="ar-SA" b="1" dirty="0" smtClean="0"/>
              <a:t>توانایی‌های لازم برای مدیران </a:t>
            </a:r>
            <a:r>
              <a:rPr lang="ar-SA" dirty="0" smtClean="0"/>
              <a:t>بر اساس فعالیت‌های شش‌گانه </a:t>
            </a:r>
            <a:r>
              <a:rPr lang="ar-SA" dirty="0" smtClean="0"/>
              <a:t>عبارتنداز</a:t>
            </a:r>
            <a:r>
              <a:rPr lang="en-GB" dirty="0" smtClean="0"/>
              <a:t>:</a:t>
            </a:r>
            <a:endParaRPr lang="fa-IR" dirty="0" smtClean="0"/>
          </a:p>
          <a:p>
            <a:pPr algn="r" rtl="1"/>
            <a:endParaRPr lang="en-GB" dirty="0" smtClean="0"/>
          </a:p>
          <a:p>
            <a:pPr lvl="1" algn="r" rtl="1"/>
            <a:r>
              <a:rPr lang="ar-SA" dirty="0" smtClean="0"/>
              <a:t>توانایی‌های </a:t>
            </a:r>
            <a:r>
              <a:rPr lang="ar-SA" b="1" dirty="0" smtClean="0"/>
              <a:t>عام</a:t>
            </a:r>
            <a:r>
              <a:rPr lang="ar-SA" dirty="0" smtClean="0"/>
              <a:t> شامل فعالیت‌های شش‌گانه </a:t>
            </a:r>
            <a:endParaRPr lang="en-GB" dirty="0" smtClean="0"/>
          </a:p>
          <a:p>
            <a:pPr lvl="1" algn="r" rtl="1"/>
            <a:endParaRPr lang="fa-IR" dirty="0" smtClean="0"/>
          </a:p>
          <a:p>
            <a:pPr lvl="1" algn="r" rtl="1"/>
            <a:r>
              <a:rPr lang="ar-SA" dirty="0" smtClean="0"/>
              <a:t>توانایی‌های </a:t>
            </a:r>
            <a:r>
              <a:rPr lang="ar-SA" b="1" dirty="0" smtClean="0"/>
              <a:t>خاص</a:t>
            </a:r>
            <a:r>
              <a:rPr lang="ar-SA" dirty="0" smtClean="0"/>
              <a:t> مدیریت </a:t>
            </a:r>
            <a:endParaRPr lang="en-GB" dirty="0" smtClean="0"/>
          </a:p>
          <a:p>
            <a:pPr lvl="1" algn="r" rtl="1"/>
            <a:endParaRPr lang="fa-IR" dirty="0" smtClean="0"/>
          </a:p>
          <a:p>
            <a:pPr lvl="1" algn="r" rtl="1"/>
            <a:r>
              <a:rPr lang="ar-SA" dirty="0" smtClean="0"/>
              <a:t>توانایی‌های </a:t>
            </a:r>
            <a:r>
              <a:rPr lang="ar-SA" b="1" dirty="0" smtClean="0"/>
              <a:t>فنی</a:t>
            </a:r>
            <a:r>
              <a:rPr lang="ar-SA" dirty="0" smtClean="0"/>
              <a:t> و تخصصی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نظریه‌های </a:t>
            </a:r>
            <a:r>
              <a:rPr lang="ar-SA" dirty="0" smtClean="0"/>
              <a:t>کلاسیک</a:t>
            </a:r>
            <a:r>
              <a:rPr lang="fa-IR" dirty="0" smtClean="0"/>
              <a:t> (</a:t>
            </a:r>
            <a:r>
              <a:rPr lang="ar-SA" dirty="0" smtClean="0"/>
              <a:t>بوروکراتیک</a:t>
            </a:r>
            <a:r>
              <a:rPr lang="fa-IR" dirty="0" smtClean="0"/>
              <a:t>)...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 lvl="0" algn="r" rtl="1"/>
            <a:r>
              <a:rPr lang="ar-SA" dirty="0" smtClean="0"/>
              <a:t>بوروکراسی </a:t>
            </a:r>
            <a:r>
              <a:rPr lang="ar-SA" dirty="0" smtClean="0"/>
              <a:t>به معنی </a:t>
            </a:r>
            <a:r>
              <a:rPr lang="ar-SA" b="1" dirty="0" smtClean="0"/>
              <a:t>یک سیستم کارکرد عقلانی و قانونمند</a:t>
            </a:r>
            <a:r>
              <a:rPr lang="ar-SA" dirty="0" smtClean="0"/>
              <a:t> </a:t>
            </a:r>
            <a:r>
              <a:rPr lang="ar-SA" dirty="0" smtClean="0"/>
              <a:t>است</a:t>
            </a:r>
            <a:endParaRPr lang="fa-IR" dirty="0" smtClean="0"/>
          </a:p>
          <a:p>
            <a:pPr lvl="0" algn="r" rtl="1"/>
            <a:endParaRPr lang="en-GB" dirty="0" smtClean="0"/>
          </a:p>
          <a:p>
            <a:pPr algn="r" rtl="1"/>
            <a:r>
              <a:rPr lang="ar-SA" dirty="0" smtClean="0"/>
              <a:t>مهم‌ترین ویژگی‌های مدل ایده‌آل بوروکراسی وبر به‌طور </a:t>
            </a:r>
            <a:r>
              <a:rPr lang="ar-SA" dirty="0" smtClean="0"/>
              <a:t>خلاصه:</a:t>
            </a:r>
            <a:endParaRPr lang="en-GB" dirty="0" smtClean="0"/>
          </a:p>
          <a:p>
            <a:pPr lvl="1" algn="r" rtl="1"/>
            <a:r>
              <a:rPr lang="ar-SA" b="1" dirty="0" smtClean="0"/>
              <a:t>تخصصی شدن </a:t>
            </a:r>
            <a:r>
              <a:rPr lang="ar-SA" dirty="0" smtClean="0"/>
              <a:t>کارها در حد عالی. </a:t>
            </a:r>
            <a:r>
              <a:rPr lang="ar-SA" dirty="0" smtClean="0"/>
              <a:t>( تقسیم کار )</a:t>
            </a:r>
            <a:endParaRPr lang="en-GB" dirty="0" smtClean="0"/>
          </a:p>
          <a:p>
            <a:pPr lvl="1" algn="r" rtl="1"/>
            <a:r>
              <a:rPr lang="ar-SA" b="1" dirty="0" smtClean="0"/>
              <a:t>ساختار قدرت </a:t>
            </a:r>
            <a:r>
              <a:rPr lang="ar-SA" dirty="0" smtClean="0"/>
              <a:t>مبتنی بر سلسله مراتب.</a:t>
            </a:r>
            <a:endParaRPr lang="en-GB" dirty="0" smtClean="0"/>
          </a:p>
          <a:p>
            <a:pPr lvl="1" algn="r" rtl="1"/>
            <a:r>
              <a:rPr lang="ar-SA" b="1" dirty="0" smtClean="0"/>
              <a:t>اصول و قواعد شکل یافته رفتار</a:t>
            </a:r>
            <a:r>
              <a:rPr lang="ar-SA" dirty="0" smtClean="0"/>
              <a:t> ( حاکمیت قوانین و مقررات و غیر شخصی بودن اداره امور. )</a:t>
            </a:r>
            <a:endParaRPr lang="en-GB" dirty="0" smtClean="0"/>
          </a:p>
          <a:p>
            <a:pPr lvl="1" algn="r" rtl="1"/>
            <a:r>
              <a:rPr lang="ar-SA" b="1" dirty="0" smtClean="0"/>
              <a:t>جدایی</a:t>
            </a:r>
            <a:r>
              <a:rPr lang="ar-SA" dirty="0" smtClean="0"/>
              <a:t> اعضای دستگاه اداری از </a:t>
            </a:r>
            <a:r>
              <a:rPr lang="ar-SA" b="1" dirty="0" smtClean="0"/>
              <a:t>مالکیت</a:t>
            </a:r>
            <a:r>
              <a:rPr lang="ar-SA" dirty="0" smtClean="0"/>
              <a:t> سازمان یا وسایل تولید.</a:t>
            </a:r>
            <a:endParaRPr lang="en-GB" dirty="0" smtClean="0"/>
          </a:p>
          <a:p>
            <a:pPr lvl="1" algn="r" rtl="1"/>
            <a:r>
              <a:rPr lang="ar-SA" b="1" dirty="0" smtClean="0"/>
              <a:t>استخدام</a:t>
            </a:r>
            <a:r>
              <a:rPr lang="ar-SA" dirty="0" smtClean="0"/>
              <a:t> کارکنان بر اساس </a:t>
            </a:r>
            <a:r>
              <a:rPr lang="ar-SA" b="1" dirty="0" smtClean="0"/>
              <a:t>توانایی</a:t>
            </a:r>
            <a:r>
              <a:rPr lang="ar-SA" dirty="0" smtClean="0"/>
              <a:t> و دانش فنی.</a:t>
            </a:r>
            <a:endParaRPr lang="en-GB" dirty="0" smtClean="0"/>
          </a:p>
          <a:p>
            <a:pPr lvl="1" algn="r" rtl="1"/>
            <a:r>
              <a:rPr lang="ar-SA" b="1" dirty="0" smtClean="0"/>
              <a:t>ضبط و نگهداری سوابق </a:t>
            </a:r>
            <a:r>
              <a:rPr lang="ar-SA" dirty="0" smtClean="0"/>
              <a:t>تصمیمات، اقدامات و مقررات </a:t>
            </a:r>
            <a:r>
              <a:rPr lang="ar-SA" dirty="0" smtClean="0"/>
              <a:t>اداری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سرفصل مطالب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 smtClean="0"/>
              <a:t>مفاهیم سیستم و مبانی سازمانی</a:t>
            </a:r>
          </a:p>
          <a:p>
            <a:pPr algn="r" rtl="1"/>
            <a:r>
              <a:rPr lang="fa-IR" dirty="0" smtClean="0"/>
              <a:t>مبانی تکنیکی سیستم های اطلاعاتی </a:t>
            </a:r>
          </a:p>
          <a:p>
            <a:pPr algn="r" rtl="1"/>
            <a:r>
              <a:rPr lang="fa-IR" dirty="0" smtClean="0"/>
              <a:t>برپایی سیستم های اطلاعاتی </a:t>
            </a:r>
          </a:p>
          <a:p>
            <a:pPr algn="r" rtl="1"/>
            <a:r>
              <a:rPr lang="fa-IR" dirty="0" smtClean="0"/>
              <a:t>مدیریت سیستم های اطلاعاتی </a:t>
            </a:r>
          </a:p>
          <a:p>
            <a:pPr algn="r" rtl="1"/>
            <a:r>
              <a:rPr lang="fa-IR" dirty="0" smtClean="0"/>
              <a:t>آگاهی و اتخاذ تصمیم </a:t>
            </a:r>
          </a:p>
          <a:p>
            <a:pPr algn="r" rtl="1"/>
            <a:r>
              <a:rPr lang="fa-IR" dirty="0" smtClean="0"/>
              <a:t>سیستم های پشتیبان تصمیم گیری </a:t>
            </a:r>
          </a:p>
          <a:p>
            <a:pPr algn="r" rtl="1"/>
            <a:r>
              <a:rPr lang="fa-IR" dirty="0" smtClean="0"/>
              <a:t>تکنیک های مدیریت آگاهی </a:t>
            </a:r>
          </a:p>
          <a:p>
            <a:pPr algn="r" rtl="1"/>
            <a:r>
              <a:rPr lang="fa-IR" dirty="0" smtClean="0"/>
              <a:t>سیستم های پشتیبان تصمیم گیری هوشمند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مکتب نئوکلاسیک (روابط انسانی) 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lvl="0" algn="r" rtl="1"/>
            <a:r>
              <a:rPr lang="fa-IR" dirty="0" smtClean="0"/>
              <a:t>۱۹۲۰ </a:t>
            </a:r>
            <a:r>
              <a:rPr lang="ar-SA" dirty="0" smtClean="0"/>
              <a:t>دانشمندان </a:t>
            </a:r>
            <a:r>
              <a:rPr lang="ar-SA" dirty="0" smtClean="0"/>
              <a:t>علوم اجتماعی به رهبری التون مایو مطالعاتی را دربارهٔ </a:t>
            </a:r>
            <a:r>
              <a:rPr lang="ar-SA" b="1" dirty="0" smtClean="0"/>
              <a:t>چگونگی واکنش کارکنان </a:t>
            </a:r>
            <a:r>
              <a:rPr lang="ar-SA" dirty="0" smtClean="0"/>
              <a:t>در </a:t>
            </a:r>
            <a:r>
              <a:rPr lang="ar-SA" dirty="0" smtClean="0"/>
              <a:t>صورت </a:t>
            </a:r>
            <a:r>
              <a:rPr lang="ar-SA" b="1" dirty="0" smtClean="0"/>
              <a:t>تغییر شرایط </a:t>
            </a:r>
            <a:r>
              <a:rPr lang="ar-SA" b="1" dirty="0" smtClean="0"/>
              <a:t>کاری</a:t>
            </a:r>
            <a:r>
              <a:rPr lang="fa-IR" dirty="0" smtClean="0"/>
              <a:t> </a:t>
            </a:r>
            <a:r>
              <a:rPr lang="ar-SA" dirty="0" smtClean="0"/>
              <a:t>و </a:t>
            </a:r>
            <a:r>
              <a:rPr lang="ar-SA" dirty="0" smtClean="0"/>
              <a:t>محرک‌های مدیری آغاز کردند</a:t>
            </a:r>
            <a:r>
              <a:rPr lang="ar-SA" dirty="0" smtClean="0"/>
              <a:t>.</a:t>
            </a:r>
            <a:endParaRPr lang="fa-IR" dirty="0" smtClean="0"/>
          </a:p>
          <a:p>
            <a:pPr lvl="0" algn="r" rtl="1"/>
            <a:endParaRPr lang="en-GB" dirty="0" smtClean="0"/>
          </a:p>
          <a:p>
            <a:pPr lvl="0" algn="r" rtl="1"/>
            <a:r>
              <a:rPr lang="ar-SA" dirty="0" smtClean="0"/>
              <a:t>بخش اعظم این مطالعات در یکی از واحدهای </a:t>
            </a:r>
            <a:r>
              <a:rPr lang="ar-SA" b="1" dirty="0" smtClean="0"/>
              <a:t>شرکت وسترن الکتریک</a:t>
            </a:r>
            <a:r>
              <a:rPr lang="ar-SA" dirty="0" smtClean="0"/>
              <a:t> در شهر هاثورن صورت </a:t>
            </a:r>
            <a:r>
              <a:rPr lang="ar-SA" dirty="0" smtClean="0"/>
              <a:t>گرفت</a:t>
            </a:r>
            <a:endParaRPr lang="fa-IR" dirty="0" smtClean="0"/>
          </a:p>
          <a:p>
            <a:pPr lvl="0" algn="r" rtl="1"/>
            <a:endParaRPr lang="en-GB" dirty="0" smtClean="0"/>
          </a:p>
          <a:p>
            <a:pPr lvl="0" algn="r" rtl="1"/>
            <a:r>
              <a:rPr lang="ar-SA" dirty="0" smtClean="0"/>
              <a:t>نئوکلاسیک‌ها بر </a:t>
            </a:r>
            <a:r>
              <a:rPr lang="ar-SA" b="1" dirty="0" smtClean="0"/>
              <a:t>جنبه‌های انسانی مدیریت </a:t>
            </a:r>
            <a:r>
              <a:rPr lang="ar-SA" dirty="0" smtClean="0"/>
              <a:t>تأکید می‌کردند. </a:t>
            </a:r>
            <a:endParaRPr lang="fa-IR" dirty="0" smtClean="0"/>
          </a:p>
          <a:p>
            <a:pPr lvl="0" algn="r" rtl="1"/>
            <a:endParaRPr lang="en-GB" dirty="0" smtClean="0"/>
          </a:p>
          <a:p>
            <a:pPr lvl="0" algn="r" rtl="1"/>
            <a:r>
              <a:rPr lang="ar-SA" dirty="0" smtClean="0"/>
              <a:t>مدیریت </a:t>
            </a:r>
            <a:r>
              <a:rPr lang="ar-SA" dirty="0" smtClean="0"/>
              <a:t>باید </a:t>
            </a:r>
            <a:r>
              <a:rPr lang="ar-SA" b="1" dirty="0" smtClean="0"/>
              <a:t>توجه</a:t>
            </a:r>
            <a:r>
              <a:rPr lang="ar-SA" dirty="0" smtClean="0"/>
              <a:t> خود را </a:t>
            </a:r>
            <a:r>
              <a:rPr lang="ar-SA" b="1" dirty="0" smtClean="0"/>
              <a:t>بر افراد </a:t>
            </a:r>
            <a:r>
              <a:rPr lang="ar-SA" dirty="0" smtClean="0"/>
              <a:t>متمرکز کند</a:t>
            </a:r>
            <a:r>
              <a:rPr lang="ar-SA" dirty="0" smtClean="0"/>
              <a:t>؛</a:t>
            </a:r>
            <a:endParaRPr lang="fa-IR" dirty="0" smtClean="0"/>
          </a:p>
          <a:p>
            <a:pPr lvl="0" algn="r" rtl="1"/>
            <a:endParaRPr lang="en-GB" dirty="0" smtClean="0"/>
          </a:p>
          <a:p>
            <a:pPr lvl="0" algn="r" rtl="1"/>
            <a:r>
              <a:rPr lang="ar-SA" b="1" dirty="0" smtClean="0"/>
              <a:t>متغیرهای اجتماعی</a:t>
            </a:r>
            <a:r>
              <a:rPr lang="fa-IR" dirty="0" smtClean="0"/>
              <a:t>، </a:t>
            </a:r>
            <a:r>
              <a:rPr lang="ar-SA" b="1" dirty="0" smtClean="0"/>
              <a:t>مؤثرتر </a:t>
            </a:r>
            <a:r>
              <a:rPr lang="ar-SA" b="1" dirty="0" smtClean="0"/>
              <a:t>از متغیرهای </a:t>
            </a:r>
            <a:r>
              <a:rPr lang="ar-SA" b="1" dirty="0" smtClean="0"/>
              <a:t>فیزیکی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مکتب نئوکلاسیک (روابط انسانی) </a:t>
            </a:r>
            <a:r>
              <a:rPr lang="fa-IR" dirty="0" smtClean="0"/>
              <a:t>...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en-GB" dirty="0" smtClean="0"/>
              <a:t> </a:t>
            </a:r>
            <a:r>
              <a:rPr lang="ar-SA" dirty="0" smtClean="0"/>
              <a:t>عمده فعالیت‌هایی </a:t>
            </a:r>
            <a:r>
              <a:rPr lang="ar-SA" dirty="0" smtClean="0"/>
              <a:t>به </a:t>
            </a:r>
            <a:r>
              <a:rPr lang="ar-SA" dirty="0" smtClean="0"/>
              <a:t>دو دستهٔ زیر تقسیم می‌شود</a:t>
            </a:r>
            <a:r>
              <a:rPr lang="ar-SA" dirty="0" smtClean="0"/>
              <a:t>:</a:t>
            </a:r>
            <a:endParaRPr lang="fa-IR" dirty="0" smtClean="0"/>
          </a:p>
          <a:p>
            <a:pPr algn="r" rtl="1"/>
            <a:endParaRPr lang="en-GB" dirty="0" smtClean="0"/>
          </a:p>
          <a:p>
            <a:pPr lvl="0" algn="r" rtl="1"/>
            <a:r>
              <a:rPr lang="ar-SA" b="1" dirty="0" smtClean="0"/>
              <a:t>مطالعات هاثورن (</a:t>
            </a:r>
            <a:r>
              <a:rPr lang="en-GB" b="1" dirty="0" smtClean="0"/>
              <a:t>Hawthorne Effect</a:t>
            </a:r>
            <a:r>
              <a:rPr lang="ar-SA" b="1" dirty="0" smtClean="0"/>
              <a:t>)</a:t>
            </a:r>
            <a:endParaRPr lang="en-GB" b="1" dirty="0" smtClean="0"/>
          </a:p>
          <a:p>
            <a:pPr lvl="1" algn="r" rtl="1"/>
            <a:r>
              <a:rPr lang="ar-SA" dirty="0" smtClean="0"/>
              <a:t>انسانها اساسا بوسیله </a:t>
            </a:r>
            <a:r>
              <a:rPr lang="ar-SA" b="1" dirty="0" smtClean="0"/>
              <a:t>نیازهای اجتماعی </a:t>
            </a:r>
            <a:r>
              <a:rPr lang="ar-SA" dirty="0" smtClean="0"/>
              <a:t>برانگیخته می‌شوند</a:t>
            </a:r>
            <a:r>
              <a:rPr lang="en-GB" dirty="0" smtClean="0"/>
              <a:t>.</a:t>
            </a:r>
          </a:p>
          <a:p>
            <a:pPr lvl="1" algn="r" rtl="1"/>
            <a:r>
              <a:rPr lang="ar-SA" dirty="0" smtClean="0"/>
              <a:t>انسانها از </a:t>
            </a:r>
            <a:r>
              <a:rPr lang="ar-SA" b="1" dirty="0" smtClean="0"/>
              <a:t>فشار اجتماعی </a:t>
            </a:r>
            <a:r>
              <a:rPr lang="ar-SA" dirty="0" smtClean="0"/>
              <a:t>گروه همکاران بیشتر از تشویق و کنترل متاثر می‌شوند</a:t>
            </a:r>
            <a:r>
              <a:rPr lang="en-GB" dirty="0" smtClean="0"/>
              <a:t>.</a:t>
            </a:r>
          </a:p>
          <a:p>
            <a:pPr lvl="1" algn="r" rtl="1"/>
            <a:r>
              <a:rPr lang="ar-SA" dirty="0" smtClean="0"/>
              <a:t>انسانها به همان اندازه که مدیریت سازمان به ارضای نیازهای اجتماعی می‌پردازند نسبت به آن پاسخگو و متعهدند</a:t>
            </a:r>
            <a:r>
              <a:rPr lang="ar-SA" dirty="0" smtClean="0"/>
              <a:t>.</a:t>
            </a:r>
            <a:endParaRPr lang="fa-IR" dirty="0" smtClean="0"/>
          </a:p>
          <a:p>
            <a:pPr lvl="1" algn="r" rtl="1"/>
            <a:endParaRPr lang="en-GB" dirty="0" smtClean="0"/>
          </a:p>
          <a:p>
            <a:pPr lvl="0" algn="r" rtl="1"/>
            <a:r>
              <a:rPr lang="ar-SA" b="1" dirty="0" smtClean="0"/>
              <a:t>نگرش رفتاری (مدیریت</a:t>
            </a:r>
            <a:r>
              <a:rPr lang="ar-SA" b="1" dirty="0" smtClean="0"/>
              <a:t>) </a:t>
            </a:r>
            <a:r>
              <a:rPr lang="ar-SA" dirty="0" smtClean="0"/>
              <a:t>بر </a:t>
            </a:r>
            <a:r>
              <a:rPr lang="ar-SA" dirty="0" smtClean="0"/>
              <a:t>این مبنا استوار </a:t>
            </a:r>
            <a:r>
              <a:rPr lang="ar-SA" dirty="0" smtClean="0"/>
              <a:t>بود</a:t>
            </a:r>
            <a:r>
              <a:rPr lang="fa-IR" dirty="0" smtClean="0"/>
              <a:t>:</a:t>
            </a:r>
          </a:p>
          <a:p>
            <a:pPr lvl="1" algn="r" rtl="1"/>
            <a:r>
              <a:rPr lang="ar-SA" dirty="0" smtClean="0"/>
              <a:t> </a:t>
            </a:r>
            <a:r>
              <a:rPr lang="ar-SA" dirty="0" smtClean="0"/>
              <a:t>که مدیرانی که روابط انسانی خوبی در محیط کار برقرار می‌کنند می‌توانند به بهره‌وری دست یابند.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مکتب نئوکلاسیک (روابط انسانی) </a:t>
            </a:r>
            <a:r>
              <a:rPr lang="fa-IR" dirty="0" smtClean="0"/>
              <a:t>...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algn="r" rtl="1"/>
            <a:r>
              <a:rPr lang="en-GB" dirty="0" smtClean="0"/>
              <a:t> </a:t>
            </a:r>
            <a:r>
              <a:rPr lang="ar-SA" dirty="0" smtClean="0"/>
              <a:t>نهضت روابط انسانی مبلغ اندیشه‎های زیر شد</a:t>
            </a:r>
            <a:r>
              <a:rPr lang="en-GB" dirty="0" smtClean="0"/>
              <a:t>:</a:t>
            </a:r>
            <a:endParaRPr lang="fa-IR" dirty="0" smtClean="0"/>
          </a:p>
          <a:p>
            <a:pPr algn="r" rtl="1"/>
            <a:endParaRPr lang="en-GB" dirty="0" smtClean="0"/>
          </a:p>
          <a:p>
            <a:pPr lvl="1" algn="r" rtl="1"/>
            <a:r>
              <a:rPr lang="ar-SA" b="1" dirty="0" smtClean="0"/>
              <a:t>حرمت</a:t>
            </a:r>
            <a:r>
              <a:rPr lang="ar-SA" dirty="0" smtClean="0"/>
              <a:t> و شان انسان باید در محیط کار احیا شود</a:t>
            </a:r>
            <a:r>
              <a:rPr lang="en-GB" dirty="0" smtClean="0"/>
              <a:t>.</a:t>
            </a:r>
          </a:p>
          <a:p>
            <a:pPr lvl="1" algn="r" rtl="1"/>
            <a:r>
              <a:rPr lang="ar-SA" dirty="0" smtClean="0"/>
              <a:t>هدف‌های کارکنان باید درجهت </a:t>
            </a:r>
            <a:r>
              <a:rPr lang="ar-SA" b="1" dirty="0" smtClean="0"/>
              <a:t>رفاه</a:t>
            </a:r>
            <a:r>
              <a:rPr lang="ar-SA" dirty="0" smtClean="0"/>
              <a:t> کارکنان باشد</a:t>
            </a:r>
            <a:r>
              <a:rPr lang="en-GB" dirty="0" smtClean="0"/>
              <a:t>.</a:t>
            </a:r>
          </a:p>
          <a:p>
            <a:pPr lvl="1" algn="r" rtl="1"/>
            <a:r>
              <a:rPr lang="ar-SA" dirty="0" smtClean="0"/>
              <a:t>مدیریت و تصمیم‌گیری از </a:t>
            </a:r>
            <a:r>
              <a:rPr lang="ar-SA" b="1" dirty="0" smtClean="0"/>
              <a:t>مشارکت</a:t>
            </a:r>
            <a:r>
              <a:rPr lang="ar-SA" dirty="0" smtClean="0"/>
              <a:t> گروهی افراد استفاده شود</a:t>
            </a:r>
            <a:r>
              <a:rPr lang="en-GB" dirty="0" smtClean="0"/>
              <a:t>.</a:t>
            </a:r>
          </a:p>
          <a:p>
            <a:pPr lvl="1" algn="r" rtl="1"/>
            <a:r>
              <a:rPr lang="ar-SA" dirty="0" smtClean="0"/>
              <a:t>با تغییر در ساختار سازمان  امکان </a:t>
            </a:r>
            <a:r>
              <a:rPr lang="ar-SA" b="1" dirty="0" smtClean="0"/>
              <a:t>آزادی</a:t>
            </a:r>
            <a:r>
              <a:rPr lang="ar-SA" dirty="0" smtClean="0"/>
              <a:t> عمل و </a:t>
            </a:r>
            <a:r>
              <a:rPr lang="ar-SA" b="1" dirty="0" smtClean="0"/>
              <a:t>ابتکار</a:t>
            </a:r>
            <a:r>
              <a:rPr lang="ar-SA" dirty="0" smtClean="0"/>
              <a:t> داده شود</a:t>
            </a:r>
            <a:r>
              <a:rPr lang="en-GB" dirty="0" smtClean="0"/>
              <a:t>.</a:t>
            </a:r>
          </a:p>
          <a:p>
            <a:pPr lvl="1" algn="r" rtl="1"/>
            <a:r>
              <a:rPr lang="ar-SA" dirty="0" smtClean="0"/>
              <a:t>اهمیت و </a:t>
            </a:r>
            <a:r>
              <a:rPr lang="ar-SA" b="1" dirty="0" smtClean="0"/>
              <a:t>جایگاه </a:t>
            </a:r>
            <a:r>
              <a:rPr lang="ar-SA" dirty="0" smtClean="0"/>
              <a:t>گروهها در محیط کار بدرستی شناخته شود.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نگرش کمی </a:t>
            </a:r>
            <a:r>
              <a:rPr lang="ar-SA" dirty="0" smtClean="0"/>
              <a:t>مدیریت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algn="r" rtl="1"/>
            <a:r>
              <a:rPr lang="ar-SA" dirty="0" smtClean="0"/>
              <a:t>هدفش </a:t>
            </a:r>
            <a:r>
              <a:rPr lang="ar-SA" dirty="0" smtClean="0"/>
              <a:t>کاربرد روش علمی برای حل مسائل فنی در سطح وسیع </a:t>
            </a:r>
            <a:r>
              <a:rPr lang="ar-SA" dirty="0" smtClean="0"/>
              <a:t>است</a:t>
            </a:r>
            <a:endParaRPr lang="fa-IR" dirty="0" smtClean="0"/>
          </a:p>
          <a:p>
            <a:pPr algn="r" rtl="1"/>
            <a:endParaRPr lang="en-GB" dirty="0" smtClean="0"/>
          </a:p>
          <a:p>
            <a:pPr algn="r" rtl="1"/>
            <a:r>
              <a:rPr lang="ar-SA" dirty="0" smtClean="0"/>
              <a:t>مدیریت کمی سه شاخهٔ اصلی دارد</a:t>
            </a:r>
            <a:r>
              <a:rPr lang="ar-SA" dirty="0" smtClean="0"/>
              <a:t>:</a:t>
            </a:r>
            <a:endParaRPr lang="en-GB" dirty="0" smtClean="0"/>
          </a:p>
          <a:p>
            <a:pPr lvl="1" algn="r" rtl="1"/>
            <a:r>
              <a:rPr lang="ar-SA" dirty="0" smtClean="0"/>
              <a:t>علم </a:t>
            </a:r>
            <a:r>
              <a:rPr lang="ar-SA" dirty="0" smtClean="0"/>
              <a:t>مدیریت یا تحقیق در عملیات</a:t>
            </a:r>
            <a:endParaRPr lang="en-GB" dirty="0" smtClean="0"/>
          </a:p>
          <a:p>
            <a:pPr lvl="1" algn="r" rtl="1"/>
            <a:r>
              <a:rPr lang="ar-SA" dirty="0" smtClean="0"/>
              <a:t>مدیریت عملیاتی </a:t>
            </a:r>
            <a:endParaRPr lang="en-GB" dirty="0" smtClean="0"/>
          </a:p>
          <a:p>
            <a:pPr lvl="1" algn="r" rtl="1"/>
            <a:r>
              <a:rPr lang="ar-SA" dirty="0" smtClean="0"/>
              <a:t>سیستم‌های اطلاعاتی مدیریت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نگرش </a:t>
            </a:r>
            <a:r>
              <a:rPr lang="ar-SA" dirty="0" smtClean="0"/>
              <a:t>سیستمی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lvl="0" algn="r" rtl="1"/>
            <a:r>
              <a:rPr lang="ar-SA" dirty="0" smtClean="0"/>
              <a:t>از </a:t>
            </a:r>
            <a:r>
              <a:rPr lang="ar-SA" dirty="0" smtClean="0"/>
              <a:t>سال 1960 به بعد در مدیریت مرسوم شد </a:t>
            </a:r>
            <a:endParaRPr lang="fa-IR" dirty="0" smtClean="0"/>
          </a:p>
          <a:p>
            <a:pPr lvl="0" algn="r" rtl="1"/>
            <a:r>
              <a:rPr lang="ar-SA" dirty="0" smtClean="0"/>
              <a:t>طرفداران </a:t>
            </a:r>
            <a:r>
              <a:rPr lang="ar-SA" dirty="0" smtClean="0"/>
              <a:t>این نظریه </a:t>
            </a:r>
            <a:r>
              <a:rPr lang="ar-SA" dirty="0" smtClean="0"/>
              <a:t>معتقدند</a:t>
            </a:r>
            <a:r>
              <a:rPr lang="fa-IR" dirty="0" smtClean="0"/>
              <a:t>:</a:t>
            </a:r>
          </a:p>
          <a:p>
            <a:pPr lvl="1" algn="r" rtl="1"/>
            <a:r>
              <a:rPr lang="ar-SA" dirty="0" smtClean="0"/>
              <a:t>که </a:t>
            </a:r>
            <a:r>
              <a:rPr lang="ar-SA" dirty="0" smtClean="0"/>
              <a:t>نگرش سیستمی بهترین طریق برای وحدت بخشیدن مفاهیم و نظریه‌های مدیریت و دستیابی به نظریه‌ای جامع است</a:t>
            </a:r>
            <a:r>
              <a:rPr lang="en-GB" dirty="0" smtClean="0"/>
              <a:t>.</a:t>
            </a:r>
            <a:endParaRPr lang="fa-IR" dirty="0" smtClean="0"/>
          </a:p>
          <a:p>
            <a:pPr lvl="1" algn="r" rtl="1"/>
            <a:endParaRPr lang="en-GB" dirty="0" smtClean="0"/>
          </a:p>
          <a:p>
            <a:pPr algn="r" rtl="1"/>
            <a:r>
              <a:rPr lang="ar-SA" dirty="0" smtClean="0"/>
              <a:t>عناصر کلیدی در نگرش سیستمی</a:t>
            </a:r>
            <a:r>
              <a:rPr lang="en-GB" dirty="0" smtClean="0"/>
              <a:t>:</a:t>
            </a:r>
          </a:p>
          <a:p>
            <a:pPr lvl="1" algn="r" rtl="1"/>
            <a:endParaRPr lang="en-GB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4724400"/>
          <a:ext cx="8001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0"/>
                <a:gridCol w="4000500"/>
              </a:tblGrid>
              <a:tr h="1828800">
                <a:tc>
                  <a:txBody>
                    <a:bodyPr/>
                    <a:lstStyle/>
                    <a:p>
                      <a:pPr lvl="1" algn="r" rtl="1">
                        <a:buFont typeface="Arial" pitchFamily="34" charset="0"/>
                        <a:buChar char="•"/>
                      </a:pPr>
                      <a:r>
                        <a:rPr lang="ar-SA" sz="2800" dirty="0" smtClean="0"/>
                        <a:t>هم‌افزایی</a:t>
                      </a:r>
                      <a:endParaRPr lang="en-GB" sz="2800" dirty="0" smtClean="0"/>
                    </a:p>
                    <a:p>
                      <a:pPr lvl="1" algn="r" rtl="1">
                        <a:buFont typeface="Arial" pitchFamily="34" charset="0"/>
                        <a:buChar char="•"/>
                      </a:pPr>
                      <a:r>
                        <a:rPr lang="ar-SA" sz="2800" dirty="0" smtClean="0"/>
                        <a:t>جریان</a:t>
                      </a:r>
                      <a:endParaRPr lang="en-GB" sz="2800" dirty="0" smtClean="0"/>
                    </a:p>
                    <a:p>
                      <a:pPr lvl="1" algn="r" rtl="1">
                        <a:buFont typeface="Arial" pitchFamily="34" charset="0"/>
                        <a:buChar char="•"/>
                      </a:pPr>
                      <a:r>
                        <a:rPr lang="ar-SA" sz="2800" dirty="0" smtClean="0"/>
                        <a:t>بازخورد</a:t>
                      </a:r>
                      <a:endParaRPr lang="en-GB" sz="28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 rtl="1">
                        <a:buFont typeface="Arial" pitchFamily="34" charset="0"/>
                        <a:buChar char="•"/>
                      </a:pPr>
                      <a:r>
                        <a:rPr lang="ar-SA" sz="2800" dirty="0" smtClean="0"/>
                        <a:t>تعریف سیستم</a:t>
                      </a:r>
                      <a:endParaRPr lang="en-GB" sz="2800" dirty="0" smtClean="0"/>
                    </a:p>
                    <a:p>
                      <a:pPr lvl="1" algn="r" rtl="1">
                        <a:buFont typeface="Arial" pitchFamily="34" charset="0"/>
                        <a:buChar char="•"/>
                      </a:pPr>
                      <a:r>
                        <a:rPr lang="ar-SA" sz="2800" dirty="0" smtClean="0"/>
                        <a:t>سیستمهای فرعی</a:t>
                      </a:r>
                      <a:endParaRPr lang="en-GB" sz="2800" dirty="0" smtClean="0"/>
                    </a:p>
                    <a:p>
                      <a:pPr lvl="1" algn="r" rtl="1">
                        <a:buFont typeface="Arial" pitchFamily="34" charset="0"/>
                        <a:buChar char="•"/>
                      </a:pPr>
                      <a:r>
                        <a:rPr lang="ar-SA" sz="2800" dirty="0" smtClean="0"/>
                        <a:t>سیستمهای باز و بسته</a:t>
                      </a:r>
                      <a:endParaRPr lang="en-GB" sz="2800" dirty="0" smtClean="0"/>
                    </a:p>
                    <a:p>
                      <a:pPr lvl="1" algn="r" rtl="1">
                        <a:buFont typeface="Arial" pitchFamily="34" charset="0"/>
                        <a:buChar char="•"/>
                      </a:pPr>
                      <a:r>
                        <a:rPr lang="ar-SA" sz="2800" dirty="0" smtClean="0"/>
                        <a:t>مرز سیستم</a:t>
                      </a:r>
                      <a:endParaRPr lang="en-GB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نگرش </a:t>
            </a:r>
            <a:r>
              <a:rPr lang="ar-SA" dirty="0" smtClean="0"/>
              <a:t>سیستمی</a:t>
            </a:r>
            <a:r>
              <a:rPr lang="fa-IR" dirty="0" smtClean="0"/>
              <a:t>...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ar-SA" dirty="0" smtClean="0"/>
              <a:t>تعریف سیستم</a:t>
            </a:r>
            <a:r>
              <a:rPr lang="en-GB" dirty="0" smtClean="0"/>
              <a:t>:</a:t>
            </a:r>
          </a:p>
          <a:p>
            <a:pPr lvl="1" algn="r" rtl="1"/>
            <a:r>
              <a:rPr lang="ar-SA" dirty="0" smtClean="0"/>
              <a:t>مجموعه ای از اجزاست که با ارتباط و پیوند متقابل یک کل واحد را تشکیل می‌دهند و نقش معینی ایفا می‌کنند</a:t>
            </a:r>
            <a:r>
              <a:rPr lang="en-GB" dirty="0" smtClean="0"/>
              <a:t>.</a:t>
            </a:r>
            <a:endParaRPr lang="fa-IR" dirty="0" smtClean="0"/>
          </a:p>
          <a:p>
            <a:pPr lvl="1" algn="r" rtl="1"/>
            <a:endParaRPr lang="en-GB" dirty="0" smtClean="0"/>
          </a:p>
          <a:p>
            <a:pPr algn="r" rtl="1"/>
            <a:r>
              <a:rPr lang="ar-SA" dirty="0" smtClean="0"/>
              <a:t>سیستمهای فرعی</a:t>
            </a:r>
            <a:r>
              <a:rPr lang="en-GB" dirty="0" smtClean="0"/>
              <a:t>:</a:t>
            </a:r>
          </a:p>
          <a:p>
            <a:pPr lvl="1" algn="r" rtl="1"/>
            <a:r>
              <a:rPr lang="ar-SA" dirty="0" smtClean="0"/>
              <a:t>اجزایی که کل سیستم را می‌سازند سیستمهای فرعی می‌نامند</a:t>
            </a:r>
            <a:r>
              <a:rPr lang="en-GB" dirty="0" smtClean="0"/>
              <a:t>.</a:t>
            </a:r>
            <a:endParaRPr lang="fa-IR" dirty="0" smtClean="0"/>
          </a:p>
          <a:p>
            <a:pPr lvl="1" algn="r" rtl="1"/>
            <a:endParaRPr lang="en-GB" dirty="0" smtClean="0"/>
          </a:p>
          <a:p>
            <a:pPr algn="r" rtl="1"/>
            <a:r>
              <a:rPr lang="ar-SA" dirty="0" smtClean="0"/>
              <a:t>سیستمهای باز و بسته</a:t>
            </a:r>
            <a:r>
              <a:rPr lang="en-GB" dirty="0" smtClean="0"/>
              <a:t>:</a:t>
            </a:r>
          </a:p>
          <a:p>
            <a:pPr lvl="1" algn="r" rtl="1"/>
            <a:r>
              <a:rPr lang="ar-SA" dirty="0" smtClean="0"/>
              <a:t>سیستم </a:t>
            </a:r>
            <a:r>
              <a:rPr lang="ar-SA" dirty="0" smtClean="0"/>
              <a:t>با</a:t>
            </a:r>
            <a:r>
              <a:rPr lang="fa-IR" dirty="0" smtClean="0"/>
              <a:t>ز: </a:t>
            </a:r>
            <a:r>
              <a:rPr lang="ar-SA" dirty="0" smtClean="0"/>
              <a:t>سیستمی </a:t>
            </a:r>
            <a:r>
              <a:rPr lang="ar-SA" dirty="0" smtClean="0"/>
              <a:t>که با محیط اطراف خود کنش متقابل داشته </a:t>
            </a:r>
            <a:r>
              <a:rPr lang="ar-SA" dirty="0" smtClean="0"/>
              <a:t>باشد</a:t>
            </a:r>
            <a:endParaRPr lang="en-GB" dirty="0" smtClean="0"/>
          </a:p>
          <a:p>
            <a:pPr lvl="1" algn="r" rtl="1"/>
            <a:r>
              <a:rPr lang="ar-SA" dirty="0" smtClean="0"/>
              <a:t>سیستم </a:t>
            </a:r>
            <a:r>
              <a:rPr lang="ar-SA" dirty="0" smtClean="0"/>
              <a:t>بسته</a:t>
            </a:r>
            <a:r>
              <a:rPr lang="fa-IR" dirty="0" smtClean="0"/>
              <a:t>: </a:t>
            </a:r>
            <a:r>
              <a:rPr lang="ar-SA" dirty="0" smtClean="0"/>
              <a:t>سیستمی </a:t>
            </a:r>
            <a:r>
              <a:rPr lang="ar-SA" dirty="0" smtClean="0"/>
              <a:t>که با محیط اطراف خود کنش متقابل نداشته </a:t>
            </a:r>
            <a:r>
              <a:rPr lang="ar-SA" dirty="0" smtClean="0"/>
              <a:t>باشد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نگرش </a:t>
            </a:r>
            <a:r>
              <a:rPr lang="ar-SA" dirty="0" smtClean="0"/>
              <a:t>سیستمی</a:t>
            </a:r>
            <a:r>
              <a:rPr lang="fa-IR" dirty="0" smtClean="0"/>
              <a:t>...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ar-SA" dirty="0" smtClean="0"/>
              <a:t>مرز سیستم</a:t>
            </a:r>
            <a:r>
              <a:rPr lang="en-GB" dirty="0" smtClean="0"/>
              <a:t>:</a:t>
            </a:r>
          </a:p>
          <a:p>
            <a:pPr lvl="1" algn="r" rtl="1"/>
            <a:r>
              <a:rPr lang="ar-SA" dirty="0" smtClean="0"/>
              <a:t>هر سیستمی مرزی دارد که آن را از محیط اطرافش جدا می‌کند</a:t>
            </a:r>
            <a:r>
              <a:rPr lang="en-GB" dirty="0" smtClean="0"/>
              <a:t>.</a:t>
            </a:r>
            <a:endParaRPr lang="fa-IR" dirty="0" smtClean="0"/>
          </a:p>
          <a:p>
            <a:pPr lvl="1" algn="r" rtl="1"/>
            <a:endParaRPr lang="en-GB" dirty="0" smtClean="0"/>
          </a:p>
          <a:p>
            <a:pPr algn="r" rtl="1"/>
            <a:r>
              <a:rPr lang="ar-SA" dirty="0" smtClean="0"/>
              <a:t>بازخورد</a:t>
            </a:r>
            <a:r>
              <a:rPr lang="en-GB" dirty="0" smtClean="0"/>
              <a:t>:</a:t>
            </a:r>
          </a:p>
          <a:p>
            <a:pPr lvl="1" algn="r" rtl="1"/>
            <a:r>
              <a:rPr lang="ar-SA" dirty="0" smtClean="0"/>
              <a:t>کلید نظارت سیستم است و برای حفظ تعادل پویای سیستم ضروری است</a:t>
            </a:r>
            <a:r>
              <a:rPr lang="en-GB" dirty="0" smtClean="0"/>
              <a:t>.</a:t>
            </a:r>
            <a:endParaRPr lang="fa-IR" dirty="0" smtClean="0"/>
          </a:p>
          <a:p>
            <a:pPr lvl="1" algn="r" rtl="1"/>
            <a:endParaRPr lang="en-GB" dirty="0" smtClean="0"/>
          </a:p>
          <a:p>
            <a:pPr algn="r" rtl="1"/>
            <a:r>
              <a:rPr lang="ar-SA" dirty="0" smtClean="0"/>
              <a:t>هم‌افزایی</a:t>
            </a:r>
            <a:r>
              <a:rPr lang="en-GB" dirty="0" smtClean="0"/>
              <a:t>:</a:t>
            </a:r>
          </a:p>
          <a:p>
            <a:pPr lvl="1" algn="r" rtl="1"/>
            <a:r>
              <a:rPr lang="ar-SA" dirty="0" smtClean="0"/>
              <a:t>یعنی اینکه هر مجموعه بزرگتر از اجزای تشکیل دهنده آن است.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نگرش </a:t>
            </a:r>
            <a:r>
              <a:rPr lang="ar-SA" dirty="0" smtClean="0"/>
              <a:t>اقتضایی</a:t>
            </a:r>
            <a:r>
              <a:rPr lang="fa-IR" dirty="0" smtClean="0"/>
              <a:t> </a:t>
            </a:r>
            <a:r>
              <a:rPr lang="ar-SA" dirty="0" smtClean="0"/>
              <a:t>(</a:t>
            </a:r>
            <a:r>
              <a:rPr lang="ar-SA" dirty="0" smtClean="0"/>
              <a:t>نگرش موقعیتی</a:t>
            </a:r>
            <a:r>
              <a:rPr lang="ar-SA" dirty="0" smtClean="0"/>
              <a:t>)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lvl="0" algn="r" rtl="1"/>
            <a:r>
              <a:rPr lang="ar-SA" dirty="0" smtClean="0"/>
              <a:t>عناوين ديگ</a:t>
            </a:r>
            <a:r>
              <a:rPr lang="fa-IR" dirty="0" smtClean="0"/>
              <a:t>ر: </a:t>
            </a:r>
            <a:r>
              <a:rPr lang="ar-SA" dirty="0" smtClean="0"/>
              <a:t>موقعيت گرايي</a:t>
            </a:r>
            <a:r>
              <a:rPr lang="fa-IR" dirty="0" smtClean="0"/>
              <a:t> </a:t>
            </a:r>
            <a:r>
              <a:rPr lang="fa-IR" dirty="0" smtClean="0"/>
              <a:t>؛ </a:t>
            </a:r>
            <a:r>
              <a:rPr lang="ar-SA" dirty="0" smtClean="0"/>
              <a:t>محيط گرايي</a:t>
            </a:r>
            <a:r>
              <a:rPr lang="fa-IR" dirty="0" smtClean="0"/>
              <a:t> ؛ </a:t>
            </a:r>
            <a:r>
              <a:rPr lang="ar-SA" dirty="0" smtClean="0"/>
              <a:t>شرايط گرايي</a:t>
            </a:r>
            <a:endParaRPr lang="fa-IR" dirty="0" smtClean="0"/>
          </a:p>
          <a:p>
            <a:pPr lvl="0" algn="r" rtl="1"/>
            <a:endParaRPr lang="en-GB" dirty="0" smtClean="0"/>
          </a:p>
          <a:p>
            <a:pPr lvl="0" algn="r" rtl="1"/>
            <a:r>
              <a:rPr lang="ar-SA" dirty="0" smtClean="0"/>
              <a:t>این مکتب که بیشتر طرز فکری درباره سازمان، مدیریت و پدیده هاست به این موضوع اشاره دارد که:</a:t>
            </a:r>
            <a:endParaRPr lang="en-GB" dirty="0" smtClean="0"/>
          </a:p>
          <a:p>
            <a:pPr lvl="1" algn="r" rtl="1"/>
            <a:r>
              <a:rPr lang="ar-SA" dirty="0" smtClean="0"/>
              <a:t>در شرایط گوناگون و بسته به اقتضائات زمانی، مکانی و موقعیتی است که می توان درباره یک موضوع اظهار نظر کرد. </a:t>
            </a:r>
            <a:endParaRPr lang="en-GB" dirty="0" smtClean="0"/>
          </a:p>
          <a:p>
            <a:pPr algn="r" rtl="1"/>
            <a:endParaRPr lang="fa-IR" dirty="0" smtClean="0"/>
          </a:p>
          <a:p>
            <a:pPr algn="r" rtl="1"/>
            <a:r>
              <a:rPr lang="ar-SA" dirty="0" smtClean="0"/>
              <a:t>به </a:t>
            </a:r>
            <a:r>
              <a:rPr lang="ar-SA" dirty="0" smtClean="0"/>
              <a:t>عبارتی در مکتب اقتضائی چیزی به نام بهترین وجود ندارد. بلکه این اقتضائات است که نشان می دهد در "آن مورد خاص" چه چیز بهترین است.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جنبش جدید روابط </a:t>
            </a:r>
            <a:r>
              <a:rPr lang="ar-SA" dirty="0" smtClean="0"/>
              <a:t>انسانی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ar-SA" dirty="0" smtClean="0"/>
              <a:t>در </a:t>
            </a:r>
            <a:r>
              <a:rPr lang="ar-SA" dirty="0" smtClean="0"/>
              <a:t>طول بیست سال گذشته نظریه‌های دیگری در مدیریت معاصر با نگرش روابط انسانی پدید آمده است که از این قبیل نظریه‌ها می‌توان به نظریه </a:t>
            </a:r>
            <a:r>
              <a:rPr lang="en-GB" dirty="0" smtClean="0"/>
              <a:t>Z </a:t>
            </a:r>
            <a:r>
              <a:rPr lang="fa-IR" dirty="0" smtClean="0"/>
              <a:t> </a:t>
            </a:r>
            <a:r>
              <a:rPr lang="ar-SA" dirty="0" smtClean="0"/>
              <a:t>اشاره کرد</a:t>
            </a:r>
            <a:endParaRPr lang="fa-IR" dirty="0" smtClean="0"/>
          </a:p>
          <a:p>
            <a:pPr algn="r" rtl="1">
              <a:buNone/>
            </a:pPr>
            <a:r>
              <a:rPr lang="ar-SA" dirty="0" smtClean="0"/>
              <a:t> </a:t>
            </a:r>
            <a:endParaRPr lang="en-GB" dirty="0" smtClean="0"/>
          </a:p>
          <a:p>
            <a:pPr algn="r" rtl="1"/>
            <a:r>
              <a:rPr lang="ar-SA" dirty="0" smtClean="0"/>
              <a:t>خصوصیات سازمان‌های نوع </a:t>
            </a:r>
            <a:r>
              <a:rPr lang="en-GB" dirty="0" smtClean="0"/>
              <a:t>Z</a:t>
            </a:r>
          </a:p>
          <a:p>
            <a:pPr lvl="1" algn="r" rtl="1"/>
            <a:r>
              <a:rPr lang="ar-SA" dirty="0" smtClean="0"/>
              <a:t>استخدام برای همه عمر</a:t>
            </a:r>
            <a:endParaRPr lang="en-GB" dirty="0" smtClean="0"/>
          </a:p>
          <a:p>
            <a:pPr lvl="1" algn="r" rtl="1"/>
            <a:r>
              <a:rPr lang="ar-SA" dirty="0" smtClean="0"/>
              <a:t>تصمیم‌گیری مشارکتی</a:t>
            </a:r>
            <a:endParaRPr lang="en-GB" dirty="0" smtClean="0"/>
          </a:p>
          <a:p>
            <a:pPr lvl="1" algn="r" rtl="1"/>
            <a:r>
              <a:rPr lang="ar-SA" dirty="0" smtClean="0"/>
              <a:t>مسولیت فردی</a:t>
            </a:r>
            <a:endParaRPr lang="en-GB" dirty="0" smtClean="0"/>
          </a:p>
          <a:p>
            <a:pPr lvl="1" algn="r" rtl="1"/>
            <a:r>
              <a:rPr lang="ar-SA" dirty="0" smtClean="0"/>
              <a:t>ارزشیابی و ترفیع سریع</a:t>
            </a:r>
            <a:endParaRPr lang="en-GB" dirty="0" smtClean="0"/>
          </a:p>
          <a:p>
            <a:pPr lvl="1" algn="r" rtl="1"/>
            <a:r>
              <a:rPr lang="ar-SA" dirty="0" smtClean="0"/>
              <a:t>کنترل تلویحی غیر رسمی</a:t>
            </a:r>
            <a:endParaRPr lang="en-GB" dirty="0" smtClean="0"/>
          </a:p>
          <a:p>
            <a:pPr lvl="1" algn="r" rtl="1"/>
            <a:r>
              <a:rPr lang="ar-SA" dirty="0" smtClean="0"/>
              <a:t>روند شغلی تقریبا تخصصی شده</a:t>
            </a:r>
            <a:endParaRPr lang="en-GB" dirty="0" smtClean="0"/>
          </a:p>
          <a:p>
            <a:pPr lvl="1" algn="r" rtl="1"/>
            <a:r>
              <a:rPr lang="ar-SA" dirty="0" smtClean="0"/>
              <a:t>توجه همه جانبه به کارکنان</a:t>
            </a:r>
            <a:endParaRPr lang="en-GB" dirty="0" smtClean="0"/>
          </a:p>
          <a:p>
            <a:pPr algn="r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Ray\Desktop\question_button-77618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0"/>
            <a:ext cx="6858000" cy="6838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سرفصل مطالب...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/>
              <a:t>سیستم های پشتیبان اجرایی و مشارکتی</a:t>
            </a:r>
          </a:p>
          <a:p>
            <a:pPr algn="r" rtl="1"/>
            <a:r>
              <a:rPr lang="fa-IR" dirty="0" smtClean="0"/>
              <a:t>استراتژی های </a:t>
            </a:r>
            <a:r>
              <a:rPr lang="en-GB" dirty="0" smtClean="0"/>
              <a:t>KM </a:t>
            </a:r>
            <a:endParaRPr lang="fa-IR" dirty="0" smtClean="0"/>
          </a:p>
          <a:p>
            <a:pPr algn="r" rtl="1"/>
            <a:r>
              <a:rPr lang="fa-IR" dirty="0" smtClean="0"/>
              <a:t>فرهنگ و رهبری برای ایجاد سرمایه ی دانایی </a:t>
            </a:r>
          </a:p>
          <a:p>
            <a:pPr algn="r" rtl="1"/>
            <a:r>
              <a:rPr lang="fa-IR" dirty="0" smtClean="0"/>
              <a:t>تیم ها، فرآیندها و تجهیزات لازم برای </a:t>
            </a:r>
            <a:r>
              <a:rPr lang="en-GB" dirty="0" smtClean="0"/>
              <a:t>KM </a:t>
            </a:r>
            <a:endParaRPr lang="fa-IR" dirty="0" smtClean="0"/>
          </a:p>
          <a:p>
            <a:pPr algn="r" rtl="1"/>
            <a:r>
              <a:rPr lang="fa-IR" dirty="0" smtClean="0"/>
              <a:t>سیستم های سازمانی و سیستم های اطلاعات مدیریت </a:t>
            </a:r>
          </a:p>
          <a:p>
            <a:pPr algn="r" rtl="1"/>
            <a:r>
              <a:rPr lang="fa-IR" dirty="0" smtClean="0"/>
              <a:t>استانداردها و </a:t>
            </a:r>
            <a:r>
              <a:rPr lang="en-GB" dirty="0" smtClean="0"/>
              <a:t>KM </a:t>
            </a:r>
            <a:endParaRPr lang="fa-IR" dirty="0" smtClean="0"/>
          </a:p>
          <a:p>
            <a:pPr algn="r" rtl="1"/>
            <a:r>
              <a:rPr lang="fa-IR" dirty="0" smtClean="0"/>
              <a:t>سرمایه ی هوشمند و سرمایه ی معنوی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کتاب درسی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>
                <a:cs typeface="+mj-cs"/>
              </a:rPr>
              <a:t>C. W. </a:t>
            </a:r>
            <a:r>
              <a:rPr lang="en-GB" dirty="0" err="1" smtClean="0">
                <a:cs typeface="+mj-cs"/>
              </a:rPr>
              <a:t>Hosapple</a:t>
            </a:r>
            <a:r>
              <a:rPr lang="en-GB" dirty="0" smtClean="0">
                <a:cs typeface="+mj-cs"/>
              </a:rPr>
              <a:t>, A. B. </a:t>
            </a:r>
            <a:r>
              <a:rPr lang="en-GB" dirty="0" err="1" smtClean="0">
                <a:cs typeface="+mj-cs"/>
              </a:rPr>
              <a:t>Whinston</a:t>
            </a:r>
            <a:r>
              <a:rPr lang="en-GB" dirty="0" smtClean="0">
                <a:cs typeface="+mj-cs"/>
              </a:rPr>
              <a:t>, Decision Support Systems: A Knowledge Based Approach, WEST, </a:t>
            </a:r>
            <a:r>
              <a:rPr lang="fa-IR" dirty="0" smtClean="0">
                <a:cs typeface="+mj-cs"/>
              </a:rPr>
              <a:t>1996.</a:t>
            </a:r>
          </a:p>
          <a:p>
            <a:r>
              <a:rPr lang="en-GB" dirty="0" smtClean="0">
                <a:cs typeface="+mj-cs"/>
              </a:rPr>
              <a:t>K. C. </a:t>
            </a:r>
            <a:r>
              <a:rPr lang="en-GB" dirty="0" err="1" smtClean="0">
                <a:cs typeface="+mj-cs"/>
              </a:rPr>
              <a:t>Laudon</a:t>
            </a:r>
            <a:r>
              <a:rPr lang="en-GB" dirty="0" smtClean="0">
                <a:cs typeface="+mj-cs"/>
              </a:rPr>
              <a:t>, J. P. </a:t>
            </a:r>
            <a:r>
              <a:rPr lang="en-GB" dirty="0" err="1" smtClean="0">
                <a:cs typeface="+mj-cs"/>
              </a:rPr>
              <a:t>Laudon</a:t>
            </a:r>
            <a:r>
              <a:rPr lang="en-GB" dirty="0" smtClean="0">
                <a:cs typeface="+mj-cs"/>
              </a:rPr>
              <a:t>, Management Information Systems: Organization and Technology in the Networked Enterprise, </a:t>
            </a:r>
            <a:r>
              <a:rPr lang="fa-IR" dirty="0" smtClean="0">
                <a:cs typeface="+mj-cs"/>
              </a:rPr>
              <a:t>6</a:t>
            </a:r>
            <a:r>
              <a:rPr lang="en-GB" baseline="30000" dirty="0" err="1" smtClean="0">
                <a:cs typeface="+mj-cs"/>
              </a:rPr>
              <a:t>th</a:t>
            </a:r>
            <a:r>
              <a:rPr lang="fa-IR" dirty="0" smtClean="0">
                <a:cs typeface="+mj-cs"/>
              </a:rPr>
              <a:t> </a:t>
            </a:r>
            <a:r>
              <a:rPr lang="en-GB" dirty="0" smtClean="0">
                <a:cs typeface="+mj-cs"/>
              </a:rPr>
              <a:t> ed., Prentice-Hall, </a:t>
            </a:r>
            <a:r>
              <a:rPr lang="fa-IR" dirty="0" smtClean="0">
                <a:cs typeface="+mj-cs"/>
              </a:rPr>
              <a:t>1999.</a:t>
            </a:r>
          </a:p>
          <a:p>
            <a:r>
              <a:rPr lang="en-GB" dirty="0" smtClean="0">
                <a:cs typeface="+mj-cs"/>
              </a:rPr>
              <a:t>D. E. </a:t>
            </a:r>
            <a:r>
              <a:rPr lang="en-GB" dirty="0" err="1" smtClean="0">
                <a:cs typeface="+mj-cs"/>
              </a:rPr>
              <a:t>Avison</a:t>
            </a:r>
            <a:r>
              <a:rPr lang="en-GB" dirty="0" smtClean="0">
                <a:cs typeface="+mj-cs"/>
              </a:rPr>
              <a:t>, G. Fitzgerald, Information Systems Development, Techniques and Tools, </a:t>
            </a:r>
            <a:r>
              <a:rPr lang="fa-IR" dirty="0" smtClean="0">
                <a:cs typeface="+mj-cs"/>
              </a:rPr>
              <a:t>2</a:t>
            </a:r>
            <a:r>
              <a:rPr lang="en-GB" baseline="30000" dirty="0" err="1" smtClean="0">
                <a:cs typeface="+mj-cs"/>
              </a:rPr>
              <a:t>nd</a:t>
            </a:r>
            <a:r>
              <a:rPr lang="fa-IR" dirty="0" smtClean="0">
                <a:cs typeface="+mj-cs"/>
              </a:rPr>
              <a:t> </a:t>
            </a:r>
            <a:r>
              <a:rPr lang="en-GB" dirty="0" smtClean="0">
                <a:cs typeface="+mj-cs"/>
              </a:rPr>
              <a:t> ed., Mc </a:t>
            </a:r>
            <a:r>
              <a:rPr lang="en-GB" dirty="0" err="1" smtClean="0">
                <a:cs typeface="+mj-cs"/>
              </a:rPr>
              <a:t>Graw</a:t>
            </a:r>
            <a:r>
              <a:rPr lang="en-GB" dirty="0" smtClean="0">
                <a:cs typeface="+mj-cs"/>
              </a:rPr>
              <a:t>-Hill, </a:t>
            </a:r>
            <a:r>
              <a:rPr lang="fa-IR" dirty="0" smtClean="0">
                <a:cs typeface="+mj-cs"/>
              </a:rPr>
              <a:t>1995.</a:t>
            </a:r>
          </a:p>
          <a:p>
            <a:r>
              <a:rPr lang="en-GB" dirty="0" smtClean="0">
                <a:cs typeface="+mj-cs"/>
              </a:rPr>
              <a:t>Robert J. </a:t>
            </a:r>
            <a:r>
              <a:rPr lang="en-GB" dirty="0" err="1" smtClean="0">
                <a:cs typeface="+mj-cs"/>
              </a:rPr>
              <a:t>Thierauf</a:t>
            </a:r>
            <a:r>
              <a:rPr lang="en-GB" dirty="0" smtClean="0">
                <a:cs typeface="+mj-cs"/>
              </a:rPr>
              <a:t>, Knowledge Management Systems for Business, Green wood Publishing Group, </a:t>
            </a:r>
            <a:r>
              <a:rPr lang="fa-IR" dirty="0" smtClean="0">
                <a:cs typeface="+mj-cs"/>
              </a:rPr>
              <a:t>1999.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مراجع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E. Turban, J. E. Aronson, Decision Support Systems and Intelligent Systems, </a:t>
            </a:r>
            <a:r>
              <a:rPr lang="fa-IR" dirty="0" smtClean="0"/>
              <a:t>5</a:t>
            </a:r>
            <a:r>
              <a:rPr lang="en-GB" baseline="30000" dirty="0" err="1" smtClean="0"/>
              <a:t>th</a:t>
            </a:r>
            <a:r>
              <a:rPr lang="fa-IR" dirty="0" smtClean="0"/>
              <a:t> </a:t>
            </a:r>
            <a:r>
              <a:rPr lang="en-GB" dirty="0" smtClean="0"/>
              <a:t> ed., Prentice-Hall, </a:t>
            </a:r>
            <a:r>
              <a:rPr lang="fa-IR" dirty="0" smtClean="0"/>
              <a:t>1997.</a:t>
            </a:r>
          </a:p>
          <a:p>
            <a:r>
              <a:rPr lang="en-GB" dirty="0" smtClean="0"/>
              <a:t>R. Sprague, H. Watson, Decision Support Systems: Putting Theory into Practice, </a:t>
            </a:r>
            <a:r>
              <a:rPr lang="fa-IR" dirty="0" smtClean="0"/>
              <a:t>3</a:t>
            </a:r>
            <a:r>
              <a:rPr lang="en-GB" baseline="30000" dirty="0" smtClean="0"/>
              <a:t>rd</a:t>
            </a:r>
            <a:r>
              <a:rPr lang="fa-IR" dirty="0" smtClean="0"/>
              <a:t> </a:t>
            </a:r>
            <a:r>
              <a:rPr lang="en-GB" dirty="0" smtClean="0"/>
              <a:t> ed., Prentice-Hall, </a:t>
            </a:r>
            <a:r>
              <a:rPr lang="fa-IR" dirty="0" smtClean="0"/>
              <a:t>1993.</a:t>
            </a:r>
          </a:p>
          <a:p>
            <a:r>
              <a:rPr lang="en-GB" dirty="0" smtClean="0"/>
              <a:t>K. C. </a:t>
            </a:r>
            <a:r>
              <a:rPr lang="en-GB" dirty="0" err="1" smtClean="0"/>
              <a:t>Laudon</a:t>
            </a:r>
            <a:r>
              <a:rPr lang="en-GB" dirty="0" smtClean="0"/>
              <a:t>, J. P. </a:t>
            </a:r>
            <a:r>
              <a:rPr lang="en-GB" dirty="0" err="1" smtClean="0"/>
              <a:t>Laudon</a:t>
            </a:r>
            <a:r>
              <a:rPr lang="en-GB" dirty="0" smtClean="0"/>
              <a:t>, Essentials of Management Information Systems, </a:t>
            </a:r>
            <a:r>
              <a:rPr lang="fa-IR" dirty="0" smtClean="0"/>
              <a:t>3</a:t>
            </a:r>
            <a:r>
              <a:rPr lang="en-GB" baseline="30000" dirty="0" smtClean="0"/>
              <a:t>rd</a:t>
            </a:r>
            <a:r>
              <a:rPr lang="fa-IR" dirty="0" smtClean="0"/>
              <a:t> </a:t>
            </a:r>
            <a:r>
              <a:rPr lang="en-GB" dirty="0" smtClean="0"/>
              <a:t> ed., Prentice-Hall, </a:t>
            </a:r>
            <a:r>
              <a:rPr lang="fa-IR" dirty="0" smtClean="0"/>
              <a:t>1998.</a:t>
            </a:r>
          </a:p>
          <a:p>
            <a:r>
              <a:rPr lang="en-GB" dirty="0" smtClean="0"/>
              <a:t>V. </a:t>
            </a:r>
            <a:r>
              <a:rPr lang="en-GB" dirty="0" err="1" smtClean="0"/>
              <a:t>Zwass</a:t>
            </a:r>
            <a:r>
              <a:rPr lang="en-GB" dirty="0" smtClean="0"/>
              <a:t>, Foundations of Information Systems, McGraw-Hill, </a:t>
            </a:r>
            <a:r>
              <a:rPr lang="fa-IR" dirty="0" smtClean="0"/>
              <a:t>1997.</a:t>
            </a:r>
          </a:p>
          <a:p>
            <a:r>
              <a:rPr lang="en-GB" dirty="0" smtClean="0"/>
              <a:t>B. C. Mc </a:t>
            </a:r>
            <a:r>
              <a:rPr lang="en-GB" dirty="0" err="1" smtClean="0"/>
              <a:t>Nurlin</a:t>
            </a:r>
            <a:r>
              <a:rPr lang="en-GB" dirty="0" smtClean="0"/>
              <a:t>, R. H. Sprague, Information Systems Management in Practice, </a:t>
            </a:r>
            <a:r>
              <a:rPr lang="fa-IR" dirty="0" smtClean="0"/>
              <a:t>4</a:t>
            </a:r>
            <a:r>
              <a:rPr lang="en-GB" baseline="30000" dirty="0" err="1" smtClean="0"/>
              <a:t>th</a:t>
            </a:r>
            <a:r>
              <a:rPr lang="fa-IR" dirty="0" smtClean="0"/>
              <a:t> </a:t>
            </a:r>
            <a:r>
              <a:rPr lang="en-GB" dirty="0" smtClean="0"/>
              <a:t> ed., Prentice-Hall, </a:t>
            </a:r>
            <a:r>
              <a:rPr lang="fa-IR" dirty="0" smtClean="0"/>
              <a:t>1997.</a:t>
            </a:r>
          </a:p>
          <a:p>
            <a:r>
              <a:rPr lang="en-GB" dirty="0" smtClean="0"/>
              <a:t>H. C. Lucas, Information Technology for Management, </a:t>
            </a:r>
            <a:r>
              <a:rPr lang="fa-IR" dirty="0" smtClean="0"/>
              <a:t>7</a:t>
            </a:r>
            <a:r>
              <a:rPr lang="en-GB" baseline="30000" dirty="0" err="1" smtClean="0"/>
              <a:t>th</a:t>
            </a:r>
            <a:r>
              <a:rPr lang="fa-IR" dirty="0" smtClean="0"/>
              <a:t> </a:t>
            </a:r>
            <a:r>
              <a:rPr lang="en-GB" dirty="0" smtClean="0"/>
              <a:t> ed., Mc </a:t>
            </a:r>
            <a:r>
              <a:rPr lang="en-GB" dirty="0" err="1" smtClean="0"/>
              <a:t>Graw</a:t>
            </a:r>
            <a:r>
              <a:rPr lang="en-GB" dirty="0" smtClean="0"/>
              <a:t>-Hill, </a:t>
            </a:r>
            <a:r>
              <a:rPr lang="fa-IR" dirty="0" smtClean="0"/>
              <a:t>1999.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نکات لازم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/>
              <a:t>غیبت بیش از 3/16 مجموع ساعات = نمره صفر</a:t>
            </a:r>
          </a:p>
          <a:p>
            <a:pPr algn="r" rtl="1"/>
            <a:r>
              <a:rPr lang="fa-IR" dirty="0" smtClean="0"/>
              <a:t>غیبت غیرموجه در امتحان = نمره صفر</a:t>
            </a:r>
          </a:p>
          <a:p>
            <a:pPr algn="r" rtl="1"/>
            <a:r>
              <a:rPr lang="fa-IR" dirty="0" smtClean="0"/>
              <a:t>صحبت در مورد مسائلی بجز مباحث درسی مجاز نمی باشد</a:t>
            </a:r>
          </a:p>
          <a:p>
            <a:pPr algn="r" rtl="1"/>
            <a:r>
              <a:rPr lang="fa-IR" dirty="0" smtClean="0"/>
              <a:t>استفاده از تلفن همراه مجاز نمی باشد</a:t>
            </a:r>
          </a:p>
          <a:p>
            <a:pPr algn="r" rtl="1"/>
            <a:r>
              <a:rPr lang="fa-IR" dirty="0" smtClean="0"/>
              <a:t>تاخیر بیش از 10 دقیقه از شروع کلاس غیر مجاز بوده و به منزله غیبت در کل جلسه محسوب می گردد</a:t>
            </a:r>
          </a:p>
          <a:p>
            <a:pPr algn="r" rtl="1"/>
            <a:r>
              <a:rPr lang="fa-IR" dirty="0" smtClean="0"/>
              <a:t>تقلب در پروژه و آزمون = نمره صفر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سامانه یا سیستم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ar-SA" dirty="0" smtClean="0"/>
              <a:t>مجموعه یا گروهی از اشیاء مرتبط یا غیر مرتبط است که هدف یا اهدافی خاص را دنبال می‌کنند، به گونه‌ای که واحدی پیچیده را تشکیل دهند</a:t>
            </a:r>
            <a:endParaRPr lang="fa-IR" dirty="0" smtClean="0"/>
          </a:p>
          <a:p>
            <a:pPr algn="r" rtl="1"/>
            <a:endParaRPr lang="fa-IR" dirty="0" smtClean="0"/>
          </a:p>
          <a:p>
            <a:pPr algn="r" rtl="1"/>
            <a:r>
              <a:rPr lang="ar-SA" dirty="0" smtClean="0"/>
              <a:t>مجموعه ای است از اجزای به هم وابسته که کلیت جدیدی را احراز کرده و از نظم خاصی پیروی می نماید و در جهت تحقق هدف معینی فعالیت می کند</a:t>
            </a:r>
            <a:endParaRPr lang="fa-IR" dirty="0" smtClean="0"/>
          </a:p>
          <a:p>
            <a:pPr algn="r" rtl="1"/>
            <a:r>
              <a:rPr lang="ar-SA" dirty="0" smtClean="0"/>
              <a:t>دارای </a:t>
            </a:r>
            <a:r>
              <a:rPr lang="fa-IR" dirty="0" smtClean="0"/>
              <a:t>سه </a:t>
            </a:r>
            <a:r>
              <a:rPr lang="ar-SA" dirty="0" smtClean="0"/>
              <a:t>خصلت اصلی است :</a:t>
            </a:r>
            <a:endParaRPr lang="en-GB" dirty="0" smtClean="0"/>
          </a:p>
          <a:p>
            <a:pPr lvl="1" algn="r" rtl="1"/>
            <a:r>
              <a:rPr lang="ar-SA" dirty="0" smtClean="0"/>
              <a:t>مجموعه (کلیت و انسجام)</a:t>
            </a:r>
            <a:endParaRPr lang="en-GB" dirty="0" smtClean="0"/>
          </a:p>
          <a:p>
            <a:pPr lvl="1" algn="r" rtl="1"/>
            <a:r>
              <a:rPr lang="ar-SA" dirty="0" smtClean="0"/>
              <a:t>نظم (ساختار و سازماندهی)</a:t>
            </a:r>
            <a:endParaRPr lang="fa-IR" dirty="0" smtClean="0"/>
          </a:p>
          <a:p>
            <a:pPr lvl="1" algn="r" rtl="1"/>
            <a:r>
              <a:rPr lang="ar-SA" dirty="0" smtClean="0"/>
              <a:t>فعالیت</a:t>
            </a:r>
            <a:r>
              <a:rPr lang="fa-IR" dirty="0" smtClean="0"/>
              <a:t> (</a:t>
            </a:r>
            <a:r>
              <a:rPr lang="ar-SA" dirty="0" smtClean="0"/>
              <a:t>هدف معین</a:t>
            </a:r>
            <a:r>
              <a:rPr lang="fa-IR" dirty="0" smtClean="0"/>
              <a:t>)</a:t>
            </a:r>
            <a:endParaRPr lang="en-GB" dirty="0" smtClean="0"/>
          </a:p>
          <a:p>
            <a:pPr algn="r" rtl="1"/>
            <a:endParaRPr lang="en-GB" dirty="0"/>
          </a:p>
        </p:txBody>
      </p:sp>
      <p:pic>
        <p:nvPicPr>
          <p:cNvPr id="1026" name="Picture 2" descr="C:\Users\Reza\Desktop\682px-System_boundary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419600"/>
            <a:ext cx="2479850" cy="2178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554</TotalTime>
  <Words>2437</Words>
  <Application>Microsoft Office PowerPoint</Application>
  <PresentationFormat>On-screen Show (4:3)</PresentationFormat>
  <Paragraphs>367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Slide 1</vt:lpstr>
      <vt:lpstr>مدیریت استراتژیک فناوری اطلاعات</vt:lpstr>
      <vt:lpstr>اهداف درس</vt:lpstr>
      <vt:lpstr>سرفصل مطالب</vt:lpstr>
      <vt:lpstr>سرفصل مطالب...</vt:lpstr>
      <vt:lpstr>کتاب درسی</vt:lpstr>
      <vt:lpstr>مراجع</vt:lpstr>
      <vt:lpstr>نکات لازم</vt:lpstr>
      <vt:lpstr>سامانه یا سیستم </vt:lpstr>
      <vt:lpstr>ویژگیهای مشترک بین سیستم ها</vt:lpstr>
      <vt:lpstr>سازمان</vt:lpstr>
      <vt:lpstr>ویژگی‌های سازمان</vt:lpstr>
      <vt:lpstr>انواع سازمان‎‎‎ها</vt:lpstr>
      <vt:lpstr>انواع سازمان‎‎‎ها...</vt:lpstr>
      <vt:lpstr>انواع سازمان‎‎‎ها...</vt:lpstr>
      <vt:lpstr>انواع سازمان‎‎‎ها...</vt:lpstr>
      <vt:lpstr>مدیریت</vt:lpstr>
      <vt:lpstr>مدیریت...</vt:lpstr>
      <vt:lpstr>انواع مدیران</vt:lpstr>
      <vt:lpstr>انواع مدیران...</vt:lpstr>
      <vt:lpstr>انواع مدیران...</vt:lpstr>
      <vt:lpstr>مهارت‌های مورد نیاز مدیران</vt:lpstr>
      <vt:lpstr>مهارت‌های مورد نیاز مدیران...</vt:lpstr>
      <vt:lpstr>مهارت‌های مورد نیاز مدیران...</vt:lpstr>
      <vt:lpstr>مهارت‌های مورد نیاز مدیران...</vt:lpstr>
      <vt:lpstr>وظایف مدیریت </vt:lpstr>
      <vt:lpstr>وظایف مدیریت...</vt:lpstr>
      <vt:lpstr>وظایف مدیریت...</vt:lpstr>
      <vt:lpstr>نقش‏های مدیریتی</vt:lpstr>
      <vt:lpstr>نقش‏های مدیریتی...</vt:lpstr>
      <vt:lpstr>نقش‏های مدیریتی...</vt:lpstr>
      <vt:lpstr>سیر تحول اندیشه مدیریت</vt:lpstr>
      <vt:lpstr>اندیشه‌های نخستین مدیریتی </vt:lpstr>
      <vt:lpstr>نظریه‌های کلاسیک</vt:lpstr>
      <vt:lpstr>نظریه‌های کلاسیک (مدیریت علمی)...</vt:lpstr>
      <vt:lpstr>نظریه‌های کلاسیک (مدیریت علمی)...</vt:lpstr>
      <vt:lpstr>نظریه‌های کلاسیک (مدیریت اداری)...</vt:lpstr>
      <vt:lpstr>نظریه‌های کلاسیک (مدیریت اداری)...</vt:lpstr>
      <vt:lpstr>نظریه‌های کلاسیک (بوروکراتیک)...</vt:lpstr>
      <vt:lpstr>مکتب نئوکلاسیک (روابط انسانی) </vt:lpstr>
      <vt:lpstr>مکتب نئوکلاسیک (روابط انسانی) ...</vt:lpstr>
      <vt:lpstr>مکتب نئوکلاسیک (روابط انسانی) ...</vt:lpstr>
      <vt:lpstr>نگرش کمی مدیریت</vt:lpstr>
      <vt:lpstr>نگرش سیستمی</vt:lpstr>
      <vt:lpstr>نگرش سیستمی...</vt:lpstr>
      <vt:lpstr>نگرش سیستمی...</vt:lpstr>
      <vt:lpstr>نگرش اقتضایی (نگرش موقعیتی)</vt:lpstr>
      <vt:lpstr>جنبش جدید روابط انسانی</vt:lpstr>
      <vt:lpstr>Slide 49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Reza</dc:creator>
  <cp:lastModifiedBy>Reza</cp:lastModifiedBy>
  <cp:revision>88</cp:revision>
  <dcterms:created xsi:type="dcterms:W3CDTF">2006-08-16T00:00:00Z</dcterms:created>
  <dcterms:modified xsi:type="dcterms:W3CDTF">2012-02-13T17:28:46Z</dcterms:modified>
</cp:coreProperties>
</file>