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39" r:id="rId18"/>
    <p:sldId id="319" r:id="rId19"/>
    <p:sldId id="340" r:id="rId20"/>
    <p:sldId id="320" r:id="rId21"/>
    <p:sldId id="321" r:id="rId22"/>
    <p:sldId id="322" r:id="rId23"/>
    <p:sldId id="323" r:id="rId24"/>
    <p:sldId id="341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2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61C56-A605-43A9-A9A6-198270EAB354}" type="doc">
      <dgm:prSet loTypeId="urn:microsoft.com/office/officeart/2005/8/layout/arrow2" loCatId="process" qsTypeId="urn:microsoft.com/office/officeart/2005/8/quickstyle/3d2" qsCatId="3D" csTypeId="urn:microsoft.com/office/officeart/2005/8/colors/colorful5" csCatId="colorful" phldr="1"/>
      <dgm:spPr/>
    </dgm:pt>
    <dgm:pt modelId="{E7ABB54F-52D2-4685-8C69-A2AA030E6995}">
      <dgm:prSet phldrT="[Text]"/>
      <dgm:spPr/>
      <dgm:t>
        <a:bodyPr/>
        <a:lstStyle/>
        <a:p>
          <a:r>
            <a:rPr lang="ar-SA" dirty="0" smtClean="0"/>
            <a:t>تکنولوژی اطلاعات</a:t>
          </a:r>
          <a:endParaRPr lang="en-GB" dirty="0"/>
        </a:p>
      </dgm:t>
    </dgm:pt>
    <dgm:pt modelId="{8E57D124-A47A-4E97-8FA5-DB841256AFA9}" type="parTrans" cxnId="{E536D7C4-257D-4FCA-87DC-48130E069418}">
      <dgm:prSet/>
      <dgm:spPr/>
      <dgm:t>
        <a:bodyPr/>
        <a:lstStyle/>
        <a:p>
          <a:endParaRPr lang="en-GB"/>
        </a:p>
      </dgm:t>
    </dgm:pt>
    <dgm:pt modelId="{B83C4559-DA59-4D6A-B300-8664679D791B}" type="sibTrans" cxnId="{E536D7C4-257D-4FCA-87DC-48130E069418}">
      <dgm:prSet/>
      <dgm:spPr/>
      <dgm:t>
        <a:bodyPr/>
        <a:lstStyle/>
        <a:p>
          <a:endParaRPr lang="en-GB"/>
        </a:p>
      </dgm:t>
    </dgm:pt>
    <dgm:pt modelId="{42E1D57D-826C-4B90-9B7D-90D0D496EE07}">
      <dgm:prSet phldrT="[Text]"/>
      <dgm:spPr/>
      <dgm:t>
        <a:bodyPr/>
        <a:lstStyle/>
        <a:p>
          <a:r>
            <a:rPr lang="ar-SA" dirty="0" smtClean="0"/>
            <a:t>داده ها</a:t>
          </a:r>
          <a:endParaRPr lang="en-GB" dirty="0"/>
        </a:p>
      </dgm:t>
    </dgm:pt>
    <dgm:pt modelId="{337CA584-A6C7-47C4-B86B-024EE9B6B437}" type="parTrans" cxnId="{BDD2C736-CA3B-4E3D-A65E-2FCEAD1BDEEE}">
      <dgm:prSet/>
      <dgm:spPr/>
      <dgm:t>
        <a:bodyPr/>
        <a:lstStyle/>
        <a:p>
          <a:endParaRPr lang="en-GB"/>
        </a:p>
      </dgm:t>
    </dgm:pt>
    <dgm:pt modelId="{8BAC8E1A-1844-4C22-9621-F6C1A50C0C2F}" type="sibTrans" cxnId="{BDD2C736-CA3B-4E3D-A65E-2FCEAD1BDEEE}">
      <dgm:prSet/>
      <dgm:spPr/>
      <dgm:t>
        <a:bodyPr/>
        <a:lstStyle/>
        <a:p>
          <a:endParaRPr lang="en-GB"/>
        </a:p>
      </dgm:t>
    </dgm:pt>
    <dgm:pt modelId="{ED01ECD4-8763-4C4A-8657-FA8726ECE94D}">
      <dgm:prSet phldrT="[Text]"/>
      <dgm:spPr/>
      <dgm:t>
        <a:bodyPr/>
        <a:lstStyle/>
        <a:p>
          <a:r>
            <a:rPr lang="ar-SA" dirty="0" smtClean="0"/>
            <a:t>رویه های پردازش </a:t>
          </a:r>
          <a:endParaRPr lang="en-GB" dirty="0"/>
        </a:p>
      </dgm:t>
    </dgm:pt>
    <dgm:pt modelId="{DEDED20E-1186-4F8E-9AF2-1EA188F60FF0}" type="parTrans" cxnId="{AAAACDA2-2EAA-4CA8-BECB-F0D23946AC04}">
      <dgm:prSet/>
      <dgm:spPr/>
      <dgm:t>
        <a:bodyPr/>
        <a:lstStyle/>
        <a:p>
          <a:endParaRPr lang="en-GB"/>
        </a:p>
      </dgm:t>
    </dgm:pt>
    <dgm:pt modelId="{9C452D5F-FFB0-474E-B62C-43ACAEF5105C}" type="sibTrans" cxnId="{AAAACDA2-2EAA-4CA8-BECB-F0D23946AC04}">
      <dgm:prSet/>
      <dgm:spPr/>
      <dgm:t>
        <a:bodyPr/>
        <a:lstStyle/>
        <a:p>
          <a:endParaRPr lang="en-GB"/>
        </a:p>
      </dgm:t>
    </dgm:pt>
    <dgm:pt modelId="{D9C989CD-976A-4022-BD3B-E7F04539E346}">
      <dgm:prSet phldrT="[Text]"/>
      <dgm:spPr/>
      <dgm:t>
        <a:bodyPr/>
        <a:lstStyle/>
        <a:p>
          <a:r>
            <a:rPr lang="ar-SA" dirty="0" smtClean="0"/>
            <a:t>افراد</a:t>
          </a:r>
          <a:endParaRPr lang="en-GB" dirty="0"/>
        </a:p>
      </dgm:t>
    </dgm:pt>
    <dgm:pt modelId="{A8F5B39D-800E-4AF6-8A7F-B5DF009914AD}" type="parTrans" cxnId="{788BA63A-E0F9-4436-9FA9-92B448B3260F}">
      <dgm:prSet/>
      <dgm:spPr/>
      <dgm:t>
        <a:bodyPr/>
        <a:lstStyle/>
        <a:p>
          <a:endParaRPr lang="en-GB"/>
        </a:p>
      </dgm:t>
    </dgm:pt>
    <dgm:pt modelId="{74030A08-2AF6-4D87-9D6C-F4F301FE323D}" type="sibTrans" cxnId="{788BA63A-E0F9-4436-9FA9-92B448B3260F}">
      <dgm:prSet/>
      <dgm:spPr/>
      <dgm:t>
        <a:bodyPr/>
        <a:lstStyle/>
        <a:p>
          <a:endParaRPr lang="en-GB"/>
        </a:p>
      </dgm:t>
    </dgm:pt>
    <dgm:pt modelId="{14F97519-710E-4D5A-B723-EF95E8C29353}">
      <dgm:prSet phldrT="[Text]"/>
      <dgm:spPr/>
      <dgm:t>
        <a:bodyPr/>
        <a:lstStyle/>
        <a:p>
          <a:r>
            <a:rPr lang="ar-SA" smtClean="0"/>
            <a:t>سیستم اطلاعاتی </a:t>
          </a:r>
          <a:endParaRPr lang="en-GB" dirty="0"/>
        </a:p>
      </dgm:t>
    </dgm:pt>
    <dgm:pt modelId="{7DA2DD8F-D4F7-4A22-908E-914325063E72}" type="parTrans" cxnId="{22635D66-8A6A-404D-9FC3-08772E004CD5}">
      <dgm:prSet/>
      <dgm:spPr/>
      <dgm:t>
        <a:bodyPr/>
        <a:lstStyle/>
        <a:p>
          <a:endParaRPr lang="en-GB"/>
        </a:p>
      </dgm:t>
    </dgm:pt>
    <dgm:pt modelId="{3D4EC87A-C405-42EB-80AD-52BA7D6923EF}" type="sibTrans" cxnId="{22635D66-8A6A-404D-9FC3-08772E004CD5}">
      <dgm:prSet/>
      <dgm:spPr/>
      <dgm:t>
        <a:bodyPr/>
        <a:lstStyle/>
        <a:p>
          <a:endParaRPr lang="en-GB"/>
        </a:p>
      </dgm:t>
    </dgm:pt>
    <dgm:pt modelId="{3A734809-6DF8-425A-A83A-78A359426B41}" type="pres">
      <dgm:prSet presAssocID="{79961C56-A605-43A9-A9A6-198270EAB354}" presName="arrowDiagram" presStyleCnt="0">
        <dgm:presLayoutVars>
          <dgm:chMax val="5"/>
          <dgm:dir/>
          <dgm:resizeHandles val="exact"/>
        </dgm:presLayoutVars>
      </dgm:prSet>
      <dgm:spPr/>
    </dgm:pt>
    <dgm:pt modelId="{E8BB594F-1F69-44CC-8DB0-1BBAE46F7D14}" type="pres">
      <dgm:prSet presAssocID="{79961C56-A605-43A9-A9A6-198270EAB354}" presName="arrow" presStyleLbl="bgShp" presStyleIdx="0" presStyleCnt="1"/>
      <dgm:spPr/>
    </dgm:pt>
    <dgm:pt modelId="{6AD00C4A-91D8-4ADE-B979-0F8473A0AE4F}" type="pres">
      <dgm:prSet presAssocID="{79961C56-A605-43A9-A9A6-198270EAB354}" presName="arrowDiagram5" presStyleCnt="0"/>
      <dgm:spPr/>
    </dgm:pt>
    <dgm:pt modelId="{81E6BEAA-EA1F-43F0-84D7-4284C586E778}" type="pres">
      <dgm:prSet presAssocID="{E7ABB54F-52D2-4685-8C69-A2AA030E6995}" presName="bullet5a" presStyleLbl="node1" presStyleIdx="0" presStyleCnt="5"/>
      <dgm:spPr/>
    </dgm:pt>
    <dgm:pt modelId="{9C8EC797-D366-4894-A60D-F94ECF7E8F63}" type="pres">
      <dgm:prSet presAssocID="{E7ABB54F-52D2-4685-8C69-A2AA030E6995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CB632-3015-44D0-91E7-7140BC7B84D1}" type="pres">
      <dgm:prSet presAssocID="{42E1D57D-826C-4B90-9B7D-90D0D496EE07}" presName="bullet5b" presStyleLbl="node1" presStyleIdx="1" presStyleCnt="5"/>
      <dgm:spPr/>
    </dgm:pt>
    <dgm:pt modelId="{1E403A8D-51C9-498B-B2B2-037EAC7B0358}" type="pres">
      <dgm:prSet presAssocID="{42E1D57D-826C-4B90-9B7D-90D0D496EE07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16502F-F5B3-4B6C-8738-6E9F606072B3}" type="pres">
      <dgm:prSet presAssocID="{ED01ECD4-8763-4C4A-8657-FA8726ECE94D}" presName="bullet5c" presStyleLbl="node1" presStyleIdx="2" presStyleCnt="5"/>
      <dgm:spPr/>
    </dgm:pt>
    <dgm:pt modelId="{9BF7A86E-9061-48FD-9A27-70088B9B26A5}" type="pres">
      <dgm:prSet presAssocID="{ED01ECD4-8763-4C4A-8657-FA8726ECE94D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4652B1-2D22-4D25-835E-1EA4B49AF3F0}" type="pres">
      <dgm:prSet presAssocID="{D9C989CD-976A-4022-BD3B-E7F04539E346}" presName="bullet5d" presStyleLbl="node1" presStyleIdx="3" presStyleCnt="5"/>
      <dgm:spPr/>
    </dgm:pt>
    <dgm:pt modelId="{DEB71D30-9365-4E01-B9E5-F1895EBC0E17}" type="pres">
      <dgm:prSet presAssocID="{D9C989CD-976A-4022-BD3B-E7F04539E346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90CAE7-68A6-493F-8403-1E51190ACE64}" type="pres">
      <dgm:prSet presAssocID="{14F97519-710E-4D5A-B723-EF95E8C29353}" presName="bullet5e" presStyleLbl="node1" presStyleIdx="4" presStyleCnt="5"/>
      <dgm:spPr/>
    </dgm:pt>
    <dgm:pt modelId="{7D105369-2236-4863-9B0B-1A42D4524615}" type="pres">
      <dgm:prSet presAssocID="{14F97519-710E-4D5A-B723-EF95E8C2935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CDE75E-1750-4DAC-885F-83286FB700CA}" type="presOf" srcId="{79961C56-A605-43A9-A9A6-198270EAB354}" destId="{3A734809-6DF8-425A-A83A-78A359426B41}" srcOrd="0" destOrd="0" presId="urn:microsoft.com/office/officeart/2005/8/layout/arrow2"/>
    <dgm:cxn modelId="{22635D66-8A6A-404D-9FC3-08772E004CD5}" srcId="{79961C56-A605-43A9-A9A6-198270EAB354}" destId="{14F97519-710E-4D5A-B723-EF95E8C29353}" srcOrd="4" destOrd="0" parTransId="{7DA2DD8F-D4F7-4A22-908E-914325063E72}" sibTransId="{3D4EC87A-C405-42EB-80AD-52BA7D6923EF}"/>
    <dgm:cxn modelId="{F94F8C9C-F801-449E-AD20-A158594948AD}" type="presOf" srcId="{D9C989CD-976A-4022-BD3B-E7F04539E346}" destId="{DEB71D30-9365-4E01-B9E5-F1895EBC0E17}" srcOrd="0" destOrd="0" presId="urn:microsoft.com/office/officeart/2005/8/layout/arrow2"/>
    <dgm:cxn modelId="{BDD2C736-CA3B-4E3D-A65E-2FCEAD1BDEEE}" srcId="{79961C56-A605-43A9-A9A6-198270EAB354}" destId="{42E1D57D-826C-4B90-9B7D-90D0D496EE07}" srcOrd="1" destOrd="0" parTransId="{337CA584-A6C7-47C4-B86B-024EE9B6B437}" sibTransId="{8BAC8E1A-1844-4C22-9621-F6C1A50C0C2F}"/>
    <dgm:cxn modelId="{788BA63A-E0F9-4436-9FA9-92B448B3260F}" srcId="{79961C56-A605-43A9-A9A6-198270EAB354}" destId="{D9C989CD-976A-4022-BD3B-E7F04539E346}" srcOrd="3" destOrd="0" parTransId="{A8F5B39D-800E-4AF6-8A7F-B5DF009914AD}" sibTransId="{74030A08-2AF6-4D87-9D6C-F4F301FE323D}"/>
    <dgm:cxn modelId="{EFF7BD98-E11B-4114-A431-AC50D105BCED}" type="presOf" srcId="{42E1D57D-826C-4B90-9B7D-90D0D496EE07}" destId="{1E403A8D-51C9-498B-B2B2-037EAC7B0358}" srcOrd="0" destOrd="0" presId="urn:microsoft.com/office/officeart/2005/8/layout/arrow2"/>
    <dgm:cxn modelId="{E536D7C4-257D-4FCA-87DC-48130E069418}" srcId="{79961C56-A605-43A9-A9A6-198270EAB354}" destId="{E7ABB54F-52D2-4685-8C69-A2AA030E6995}" srcOrd="0" destOrd="0" parTransId="{8E57D124-A47A-4E97-8FA5-DB841256AFA9}" sibTransId="{B83C4559-DA59-4D6A-B300-8664679D791B}"/>
    <dgm:cxn modelId="{AE538CDB-7C68-40CD-8B63-B6DD5373E7B5}" type="presOf" srcId="{ED01ECD4-8763-4C4A-8657-FA8726ECE94D}" destId="{9BF7A86E-9061-48FD-9A27-70088B9B26A5}" srcOrd="0" destOrd="0" presId="urn:microsoft.com/office/officeart/2005/8/layout/arrow2"/>
    <dgm:cxn modelId="{9645D77F-D5AD-4108-AD97-95E5A1A62ADF}" type="presOf" srcId="{14F97519-710E-4D5A-B723-EF95E8C29353}" destId="{7D105369-2236-4863-9B0B-1A42D4524615}" srcOrd="0" destOrd="0" presId="urn:microsoft.com/office/officeart/2005/8/layout/arrow2"/>
    <dgm:cxn modelId="{46BDCBEA-2200-44DD-9162-2C762849F4AF}" type="presOf" srcId="{E7ABB54F-52D2-4685-8C69-A2AA030E6995}" destId="{9C8EC797-D366-4894-A60D-F94ECF7E8F63}" srcOrd="0" destOrd="0" presId="urn:microsoft.com/office/officeart/2005/8/layout/arrow2"/>
    <dgm:cxn modelId="{AAAACDA2-2EAA-4CA8-BECB-F0D23946AC04}" srcId="{79961C56-A605-43A9-A9A6-198270EAB354}" destId="{ED01ECD4-8763-4C4A-8657-FA8726ECE94D}" srcOrd="2" destOrd="0" parTransId="{DEDED20E-1186-4F8E-9AF2-1EA188F60FF0}" sibTransId="{9C452D5F-FFB0-474E-B62C-43ACAEF5105C}"/>
    <dgm:cxn modelId="{6E8F36BF-9E5E-4203-9FAD-FAB3EE241C35}" type="presParOf" srcId="{3A734809-6DF8-425A-A83A-78A359426B41}" destId="{E8BB594F-1F69-44CC-8DB0-1BBAE46F7D14}" srcOrd="0" destOrd="0" presId="urn:microsoft.com/office/officeart/2005/8/layout/arrow2"/>
    <dgm:cxn modelId="{3FF57D94-A8A8-44F6-8189-5935BB398049}" type="presParOf" srcId="{3A734809-6DF8-425A-A83A-78A359426B41}" destId="{6AD00C4A-91D8-4ADE-B979-0F8473A0AE4F}" srcOrd="1" destOrd="0" presId="urn:microsoft.com/office/officeart/2005/8/layout/arrow2"/>
    <dgm:cxn modelId="{992FDE75-CB10-48A8-807D-B9D52F2D6077}" type="presParOf" srcId="{6AD00C4A-91D8-4ADE-B979-0F8473A0AE4F}" destId="{81E6BEAA-EA1F-43F0-84D7-4284C586E778}" srcOrd="0" destOrd="0" presId="urn:microsoft.com/office/officeart/2005/8/layout/arrow2"/>
    <dgm:cxn modelId="{30995D05-50AA-4936-861C-3A11B3BA3587}" type="presParOf" srcId="{6AD00C4A-91D8-4ADE-B979-0F8473A0AE4F}" destId="{9C8EC797-D366-4894-A60D-F94ECF7E8F63}" srcOrd="1" destOrd="0" presId="urn:microsoft.com/office/officeart/2005/8/layout/arrow2"/>
    <dgm:cxn modelId="{B8D2CFCA-92C4-4088-AD64-8D50DDF2F7EB}" type="presParOf" srcId="{6AD00C4A-91D8-4ADE-B979-0F8473A0AE4F}" destId="{4C4CB632-3015-44D0-91E7-7140BC7B84D1}" srcOrd="2" destOrd="0" presId="urn:microsoft.com/office/officeart/2005/8/layout/arrow2"/>
    <dgm:cxn modelId="{83478BA9-7A49-492F-A895-415DD1095156}" type="presParOf" srcId="{6AD00C4A-91D8-4ADE-B979-0F8473A0AE4F}" destId="{1E403A8D-51C9-498B-B2B2-037EAC7B0358}" srcOrd="3" destOrd="0" presId="urn:microsoft.com/office/officeart/2005/8/layout/arrow2"/>
    <dgm:cxn modelId="{4AE19440-C299-4EB2-9444-34381256CAC1}" type="presParOf" srcId="{6AD00C4A-91D8-4ADE-B979-0F8473A0AE4F}" destId="{2216502F-F5B3-4B6C-8738-6E9F606072B3}" srcOrd="4" destOrd="0" presId="urn:microsoft.com/office/officeart/2005/8/layout/arrow2"/>
    <dgm:cxn modelId="{B595034B-665D-4961-9E87-B26470B70858}" type="presParOf" srcId="{6AD00C4A-91D8-4ADE-B979-0F8473A0AE4F}" destId="{9BF7A86E-9061-48FD-9A27-70088B9B26A5}" srcOrd="5" destOrd="0" presId="urn:microsoft.com/office/officeart/2005/8/layout/arrow2"/>
    <dgm:cxn modelId="{F538F65B-C17B-4D66-B854-7C0477A4132F}" type="presParOf" srcId="{6AD00C4A-91D8-4ADE-B979-0F8473A0AE4F}" destId="{D64652B1-2D22-4D25-835E-1EA4B49AF3F0}" srcOrd="6" destOrd="0" presId="urn:microsoft.com/office/officeart/2005/8/layout/arrow2"/>
    <dgm:cxn modelId="{73183534-2758-4674-A779-5C705A29100F}" type="presParOf" srcId="{6AD00C4A-91D8-4ADE-B979-0F8473A0AE4F}" destId="{DEB71D30-9365-4E01-B9E5-F1895EBC0E17}" srcOrd="7" destOrd="0" presId="urn:microsoft.com/office/officeart/2005/8/layout/arrow2"/>
    <dgm:cxn modelId="{2A10751A-16D3-4D68-ADE9-248C0184C9ED}" type="presParOf" srcId="{6AD00C4A-91D8-4ADE-B979-0F8473A0AE4F}" destId="{9F90CAE7-68A6-493F-8403-1E51190ACE64}" srcOrd="8" destOrd="0" presId="urn:microsoft.com/office/officeart/2005/8/layout/arrow2"/>
    <dgm:cxn modelId="{DF4BC623-E410-4EB2-94BB-BE0D8468BF04}" type="presParOf" srcId="{6AD00C4A-91D8-4ADE-B979-0F8473A0AE4F}" destId="{7D105369-2236-4863-9B0B-1A42D452461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BB594F-1F69-44CC-8DB0-1BBAE46F7D14}">
      <dsp:nvSpPr>
        <dsp:cNvPr id="0" name=""/>
        <dsp:cNvSpPr/>
      </dsp:nvSpPr>
      <dsp:spPr>
        <a:xfrm>
          <a:off x="167639" y="0"/>
          <a:ext cx="8656320" cy="54102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1E6BEAA-EA1F-43F0-84D7-4284C586E778}">
      <dsp:nvSpPr>
        <dsp:cNvPr id="0" name=""/>
        <dsp:cNvSpPr/>
      </dsp:nvSpPr>
      <dsp:spPr>
        <a:xfrm>
          <a:off x="1020287" y="4023024"/>
          <a:ext cx="199095" cy="1990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EC797-D366-4894-A60D-F94ECF7E8F63}">
      <dsp:nvSpPr>
        <dsp:cNvPr id="0" name=""/>
        <dsp:cNvSpPr/>
      </dsp:nvSpPr>
      <dsp:spPr>
        <a:xfrm>
          <a:off x="1119835" y="4122572"/>
          <a:ext cx="1133977" cy="12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7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500" kern="1200" dirty="0" smtClean="0"/>
            <a:t>تکنولوژی اطلاعات</a:t>
          </a:r>
          <a:endParaRPr lang="en-GB" sz="2500" kern="1200" dirty="0"/>
        </a:p>
      </dsp:txBody>
      <dsp:txXfrm>
        <a:off x="1119835" y="4122572"/>
        <a:ext cx="1133977" cy="1287627"/>
      </dsp:txXfrm>
    </dsp:sp>
    <dsp:sp modelId="{4C4CB632-3015-44D0-91E7-7140BC7B84D1}">
      <dsp:nvSpPr>
        <dsp:cNvPr id="0" name=""/>
        <dsp:cNvSpPr/>
      </dsp:nvSpPr>
      <dsp:spPr>
        <a:xfrm>
          <a:off x="2097999" y="2987512"/>
          <a:ext cx="311627" cy="311627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03A8D-51C9-498B-B2B2-037EAC7B0358}">
      <dsp:nvSpPr>
        <dsp:cNvPr id="0" name=""/>
        <dsp:cNvSpPr/>
      </dsp:nvSpPr>
      <dsp:spPr>
        <a:xfrm>
          <a:off x="2253813" y="3143326"/>
          <a:ext cx="1436949" cy="226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25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500" kern="1200" dirty="0" smtClean="0"/>
            <a:t>داده ها</a:t>
          </a:r>
          <a:endParaRPr lang="en-GB" sz="2500" kern="1200" dirty="0"/>
        </a:p>
      </dsp:txBody>
      <dsp:txXfrm>
        <a:off x="2253813" y="3143326"/>
        <a:ext cx="1436949" cy="2266873"/>
      </dsp:txXfrm>
    </dsp:sp>
    <dsp:sp modelId="{2216502F-F5B3-4B6C-8738-6E9F606072B3}">
      <dsp:nvSpPr>
        <dsp:cNvPr id="0" name=""/>
        <dsp:cNvSpPr/>
      </dsp:nvSpPr>
      <dsp:spPr>
        <a:xfrm>
          <a:off x="3483010" y="2161915"/>
          <a:ext cx="415503" cy="415503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7A86E-9061-48FD-9A27-70088B9B26A5}">
      <dsp:nvSpPr>
        <dsp:cNvPr id="0" name=""/>
        <dsp:cNvSpPr/>
      </dsp:nvSpPr>
      <dsp:spPr>
        <a:xfrm>
          <a:off x="3690762" y="2369667"/>
          <a:ext cx="1670669" cy="304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67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500" kern="1200" dirty="0" smtClean="0"/>
            <a:t>رویه های پردازش </a:t>
          </a:r>
          <a:endParaRPr lang="en-GB" sz="2500" kern="1200" dirty="0"/>
        </a:p>
      </dsp:txBody>
      <dsp:txXfrm>
        <a:off x="3690762" y="2369667"/>
        <a:ext cx="1670669" cy="3040532"/>
      </dsp:txXfrm>
    </dsp:sp>
    <dsp:sp modelId="{D64652B1-2D22-4D25-835E-1EA4B49AF3F0}">
      <dsp:nvSpPr>
        <dsp:cNvPr id="0" name=""/>
        <dsp:cNvSpPr/>
      </dsp:nvSpPr>
      <dsp:spPr>
        <a:xfrm>
          <a:off x="5093086" y="1517020"/>
          <a:ext cx="536691" cy="536691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B71D30-9365-4E01-B9E5-F1895EBC0E17}">
      <dsp:nvSpPr>
        <dsp:cNvPr id="0" name=""/>
        <dsp:cNvSpPr/>
      </dsp:nvSpPr>
      <dsp:spPr>
        <a:xfrm>
          <a:off x="5361432" y="1785366"/>
          <a:ext cx="1731264" cy="3624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382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500" kern="1200" dirty="0" smtClean="0"/>
            <a:t>افراد</a:t>
          </a:r>
          <a:endParaRPr lang="en-GB" sz="2500" kern="1200" dirty="0"/>
        </a:p>
      </dsp:txBody>
      <dsp:txXfrm>
        <a:off x="5361432" y="1785366"/>
        <a:ext cx="1731264" cy="3624834"/>
      </dsp:txXfrm>
    </dsp:sp>
    <dsp:sp modelId="{9F90CAE7-68A6-493F-8403-1E51190ACE64}">
      <dsp:nvSpPr>
        <dsp:cNvPr id="0" name=""/>
        <dsp:cNvSpPr/>
      </dsp:nvSpPr>
      <dsp:spPr>
        <a:xfrm>
          <a:off x="6750771" y="1086368"/>
          <a:ext cx="683849" cy="683849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05369-2236-4863-9B0B-1A42D4524615}">
      <dsp:nvSpPr>
        <dsp:cNvPr id="0" name=""/>
        <dsp:cNvSpPr/>
      </dsp:nvSpPr>
      <dsp:spPr>
        <a:xfrm>
          <a:off x="7092696" y="1428292"/>
          <a:ext cx="1731264" cy="398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58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500" kern="1200" smtClean="0"/>
            <a:t>سیستم اطلاعاتی </a:t>
          </a:r>
          <a:endParaRPr lang="en-GB" sz="2500" kern="1200" dirty="0"/>
        </a:p>
      </dsp:txBody>
      <dsp:txXfrm>
        <a:off x="7092696" y="1428292"/>
        <a:ext cx="1731264" cy="398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جهانی شدن</a:t>
            </a:r>
            <a:r>
              <a:rPr lang="en-GB" dirty="0" smtClean="0"/>
              <a:t>(Globalization) </a:t>
            </a:r>
            <a:r>
              <a:rPr lang="fa-IR" dirty="0" smtClean="0"/>
              <a:t>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r" rtl="1"/>
            <a:r>
              <a:rPr lang="fa-IR" sz="2400" dirty="0" smtClean="0"/>
              <a:t>واژه جهانی شدن در سال‌های اخیر یکی از پرکاربردترین واژه‌های عرصه سیاستگذاری اقتصادی،فرهنگی و سیاسی داخلی و بین المللی کشورها بوده است.</a:t>
            </a:r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جهانی‌سازی اصطلاحی است که برای توصیف تغییراتی که در:</a:t>
            </a:r>
          </a:p>
          <a:p>
            <a:pPr lvl="1" algn="r" rtl="1"/>
            <a:r>
              <a:rPr lang="fa-IR" sz="2400" dirty="0" smtClean="0"/>
              <a:t>فرهنگ، جوامع، اقتصاد جهانی </a:t>
            </a:r>
          </a:p>
          <a:p>
            <a:pPr algn="r" rtl="1"/>
            <a:r>
              <a:rPr lang="fa-IR" sz="2400" dirty="0" smtClean="0"/>
              <a:t>بر اثر افزایش روزافزون:</a:t>
            </a:r>
          </a:p>
          <a:p>
            <a:pPr lvl="1" algn="r" rtl="1"/>
            <a:r>
              <a:rPr lang="fa-IR" sz="2400" dirty="0" smtClean="0"/>
              <a:t>تبادل اطلاعات</a:t>
            </a:r>
          </a:p>
          <a:p>
            <a:pPr lvl="1" algn="r" rtl="1"/>
            <a:r>
              <a:rPr lang="fa-IR" sz="2400" dirty="0" smtClean="0"/>
              <a:t>تجارت بین‌المللی</a:t>
            </a:r>
          </a:p>
          <a:p>
            <a:pPr lvl="1" algn="r" rtl="1"/>
            <a:r>
              <a:rPr lang="fa-IR" sz="2400" dirty="0" smtClean="0"/>
              <a:t>مبادلات فرهنگی</a:t>
            </a:r>
          </a:p>
          <a:p>
            <a:pPr algn="r" rtl="1"/>
            <a:r>
              <a:rPr lang="fa-IR" sz="2400" dirty="0" smtClean="0"/>
              <a:t>بوجود می‌آیند.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جهانی شدن</a:t>
            </a:r>
            <a:r>
              <a:rPr lang="en-GB" dirty="0" smtClean="0"/>
              <a:t>(Globalization) </a:t>
            </a:r>
            <a:r>
              <a:rPr lang="fa-IR" dirty="0" smtClean="0"/>
              <a:t>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 smtClean="0"/>
              <a:t>به طور کلی پدیده </a:t>
            </a:r>
            <a:r>
              <a:rPr lang="fa-IR" sz="2800" dirty="0" smtClean="0"/>
              <a:t>جهانی شدن </a:t>
            </a:r>
            <a:r>
              <a:rPr lang="fa-IR" sz="2800" dirty="0" smtClean="0"/>
              <a:t>در اقتصاد:</a:t>
            </a:r>
          </a:p>
          <a:p>
            <a:pPr algn="r" rtl="1"/>
            <a:endParaRPr lang="fa-IR" sz="2800" dirty="0" smtClean="0"/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400" dirty="0" smtClean="0"/>
              <a:t>مدیریت و کنترل در بازار رقابت جهانی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fa-IR" sz="2400" dirty="0" smtClean="0"/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400" dirty="0" smtClean="0"/>
              <a:t>گسترش رقابت در بازار های جهانی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fa-IR" sz="2400" dirty="0" smtClean="0"/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400" dirty="0" smtClean="0"/>
              <a:t>افزایش گروههای کار جهانی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fa-IR" sz="2400" dirty="0" smtClean="0"/>
          </a:p>
          <a:p>
            <a:pPr marL="914400" lvl="1" indent="-457200" algn="r" rtl="1">
              <a:buFont typeface="+mj-lt"/>
              <a:buAutoNum type="arabicPeriod"/>
            </a:pPr>
            <a:r>
              <a:rPr lang="fa-IR" sz="2400" dirty="0" smtClean="0"/>
              <a:t>پیدایش سیستم های تحویل جهانی کالا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 اقتصاد اطلاعاتی</a:t>
            </a:r>
            <a:br>
              <a:rPr lang="fa-IR" dirty="0" smtClean="0"/>
            </a:br>
            <a:r>
              <a:rPr lang="en-GB" dirty="0" smtClean="0"/>
              <a:t>Information Economy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r" rtl="1"/>
            <a:r>
              <a:rPr lang="fa-IR" sz="2400" dirty="0" smtClean="0"/>
              <a:t>اقتصاد اطلاعاتی اصطلاحی است که اقتصاد را با تاکید در زمینه فعالیت های اطلاعاتی و اطلاعات صنعتی مشخص می نماید.</a:t>
            </a:r>
          </a:p>
          <a:p>
            <a:pPr algn="r" rtl="1"/>
            <a:endParaRPr lang="fa-IR" sz="2400" dirty="0" smtClean="0"/>
          </a:p>
          <a:p>
            <a:pPr algn="r" rtl="1"/>
            <a:r>
              <a:rPr lang="fa-IR" sz="2400" dirty="0" smtClean="0"/>
              <a:t>تغییراقتصاد صنعتی به اقتصاد مبتنی  بر اطلاعات و دانش</a:t>
            </a:r>
          </a:p>
          <a:p>
            <a:pPr algn="r" rtl="1"/>
            <a:r>
              <a:rPr lang="fa-IR" sz="2400" dirty="0" smtClean="0"/>
              <a:t>پیدایش محصولات و خدمات جدید</a:t>
            </a:r>
          </a:p>
          <a:p>
            <a:pPr algn="r" rtl="1"/>
            <a:r>
              <a:rPr lang="fa-IR" sz="2400" dirty="0" smtClean="0"/>
              <a:t>توجه به دانش به عنوان یک دارایی سودمند واستراتژیک</a:t>
            </a:r>
          </a:p>
          <a:p>
            <a:pPr algn="r" rtl="1"/>
            <a:r>
              <a:rPr lang="fa-IR" sz="2400" dirty="0" smtClean="0"/>
              <a:t>رقابت بر مبنای زمان</a:t>
            </a:r>
          </a:p>
          <a:p>
            <a:pPr algn="r" rtl="1"/>
            <a:r>
              <a:rPr lang="fa-IR" sz="2400" dirty="0" smtClean="0"/>
              <a:t>کوتاه تر شدن عمر تولید کالاها</a:t>
            </a:r>
          </a:p>
          <a:p>
            <a:pPr algn="r" rtl="1"/>
            <a:r>
              <a:rPr lang="fa-IR" sz="2400" dirty="0" smtClean="0"/>
              <a:t> پایه محدود دانش کارکنان</a:t>
            </a:r>
          </a:p>
          <a:p>
            <a:pPr algn="r" rtl="1"/>
            <a:r>
              <a:rPr lang="fa-IR" sz="2400" dirty="0" smtClean="0"/>
              <a:t>محیط پر تلاطم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بنگاههای تجاری</a:t>
            </a:r>
            <a:br>
              <a:rPr lang="fa-IR" dirty="0" smtClean="0"/>
            </a:br>
            <a:r>
              <a:rPr lang="en-GB" dirty="0" smtClean="0"/>
              <a:t>Business Enterprises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 smtClean="0"/>
              <a:t>بنگاههای تجاری با ساختارهای تخت ( افقی)</a:t>
            </a:r>
          </a:p>
          <a:p>
            <a:pPr lvl="1" algn="r" rtl="1"/>
            <a:r>
              <a:rPr lang="fa-IR" sz="2400" dirty="0" smtClean="0"/>
              <a:t>ویژگی این سازمانها اصولا با عناوینی مانند غیر سلسله مراتبی، افقی و جهانی مطرح می شود. </a:t>
            </a:r>
          </a:p>
          <a:p>
            <a:pPr lvl="1" algn="r" rtl="1"/>
            <a:r>
              <a:rPr lang="fa-IR" sz="2400" dirty="0" smtClean="0"/>
              <a:t>ظهور سازمانهای افقی به عنوان پاسخی به تشدید رقابت در محیط‌های عملیاتی است كه توسط افزایش رقابت جهانی و پیشرفتهای اخیر در فناوری اطلاعات و حمل و نقل ایجاد شده است.</a:t>
            </a:r>
          </a:p>
          <a:p>
            <a:pPr lvl="1" algn="r" rtl="1"/>
            <a:r>
              <a:rPr lang="fa-IR" sz="2400" dirty="0" smtClean="0"/>
              <a:t>افقی شدن سازمانها سطوح مدیریت در سازمان را كاهش می دهد و منابع انسانی را پراكنده می كند.</a:t>
            </a:r>
          </a:p>
          <a:p>
            <a:pPr algn="r" rtl="1"/>
            <a:r>
              <a:rPr lang="fa-IR" sz="2800" dirty="0" smtClean="0"/>
              <a:t>عدم تمرکز</a:t>
            </a:r>
            <a:endParaRPr lang="en-GB" sz="2800" dirty="0" smtClean="0"/>
          </a:p>
          <a:p>
            <a:pPr lvl="1" algn="r" rtl="1"/>
            <a:r>
              <a:rPr lang="fa-IR" sz="2400" dirty="0" smtClean="0"/>
              <a:t>گستردگی دفاتر، شعب و فروشگاه ها در سراسر جهان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بنگاههای تجاری...</a:t>
            </a:r>
            <a:br>
              <a:rPr lang="fa-IR" dirty="0" smtClean="0"/>
            </a:br>
            <a:r>
              <a:rPr lang="en-GB" dirty="0" smtClean="0"/>
              <a:t>Business Enterprises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انعطاف پذیری</a:t>
            </a:r>
          </a:p>
          <a:p>
            <a:pPr lvl="1" algn="r" rtl="1"/>
            <a:r>
              <a:rPr lang="fa-IR" dirty="0" smtClean="0"/>
              <a:t>24 ساعت در شبانه روز</a:t>
            </a:r>
          </a:p>
          <a:p>
            <a:pPr lvl="1" algn="r" rtl="1"/>
            <a:r>
              <a:rPr lang="fa-IR" dirty="0" smtClean="0"/>
              <a:t>7 روز هفته</a:t>
            </a:r>
          </a:p>
          <a:p>
            <a:pPr lvl="1" algn="r" rtl="1"/>
            <a:r>
              <a:rPr lang="fa-IR" dirty="0" smtClean="0"/>
              <a:t>تمام سال</a:t>
            </a:r>
          </a:p>
          <a:p>
            <a:pPr algn="r" rtl="1"/>
            <a:r>
              <a:rPr lang="fa-IR" dirty="0" smtClean="0"/>
              <a:t>استقلال مکانی انجام کارها از محل خاص</a:t>
            </a:r>
          </a:p>
          <a:p>
            <a:pPr algn="r" rtl="1"/>
            <a:r>
              <a:rPr lang="fa-IR" dirty="0" smtClean="0"/>
              <a:t>هزینه ی پایین معاملات و هماهنگی</a:t>
            </a:r>
          </a:p>
          <a:p>
            <a:pPr algn="r" rtl="1"/>
            <a:r>
              <a:rPr lang="fa-IR" dirty="0" smtClean="0"/>
              <a:t>کارهای تیمی و دسته جمعی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مؤسسات دیجیتال</a:t>
            </a:r>
            <a:br>
              <a:rPr lang="fa-IR" dirty="0" smtClean="0"/>
            </a:br>
            <a:r>
              <a:rPr lang="en-GB" dirty="0" smtClean="0"/>
              <a:t>Digital Firm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امکان برقراری ارتباط الکترونیکی با:</a:t>
            </a:r>
          </a:p>
          <a:p>
            <a:pPr lvl="1" algn="r" rtl="1"/>
            <a:r>
              <a:rPr lang="fa-IR" dirty="0" smtClean="0"/>
              <a:t>مشتریان</a:t>
            </a:r>
          </a:p>
          <a:p>
            <a:pPr lvl="1" algn="r" rtl="1"/>
            <a:r>
              <a:rPr lang="fa-IR" dirty="0" smtClean="0"/>
              <a:t>عرضه کنندگان مواد اولیه</a:t>
            </a:r>
          </a:p>
          <a:p>
            <a:pPr lvl="1" algn="r" rtl="1"/>
            <a:r>
              <a:rPr lang="fa-IR" dirty="0" smtClean="0"/>
              <a:t>تولید کنندگان</a:t>
            </a:r>
          </a:p>
          <a:p>
            <a:pPr lvl="1" algn="r" rtl="1"/>
            <a:r>
              <a:rPr lang="fa-IR" dirty="0" smtClean="0"/>
              <a:t>کار فرماها</a:t>
            </a:r>
          </a:p>
          <a:p>
            <a:pPr algn="r" rtl="1"/>
            <a:r>
              <a:rPr lang="fa-IR" dirty="0" smtClean="0"/>
              <a:t>انجام فرایند های تجاری به صورت الکترونیکی</a:t>
            </a:r>
          </a:p>
          <a:p>
            <a:pPr algn="r" rtl="1"/>
            <a:r>
              <a:rPr lang="fa-IR" dirty="0" smtClean="0"/>
              <a:t>مدیریت دارایی های سازمان به صورت الکترونیکی</a:t>
            </a:r>
          </a:p>
          <a:p>
            <a:pPr algn="r" rtl="1"/>
            <a:r>
              <a:rPr lang="fa-IR" dirty="0" smtClean="0"/>
              <a:t>لزوم واکنش و پاسخ گویی سریع به تغییرات محیط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b="1" dirty="0" smtClean="0"/>
              <a:t>نقش اطلاعات در توسعه و پیشرفت جوامع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برنامه‌ریزی توسعه و توسعه آگاهانه اقتصادی و اجتماعی، تلاش ارزشمندی است كه نیاز شدید به دانش و اطلاعات دارد </a:t>
            </a:r>
            <a:endParaRPr lang="en-GB" dirty="0" smtClean="0"/>
          </a:p>
          <a:p>
            <a:pPr lvl="0" algn="r" rtl="1"/>
            <a:r>
              <a:rPr lang="ar-SA" dirty="0" smtClean="0"/>
              <a:t>به جرأت می‌توان گفت كه امروزه پیشرفت و توسعه ، نمود عینی كاربرد اطلاعات است</a:t>
            </a:r>
            <a:r>
              <a:rPr lang="en-GB" dirty="0" smtClean="0"/>
              <a:t>.</a:t>
            </a:r>
          </a:p>
          <a:p>
            <a:pPr lvl="0" algn="r" rtl="1"/>
            <a:r>
              <a:rPr lang="ar-SA" dirty="0" smtClean="0"/>
              <a:t>اگر جوامع كنونی را در دو دسته توسعه‌یافته و درحال توسعه قرار دهیم، مشخصاً به دو گروه زیر بر می‌خوریم:</a:t>
            </a:r>
            <a:endParaRPr lang="en-GB" dirty="0" smtClean="0"/>
          </a:p>
          <a:p>
            <a:pPr lvl="1" algn="r" rtl="1"/>
            <a:r>
              <a:rPr lang="ar-SA" dirty="0" smtClean="0"/>
              <a:t>ثروتمندان اطلاعاتی </a:t>
            </a:r>
            <a:endParaRPr lang="en-GB" dirty="0" smtClean="0"/>
          </a:p>
          <a:p>
            <a:pPr lvl="1" algn="r" rtl="1"/>
            <a:r>
              <a:rPr lang="ar-SA" dirty="0" smtClean="0"/>
              <a:t>فقرای </a:t>
            </a:r>
            <a:r>
              <a:rPr lang="ar-SA" dirty="0" smtClean="0"/>
              <a:t>اطلاعاتی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نقش اطلاعات در توسعه و پیشرفت </a:t>
            </a:r>
            <a:r>
              <a:rPr lang="fa-IR" b="1" dirty="0" smtClean="0"/>
              <a:t>جوامع...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جوامع </a:t>
            </a:r>
            <a:r>
              <a:rPr lang="ar-SA" dirty="0" smtClean="0"/>
              <a:t>توسعه‌یافته و ثروتمندان اطلاعاتی:</a:t>
            </a:r>
            <a:endParaRPr lang="en-GB" dirty="0" smtClean="0"/>
          </a:p>
          <a:p>
            <a:pPr lvl="1" algn="r" rtl="1"/>
            <a:r>
              <a:rPr lang="ar-SA" dirty="0" smtClean="0"/>
              <a:t>جوامعی هستند كه به ابزار پیشرفت و توسعه مسلح‌اند</a:t>
            </a:r>
            <a:endParaRPr lang="en-GB" dirty="0" smtClean="0"/>
          </a:p>
          <a:p>
            <a:pPr lvl="1" algn="r" rtl="1"/>
            <a:r>
              <a:rPr lang="ar-SA" dirty="0" smtClean="0"/>
              <a:t>به جامعه اطلاعاتی در عصر اطلاعات بدل شده‌اند</a:t>
            </a:r>
            <a:endParaRPr lang="en-GB" dirty="0" smtClean="0"/>
          </a:p>
          <a:p>
            <a:pPr lvl="1" algn="r" rtl="1"/>
            <a:r>
              <a:rPr lang="ar-SA" dirty="0" smtClean="0"/>
              <a:t>پیشتاز میدان تلقی می‌گردند</a:t>
            </a:r>
            <a:endParaRPr lang="en-GB" dirty="0" smtClean="0"/>
          </a:p>
          <a:p>
            <a:pPr lvl="0" algn="r" rtl="1"/>
            <a:r>
              <a:rPr lang="ar-SA" dirty="0" smtClean="0"/>
              <a:t>سایر جوامع، دنباله‌رو آنها خواهند بود</a:t>
            </a:r>
            <a:endParaRPr lang="en-GB" dirty="0" smtClean="0"/>
          </a:p>
          <a:p>
            <a:pPr lvl="0" algn="r" rtl="1"/>
            <a:r>
              <a:rPr lang="ar-SA" dirty="0" smtClean="0"/>
              <a:t>نکته:  در برخی از كشورهای توسعه‌یافته بیش از 50% اشتغال نیروی انسانی در بخش اطلاعات و صنعت اطلاع‌رسانی است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نقش اطلاعات در توسعه و پیشرفت جوامع...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در چنین شرایطی، جوامع درحال توسعه و فقرای اطلاعاتی اگر بخواهند فاصله عمیق خود با جوامع پیشرفته را از میان </a:t>
            </a:r>
            <a:r>
              <a:rPr lang="ar-SA" dirty="0" smtClean="0"/>
              <a:t>بردارند</a:t>
            </a:r>
            <a:endParaRPr lang="fa-IR" dirty="0" smtClean="0"/>
          </a:p>
          <a:p>
            <a:pPr lvl="0" algn="r" rtl="1"/>
            <a:endParaRPr lang="en-GB" dirty="0" smtClean="0"/>
          </a:p>
          <a:p>
            <a:pPr lvl="0" algn="r" rtl="1"/>
            <a:r>
              <a:rPr lang="ar-SA" dirty="0" smtClean="0"/>
              <a:t>باید از راه كسب دانش و اطلاعات در جهت توسعه بكوشند</a:t>
            </a:r>
            <a:endParaRPr lang="en-GB" dirty="0" smtClean="0"/>
          </a:p>
          <a:p>
            <a:pPr lvl="0" algn="r" rtl="1"/>
            <a:r>
              <a:rPr lang="ar-SA" dirty="0" smtClean="0"/>
              <a:t>و تنگناهای موجود خود را ناشی از به كارگیری ابزارهای دیروزی برای حل معضلات امروزی بدانند.</a:t>
            </a:r>
            <a:endParaRPr lang="fa-IR" dirty="0" smtClean="0"/>
          </a:p>
          <a:p>
            <a:pPr lvl="0" algn="r" rt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نقش اطلاعات در توسعه و پیشرفت جوامع...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A" dirty="0" smtClean="0"/>
              <a:t>بنابراین </a:t>
            </a:r>
            <a:r>
              <a:rPr lang="ar-SA" dirty="0" smtClean="0"/>
              <a:t>هرگاه جامعه با كمبود منابع و تنگناهای مالی اقتصادی بیشتری مواجه باشند، ضرورت توجه به این امر، جدی‌تر </a:t>
            </a:r>
            <a:r>
              <a:rPr lang="ar-SA" dirty="0" smtClean="0"/>
              <a:t>می‌نماید</a:t>
            </a:r>
            <a:endParaRPr lang="en-GB" dirty="0" smtClean="0"/>
          </a:p>
          <a:p>
            <a:pPr lvl="0" algn="r" rtl="1"/>
            <a:r>
              <a:rPr lang="ar-SA" dirty="0" smtClean="0"/>
              <a:t>زیرا پرداختن به آن می‌تواند فرصت‌های ویژه‌ای را در توسعه مقوله‌های مختلف زیر فراهم نماید:</a:t>
            </a:r>
            <a:endParaRPr lang="en-GB" dirty="0" smtClean="0"/>
          </a:p>
          <a:p>
            <a:pPr lvl="1" algn="r" rtl="1"/>
            <a:r>
              <a:rPr lang="ar-SA" dirty="0" smtClean="0"/>
              <a:t>اقتصادی</a:t>
            </a:r>
            <a:endParaRPr lang="en-GB" dirty="0" smtClean="0"/>
          </a:p>
          <a:p>
            <a:pPr lvl="1" algn="r" rtl="1"/>
            <a:r>
              <a:rPr lang="ar-SA" dirty="0" smtClean="0"/>
              <a:t>اجتماعی</a:t>
            </a:r>
            <a:endParaRPr lang="en-GB" dirty="0" smtClean="0"/>
          </a:p>
          <a:p>
            <a:pPr lvl="1" algn="r" rtl="1"/>
            <a:r>
              <a:rPr lang="ar-SA" dirty="0" smtClean="0"/>
              <a:t>انسانی</a:t>
            </a:r>
            <a:endParaRPr lang="en-GB" dirty="0" smtClean="0"/>
          </a:p>
          <a:p>
            <a:pPr lvl="1" algn="r" rtl="1"/>
            <a:r>
              <a:rPr lang="ar-SA" dirty="0" smtClean="0"/>
              <a:t>علمی</a:t>
            </a:r>
            <a:endParaRPr lang="en-GB" dirty="0" smtClean="0"/>
          </a:p>
          <a:p>
            <a:pPr lvl="1" algn="r" rtl="1"/>
            <a:r>
              <a:rPr lang="ar-SA" dirty="0" smtClean="0"/>
              <a:t>كاربردی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esktop\ches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43200"/>
            <a:ext cx="6172200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4800" b="1" dirty="0" smtClean="0"/>
              <a:t>مدیریت استراتژیک فناوری اطلاعات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dirty="0" smtClean="0">
                <a:solidFill>
                  <a:schemeClr val="tx2"/>
                </a:solidFill>
              </a:rPr>
              <a:t>مبانی تکنیکی سیستم های اطلاعاتی 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5562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b="1" dirty="0" smtClean="0"/>
              <a:t>سیستم اطلاعاتی (</a:t>
            </a:r>
            <a:r>
              <a:rPr lang="en-GB" b="1" dirty="0" smtClean="0"/>
              <a:t>Information System</a:t>
            </a:r>
            <a:r>
              <a:rPr lang="fa-IR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سیستم اطلاعاتی ازنظر تکنیکی به مجموعه ای از اجزاء مرتبط به هم اطلاق می شود که داده ها را دریافت، پردازش و ذخیره سازی نموده و اطلاعات را توزیع نمایند تا بتوانند تصمیم گیری و کنترل را در سازمانها پشتیبانی نمایند</a:t>
            </a:r>
          </a:p>
          <a:p>
            <a:pPr lvl="0" algn="r" rtl="1"/>
            <a:r>
              <a:rPr lang="ar-SA" dirty="0" smtClean="0"/>
              <a:t>سیستم های اطلاعاتی همچنین می توانند به مدیران و کارکنان کمک کنند تا مشکلات را دریابند و تجزیه و تحلیل نمایند، موضوعات پیچیده را زیر نظر داشته باشند و محصولات جدیدی خلق کنند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سیستم اطلاعاتی (</a:t>
            </a:r>
            <a:r>
              <a:rPr lang="en-GB" b="1" dirty="0" smtClean="0"/>
              <a:t>Information System</a:t>
            </a:r>
            <a:r>
              <a:rPr lang="fa-IR" b="1" dirty="0" smtClean="0"/>
              <a:t>)...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371600"/>
          <a:ext cx="8991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سیستم اطلاعاتی (</a:t>
            </a:r>
            <a:r>
              <a:rPr lang="en-GB" b="1" dirty="0" smtClean="0"/>
              <a:t>Information System</a:t>
            </a:r>
            <a:r>
              <a:rPr lang="fa-IR" b="1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A" dirty="0" smtClean="0"/>
              <a:t>بطور کلی سیستم اطلاعاتی از طریق انجام سه فعالیت پیوسته ، نیازهای اطلاعاتی سازمان را فراهم می آورد:</a:t>
            </a:r>
          </a:p>
          <a:p>
            <a:pPr lvl="0" algn="r" rtl="1"/>
            <a:r>
              <a:rPr lang="ar-SA" dirty="0" smtClean="0"/>
              <a:t>درونداد</a:t>
            </a:r>
            <a:r>
              <a:rPr lang="fa-IR" dirty="0" smtClean="0"/>
              <a:t> (</a:t>
            </a:r>
            <a:r>
              <a:rPr lang="en-GB" dirty="0" smtClean="0"/>
              <a:t>Input</a:t>
            </a:r>
            <a:r>
              <a:rPr lang="fa-IR" dirty="0" smtClean="0"/>
              <a:t>)</a:t>
            </a:r>
          </a:p>
          <a:p>
            <a:pPr lvl="1" algn="r" rtl="1"/>
            <a:r>
              <a:rPr lang="ar-SA" dirty="0" smtClean="0"/>
              <a:t>داده های خام را از درون سازمان و یا محیط پیرامون آن گردآوری و دریافت میکند.</a:t>
            </a:r>
          </a:p>
          <a:p>
            <a:pPr lvl="0" algn="r" rtl="1"/>
            <a:r>
              <a:rPr lang="ar-SA" dirty="0" smtClean="0"/>
              <a:t>فرایند</a:t>
            </a:r>
            <a:r>
              <a:rPr lang="fa-IR" dirty="0" smtClean="0"/>
              <a:t> (</a:t>
            </a:r>
            <a:r>
              <a:rPr lang="en-GB" dirty="0" smtClean="0"/>
              <a:t>Process</a:t>
            </a:r>
            <a:r>
              <a:rPr lang="fa-IR" dirty="0" smtClean="0"/>
              <a:t>)</a:t>
            </a:r>
          </a:p>
          <a:p>
            <a:pPr lvl="1" algn="r" rtl="1"/>
            <a:r>
              <a:rPr lang="ar-SA" dirty="0" smtClean="0"/>
              <a:t>این داده های خام را به گونه ی معنی داری درمی اورد.</a:t>
            </a:r>
          </a:p>
          <a:p>
            <a:pPr lvl="0" algn="r" rtl="1"/>
            <a:r>
              <a:rPr lang="ar-SA" dirty="0" smtClean="0"/>
              <a:t>برونداد</a:t>
            </a:r>
            <a:r>
              <a:rPr lang="fa-IR" dirty="0" smtClean="0"/>
              <a:t> (</a:t>
            </a:r>
            <a:r>
              <a:rPr lang="en-GB" dirty="0" smtClean="0"/>
              <a:t>Output</a:t>
            </a:r>
            <a:r>
              <a:rPr lang="fa-IR" dirty="0" smtClean="0"/>
              <a:t>)</a:t>
            </a:r>
          </a:p>
          <a:p>
            <a:pPr lvl="1" algn="r" rtl="1"/>
            <a:r>
              <a:rPr lang="ar-SA" dirty="0" smtClean="0"/>
              <a:t>آنها را در شکل اطلاعات پردازش شده، به افراد و یا فعالیت هایی که باید آنها را به کار گیرند، می رساند.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 dirty="0" smtClean="0"/>
              <a:t>سیستم اطلاعاتی (</a:t>
            </a:r>
            <a:r>
              <a:rPr lang="en-GB" b="1" dirty="0" smtClean="0"/>
              <a:t>Information System</a:t>
            </a:r>
            <a:r>
              <a:rPr lang="fa-IR" b="1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lvl="0" algn="r" rtl="1"/>
            <a:r>
              <a:rPr lang="ar-SA" dirty="0" smtClean="0"/>
              <a:t>بازخورد </a:t>
            </a:r>
            <a:r>
              <a:rPr lang="fa-IR" dirty="0" smtClean="0"/>
              <a:t>(</a:t>
            </a:r>
            <a:r>
              <a:rPr lang="en-GB" dirty="0" smtClean="0"/>
              <a:t>Feedback</a:t>
            </a:r>
            <a:r>
              <a:rPr lang="fa-IR" dirty="0" smtClean="0"/>
              <a:t>)</a:t>
            </a:r>
          </a:p>
          <a:p>
            <a:pPr lvl="1" algn="r" rtl="1"/>
            <a:r>
              <a:rPr lang="ar-SA" dirty="0" smtClean="0"/>
              <a:t>بروندادی است که به افراد مناسب در سازمان داده میشود  تا به منظور ارزیابی و یا اصلاح برونداد به کار گرفته شوند. 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سیستم های اطلاعاتی می توانند دستی و یا کامپیوتری باشند.</a:t>
            </a:r>
          </a:p>
          <a:p>
            <a:pPr lvl="1" algn="r" rtl="1"/>
            <a:r>
              <a:rPr lang="ar-SA" dirty="0" smtClean="0"/>
              <a:t>سیستم اطلاعاتی دستی:</a:t>
            </a:r>
          </a:p>
          <a:p>
            <a:pPr lvl="2" algn="r" rtl="1"/>
            <a:r>
              <a:rPr lang="ar-SA" dirty="0" smtClean="0"/>
              <a:t>مدیران سازمانها از طریق مشاهدات مستقیم و انجام فرایند های دستی و سنتی( مثل قلم و کاغذ) اطلاعات مورد نیاز خود را بدست می آورند.</a:t>
            </a:r>
          </a:p>
          <a:p>
            <a:pPr lvl="1" algn="r" rtl="1"/>
            <a:r>
              <a:rPr lang="ar-SA" dirty="0" smtClean="0"/>
              <a:t>سیستم اطلاعاتی کامپیوتری:</a:t>
            </a:r>
          </a:p>
          <a:p>
            <a:pPr lvl="2" algn="r" rtl="1"/>
            <a:r>
              <a:rPr lang="ar-SA" dirty="0" smtClean="0"/>
              <a:t>مدیران سازمانها از سخت افزار و نرم افزار برای ورود پردازش و توزیع اطلاعات استفاده می کنند.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نقش تکنولوژی اطلاعات (</a:t>
            </a:r>
            <a:r>
              <a:rPr lang="en-GB" dirty="0" smtClean="0"/>
              <a:t>IT</a:t>
            </a:r>
            <a:r>
              <a:rPr lang="fa-IR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تکنولوژی اطلاعات به افراد، گروهها و سازمانها اجازه می دهد که</a:t>
            </a:r>
            <a:r>
              <a:rPr lang="fa-IR" dirty="0" smtClean="0"/>
              <a:t> </a:t>
            </a:r>
            <a:r>
              <a:rPr lang="ar-SA" dirty="0" smtClean="0"/>
              <a:t>اطلاعات را به طور مؤثر و کارا مدیریت </a:t>
            </a:r>
            <a:r>
              <a:rPr lang="ar-SA" dirty="0" smtClean="0"/>
              <a:t>کنند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fa-IR" dirty="0" smtClean="0"/>
              <a:t>اجزا </a:t>
            </a:r>
            <a:r>
              <a:rPr lang="ar-SA" dirty="0" smtClean="0"/>
              <a:t>تکنولوژی </a:t>
            </a:r>
            <a:r>
              <a:rPr lang="ar-SA" dirty="0" smtClean="0"/>
              <a:t>اطلاعات شامل</a:t>
            </a:r>
            <a:r>
              <a:rPr lang="ar-SA" dirty="0" smtClean="0"/>
              <a:t>:</a:t>
            </a:r>
          </a:p>
          <a:p>
            <a:pPr lvl="1" algn="r" rtl="1"/>
            <a:r>
              <a:rPr lang="ar-SA" dirty="0" smtClean="0"/>
              <a:t>سخت افزار</a:t>
            </a:r>
          </a:p>
          <a:p>
            <a:pPr lvl="1" algn="r" rtl="1"/>
            <a:r>
              <a:rPr lang="ar-SA" dirty="0" smtClean="0"/>
              <a:t>نرم افزار </a:t>
            </a:r>
          </a:p>
          <a:p>
            <a:pPr lvl="1" algn="r" rtl="1"/>
            <a:r>
              <a:rPr lang="ar-SA" dirty="0" smtClean="0"/>
              <a:t>سیستم مدیریت پایگاه داده </a:t>
            </a:r>
          </a:p>
          <a:p>
            <a:pPr lvl="1" algn="r" rtl="1"/>
            <a:r>
              <a:rPr lang="ar-SA" dirty="0" smtClean="0"/>
              <a:t>سیستم های نقل و انتقال </a:t>
            </a:r>
            <a:r>
              <a:rPr lang="ar-SA" dirty="0" smtClean="0"/>
              <a:t>داده</a:t>
            </a:r>
            <a:endParaRPr lang="ar-S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نقش تکنولوژی اطلاعات (</a:t>
            </a:r>
            <a:r>
              <a:rPr lang="en-GB" dirty="0" smtClean="0"/>
              <a:t>IT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به </a:t>
            </a:r>
            <a:r>
              <a:rPr lang="ar-SA" dirty="0" smtClean="0"/>
              <a:t>عبارت دیگر تکنولوژی اطلاعات شامل قابلیت ها و امکانات متنوعی است که در:</a:t>
            </a:r>
          </a:p>
          <a:p>
            <a:pPr lvl="1" algn="r" rtl="1"/>
            <a:r>
              <a:rPr lang="ar-SA" dirty="0" smtClean="0"/>
              <a:t>ایجاد</a:t>
            </a:r>
          </a:p>
          <a:p>
            <a:pPr lvl="1" algn="r" rtl="1"/>
            <a:r>
              <a:rPr lang="ar-SA" dirty="0" smtClean="0"/>
              <a:t>ذخیره سازی</a:t>
            </a:r>
          </a:p>
          <a:p>
            <a:pPr lvl="1" algn="r" rtl="1"/>
            <a:r>
              <a:rPr lang="ar-SA" dirty="0" smtClean="0"/>
              <a:t>گسترش </a:t>
            </a:r>
          </a:p>
          <a:p>
            <a:pPr lvl="1" algn="r" rtl="1"/>
            <a:r>
              <a:rPr lang="ar-SA" dirty="0" smtClean="0"/>
              <a:t>توزیع داده ها و اطلاعات </a:t>
            </a:r>
          </a:p>
          <a:p>
            <a:pPr lvl="1" algn="r" rtl="1"/>
            <a:r>
              <a:rPr lang="ar-SA" dirty="0" smtClean="0"/>
              <a:t>تولید دانش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نقش تکنولوژی اطلاعات (</a:t>
            </a:r>
            <a:r>
              <a:rPr lang="en-GB" dirty="0" smtClean="0"/>
              <a:t>IT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lvl="0" algn="r" rtl="1"/>
            <a:r>
              <a:rPr lang="ar-SA" dirty="0" smtClean="0"/>
              <a:t>اگر چه سیستم اطلاعات کامپیوتری از دانش فنی رایانه برای پردازش داده ها و تبدیل آنها به اطلاعات معنی داربهره می گیرد ولی بین یک رایانه و برنامه ی آن با یک سیستم اطلاعاتی تفاوت قابل ملاحظه ای وجود دارد</a:t>
            </a:r>
          </a:p>
          <a:p>
            <a:pPr lvl="1" algn="r" rtl="1"/>
            <a:r>
              <a:rPr lang="ar-SA" dirty="0" smtClean="0"/>
              <a:t>رایانه ها وسیله ی ذخیره و پردازش اطلاعات را فراهم می آورند. </a:t>
            </a:r>
          </a:p>
          <a:p>
            <a:pPr lvl="1" algn="r" rtl="1"/>
            <a:r>
              <a:rPr lang="ar-SA" dirty="0" smtClean="0"/>
              <a:t>برنامه و نرم افزار وسیله ای برای کنترل عملیات رایانه است. </a:t>
            </a:r>
          </a:p>
          <a:p>
            <a:pPr lvl="1" algn="r" rtl="1"/>
            <a:r>
              <a:rPr lang="ar-SA" dirty="0" smtClean="0"/>
              <a:t>دانستن کار با رایانه و نرم افزارها در طراحی راه حل های مشکلات سازمانی. </a:t>
            </a:r>
          </a:p>
          <a:p>
            <a:pPr lvl="0" algn="r" rtl="1"/>
            <a:r>
              <a:rPr lang="ar-SA" dirty="0" smtClean="0"/>
              <a:t>راهنمایی و دلیل استفاده از اینها را سیستم اطلاعاتی می دهد که رایانه تنها بخشی از آن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نقش تکنولوژی اطلاعات (</a:t>
            </a:r>
            <a:r>
              <a:rPr lang="en-GB" dirty="0" smtClean="0"/>
              <a:t>IT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رایانه و نرم افزارها نیز در حکم مصالح اند که به تنهایی نمی توانند اطلاعات سودمند و مورد نیاز سازمان را فراهم آورند.</a:t>
            </a:r>
          </a:p>
          <a:p>
            <a:pPr lvl="0" algn="r" rtl="1"/>
            <a:r>
              <a:rPr lang="ar-SA" dirty="0" smtClean="0"/>
              <a:t>برای درک سیستم اطلاعاتی بایستی به سه نکته آگاهی داشت:</a:t>
            </a:r>
          </a:p>
          <a:p>
            <a:pPr lvl="1" algn="r" rtl="1"/>
            <a:r>
              <a:rPr lang="ar-SA" dirty="0" smtClean="0"/>
              <a:t>مسأله هایی که باید حل شوند</a:t>
            </a:r>
          </a:p>
          <a:p>
            <a:pPr lvl="1" algn="r" rtl="1"/>
            <a:r>
              <a:rPr lang="ar-SA" dirty="0" smtClean="0"/>
              <a:t>ساختار و عوامل سازنده ی آنها</a:t>
            </a:r>
          </a:p>
          <a:p>
            <a:pPr lvl="1" algn="r" rtl="1"/>
            <a:r>
              <a:rPr lang="ar-SA" dirty="0" smtClean="0"/>
              <a:t>فرایند سازمانی که راه حل ها را اجرا می نمایند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نقش تکنولوژی اطلاعات (</a:t>
            </a:r>
            <a:r>
              <a:rPr lang="en-GB" dirty="0" smtClean="0"/>
              <a:t>IT</a:t>
            </a:r>
            <a:r>
              <a:rPr lang="fa-IR" dirty="0" smtClean="0"/>
              <a:t>)...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lvl="0" algn="r" rtl="1"/>
            <a:r>
              <a:rPr lang="ar-SA" dirty="0" smtClean="0"/>
              <a:t>مدیران امروز باید میان دانش فنی رایانه و دیگر بخشهای سیستم اطلاعات، پیوند مناسبی به وجود آورند</a:t>
            </a:r>
          </a:p>
          <a:p>
            <a:pPr lvl="0" algn="r" rtl="1"/>
            <a:endParaRPr lang="fa-IR" dirty="0" smtClean="0"/>
          </a:p>
          <a:p>
            <a:pPr lvl="0" algn="r" rtl="1"/>
            <a:r>
              <a:rPr lang="ar-SA" dirty="0" smtClean="0"/>
              <a:t>برای طراحی یک سیستم اطلاعاتی کارآمد، ابتدا باید موارد زیر را به خوبی شناخت</a:t>
            </a:r>
          </a:p>
          <a:p>
            <a:pPr lvl="1" algn="r" rtl="1"/>
            <a:r>
              <a:rPr lang="ar-SA" dirty="0" smtClean="0"/>
              <a:t>محیط پیرامون</a:t>
            </a:r>
          </a:p>
          <a:p>
            <a:pPr lvl="1" algn="r" rtl="1"/>
            <a:r>
              <a:rPr lang="ar-SA" dirty="0" smtClean="0"/>
              <a:t>ساختار</a:t>
            </a:r>
          </a:p>
          <a:p>
            <a:pPr lvl="1" algn="r" rtl="1"/>
            <a:r>
              <a:rPr lang="ar-SA" dirty="0" smtClean="0"/>
              <a:t>وظیفه ها </a:t>
            </a:r>
          </a:p>
          <a:p>
            <a:pPr lvl="1" algn="r" rtl="1"/>
            <a:r>
              <a:rPr lang="ar-SA" dirty="0" smtClean="0"/>
              <a:t>سیاست های سازمان</a:t>
            </a:r>
          </a:p>
          <a:p>
            <a:pPr lvl="1" algn="r" rtl="1"/>
            <a:r>
              <a:rPr lang="ar-SA" dirty="0" smtClean="0"/>
              <a:t>نقش مدیریت </a:t>
            </a:r>
          </a:p>
          <a:p>
            <a:pPr lvl="1" algn="r" rtl="1"/>
            <a:r>
              <a:rPr lang="ar-SA" dirty="0" smtClean="0"/>
              <a:t>روش های تصمیم گیری در سازمان</a:t>
            </a:r>
            <a:endParaRPr lang="fa-IR" dirty="0" smtClean="0"/>
          </a:p>
          <a:p>
            <a:pPr algn="r" rtl="1"/>
            <a:r>
              <a:rPr lang="ar-SA" dirty="0" smtClean="0"/>
              <a:t>سپس باید به بررسی و آزمایش توانایی ها و فرصت هایی که دانش فنی  روز می تواند برای حل این مسائل در اختیار بگذارد، پرداخت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تاریخچه ی سیستم های اطلاعاتی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 تغییردر مفهوم نقش اطلاعات در سازمان، موجب پیدایش وگسترش سیستم اطلاعات راهبردی شده است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درحالیکه امروزه سازمانها به اطلاعات به چشم یک منبع ارزشمند، همسنگ سرمایه ویا نیروی کار،می نگرند</a:t>
            </a:r>
            <a:endParaRPr lang="fa-IR" dirty="0" smtClean="0"/>
          </a:p>
          <a:p>
            <a:pPr lvl="0" algn="r" rtl="1">
              <a:buNone/>
            </a:pPr>
            <a:r>
              <a:rPr lang="ar-SA" dirty="0" smtClean="0"/>
              <a:t> </a:t>
            </a:r>
          </a:p>
          <a:p>
            <a:pPr lvl="0" algn="r" rtl="1"/>
            <a:r>
              <a:rPr lang="ar-SA" dirty="0" smtClean="0"/>
              <a:t>در گذشته اطلاعات نقش یک بادکنک قشنگ کاغذی را داشت که با سرگرم کردن سازمان، آنرا از کارهای اصلی باز می داشت.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/>
              <a:t>مقدمه</a:t>
            </a:r>
          </a:p>
          <a:p>
            <a:pPr algn="r" rtl="1"/>
            <a:r>
              <a:rPr lang="fa-IR" dirty="0" smtClean="0"/>
              <a:t>علل و دلایل ضرورت اطلاعات در عصر حاضر</a:t>
            </a:r>
          </a:p>
          <a:p>
            <a:pPr algn="r" rtl="1"/>
            <a:r>
              <a:rPr lang="fa-IR" dirty="0" smtClean="0"/>
              <a:t>نقش اطلاعات در توسعه و پیشرفت جوامع</a:t>
            </a:r>
          </a:p>
          <a:p>
            <a:pPr algn="r" rtl="1"/>
            <a:r>
              <a:rPr lang="fa-IR" dirty="0" smtClean="0"/>
              <a:t> تعریف سیستم اطلاعاتی</a:t>
            </a:r>
            <a:r>
              <a:rPr lang="en-GB" dirty="0" smtClean="0"/>
              <a:t> (IS) </a:t>
            </a:r>
          </a:p>
          <a:p>
            <a:pPr algn="r" rtl="1"/>
            <a:r>
              <a:rPr lang="fa-IR" dirty="0" smtClean="0"/>
              <a:t>نقش تکنولوژی اطلاعات </a:t>
            </a:r>
            <a:r>
              <a:rPr lang="en-GB" dirty="0" smtClean="0"/>
              <a:t>(IT)</a:t>
            </a:r>
          </a:p>
          <a:p>
            <a:pPr algn="r" rtl="1"/>
            <a:r>
              <a:rPr lang="fa-IR" dirty="0" smtClean="0"/>
              <a:t> تاریخچه ی سیستم های اطلاعاتی</a:t>
            </a:r>
          </a:p>
          <a:p>
            <a:pPr algn="r" rtl="1"/>
            <a:r>
              <a:rPr lang="fa-IR" dirty="0" smtClean="0"/>
              <a:t>تفاوت داده</a:t>
            </a:r>
            <a:r>
              <a:rPr lang="en-GB" dirty="0" smtClean="0"/>
              <a:t> (Data) </a:t>
            </a:r>
            <a:r>
              <a:rPr lang="fa-IR" dirty="0" smtClean="0"/>
              <a:t>و اطلاعات</a:t>
            </a:r>
            <a:r>
              <a:rPr lang="en-GB" dirty="0" smtClean="0"/>
              <a:t> (Information) </a:t>
            </a:r>
          </a:p>
          <a:p>
            <a:pPr algn="r" rtl="1"/>
            <a:r>
              <a:rPr lang="fa-IR" dirty="0" smtClean="0"/>
              <a:t>ویژگی های اطلاعات با ارزش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تاریخچه ی سیستم های اطلاعاتی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 algn="r" rtl="1"/>
            <a:r>
              <a:rPr lang="ar-SA" dirty="0" smtClean="0"/>
              <a:t>سیستم های اطلاعات دهه 1950 میلادی، تنها در پی کاستن از هزینه کارهای کاغذ بازی به ویژه درحوزه  حسابداری بودند.</a:t>
            </a:r>
          </a:p>
          <a:p>
            <a:pPr lvl="0" algn="r" rtl="1"/>
            <a:r>
              <a:rPr lang="ar-SA" dirty="0" smtClean="0"/>
              <a:t>اینچنین بود که نخستین سیستم اطلاعات،به صورت دستگاههای نیمه خودکار</a:t>
            </a:r>
            <a:endParaRPr lang="fa-IR" dirty="0" smtClean="0"/>
          </a:p>
          <a:p>
            <a:pPr lvl="1" algn="r" rtl="1"/>
            <a:r>
              <a:rPr lang="ar-SA" dirty="0" smtClean="0"/>
              <a:t> صدور، پرداخت وابطال چک</a:t>
            </a:r>
            <a:endParaRPr lang="fa-IR" dirty="0" smtClean="0"/>
          </a:p>
          <a:p>
            <a:pPr algn="r" rtl="1"/>
            <a:r>
              <a:rPr lang="ar-SA" dirty="0" smtClean="0"/>
              <a:t> با عنوان «دستگاه حسابداری الکترونیکی» بوجود آمد.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تاریخچه ی سیستم های اطلاعاتی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 algn="r" rtl="1"/>
            <a:r>
              <a:rPr lang="ar-SA" dirty="0" smtClean="0"/>
              <a:t>از دهه </a:t>
            </a:r>
            <a:r>
              <a:rPr lang="ar-SA" dirty="0" smtClean="0"/>
              <a:t>1960دیدگاه </a:t>
            </a:r>
            <a:r>
              <a:rPr lang="ar-SA" dirty="0" smtClean="0"/>
              <a:t>سازمانها در زمینه بهره گیری از اطلاعات رو به دگرگونی گذاشت ودر یافتند که می توان از آن به عنوان</a:t>
            </a:r>
            <a:r>
              <a:rPr lang="fa-IR" dirty="0" smtClean="0"/>
              <a:t>:</a:t>
            </a:r>
          </a:p>
          <a:p>
            <a:pPr lvl="1" algn="r" rtl="1"/>
            <a:r>
              <a:rPr lang="ar-SA" dirty="0" smtClean="0"/>
              <a:t> ابزار پشتیبانی عملیات جاری سازمان استفاده نمود.</a:t>
            </a:r>
            <a:endParaRPr lang="fa-IR" dirty="0" smtClean="0"/>
          </a:p>
          <a:p>
            <a:pPr lvl="1" algn="r" rtl="1"/>
            <a:endParaRPr lang="ar-SA" dirty="0" smtClean="0"/>
          </a:p>
          <a:p>
            <a:pPr lvl="0" algn="r" rtl="1"/>
            <a:r>
              <a:rPr lang="ar-SA" dirty="0" smtClean="0"/>
              <a:t>سیستم های اطلاعات دهه های 1960و 1970که رفته رفته «</a:t>
            </a:r>
            <a:r>
              <a:rPr lang="ar-SA" b="1" dirty="0" smtClean="0"/>
              <a:t>سیستم اطلاعات مدیریت</a:t>
            </a:r>
            <a:r>
              <a:rPr lang="ar-SA" dirty="0" smtClean="0"/>
              <a:t>» نام گرفتند، وظیفه گزارش دهی در زمینه های زیر را دارا بودند:</a:t>
            </a:r>
          </a:p>
          <a:p>
            <a:pPr lvl="1" algn="r" rtl="1"/>
            <a:r>
              <a:rPr lang="ar-SA" dirty="0" smtClean="0"/>
              <a:t>تولید هفتگی</a:t>
            </a:r>
          </a:p>
          <a:p>
            <a:pPr lvl="1" algn="r" rtl="1"/>
            <a:r>
              <a:rPr lang="ar-SA" dirty="0" smtClean="0"/>
              <a:t>اطلاعات مالی ماهانه</a:t>
            </a:r>
          </a:p>
          <a:p>
            <a:pPr lvl="1" algn="r" rtl="1"/>
            <a:r>
              <a:rPr lang="ar-SA" dirty="0" smtClean="0"/>
              <a:t>موجودیها</a:t>
            </a:r>
          </a:p>
          <a:p>
            <a:pPr lvl="1" algn="r" rtl="1"/>
            <a:r>
              <a:rPr lang="ar-SA" dirty="0" smtClean="0"/>
              <a:t>حسابهای </a:t>
            </a:r>
            <a:r>
              <a:rPr lang="ar-SA" dirty="0" smtClean="0"/>
              <a:t>دریافتی </a:t>
            </a:r>
            <a:r>
              <a:rPr lang="ar-SA" dirty="0" smtClean="0"/>
              <a:t>وپرداختی </a:t>
            </a:r>
          </a:p>
          <a:p>
            <a:pPr lvl="1" algn="r" rtl="1"/>
            <a:r>
              <a:rPr lang="ar-SA" dirty="0" smtClean="0"/>
              <a:t>.... </a:t>
            </a:r>
          </a:p>
          <a:p>
            <a:pPr lvl="0" algn="r" rtl="1"/>
            <a:r>
              <a:rPr lang="ar-SA" dirty="0" smtClean="0"/>
              <a:t>برای انجام چنین وظایفی،سازمانها به تهیه ابزار رایانه ای چند کاره پرداختند.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تاریخچه ی سیستم های اطلاعاتی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A" dirty="0" smtClean="0"/>
              <a:t>در دهه های 1970و1980اطلاعات نقش تنظیم کننده وراهبری سازمانها را به عهده گرفته وابزار کنترل کارآمدی در دست مدیران شد.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سیستم های ابداعی در این دوره، سیستم پشتیبانی تصمیم وسیستم پشتیبانی مدیریت ارشد نام گرفتند.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هدف این سیستم های پشتیبانی، شتاب بخشیدن به فرایند تصمیم گیری مدیران رده بالا ومدیران ارشد سازمان در مسائل بزرگ وگسترده ای بود که با آنها روبرو می شوند.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تاریخچه ی سیستم های اطلاعاتی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A" dirty="0" smtClean="0"/>
              <a:t>از میانه دهه 1980 میلادی مفهوم اطلاعات باز هم روبه دگرگونی گذاشت.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از آن به بعد اطلاعات را منجی راهبردی، پایه دسترسی به امتیاز رقابتی، وجنگ افزاری کارساز برای شکستن رقبا، به حساب می آورند.</a:t>
            </a:r>
            <a:endParaRPr lang="fa-IR" dirty="0" smtClean="0"/>
          </a:p>
          <a:p>
            <a:pPr lvl="0" algn="r" rtl="1"/>
            <a:endParaRPr lang="ar-SA" dirty="0" smtClean="0"/>
          </a:p>
          <a:p>
            <a:pPr lvl="0" algn="r" rtl="1"/>
            <a:r>
              <a:rPr lang="ar-SA" dirty="0" smtClean="0"/>
              <a:t>همچنین از جهت تغییرات روابط سیستم های اطلاعاتی و سازمانها، قلمرو سیستم های اطلاعاتی در سازمانها همواره طی دهه های گذشته در حال گسترش بوده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1"/>
            <a:r>
              <a:rPr lang="ar-SA" dirty="0" smtClean="0"/>
              <a:t>تفاوت داده </a:t>
            </a:r>
            <a:r>
              <a:rPr lang="fa-IR" dirty="0" smtClean="0"/>
              <a:t>و</a:t>
            </a:r>
            <a:r>
              <a:rPr lang="ar-SA" dirty="0" smtClean="0"/>
              <a:t> اطلاعات </a:t>
            </a:r>
            <a:r>
              <a:rPr lang="en-GB" dirty="0" smtClean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A" dirty="0" smtClean="0"/>
              <a:t>داده</a:t>
            </a:r>
            <a:r>
              <a:rPr lang="fa-IR" dirty="0" smtClean="0"/>
              <a:t> (</a:t>
            </a:r>
            <a:r>
              <a:rPr lang="en-GB" dirty="0" smtClean="0"/>
              <a:t>Data</a:t>
            </a:r>
            <a:r>
              <a:rPr lang="fa-IR" dirty="0" smtClean="0"/>
              <a:t>):</a:t>
            </a:r>
          </a:p>
          <a:p>
            <a:pPr lvl="1" algn="r" rtl="1"/>
            <a:r>
              <a:rPr lang="ar-SA" dirty="0" smtClean="0"/>
              <a:t> جریانی از حقایق خام که نمایانگر وقایع و اتفاقاتی که در درون سازمان یا محیط اطراف آن وجود دارند.</a:t>
            </a:r>
            <a:endParaRPr lang="fa-IR" dirty="0" smtClean="0"/>
          </a:p>
          <a:p>
            <a:pPr lvl="2" algn="r" rtl="1"/>
            <a:r>
              <a:rPr lang="ar-SA" dirty="0" smtClean="0"/>
              <a:t>مثل داد و ستد های تجاری و یا حقایق ابتدایی، اشکال، مشاهدات و اندازه های بدون مفهوم و سازماندهی.</a:t>
            </a:r>
            <a:endParaRPr lang="fa-IR" dirty="0" smtClean="0"/>
          </a:p>
          <a:p>
            <a:pPr lvl="2" algn="r" rtl="1">
              <a:buNone/>
            </a:pPr>
            <a:r>
              <a:rPr lang="ar-SA" dirty="0" smtClean="0"/>
              <a:t> </a:t>
            </a:r>
          </a:p>
          <a:p>
            <a:pPr lvl="0" algn="r" rtl="1"/>
            <a:r>
              <a:rPr lang="ar-SA" dirty="0" smtClean="0"/>
              <a:t>اطلاعات</a:t>
            </a:r>
            <a:r>
              <a:rPr lang="fa-IR" dirty="0" smtClean="0"/>
              <a:t> (</a:t>
            </a:r>
            <a:r>
              <a:rPr lang="en-GB" dirty="0" smtClean="0"/>
              <a:t>Information</a:t>
            </a:r>
            <a:r>
              <a:rPr lang="fa-IR" dirty="0" smtClean="0"/>
              <a:t>):</a:t>
            </a:r>
          </a:p>
          <a:p>
            <a:pPr lvl="1" algn="r" rtl="1"/>
            <a:r>
              <a:rPr lang="ar-SA" dirty="0" smtClean="0"/>
              <a:t>داده هایی معنا دار و مفید برای انسان، یا به عبارت دیگر:</a:t>
            </a:r>
          </a:p>
          <a:p>
            <a:pPr lvl="1" algn="r" rtl="1"/>
            <a:r>
              <a:rPr lang="ar-SA" dirty="0" smtClean="0"/>
              <a:t>داده هایی هستند که سازماندهی ، تفسیر، مرتب، پالایش، تجزیه و تحلیل و خلاصه شده و برای کاربران قابل درک و مورد استفاده باشند.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ویژگی های اطلاعات با ارزش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dirty="0" smtClean="0"/>
              <a:t>به طور کلی اطلاعات درک و فهم ما را نسبت به موضوع مشخصی افزایش داده </a:t>
            </a:r>
            <a:endParaRPr lang="fa-IR" dirty="0" smtClean="0"/>
          </a:p>
          <a:p>
            <a:pPr algn="r" rtl="1"/>
            <a:endParaRPr lang="ar-SA" dirty="0" smtClean="0"/>
          </a:p>
          <a:p>
            <a:pPr algn="r" rtl="1"/>
            <a:r>
              <a:rPr lang="ar-SA" dirty="0" smtClean="0"/>
              <a:t>لذا اطلاعات مفید و با ارزش دارای ویژگیهای خاصی هستند که برخی از آنها عبارتند از:</a:t>
            </a:r>
          </a:p>
          <a:p>
            <a:pPr algn="r" rtl="1"/>
            <a:r>
              <a:rPr lang="ar-SA" dirty="0" smtClean="0"/>
              <a:t>صحیح و دقـیق بودن:</a:t>
            </a:r>
          </a:p>
          <a:p>
            <a:pPr lvl="1" algn="r" rtl="1"/>
            <a:r>
              <a:rPr lang="ar-SA" dirty="0" smtClean="0"/>
              <a:t>اطلاعات دقـیق عاری از خطا ست. در برخی موارد،عدم وجود اطلاعات دقـیق بدلـیل ورود داده های نادرست به فرایند پردازش میباشد.</a:t>
            </a:r>
          </a:p>
          <a:p>
            <a:pPr algn="r" rtl="1"/>
            <a:r>
              <a:rPr lang="ar-SA" dirty="0" smtClean="0"/>
              <a:t>کامل بودن:</a:t>
            </a:r>
          </a:p>
          <a:p>
            <a:pPr lvl="1" algn="r" rtl="1"/>
            <a:r>
              <a:rPr lang="ar-SA" dirty="0" smtClean="0"/>
              <a:t>اطلاعات کامل شامل تمام حقایق مهم میشود. برای مثال: گزارش سرمایه گذاری که شامل همه ی هزینه ها نشود، کامل نیست.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ویژگی های اطلاعات با ارزش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dirty="0" smtClean="0"/>
              <a:t>مقرون به صرفه بودن: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بهتر است که برای تولید، مقرون به صرفه باشد. تصمیم گیرندگان همیشه باید ارزش اطلاعات را با هزینه های تولید هماهنگ کنند</a:t>
            </a:r>
            <a:r>
              <a:rPr lang="en-GB" dirty="0" smtClean="0"/>
              <a:t>.</a:t>
            </a:r>
          </a:p>
          <a:p>
            <a:pPr algn="r" rtl="1"/>
            <a:r>
              <a:rPr lang="ar-SA" dirty="0" smtClean="0"/>
              <a:t>انعطاف پذیری: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انعطاف پذیر می توانند برای اهداف متعددی قابل استفاده باشند</a:t>
            </a:r>
            <a:r>
              <a:rPr lang="en-GB" dirty="0" smtClean="0"/>
              <a:t>.</a:t>
            </a:r>
          </a:p>
          <a:p>
            <a:pPr algn="r" rtl="1"/>
            <a:r>
              <a:rPr lang="ar-SA" dirty="0" smtClean="0"/>
              <a:t>قابل اطمینان و موثق بودن</a:t>
            </a:r>
            <a:r>
              <a:rPr lang="en-GB" dirty="0" smtClean="0"/>
              <a:t>:</a:t>
            </a:r>
          </a:p>
          <a:p>
            <a:pPr lvl="1" algn="r" rtl="1"/>
            <a:r>
              <a:rPr lang="ar-SA" dirty="0" smtClean="0"/>
              <a:t>موثق بودن اطلاعات بستگی به روش های جمع آوری داده و هم موثق بودن منبع اطلاعات دارد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ویژگی های اطلاعات با ارزش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مرتبط بودن:</a:t>
            </a:r>
            <a:endParaRPr lang="en-GB" dirty="0" smtClean="0"/>
          </a:p>
          <a:p>
            <a:pPr lvl="1" algn="r" rtl="1"/>
            <a:r>
              <a:rPr lang="ar-SA" dirty="0" smtClean="0"/>
              <a:t>مرتبط بودن و تناسب اطلاعات برای تصمیم گیرندگان مهم است</a:t>
            </a:r>
            <a:r>
              <a:rPr lang="en-GB" dirty="0" smtClean="0"/>
              <a:t>.</a:t>
            </a:r>
          </a:p>
          <a:p>
            <a:pPr algn="r" rtl="1"/>
            <a:r>
              <a:rPr lang="ar-SA" dirty="0" smtClean="0"/>
              <a:t>ساده بودن: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بهتر است ساده باشد و نه پیچیده، اطلاعات جزئی و پیچیده ممکن است مورد نیاز نباشد.</a:t>
            </a:r>
            <a:endParaRPr lang="fa-IR" dirty="0" smtClean="0"/>
          </a:p>
          <a:p>
            <a:pPr lvl="1" algn="r" rtl="1"/>
            <a:r>
              <a:rPr lang="ar-SA" dirty="0" smtClean="0"/>
              <a:t>در حقیقت اطلاعات خیلی زیاد، موجب ایجاد اطلاعات زائد و اضافی شود که در این صورت تصمیم گیرندگان با اطلاعات بسیار زیاد و پیچیده ای مواجه می شوند که نمی توانند تعیین کنند، کدامیک از اطلاعات مهم و مورد نیاز است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ویژگی های اطلاعات با ارزش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A" dirty="0" smtClean="0"/>
              <a:t>بهنگام بودن: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بهنگام و بموقع، درست در زمانی ایجاد می شود که به آن احتیاج داریم.</a:t>
            </a:r>
            <a:endParaRPr lang="fa-IR" dirty="0" smtClean="0"/>
          </a:p>
          <a:p>
            <a:pPr lvl="1" algn="r" rtl="1"/>
            <a:r>
              <a:rPr lang="ar-SA" dirty="0" smtClean="0"/>
              <a:t>به طور مثال دانستن وضعیت هوای هفته ی گذشته، زمانی که تصمیم می گیریم امروز چه بپوشیم به درد ما نمی خورد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قابلیت بازبینی وتحقیق پذیر بودن: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باید قابلیت بازبینی و تأیید داشته باشد، به این معنی که برای اطمینان یافتن از صحیح بودن اطلاعات بتوان آنها را رسیدگی کرد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 smtClean="0"/>
              <a:t>ویژگی های اطلاعات با ارزش</a:t>
            </a:r>
            <a:r>
              <a:rPr lang="fa-IR" dirty="0" smtClean="0"/>
              <a:t>...</a:t>
            </a:r>
            <a:endParaRPr lang="ar-S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قابل دسترسی بودن:</a:t>
            </a:r>
            <a:endParaRPr lang="en-GB" dirty="0" smtClean="0"/>
          </a:p>
          <a:p>
            <a:pPr lvl="1" algn="r" rtl="1"/>
            <a:r>
              <a:rPr lang="ar-SA" dirty="0" smtClean="0"/>
              <a:t>بهتر است استفاده کنندگان اطلاعات، به سادگی به آنها دسترسی داشته باشد تا بتوانند بهتر و بموقع در جهت رفع نیازهایشان از آنها بهره بگیرند</a:t>
            </a:r>
            <a:r>
              <a:rPr lang="en-GB" dirty="0" smtClean="0"/>
              <a:t>.</a:t>
            </a:r>
            <a:endParaRPr lang="fa-IR" dirty="0" smtClean="0"/>
          </a:p>
          <a:p>
            <a:pPr lvl="1" algn="r" rtl="1"/>
            <a:endParaRPr lang="en-GB" dirty="0" smtClean="0"/>
          </a:p>
          <a:p>
            <a:pPr algn="r" rtl="1"/>
            <a:r>
              <a:rPr lang="ar-SA" dirty="0" smtClean="0"/>
              <a:t>امنیت:</a:t>
            </a:r>
            <a:endParaRPr lang="en-GB" dirty="0" smtClean="0"/>
          </a:p>
          <a:p>
            <a:pPr lvl="1" algn="r" rtl="1"/>
            <a:r>
              <a:rPr lang="ar-SA" dirty="0" smtClean="0"/>
              <a:t>اطلاعات باید از دسترس استفاده کنندگان غیر مجاز، دور نگه داشته شود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fa-IR" dirty="0" smtClean="0"/>
              <a:t>اطلاعات یکی از منابع اصلی و با ارزش مدیران یک سازمان می باشد </a:t>
            </a:r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/>
              <a:t>همانطور که:</a:t>
            </a:r>
          </a:p>
          <a:p>
            <a:pPr lvl="1" algn="r" rtl="1"/>
            <a:r>
              <a:rPr lang="fa-IR" dirty="0" smtClean="0"/>
              <a:t> منابع انسانی</a:t>
            </a:r>
          </a:p>
          <a:p>
            <a:pPr lvl="1" algn="r" rtl="1"/>
            <a:r>
              <a:rPr lang="fa-IR" dirty="0" smtClean="0"/>
              <a:t>مواد اولیه</a:t>
            </a:r>
          </a:p>
          <a:p>
            <a:pPr lvl="1" algn="r" rtl="1"/>
            <a:r>
              <a:rPr lang="fa-IR" dirty="0" smtClean="0"/>
              <a:t>منابع مالی </a:t>
            </a:r>
          </a:p>
          <a:p>
            <a:pPr algn="r" rtl="1"/>
            <a:r>
              <a:rPr lang="fa-IR" dirty="0" smtClean="0"/>
              <a:t>در روند تولید دارای نقش و ارزش خاصی هستند</a:t>
            </a:r>
          </a:p>
          <a:p>
            <a:pPr lvl="1" algn="r" rtl="1"/>
            <a:r>
              <a:rPr lang="fa-IR" dirty="0" smtClean="0"/>
              <a:t>اطلاعات نیز دارای ارزش ویژه می باشد</a:t>
            </a:r>
          </a:p>
          <a:p>
            <a:pPr lvl="1" algn="r" rtl="1"/>
            <a:endParaRPr lang="fa-IR" dirty="0" smtClean="0"/>
          </a:p>
          <a:p>
            <a:pPr algn="r" rtl="1"/>
            <a:r>
              <a:rPr lang="fa-IR" dirty="0" smtClean="0"/>
              <a:t> بنابراین،  هرچه حجم و پیچیدگی عملیات سازمان ها ومدیریت آن وسیع تر میشود، اطلاعات اهمیت بیشتری پیدا میکند.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algn="r" rtl="1"/>
            <a:r>
              <a:rPr lang="fa-IR" dirty="0" smtClean="0"/>
              <a:t>در عصر حاضر، مقوله دانش و اطلاعات بعد تازه ای به خود گرفته</a:t>
            </a:r>
          </a:p>
          <a:p>
            <a:pPr algn="r" rtl="1"/>
            <a:r>
              <a:rPr lang="fa-IR" dirty="0" smtClean="0"/>
              <a:t> بگونه ای که در اکثر محافل علمی جهان سخن از گذار جوامع بشری به جوامع اطلاعاتی می رود</a:t>
            </a:r>
          </a:p>
          <a:p>
            <a:pPr algn="r" rtl="1"/>
            <a:r>
              <a:rPr lang="fa-IR" dirty="0" smtClean="0"/>
              <a:t>زیرا شاهدیم که پس از انقلاب صنعتی اول و عصر صنعتی که در آن شرایط مادی زندگی بشر بهبود بخشیده شد</a:t>
            </a:r>
          </a:p>
          <a:p>
            <a:pPr algn="r" rtl="1"/>
            <a:r>
              <a:rPr lang="fa-IR" dirty="0" smtClean="0"/>
              <a:t>انقلاب صنعتی دوم و عصر فرا صنعتی با هدف پردازش داده ها و کسب دانش</a:t>
            </a:r>
          </a:p>
          <a:p>
            <a:pPr lvl="1" algn="r" rtl="1"/>
            <a:r>
              <a:rPr lang="fa-IR" dirty="0" smtClean="0"/>
              <a:t> جهت کمک به ارتقای سطح معنوی زندگی بشر صورت می پذیرد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از جمله دلایل توجه روز افزون به دانش و اطلاعات در عصر حاضر می توان به موارد زیر اشاره نمود:</a:t>
            </a:r>
          </a:p>
          <a:p>
            <a:pPr lvl="1" algn="r" rtl="1"/>
            <a:r>
              <a:rPr lang="fa-IR" dirty="0" smtClean="0"/>
              <a:t>حجم زیاد اطلاعات</a:t>
            </a:r>
          </a:p>
          <a:p>
            <a:pPr lvl="1" algn="r" rtl="1"/>
            <a:r>
              <a:rPr lang="fa-IR" dirty="0" smtClean="0"/>
              <a:t>پیچیدگی جوامع</a:t>
            </a:r>
          </a:p>
          <a:p>
            <a:pPr lvl="1" algn="r" rtl="1"/>
            <a:r>
              <a:rPr lang="fa-IR" dirty="0" smtClean="0"/>
              <a:t>پیشرفت فزاینده</a:t>
            </a:r>
          </a:p>
          <a:p>
            <a:pPr lvl="2" algn="r" rtl="1"/>
            <a:r>
              <a:rPr lang="fa-IR" dirty="0" smtClean="0"/>
              <a:t>تکنولوژی</a:t>
            </a:r>
          </a:p>
          <a:p>
            <a:pPr lvl="2" algn="r" rtl="1"/>
            <a:r>
              <a:rPr lang="fa-IR" dirty="0" smtClean="0"/>
              <a:t>صنعت</a:t>
            </a:r>
          </a:p>
          <a:p>
            <a:pPr lvl="1" algn="r" rtl="1"/>
            <a:r>
              <a:rPr lang="fa-IR" dirty="0" smtClean="0"/>
              <a:t>لزوم تغییرات سریع و همه جانبه</a:t>
            </a:r>
          </a:p>
          <a:p>
            <a:pPr lvl="2" algn="r" rtl="1"/>
            <a:r>
              <a:rPr lang="fa-IR" dirty="0" smtClean="0"/>
              <a:t>سازمانها</a:t>
            </a:r>
          </a:p>
          <a:p>
            <a:pPr lvl="2" algn="r" rtl="1"/>
            <a:r>
              <a:rPr lang="fa-IR" dirty="0" smtClean="0"/>
              <a:t>جوامع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دلایل ضرورت اطلاعات در عصر حاضر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fa-IR" dirty="0" smtClean="0"/>
              <a:t>تا  قبل از دهه هشتاد میلادی مدیران نیاز چندانی به دانستن چگونگی گردآوری و پردازش و توزیع اطلاعات در سازمان خود نداشتند</a:t>
            </a:r>
          </a:p>
          <a:p>
            <a:pPr algn="r" rtl="1"/>
            <a:r>
              <a:rPr lang="fa-IR" dirty="0" smtClean="0"/>
              <a:t>لذا دانش فنی فرایند اطلاعات بسیار ساده بود</a:t>
            </a:r>
          </a:p>
          <a:p>
            <a:pPr algn="r" rtl="1"/>
            <a:r>
              <a:rPr lang="fa-IR" dirty="0" smtClean="0"/>
              <a:t>ارزش اطلاعات به عنوان بخشی از سرمایه </a:t>
            </a:r>
            <a:r>
              <a:rPr lang="fa-IR" dirty="0" smtClean="0"/>
              <a:t>مؤسسه </a:t>
            </a:r>
            <a:r>
              <a:rPr lang="fa-IR" dirty="0" smtClean="0"/>
              <a:t>نا شناخته بود</a:t>
            </a:r>
          </a:p>
          <a:p>
            <a:pPr algn="r" rtl="1"/>
            <a:r>
              <a:rPr lang="fa-IR" dirty="0" smtClean="0"/>
              <a:t>از این رو در بیشتر سازمانها به اطلاعات به چشم یک پدیده:</a:t>
            </a:r>
          </a:p>
          <a:p>
            <a:pPr lvl="1" algn="r" rtl="1"/>
            <a:r>
              <a:rPr lang="fa-IR" dirty="0" smtClean="0"/>
              <a:t>جانبی</a:t>
            </a:r>
          </a:p>
          <a:p>
            <a:pPr lvl="1" algn="r" rtl="1"/>
            <a:r>
              <a:rPr lang="fa-IR" dirty="0" smtClean="0"/>
              <a:t>پرهزینه</a:t>
            </a:r>
          </a:p>
          <a:p>
            <a:pPr lvl="1" algn="r" rtl="1"/>
            <a:r>
              <a:rPr lang="fa-IR" dirty="0" smtClean="0"/>
              <a:t>لوکس </a:t>
            </a:r>
          </a:p>
          <a:p>
            <a:pPr algn="r" rtl="1"/>
            <a:r>
              <a:rPr lang="fa-IR" dirty="0" smtClean="0"/>
              <a:t>همچنین:</a:t>
            </a:r>
          </a:p>
          <a:p>
            <a:pPr lvl="1" algn="r" rtl="1"/>
            <a:r>
              <a:rPr lang="fa-IR" dirty="0" smtClean="0"/>
              <a:t>مدیریت را هنری فردی بر پایه تماسهای رودرو دانسته</a:t>
            </a:r>
          </a:p>
          <a:p>
            <a:pPr lvl="1" algn="r" rtl="1"/>
            <a:r>
              <a:rPr lang="fa-IR" dirty="0" smtClean="0"/>
              <a:t>نه فرایندی با ابعاد جهانی و نیازمند به هماهنگی های گسترده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دلایل ضرورت اطلاعات در عصر حاضر...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/>
              <a:t>ولی امروزه کمتر مدیری میتواند  از توجه به نقش و اهمیت تأثیر اطلاعات بر سازمانها غافل بماند</a:t>
            </a:r>
          </a:p>
          <a:p>
            <a:pPr algn="r" rtl="1"/>
            <a:r>
              <a:rPr lang="fa-IR" dirty="0" smtClean="0"/>
              <a:t>تحولات و دگرگونی های وسیع و گسترده ای در سطح جهانی رخ داده که نیاز به اطلاعات را حیاتی تر نموده است </a:t>
            </a:r>
          </a:p>
          <a:p>
            <a:pPr algn="r" rtl="1"/>
            <a:r>
              <a:rPr lang="fa-IR" dirty="0" smtClean="0"/>
              <a:t>از جمله آنها می توان به موارد زیر اشاره نمود:</a:t>
            </a:r>
          </a:p>
          <a:p>
            <a:pPr lvl="1" algn="r" rtl="1"/>
            <a:r>
              <a:rPr lang="fa-IR" dirty="0" smtClean="0"/>
              <a:t>پدیده جهانی شدن اقتصاد </a:t>
            </a:r>
          </a:p>
          <a:p>
            <a:pPr lvl="1" algn="r" rtl="1"/>
            <a:r>
              <a:rPr lang="fa-IR" dirty="0" smtClean="0"/>
              <a:t>تبدیل اقتصاد و جامعه صنعتی</a:t>
            </a:r>
          </a:p>
          <a:p>
            <a:pPr lvl="2" algn="r" rtl="1"/>
            <a:r>
              <a:rPr lang="fa-IR" dirty="0" smtClean="0"/>
              <a:t> به اقتصاد خدماتی و دانش محور </a:t>
            </a:r>
          </a:p>
          <a:p>
            <a:pPr algn="r" rt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دلایل ضرورت اطلاعات در عصر حاضر...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پیامدهای این دگرگونی ها را که باعث پیدایش چالشهای جدیدی فراروی سازمانها و مدیریت آنها گردیده است، را می توان به صورت زیر برشمرد:</a:t>
            </a:r>
          </a:p>
          <a:p>
            <a:pPr algn="r" rtl="1"/>
            <a:endParaRPr lang="fa-IR" dirty="0" smtClean="0"/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 smtClean="0"/>
              <a:t> پدیده -جهانی شدن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 smtClean="0"/>
              <a:t>ظهور اقتصاد اطلاعاتی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 smtClean="0"/>
              <a:t>تغییرات در بنگاههای تجاری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dirty="0" smtClean="0"/>
              <a:t>بروز مؤسسه دیجیتال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837</TotalTime>
  <Words>2105</Words>
  <Application>Microsoft Office PowerPoint</Application>
  <PresentationFormat>On-screen Show (4:3)</PresentationFormat>
  <Paragraphs>284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مدیریت استراتژیک فناوری اطلاعات مبانی تکنیکی سیستم های اطلاعاتی </vt:lpstr>
      <vt:lpstr>سرفصل مطالب</vt:lpstr>
      <vt:lpstr>مقدمه</vt:lpstr>
      <vt:lpstr>مقدمه...</vt:lpstr>
      <vt:lpstr>مقدمه...</vt:lpstr>
      <vt:lpstr>دلایل ضرورت اطلاعات در عصر حاضر</vt:lpstr>
      <vt:lpstr>دلایل ضرورت اطلاعات در عصر حاضر...</vt:lpstr>
      <vt:lpstr>دلایل ضرورت اطلاعات در عصر حاضر...</vt:lpstr>
      <vt:lpstr>جهانی شدن(Globalization) ...</vt:lpstr>
      <vt:lpstr>جهانی شدن(Globalization) ...</vt:lpstr>
      <vt:lpstr> اقتصاد اطلاعاتی Information Economy</vt:lpstr>
      <vt:lpstr>بنگاههای تجاری Business Enterprises</vt:lpstr>
      <vt:lpstr>بنگاههای تجاری... Business Enterprises</vt:lpstr>
      <vt:lpstr>مؤسسات دیجیتال Digital Firm</vt:lpstr>
      <vt:lpstr>نقش اطلاعات در توسعه و پیشرفت جوامع</vt:lpstr>
      <vt:lpstr>نقش اطلاعات در توسعه و پیشرفت جوامع...</vt:lpstr>
      <vt:lpstr>نقش اطلاعات در توسعه و پیشرفت جوامع...</vt:lpstr>
      <vt:lpstr>نقش اطلاعات در توسعه و پیشرفت جوامع...</vt:lpstr>
      <vt:lpstr>سیستم اطلاعاتی (Information System)</vt:lpstr>
      <vt:lpstr>سیستم اطلاعاتی (Information System)...</vt:lpstr>
      <vt:lpstr>سیستم اطلاعاتی (Information System)...</vt:lpstr>
      <vt:lpstr>سیستم اطلاعاتی (Information System)...</vt:lpstr>
      <vt:lpstr>نقش تکنولوژی اطلاعات (IT)</vt:lpstr>
      <vt:lpstr>نقش تکنولوژی اطلاعات (IT)...</vt:lpstr>
      <vt:lpstr>نقش تکنولوژی اطلاعات (IT)...</vt:lpstr>
      <vt:lpstr>نقش تکنولوژی اطلاعات (IT)...</vt:lpstr>
      <vt:lpstr>نقش تکنولوژی اطلاعات (IT)...</vt:lpstr>
      <vt:lpstr>تاریخچه ی سیستم های اطلاعاتی</vt:lpstr>
      <vt:lpstr>تاریخچه ی سیستم های اطلاعاتی...</vt:lpstr>
      <vt:lpstr>تاریخچه ی سیستم های اطلاعاتی...</vt:lpstr>
      <vt:lpstr>تاریخچه ی سیستم های اطلاعاتی...</vt:lpstr>
      <vt:lpstr>تاریخچه ی سیستم های اطلاعاتی...</vt:lpstr>
      <vt:lpstr>تفاوت داده و اطلاعات  </vt:lpstr>
      <vt:lpstr>ویژگی های اطلاعات با ارزش</vt:lpstr>
      <vt:lpstr>ویژگی های اطلاعات با ارزش...</vt:lpstr>
      <vt:lpstr>ویژگی های اطلاعات با ارزش...</vt:lpstr>
      <vt:lpstr>ویژگی های اطلاعات با ارزش...</vt:lpstr>
      <vt:lpstr>ویژگی های اطلاعات با ارزش...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137</cp:revision>
  <dcterms:created xsi:type="dcterms:W3CDTF">2006-08-16T00:00:00Z</dcterms:created>
  <dcterms:modified xsi:type="dcterms:W3CDTF">2012-02-20T21:28:21Z</dcterms:modified>
</cp:coreProperties>
</file>