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56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304" r:id="rId5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842D2-DE6A-4E72-B3D2-D639306A6F5C}" type="doc">
      <dgm:prSet loTypeId="urn:microsoft.com/office/officeart/2005/8/layout/radial6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01398611-9C7F-4210-8E76-602FFAD5E35F}">
      <dgm:prSet phldrT="[Text]"/>
      <dgm:spPr/>
      <dgm:t>
        <a:bodyPr/>
        <a:lstStyle/>
        <a:p>
          <a:r>
            <a:rPr lang="en-GB" dirty="0" smtClean="0"/>
            <a:t>SDLC</a:t>
          </a:r>
          <a:endParaRPr lang="en-GB" dirty="0"/>
        </a:p>
      </dgm:t>
    </dgm:pt>
    <dgm:pt modelId="{9F852813-0C07-48E6-B3A8-05EA9E00D22E}" type="parTrans" cxnId="{1A678ED9-8CB9-4786-A1DB-F315D4E27EA7}">
      <dgm:prSet/>
      <dgm:spPr/>
      <dgm:t>
        <a:bodyPr/>
        <a:lstStyle/>
        <a:p>
          <a:endParaRPr lang="en-GB"/>
        </a:p>
      </dgm:t>
    </dgm:pt>
    <dgm:pt modelId="{35FA1EED-450C-4296-9AF6-8E5AD05AA092}" type="sibTrans" cxnId="{1A678ED9-8CB9-4786-A1DB-F315D4E27EA7}">
      <dgm:prSet/>
      <dgm:spPr/>
      <dgm:t>
        <a:bodyPr/>
        <a:lstStyle/>
        <a:p>
          <a:endParaRPr lang="en-GB"/>
        </a:p>
      </dgm:t>
    </dgm:pt>
    <dgm:pt modelId="{9C1B7523-9268-4268-A351-68D3E854D448}">
      <dgm:prSet phldrT="[Text]"/>
      <dgm:spPr/>
      <dgm:t>
        <a:bodyPr/>
        <a:lstStyle/>
        <a:p>
          <a:r>
            <a:rPr lang="en-US" dirty="0" smtClean="0"/>
            <a:t>Planning and Selection</a:t>
          </a:r>
          <a:endParaRPr lang="en-GB" dirty="0"/>
        </a:p>
      </dgm:t>
    </dgm:pt>
    <dgm:pt modelId="{66087346-FC80-42EC-A70B-75BBF4F21C71}" type="parTrans" cxnId="{FF8E788D-ADF4-44BF-80B3-D6CBC98191A6}">
      <dgm:prSet/>
      <dgm:spPr/>
      <dgm:t>
        <a:bodyPr/>
        <a:lstStyle/>
        <a:p>
          <a:endParaRPr lang="en-GB"/>
        </a:p>
      </dgm:t>
    </dgm:pt>
    <dgm:pt modelId="{26D5259E-F6DB-4D68-936C-516D20302C64}" type="sibTrans" cxnId="{FF8E788D-ADF4-44BF-80B3-D6CBC98191A6}">
      <dgm:prSet/>
      <dgm:spPr/>
      <dgm:t>
        <a:bodyPr/>
        <a:lstStyle/>
        <a:p>
          <a:endParaRPr lang="en-GB"/>
        </a:p>
      </dgm:t>
    </dgm:pt>
    <dgm:pt modelId="{D660787D-1E13-4FAF-ABF2-2C6685F31BA3}">
      <dgm:prSet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7B5B80FE-2BF8-408B-B093-32D0FE55DD2E}" type="parTrans" cxnId="{34B9991B-B506-4FF0-9953-4D5D4289295D}">
      <dgm:prSet/>
      <dgm:spPr/>
      <dgm:t>
        <a:bodyPr/>
        <a:lstStyle/>
        <a:p>
          <a:endParaRPr lang="en-GB"/>
        </a:p>
      </dgm:t>
    </dgm:pt>
    <dgm:pt modelId="{0676BB25-738A-45A9-88BB-9CC22F962A2B}" type="sibTrans" cxnId="{34B9991B-B506-4FF0-9953-4D5D4289295D}">
      <dgm:prSet/>
      <dgm:spPr/>
      <dgm:t>
        <a:bodyPr/>
        <a:lstStyle/>
        <a:p>
          <a:endParaRPr lang="en-GB"/>
        </a:p>
      </dgm:t>
    </dgm:pt>
    <dgm:pt modelId="{5763929F-08FA-4F3D-93F6-02093C79CC06}">
      <dgm:prSet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829E366A-5E17-439D-91B6-4A0931B8DA38}" type="parTrans" cxnId="{9488D5F5-CD31-40E6-BA87-6BC35468F1A6}">
      <dgm:prSet/>
      <dgm:spPr/>
      <dgm:t>
        <a:bodyPr/>
        <a:lstStyle/>
        <a:p>
          <a:endParaRPr lang="en-GB"/>
        </a:p>
      </dgm:t>
    </dgm:pt>
    <dgm:pt modelId="{8D459E92-BB58-4CCC-9FF2-63747A865BFD}" type="sibTrans" cxnId="{9488D5F5-CD31-40E6-BA87-6BC35468F1A6}">
      <dgm:prSet/>
      <dgm:spPr/>
      <dgm:t>
        <a:bodyPr/>
        <a:lstStyle/>
        <a:p>
          <a:endParaRPr lang="en-GB"/>
        </a:p>
      </dgm:t>
    </dgm:pt>
    <dgm:pt modelId="{21070B33-864D-430B-BAF0-353AF6D71C09}">
      <dgm:prSet/>
      <dgm:spPr/>
      <dgm:t>
        <a:bodyPr/>
        <a:lstStyle/>
        <a:p>
          <a:r>
            <a:rPr lang="en-US" dirty="0" smtClean="0"/>
            <a:t>Implementation and Operation</a:t>
          </a:r>
          <a:endParaRPr lang="en-US" dirty="0"/>
        </a:p>
      </dgm:t>
    </dgm:pt>
    <dgm:pt modelId="{4D644CB3-675F-40D6-8DA7-BDC8C2CB9875}" type="parTrans" cxnId="{F2A3E4BD-CE7F-4730-9B31-E8D4901DA02C}">
      <dgm:prSet/>
      <dgm:spPr/>
      <dgm:t>
        <a:bodyPr/>
        <a:lstStyle/>
        <a:p>
          <a:endParaRPr lang="en-GB"/>
        </a:p>
      </dgm:t>
    </dgm:pt>
    <dgm:pt modelId="{C386BCB5-4CC1-4794-BFBC-ABC6E2701837}" type="sibTrans" cxnId="{F2A3E4BD-CE7F-4730-9B31-E8D4901DA02C}">
      <dgm:prSet/>
      <dgm:spPr/>
      <dgm:t>
        <a:bodyPr/>
        <a:lstStyle/>
        <a:p>
          <a:endParaRPr lang="en-GB"/>
        </a:p>
      </dgm:t>
    </dgm:pt>
    <dgm:pt modelId="{09295B78-2EAC-4340-93EA-2572FC6AEA96}" type="pres">
      <dgm:prSet presAssocID="{D74842D2-DE6A-4E72-B3D2-D639306A6F5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1EC82D6-F18E-4F6B-A511-AF1BDB1CD95E}" type="pres">
      <dgm:prSet presAssocID="{01398611-9C7F-4210-8E76-602FFAD5E35F}" presName="centerShape" presStyleLbl="node0" presStyleIdx="0" presStyleCnt="1" custScaleX="61856" custScaleY="61856"/>
      <dgm:spPr/>
      <dgm:t>
        <a:bodyPr/>
        <a:lstStyle/>
        <a:p>
          <a:endParaRPr lang="en-GB"/>
        </a:p>
      </dgm:t>
    </dgm:pt>
    <dgm:pt modelId="{92A635C7-1B19-4E6B-AE1E-2D6A42DED807}" type="pres">
      <dgm:prSet presAssocID="{9C1B7523-9268-4268-A351-68D3E854D448}" presName="node" presStyleLbl="node1" presStyleIdx="0" presStyleCnt="4" custScaleX="159180" custScaleY="15918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94CEBA9-BB97-458B-A11D-EFF74EDC2F9F}" type="pres">
      <dgm:prSet presAssocID="{9C1B7523-9268-4268-A351-68D3E854D448}" presName="dummy" presStyleCnt="0"/>
      <dgm:spPr/>
    </dgm:pt>
    <dgm:pt modelId="{DC87268E-476E-4694-A420-E9758C63D354}" type="pres">
      <dgm:prSet presAssocID="{26D5259E-F6DB-4D68-936C-516D20302C64}" presName="sibTrans" presStyleLbl="sibTrans2D1" presStyleIdx="0" presStyleCnt="4"/>
      <dgm:spPr/>
      <dgm:t>
        <a:bodyPr/>
        <a:lstStyle/>
        <a:p>
          <a:endParaRPr lang="en-GB"/>
        </a:p>
      </dgm:t>
    </dgm:pt>
    <dgm:pt modelId="{BC960580-8E5F-4BDF-8A9A-0095E885F548}" type="pres">
      <dgm:prSet presAssocID="{D660787D-1E13-4FAF-ABF2-2C6685F31BA3}" presName="node" presStyleLbl="node1" presStyleIdx="1" presStyleCnt="4" custScaleX="148290" custScaleY="14829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E0C37A-9D27-42F8-A70C-F8467110493B}" type="pres">
      <dgm:prSet presAssocID="{D660787D-1E13-4FAF-ABF2-2C6685F31BA3}" presName="dummy" presStyleCnt="0"/>
      <dgm:spPr/>
    </dgm:pt>
    <dgm:pt modelId="{04107203-4195-47DA-99B2-7285F606DEA8}" type="pres">
      <dgm:prSet presAssocID="{0676BB25-738A-45A9-88BB-9CC22F962A2B}" presName="sibTrans" presStyleLbl="sibTrans2D1" presStyleIdx="1" presStyleCnt="4"/>
      <dgm:spPr/>
      <dgm:t>
        <a:bodyPr/>
        <a:lstStyle/>
        <a:p>
          <a:endParaRPr lang="en-GB"/>
        </a:p>
      </dgm:t>
    </dgm:pt>
    <dgm:pt modelId="{9DB57BA5-1C94-4575-9A0D-BD5399FC4746}" type="pres">
      <dgm:prSet presAssocID="{5763929F-08FA-4F3D-93F6-02093C79CC06}" presName="node" presStyleLbl="node1" presStyleIdx="2" presStyleCnt="4" custScaleX="153735" custScaleY="15373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C9A450E-F46C-4B7F-A9C6-C22E34E13ECB}" type="pres">
      <dgm:prSet presAssocID="{5763929F-08FA-4F3D-93F6-02093C79CC06}" presName="dummy" presStyleCnt="0"/>
      <dgm:spPr/>
    </dgm:pt>
    <dgm:pt modelId="{79AADB61-9F7F-48A1-9E49-578C24B1ECF9}" type="pres">
      <dgm:prSet presAssocID="{8D459E92-BB58-4CCC-9FF2-63747A865BFD}" presName="sibTrans" presStyleLbl="sibTrans2D1" presStyleIdx="2" presStyleCnt="4"/>
      <dgm:spPr/>
      <dgm:t>
        <a:bodyPr/>
        <a:lstStyle/>
        <a:p>
          <a:endParaRPr lang="en-GB"/>
        </a:p>
      </dgm:t>
    </dgm:pt>
    <dgm:pt modelId="{5A16E73C-BC16-422F-A697-9C585FEEA411}" type="pres">
      <dgm:prSet presAssocID="{21070B33-864D-430B-BAF0-353AF6D71C09}" presName="node" presStyleLbl="node1" presStyleIdx="3" presStyleCnt="4" custScaleX="145757" custScaleY="14575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16A6859-524B-4660-9FFB-6C80C5E5CC85}" type="pres">
      <dgm:prSet presAssocID="{21070B33-864D-430B-BAF0-353AF6D71C09}" presName="dummy" presStyleCnt="0"/>
      <dgm:spPr/>
    </dgm:pt>
    <dgm:pt modelId="{F3CB3E19-E738-4CD9-86FA-24D8C2860B98}" type="pres">
      <dgm:prSet presAssocID="{C386BCB5-4CC1-4794-BFBC-ABC6E2701837}" presName="sibTrans" presStyleLbl="sibTrans2D1" presStyleIdx="3" presStyleCnt="4"/>
      <dgm:spPr/>
      <dgm:t>
        <a:bodyPr/>
        <a:lstStyle/>
        <a:p>
          <a:endParaRPr lang="en-GB"/>
        </a:p>
      </dgm:t>
    </dgm:pt>
  </dgm:ptLst>
  <dgm:cxnLst>
    <dgm:cxn modelId="{C1D339FC-FBA7-442A-9DCF-9D81B0CF0B41}" type="presOf" srcId="{0676BB25-738A-45A9-88BB-9CC22F962A2B}" destId="{04107203-4195-47DA-99B2-7285F606DEA8}" srcOrd="0" destOrd="0" presId="urn:microsoft.com/office/officeart/2005/8/layout/radial6"/>
    <dgm:cxn modelId="{B3A9AE16-D4D0-45DE-A385-8B8DCE638222}" type="presOf" srcId="{5763929F-08FA-4F3D-93F6-02093C79CC06}" destId="{9DB57BA5-1C94-4575-9A0D-BD5399FC4746}" srcOrd="0" destOrd="0" presId="urn:microsoft.com/office/officeart/2005/8/layout/radial6"/>
    <dgm:cxn modelId="{8221BA68-4663-484B-A4A8-A3571E66A097}" type="presOf" srcId="{26D5259E-F6DB-4D68-936C-516D20302C64}" destId="{DC87268E-476E-4694-A420-E9758C63D354}" srcOrd="0" destOrd="0" presId="urn:microsoft.com/office/officeart/2005/8/layout/radial6"/>
    <dgm:cxn modelId="{F2A3E4BD-CE7F-4730-9B31-E8D4901DA02C}" srcId="{01398611-9C7F-4210-8E76-602FFAD5E35F}" destId="{21070B33-864D-430B-BAF0-353AF6D71C09}" srcOrd="3" destOrd="0" parTransId="{4D644CB3-675F-40D6-8DA7-BDC8C2CB9875}" sibTransId="{C386BCB5-4CC1-4794-BFBC-ABC6E2701837}"/>
    <dgm:cxn modelId="{1A678ED9-8CB9-4786-A1DB-F315D4E27EA7}" srcId="{D74842D2-DE6A-4E72-B3D2-D639306A6F5C}" destId="{01398611-9C7F-4210-8E76-602FFAD5E35F}" srcOrd="0" destOrd="0" parTransId="{9F852813-0C07-48E6-B3A8-05EA9E00D22E}" sibTransId="{35FA1EED-450C-4296-9AF6-8E5AD05AA092}"/>
    <dgm:cxn modelId="{9488D5F5-CD31-40E6-BA87-6BC35468F1A6}" srcId="{01398611-9C7F-4210-8E76-602FFAD5E35F}" destId="{5763929F-08FA-4F3D-93F6-02093C79CC06}" srcOrd="2" destOrd="0" parTransId="{829E366A-5E17-439D-91B6-4A0931B8DA38}" sibTransId="{8D459E92-BB58-4CCC-9FF2-63747A865BFD}"/>
    <dgm:cxn modelId="{34B9991B-B506-4FF0-9953-4D5D4289295D}" srcId="{01398611-9C7F-4210-8E76-602FFAD5E35F}" destId="{D660787D-1E13-4FAF-ABF2-2C6685F31BA3}" srcOrd="1" destOrd="0" parTransId="{7B5B80FE-2BF8-408B-B093-32D0FE55DD2E}" sibTransId="{0676BB25-738A-45A9-88BB-9CC22F962A2B}"/>
    <dgm:cxn modelId="{854AB951-3D74-49FB-B9EC-61A2B70EF628}" type="presOf" srcId="{C386BCB5-4CC1-4794-BFBC-ABC6E2701837}" destId="{F3CB3E19-E738-4CD9-86FA-24D8C2860B98}" srcOrd="0" destOrd="0" presId="urn:microsoft.com/office/officeart/2005/8/layout/radial6"/>
    <dgm:cxn modelId="{FF8E788D-ADF4-44BF-80B3-D6CBC98191A6}" srcId="{01398611-9C7F-4210-8E76-602FFAD5E35F}" destId="{9C1B7523-9268-4268-A351-68D3E854D448}" srcOrd="0" destOrd="0" parTransId="{66087346-FC80-42EC-A70B-75BBF4F21C71}" sibTransId="{26D5259E-F6DB-4D68-936C-516D20302C64}"/>
    <dgm:cxn modelId="{184805DF-C7D6-4E63-8E6A-C4633F605CFF}" type="presOf" srcId="{8D459E92-BB58-4CCC-9FF2-63747A865BFD}" destId="{79AADB61-9F7F-48A1-9E49-578C24B1ECF9}" srcOrd="0" destOrd="0" presId="urn:microsoft.com/office/officeart/2005/8/layout/radial6"/>
    <dgm:cxn modelId="{BD2E1D6B-6AB0-4E24-A4BB-5B8A5117283B}" type="presOf" srcId="{21070B33-864D-430B-BAF0-353AF6D71C09}" destId="{5A16E73C-BC16-422F-A697-9C585FEEA411}" srcOrd="0" destOrd="0" presId="urn:microsoft.com/office/officeart/2005/8/layout/radial6"/>
    <dgm:cxn modelId="{39D9C063-313F-411E-8017-9C2850FF7497}" type="presOf" srcId="{D74842D2-DE6A-4E72-B3D2-D639306A6F5C}" destId="{09295B78-2EAC-4340-93EA-2572FC6AEA96}" srcOrd="0" destOrd="0" presId="urn:microsoft.com/office/officeart/2005/8/layout/radial6"/>
    <dgm:cxn modelId="{A362574F-C615-4676-8CE8-298106BAB10E}" type="presOf" srcId="{9C1B7523-9268-4268-A351-68D3E854D448}" destId="{92A635C7-1B19-4E6B-AE1E-2D6A42DED807}" srcOrd="0" destOrd="0" presId="urn:microsoft.com/office/officeart/2005/8/layout/radial6"/>
    <dgm:cxn modelId="{95D73ED6-9E93-4555-9D04-6B775BA88673}" type="presOf" srcId="{D660787D-1E13-4FAF-ABF2-2C6685F31BA3}" destId="{BC960580-8E5F-4BDF-8A9A-0095E885F548}" srcOrd="0" destOrd="0" presId="urn:microsoft.com/office/officeart/2005/8/layout/radial6"/>
    <dgm:cxn modelId="{524CB10F-09BD-4E96-97F4-79B12F6C4A7E}" type="presOf" srcId="{01398611-9C7F-4210-8E76-602FFAD5E35F}" destId="{A1EC82D6-F18E-4F6B-A511-AF1BDB1CD95E}" srcOrd="0" destOrd="0" presId="urn:microsoft.com/office/officeart/2005/8/layout/radial6"/>
    <dgm:cxn modelId="{40822AD3-F88D-45AE-AD86-5EA4F1D362F0}" type="presParOf" srcId="{09295B78-2EAC-4340-93EA-2572FC6AEA96}" destId="{A1EC82D6-F18E-4F6B-A511-AF1BDB1CD95E}" srcOrd="0" destOrd="0" presId="urn:microsoft.com/office/officeart/2005/8/layout/radial6"/>
    <dgm:cxn modelId="{9D15B04F-C415-4EC1-84B9-651F5D05895A}" type="presParOf" srcId="{09295B78-2EAC-4340-93EA-2572FC6AEA96}" destId="{92A635C7-1B19-4E6B-AE1E-2D6A42DED807}" srcOrd="1" destOrd="0" presId="urn:microsoft.com/office/officeart/2005/8/layout/radial6"/>
    <dgm:cxn modelId="{77CB468E-78D1-4BD5-B9AE-63A576C67F7D}" type="presParOf" srcId="{09295B78-2EAC-4340-93EA-2572FC6AEA96}" destId="{594CEBA9-BB97-458B-A11D-EFF74EDC2F9F}" srcOrd="2" destOrd="0" presId="urn:microsoft.com/office/officeart/2005/8/layout/radial6"/>
    <dgm:cxn modelId="{4D0BE67D-DCEE-494D-8417-E737F19F7ED9}" type="presParOf" srcId="{09295B78-2EAC-4340-93EA-2572FC6AEA96}" destId="{DC87268E-476E-4694-A420-E9758C63D354}" srcOrd="3" destOrd="0" presId="urn:microsoft.com/office/officeart/2005/8/layout/radial6"/>
    <dgm:cxn modelId="{091CD739-00AB-47E6-84B8-DC4148D5FC42}" type="presParOf" srcId="{09295B78-2EAC-4340-93EA-2572FC6AEA96}" destId="{BC960580-8E5F-4BDF-8A9A-0095E885F548}" srcOrd="4" destOrd="0" presId="urn:microsoft.com/office/officeart/2005/8/layout/radial6"/>
    <dgm:cxn modelId="{64F326DC-2869-4869-9636-E79FA7386950}" type="presParOf" srcId="{09295B78-2EAC-4340-93EA-2572FC6AEA96}" destId="{4EE0C37A-9D27-42F8-A70C-F8467110493B}" srcOrd="5" destOrd="0" presId="urn:microsoft.com/office/officeart/2005/8/layout/radial6"/>
    <dgm:cxn modelId="{67E17DBB-36F2-4FB4-8580-056A65B05AF2}" type="presParOf" srcId="{09295B78-2EAC-4340-93EA-2572FC6AEA96}" destId="{04107203-4195-47DA-99B2-7285F606DEA8}" srcOrd="6" destOrd="0" presId="urn:microsoft.com/office/officeart/2005/8/layout/radial6"/>
    <dgm:cxn modelId="{DC358C13-140C-446F-9646-E2E7366C9B65}" type="presParOf" srcId="{09295B78-2EAC-4340-93EA-2572FC6AEA96}" destId="{9DB57BA5-1C94-4575-9A0D-BD5399FC4746}" srcOrd="7" destOrd="0" presId="urn:microsoft.com/office/officeart/2005/8/layout/radial6"/>
    <dgm:cxn modelId="{4200B8EC-8400-4011-8DC2-28B09D6CC291}" type="presParOf" srcId="{09295B78-2EAC-4340-93EA-2572FC6AEA96}" destId="{7C9A450E-F46C-4B7F-A9C6-C22E34E13ECB}" srcOrd="8" destOrd="0" presId="urn:microsoft.com/office/officeart/2005/8/layout/radial6"/>
    <dgm:cxn modelId="{BB53C507-642E-44B7-AEC8-3D9608393E12}" type="presParOf" srcId="{09295B78-2EAC-4340-93EA-2572FC6AEA96}" destId="{79AADB61-9F7F-48A1-9E49-578C24B1ECF9}" srcOrd="9" destOrd="0" presId="urn:microsoft.com/office/officeart/2005/8/layout/radial6"/>
    <dgm:cxn modelId="{B3941623-4F56-4D48-A101-3DBDBF9181F6}" type="presParOf" srcId="{09295B78-2EAC-4340-93EA-2572FC6AEA96}" destId="{5A16E73C-BC16-422F-A697-9C585FEEA411}" srcOrd="10" destOrd="0" presId="urn:microsoft.com/office/officeart/2005/8/layout/radial6"/>
    <dgm:cxn modelId="{35699592-07F3-4816-9A56-F4A963790B33}" type="presParOf" srcId="{09295B78-2EAC-4340-93EA-2572FC6AEA96}" destId="{116A6859-524B-4660-9FFB-6C80C5E5CC85}" srcOrd="11" destOrd="0" presId="urn:microsoft.com/office/officeart/2005/8/layout/radial6"/>
    <dgm:cxn modelId="{EF9CE074-9BBA-4AA0-BFFC-72F753FF6006}" type="presParOf" srcId="{09295B78-2EAC-4340-93EA-2572FC6AEA96}" destId="{F3CB3E19-E738-4CD9-86FA-24D8C2860B9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CB3E19-E738-4CD9-86FA-24D8C2860B98}">
      <dsp:nvSpPr>
        <dsp:cNvPr id="0" name=""/>
        <dsp:cNvSpPr/>
      </dsp:nvSpPr>
      <dsp:spPr>
        <a:xfrm>
          <a:off x="1546005" y="693006"/>
          <a:ext cx="4486008" cy="448600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AADB61-9F7F-48A1-9E49-578C24B1ECF9}">
      <dsp:nvSpPr>
        <dsp:cNvPr id="0" name=""/>
        <dsp:cNvSpPr/>
      </dsp:nvSpPr>
      <dsp:spPr>
        <a:xfrm>
          <a:off x="1546005" y="693006"/>
          <a:ext cx="4486008" cy="448600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107203-4195-47DA-99B2-7285F606DEA8}">
      <dsp:nvSpPr>
        <dsp:cNvPr id="0" name=""/>
        <dsp:cNvSpPr/>
      </dsp:nvSpPr>
      <dsp:spPr>
        <a:xfrm>
          <a:off x="1546005" y="693006"/>
          <a:ext cx="4486008" cy="4486008"/>
        </a:xfrm>
        <a:prstGeom prst="blockArc">
          <a:avLst>
            <a:gd name="adj1" fmla="val 0"/>
            <a:gd name="adj2" fmla="val 5400000"/>
            <a:gd name="adj3" fmla="val 464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87268E-476E-4694-A420-E9758C63D354}">
      <dsp:nvSpPr>
        <dsp:cNvPr id="0" name=""/>
        <dsp:cNvSpPr/>
      </dsp:nvSpPr>
      <dsp:spPr>
        <a:xfrm>
          <a:off x="1546005" y="693006"/>
          <a:ext cx="4486008" cy="4486008"/>
        </a:xfrm>
        <a:prstGeom prst="blockArc">
          <a:avLst>
            <a:gd name="adj1" fmla="val 16200000"/>
            <a:gd name="adj2" fmla="val 0"/>
            <a:gd name="adj3" fmla="val 464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EC82D6-F18E-4F6B-A511-AF1BDB1CD95E}">
      <dsp:nvSpPr>
        <dsp:cNvPr id="0" name=""/>
        <dsp:cNvSpPr/>
      </dsp:nvSpPr>
      <dsp:spPr>
        <a:xfrm>
          <a:off x="3150038" y="2297039"/>
          <a:ext cx="1277942" cy="12779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SDLC</a:t>
          </a:r>
          <a:endParaRPr lang="en-GB" sz="3200" kern="1200" dirty="0"/>
        </a:p>
      </dsp:txBody>
      <dsp:txXfrm>
        <a:off x="3150038" y="2297039"/>
        <a:ext cx="1277942" cy="1277942"/>
      </dsp:txXfrm>
    </dsp:sp>
    <dsp:sp modelId="{92A635C7-1B19-4E6B-AE1E-2D6A42DED807}">
      <dsp:nvSpPr>
        <dsp:cNvPr id="0" name=""/>
        <dsp:cNvSpPr/>
      </dsp:nvSpPr>
      <dsp:spPr>
        <a:xfrm>
          <a:off x="2637981" y="-405958"/>
          <a:ext cx="2302056" cy="230205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Planning and Selection</a:t>
          </a:r>
          <a:endParaRPr lang="en-GB" sz="1700" kern="1200" dirty="0"/>
        </a:p>
      </dsp:txBody>
      <dsp:txXfrm>
        <a:off x="2637981" y="-405958"/>
        <a:ext cx="2302056" cy="2302056"/>
      </dsp:txXfrm>
    </dsp:sp>
    <dsp:sp modelId="{BC960580-8E5F-4BDF-8A9A-0095E885F548}">
      <dsp:nvSpPr>
        <dsp:cNvPr id="0" name=""/>
        <dsp:cNvSpPr/>
      </dsp:nvSpPr>
      <dsp:spPr>
        <a:xfrm>
          <a:off x="4907668" y="1863727"/>
          <a:ext cx="2144565" cy="214456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Analysis</a:t>
          </a:r>
          <a:endParaRPr lang="en-US" sz="1700" kern="1200" dirty="0"/>
        </a:p>
      </dsp:txBody>
      <dsp:txXfrm>
        <a:off x="4907668" y="1863727"/>
        <a:ext cx="2144565" cy="2144565"/>
      </dsp:txXfrm>
    </dsp:sp>
    <dsp:sp modelId="{9DB57BA5-1C94-4575-9A0D-BD5399FC4746}">
      <dsp:nvSpPr>
        <dsp:cNvPr id="0" name=""/>
        <dsp:cNvSpPr/>
      </dsp:nvSpPr>
      <dsp:spPr>
        <a:xfrm>
          <a:off x="2677354" y="4015295"/>
          <a:ext cx="2223310" cy="222331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Design</a:t>
          </a:r>
          <a:endParaRPr lang="en-US" sz="1700" kern="1200" dirty="0"/>
        </a:p>
      </dsp:txBody>
      <dsp:txXfrm>
        <a:off x="2677354" y="4015295"/>
        <a:ext cx="2223310" cy="2223310"/>
      </dsp:txXfrm>
    </dsp:sp>
    <dsp:sp modelId="{5A16E73C-BC16-422F-A697-9C585FEEA411}">
      <dsp:nvSpPr>
        <dsp:cNvPr id="0" name=""/>
        <dsp:cNvSpPr/>
      </dsp:nvSpPr>
      <dsp:spPr>
        <a:xfrm>
          <a:off x="544102" y="1882043"/>
          <a:ext cx="2107933" cy="210793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Implementation and Operation</a:t>
          </a:r>
          <a:endParaRPr lang="en-US" sz="1700" kern="1200" dirty="0"/>
        </a:p>
      </dsp:txBody>
      <dsp:txXfrm>
        <a:off x="544102" y="1882043"/>
        <a:ext cx="2107933" cy="2107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550F0-2EAE-47ED-AA4A-EA88CFD7C28A}" type="datetimeFigureOut">
              <a:rPr lang="en-GB" smtClean="0"/>
              <a:t>28/02/2012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43473-83FB-4E7D-B84F-426748BF4AA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C9427-D4F3-4596-854F-147C8B51E598}" type="datetimeFigureOut">
              <a:rPr lang="en-GB" smtClean="0"/>
              <a:t>28/02/2012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5584A-2567-4000-A58E-CB924FA72BE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C460B-2109-49E0-AD0C-55F6158F3FE8}" type="slidenum">
              <a:rPr lang="en-US"/>
              <a:pPr/>
              <a:t>3</a:t>
            </a:fld>
            <a:endParaRPr lang="en-US"/>
          </a:p>
        </p:txBody>
      </p:sp>
      <p:sp>
        <p:nvSpPr>
          <p:cNvPr id="62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811F8-5EFF-4ED7-AF6D-4DC6158856EC}" type="slidenum">
              <a:rPr lang="en-US"/>
              <a:pPr/>
              <a:t>13</a:t>
            </a:fld>
            <a:endParaRPr lang="en-US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C2818-C3B6-4B14-84B2-A514D9065787}" type="slidenum">
              <a:rPr lang="en-US"/>
              <a:pPr/>
              <a:t>14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976C4D-0409-4C74-9727-EB10844B3113}" type="slidenum">
              <a:rPr lang="en-US"/>
              <a:pPr/>
              <a:t>15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195909-F44D-4BBE-AB8E-5BF9FF31AFE9}" type="slidenum">
              <a:rPr lang="en-US"/>
              <a:pPr/>
              <a:t>16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8B3571-60B1-488C-B260-9643034B78A1}" type="slidenum">
              <a:rPr lang="en-US"/>
              <a:pPr/>
              <a:t>17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D80F0B-6D15-4A82-89E0-95AB76E3B2B3}" type="slidenum">
              <a:rPr lang="en-US"/>
              <a:pPr/>
              <a:t>18</a:t>
            </a:fld>
            <a:endParaRPr lang="en-US"/>
          </a:p>
        </p:txBody>
      </p:sp>
      <p:sp>
        <p:nvSpPr>
          <p:cNvPr id="90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8B623-D045-4DE5-BEB9-B34C2EEE38D3}" type="slidenum">
              <a:rPr lang="en-US"/>
              <a:pPr/>
              <a:t>19</a:t>
            </a:fld>
            <a:endParaRPr lang="en-US"/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6BAF7-9296-4334-A35B-04A89D9FAE5E}" type="slidenum">
              <a:rPr lang="en-US"/>
              <a:pPr/>
              <a:t>20</a:t>
            </a:fld>
            <a:endParaRPr lang="en-US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196048-3177-4EFB-BE7B-FE5F2DBFAF49}" type="slidenum">
              <a:rPr lang="en-US"/>
              <a:pPr/>
              <a:t>21</a:t>
            </a:fld>
            <a:endParaRPr 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21C2E-7C1A-41B7-BFEA-DB2B42FC9364}" type="slidenum">
              <a:rPr lang="en-US"/>
              <a:pPr/>
              <a:t>23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E7C94-54B1-4914-AA2F-E711B91E8516}" type="slidenum">
              <a:rPr lang="en-US"/>
              <a:pPr/>
              <a:t>4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fa-IR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حکمت: دانش انباشته شده و کاربردی</a:t>
            </a:r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C1AB9-F3C4-4FBF-A878-FE5AF05F568C}" type="slidenum">
              <a:rPr lang="en-US"/>
              <a:pPr/>
              <a:t>24</a:t>
            </a:fld>
            <a:endParaRPr lang="en-US"/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0355D-1029-478B-A6FB-8408432FB64C}" type="slidenum">
              <a:rPr lang="en-US"/>
              <a:pPr/>
              <a:t>25</a:t>
            </a:fld>
            <a:endParaRPr lang="en-US"/>
          </a:p>
        </p:txBody>
      </p:sp>
      <p:sp>
        <p:nvSpPr>
          <p:cNvPr id="90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3B15D-D700-4E0D-8321-BB2AE5DA5609}" type="slidenum">
              <a:rPr lang="en-US"/>
              <a:pPr/>
              <a:t>26</a:t>
            </a:fld>
            <a:endParaRPr lang="en-US"/>
          </a:p>
        </p:txBody>
      </p:sp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F728CB-8109-4090-AAF9-40DFC9075447}" type="slidenum">
              <a:rPr lang="en-US"/>
              <a:pPr/>
              <a:t>27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ACEA9E-D131-45C2-A574-728FA0BBA4E7}" type="slidenum">
              <a:rPr lang="en-US"/>
              <a:pPr/>
              <a:t>28</a:t>
            </a:fld>
            <a:endParaRPr lang="en-US"/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04E4E-A1F1-4E1F-B6B2-79BAD87EB345}" type="slidenum">
              <a:rPr lang="en-US"/>
              <a:pPr/>
              <a:t>29</a:t>
            </a:fld>
            <a:endParaRPr lang="en-US"/>
          </a:p>
        </p:txBody>
      </p:sp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B6B3B-9441-407B-90CD-670DFF7EB98E}" type="slidenum">
              <a:rPr lang="en-US"/>
              <a:pPr/>
              <a:t>30</a:t>
            </a:fld>
            <a:endParaRPr lang="en-US"/>
          </a:p>
        </p:txBody>
      </p:sp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78BCD-7353-4071-83F3-E8B89E28C424}" type="slidenum">
              <a:rPr lang="en-US"/>
              <a:pPr/>
              <a:t>31</a:t>
            </a:fld>
            <a:endParaRPr lang="en-US"/>
          </a:p>
        </p:txBody>
      </p:sp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36FE50-5512-4FDB-AE83-3B30EED519AB}" type="slidenum">
              <a:rPr lang="en-US"/>
              <a:pPr/>
              <a:t>32</a:t>
            </a:fld>
            <a:endParaRPr lang="en-US"/>
          </a:p>
        </p:txBody>
      </p:sp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6523CA-65FC-4B23-A594-9D4EF607021B}" type="slidenum">
              <a:rPr lang="en-US"/>
              <a:pPr/>
              <a:t>33</a:t>
            </a:fld>
            <a:endParaRPr lang="en-US"/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AFA70-1496-4F71-AA2F-2DC6F12907B0}" type="slidenum">
              <a:rPr lang="en-US"/>
              <a:pPr/>
              <a:t>5</a:t>
            </a:fld>
            <a:endParaRPr lang="en-US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0EFDD-BB53-4322-93B2-5CA231EC598B}" type="slidenum">
              <a:rPr lang="en-US"/>
              <a:pPr/>
              <a:t>34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436221-572B-4B87-A154-479A70A28E00}" type="slidenum">
              <a:rPr lang="en-US"/>
              <a:pPr/>
              <a:t>35</a:t>
            </a:fld>
            <a:endParaRPr lang="en-US"/>
          </a:p>
        </p:txBody>
      </p:sp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C0405-70E4-4FCA-8640-9FA9C307D6ED}" type="slidenum">
              <a:rPr lang="en-US"/>
              <a:pPr/>
              <a:t>37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BE782-A969-4C70-A3E9-F001173B4376}" type="slidenum">
              <a:rPr lang="en-US"/>
              <a:pPr/>
              <a:t>38</a:t>
            </a:fld>
            <a:endParaRPr lang="en-US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7C336-496E-447E-AFC5-7F4F8F0473B3}" type="slidenum">
              <a:rPr lang="en-US"/>
              <a:pPr/>
              <a:t>39</a:t>
            </a:fld>
            <a:endParaRPr lang="en-US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2AA956-F892-4F8A-8705-DC87FB9B6D8B}" type="slidenum">
              <a:rPr lang="en-US"/>
              <a:pPr/>
              <a:t>40</a:t>
            </a:fld>
            <a:endParaRPr lang="en-US"/>
          </a:p>
        </p:txBody>
      </p:sp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7BDF5E-E993-482D-91BF-3D7CA72E086F}" type="slidenum">
              <a:rPr lang="en-US"/>
              <a:pPr/>
              <a:t>41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8E5329-1D2F-4ADD-83A2-22760F0CBA56}" type="slidenum">
              <a:rPr lang="en-US"/>
              <a:pPr/>
              <a:t>42</a:t>
            </a:fld>
            <a:endParaRPr lang="en-US"/>
          </a:p>
        </p:txBody>
      </p:sp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C9AEC-E8E5-462D-98C4-831333D31C4D}" type="slidenum">
              <a:rPr lang="en-US"/>
              <a:pPr/>
              <a:t>43</a:t>
            </a:fld>
            <a:endParaRPr lang="en-US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5F46CA-AA0D-4B02-9983-F19B98C0D8AE}" type="slidenum">
              <a:rPr lang="en-US"/>
              <a:pPr/>
              <a:t>44</a:t>
            </a:fld>
            <a:endParaRPr lang="en-US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C53C1-603B-4025-9576-5192D3372372}" type="slidenum">
              <a:rPr lang="en-US"/>
              <a:pPr/>
              <a:t>6</a:t>
            </a:fld>
            <a:endParaRPr lang="en-US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814EAA-0857-4E7B-A457-BACD8AE84752}" type="slidenum">
              <a:rPr lang="en-US"/>
              <a:pPr/>
              <a:t>45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0D965F-6BF7-4B74-B046-1B33E98DC2BE}" type="slidenum">
              <a:rPr lang="en-US"/>
              <a:pPr/>
              <a:t>46</a:t>
            </a:fld>
            <a:endParaRPr lang="en-US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400C55-EAEE-4B1C-A059-BFC0EB7094D0}" type="slidenum">
              <a:rPr lang="en-US"/>
              <a:pPr/>
              <a:t>47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0DD0DB-4F02-428C-8956-E760922C4136}" type="slidenum">
              <a:rPr lang="en-US"/>
              <a:pPr/>
              <a:t>48</a:t>
            </a:fld>
            <a:endParaRPr lang="en-US"/>
          </a:p>
        </p:txBody>
      </p:sp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EC92FF-BE16-4353-9F80-46DC1FA8C663}" type="slidenum">
              <a:rPr lang="en-US"/>
              <a:pPr/>
              <a:t>49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267D8E-8F15-499E-8DE3-B18D08B53893}" type="slidenum">
              <a:rPr lang="en-US"/>
              <a:pPr/>
              <a:t>50</a:t>
            </a:fld>
            <a:endParaRPr lang="en-US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B0D894-2EDC-4C00-884E-45CCBE5D4CA3}" type="slidenum">
              <a:rPr lang="en-US"/>
              <a:pPr/>
              <a:t>7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A5927-F6DF-4A7A-8ECF-E1844242B426}" type="slidenum">
              <a:rPr lang="en-US"/>
              <a:pPr/>
              <a:t>9</a:t>
            </a:fld>
            <a:endParaRPr lang="en-US"/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ACCFF2-6798-4D41-90EE-0DE83F633FD6}" type="slidenum">
              <a:rPr lang="en-US"/>
              <a:pPr/>
              <a:t>10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77D64-5BEB-4E07-A0F6-298283DAB355}" type="slidenum">
              <a:rPr lang="en-US"/>
              <a:pPr/>
              <a:t>11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4B313-E83F-4D4E-A0E5-9A20E8CFE041}" type="slidenum">
              <a:rPr lang="en-US"/>
              <a:pPr/>
              <a:t>12</a:t>
            </a:fld>
            <a:endParaRPr lang="en-US"/>
          </a:p>
        </p:txBody>
      </p:sp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C368-3FBE-4788-A2B1-5161EE463BAC}" type="datetime1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D042-E743-4C97-A622-EB2BAAC1F870}" type="datetime1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FFE9-6312-4133-88F2-FDFA2E5E6F97}" type="datetime1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1CC8-891C-42D7-913A-F306233D9EBE}" type="datetime1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4318-FDDF-4FF3-9D02-F28E7B68770E}" type="datetime1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E6D-4064-41E2-9E60-8E0F5210F1DB}" type="datetime1">
              <a:rPr lang="en-US" smtClean="0"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6328-CA75-4D18-8858-9D250DA7A972}" type="datetime1">
              <a:rPr lang="en-US" smtClean="0"/>
              <a:t>2/28/2012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E13E-1597-4937-81A7-E8A6C287ABAF}" type="datetime1">
              <a:rPr lang="en-US" smtClean="0"/>
              <a:t>2/28/2012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2749-4BC3-4E7D-9928-3764DA0C5A95}" type="datetime1">
              <a:rPr lang="en-US" smtClean="0"/>
              <a:t>2/28/2012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2B4F-C457-4F7A-8EF7-BA535FF7BD5D}" type="datetime1">
              <a:rPr lang="en-US" smtClean="0"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6EA-926B-4E88-83D5-2C250288AB38}" type="datetime1">
              <a:rPr lang="en-US" smtClean="0"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6D93F-F66D-413F-96B6-69860A2F427C}" type="datetime1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3850" y="620713"/>
            <a:ext cx="8675688" cy="5645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Decision-Making Levels of an </a:t>
            </a:r>
            <a:r>
              <a:rPr lang="en-US" dirty="0" smtClean="0"/>
              <a:t>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C8AC8-03F4-4542-B79C-2B33EB4BEE96}" type="slidenum">
              <a:rPr lang="fr-FR"/>
              <a:pPr/>
              <a:t>10</a:t>
            </a:fld>
            <a:endParaRPr lang="fr-FR"/>
          </a:p>
        </p:txBody>
      </p:sp>
      <p:pic>
        <p:nvPicPr>
          <p:cNvPr id="685061" name="Picture 5"/>
          <p:cNvPicPr>
            <a:picLocks noChangeAspect="1" noChangeArrowheads="1"/>
          </p:cNvPicPr>
          <p:nvPr/>
        </p:nvPicPr>
        <p:blipFill>
          <a:blip r:embed="rId3" cstate="print"/>
          <a:srcRect l="19781" t="30825" r="21748" b="5861"/>
          <a:stretch>
            <a:fillRect/>
          </a:stretch>
        </p:blipFill>
        <p:spPr bwMode="auto">
          <a:xfrm>
            <a:off x="1043608" y="1412776"/>
            <a:ext cx="7632848" cy="516566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1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Decision-Making Levels of an Organization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862D-1FC1-4CD6-92A3-A8DC1B722814}" type="slidenum">
              <a:rPr lang="fr-FR"/>
              <a:pPr/>
              <a:t>11</a:t>
            </a:fld>
            <a:endParaRPr lang="fr-FR"/>
          </a:p>
        </p:txBody>
      </p:sp>
      <p:sp>
        <p:nvSpPr>
          <p:cNvPr id="68710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700808"/>
            <a:ext cx="8280920" cy="47525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 Executive level (top)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Long-term decisions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Unstructured </a:t>
            </a:r>
            <a:r>
              <a:rPr lang="en-US" dirty="0" smtClean="0"/>
              <a:t>decisions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Managerial level (middle)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Decisions covering weeks and months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Semi-structured </a:t>
            </a:r>
            <a:r>
              <a:rPr lang="en-US" dirty="0" smtClean="0"/>
              <a:t>decisions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Operational level (bottom)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Day-to-day decisions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Structured decisions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General Types of Information Systems</a:t>
            </a:r>
          </a:p>
        </p:txBody>
      </p:sp>
      <p:sp>
        <p:nvSpPr>
          <p:cNvPr id="69120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/>
              <a:t> Transaction Processing Systems (TPSs)</a:t>
            </a:r>
          </a:p>
          <a:p>
            <a:pPr lvl="1"/>
            <a:r>
              <a:rPr lang="en-US" dirty="0"/>
              <a:t>Transactions</a:t>
            </a:r>
          </a:p>
          <a:p>
            <a:pPr lvl="1"/>
            <a:r>
              <a:rPr lang="en-US" dirty="0"/>
              <a:t>Used at Operational level of the organization</a:t>
            </a:r>
          </a:p>
          <a:p>
            <a:pPr lvl="1"/>
            <a:r>
              <a:rPr lang="en-US" dirty="0"/>
              <a:t>Goal: to automate repetitive information processing activities</a:t>
            </a:r>
          </a:p>
          <a:p>
            <a:pPr lvl="2"/>
            <a:r>
              <a:rPr lang="en-US" dirty="0"/>
              <a:t>Increase speed</a:t>
            </a:r>
          </a:p>
          <a:p>
            <a:pPr lvl="2"/>
            <a:r>
              <a:rPr lang="en-US" dirty="0"/>
              <a:t>Increase accuracy</a:t>
            </a:r>
          </a:p>
          <a:p>
            <a:pPr lvl="2"/>
            <a:r>
              <a:rPr lang="en-US" dirty="0"/>
              <a:t>Greater efficiency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9C67-DBDB-484C-A94E-FD246398FA52}" type="slidenum">
              <a:rPr lang="fr-FR"/>
              <a:pPr/>
              <a:t>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General Types of Information Systems</a:t>
            </a:r>
          </a:p>
        </p:txBody>
      </p:sp>
      <p:sp>
        <p:nvSpPr>
          <p:cNvPr id="6932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Data input</a:t>
            </a:r>
          </a:p>
          <a:p>
            <a:pPr lvl="1">
              <a:lnSpc>
                <a:spcPct val="90000"/>
              </a:lnSpc>
            </a:pPr>
            <a:r>
              <a:rPr lang="en-US"/>
              <a:t>Manual data entry</a:t>
            </a:r>
          </a:p>
          <a:p>
            <a:pPr lvl="1">
              <a:lnSpc>
                <a:spcPct val="90000"/>
              </a:lnSpc>
            </a:pPr>
            <a:r>
              <a:rPr lang="en-US"/>
              <a:t>Semiautomated data entry</a:t>
            </a:r>
          </a:p>
          <a:p>
            <a:pPr lvl="1">
              <a:lnSpc>
                <a:spcPct val="90000"/>
              </a:lnSpc>
            </a:pPr>
            <a:r>
              <a:rPr lang="en-US"/>
              <a:t>Fully automated data entry</a:t>
            </a:r>
          </a:p>
          <a:p>
            <a:pPr>
              <a:lnSpc>
                <a:spcPct val="90000"/>
              </a:lnSpc>
            </a:pPr>
            <a:r>
              <a:rPr lang="en-US" sz="240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Payroll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Sales and ordering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Inventory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Purchasing, receiving, shipping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Accounts payable and receivable</a:t>
            </a: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4EB4-A0E0-41D2-B455-991F2769584B}" type="slidenum">
              <a:rPr lang="fr-FR"/>
              <a:pPr/>
              <a:t>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General Types of Information Systems</a:t>
            </a:r>
          </a:p>
        </p:txBody>
      </p:sp>
      <p:sp>
        <p:nvSpPr>
          <p:cNvPr id="6973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Management Information Systems (MISs)</a:t>
            </a:r>
          </a:p>
          <a:p>
            <a:pPr lvl="1"/>
            <a:r>
              <a:rPr lang="en-US"/>
              <a:t>Two Types:</a:t>
            </a:r>
          </a:p>
          <a:p>
            <a:pPr lvl="2"/>
            <a:r>
              <a:rPr lang="en-US"/>
              <a:t>Management of IS in organizations</a:t>
            </a:r>
          </a:p>
          <a:p>
            <a:pPr lvl="2"/>
            <a:r>
              <a:rPr lang="en-US"/>
              <a:t>Specific information systems for mid-level managers</a:t>
            </a:r>
          </a:p>
          <a:p>
            <a:pPr lvl="1"/>
            <a:r>
              <a:rPr lang="en-US"/>
              <a:t>Used at managerial level of the organization</a:t>
            </a:r>
          </a:p>
          <a:p>
            <a:pPr lvl="1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B5DA-2AAB-471B-8DFE-1A8F396C8981}" type="slidenum">
              <a:rPr lang="fr-FR"/>
              <a:pPr/>
              <a:t>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General Types of Information Systems</a:t>
            </a:r>
          </a:p>
        </p:txBody>
      </p:sp>
      <p:sp>
        <p:nvSpPr>
          <p:cNvPr id="7014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Management Information Systems (MISs)</a:t>
            </a:r>
          </a:p>
          <a:p>
            <a:pPr lvl="1"/>
            <a:r>
              <a:rPr lang="en-US"/>
              <a:t>Examples:</a:t>
            </a:r>
          </a:p>
          <a:p>
            <a:pPr lvl="2"/>
            <a:r>
              <a:rPr lang="en-US"/>
              <a:t>Sales forecasting</a:t>
            </a:r>
          </a:p>
          <a:p>
            <a:pPr lvl="2"/>
            <a:r>
              <a:rPr lang="en-US"/>
              <a:t>Financial management and forecasting</a:t>
            </a:r>
          </a:p>
          <a:p>
            <a:pPr lvl="2"/>
            <a:r>
              <a:rPr lang="en-US"/>
              <a:t>Manufacturing planning and scheduling</a:t>
            </a:r>
          </a:p>
          <a:p>
            <a:pPr lvl="2"/>
            <a:r>
              <a:rPr lang="en-US"/>
              <a:t>Inventory management and planning</a:t>
            </a:r>
          </a:p>
          <a:p>
            <a:pPr lvl="2"/>
            <a:r>
              <a:rPr lang="en-US"/>
              <a:t>Advertising and product pricing</a:t>
            </a:r>
          </a:p>
          <a:p>
            <a:pPr lvl="2"/>
            <a:endParaRPr lang="en-US"/>
          </a:p>
          <a:p>
            <a:pPr lvl="1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7009-796C-4EE9-99FF-220527C9776E}" type="slidenum">
              <a:rPr lang="fr-FR"/>
              <a:pPr/>
              <a:t>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General Types of Information Systems</a:t>
            </a:r>
          </a:p>
        </p:txBody>
      </p:sp>
      <p:sp>
        <p:nvSpPr>
          <p:cNvPr id="7034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Executive Information Systems (EISs)</a:t>
            </a:r>
          </a:p>
          <a:p>
            <a:pPr lvl="1"/>
            <a:r>
              <a:rPr lang="en-US" dirty="0"/>
              <a:t>Used at executive level of the organization</a:t>
            </a:r>
          </a:p>
          <a:p>
            <a:pPr lvl="1"/>
            <a:r>
              <a:rPr lang="en-US" dirty="0"/>
              <a:t>Highly aggregated form</a:t>
            </a:r>
          </a:p>
          <a:p>
            <a:pPr lvl="1"/>
            <a:r>
              <a:rPr lang="en-US" dirty="0"/>
              <a:t>Data types</a:t>
            </a:r>
          </a:p>
          <a:p>
            <a:pPr lvl="2"/>
            <a:r>
              <a:rPr lang="en-US" dirty="0"/>
              <a:t>Soft data – news and </a:t>
            </a:r>
            <a:r>
              <a:rPr lang="en-US" dirty="0" smtClean="0"/>
              <a:t>non analytical </a:t>
            </a:r>
            <a:r>
              <a:rPr lang="en-US" dirty="0"/>
              <a:t>data</a:t>
            </a:r>
          </a:p>
          <a:p>
            <a:pPr lvl="2"/>
            <a:r>
              <a:rPr lang="en-US" dirty="0"/>
              <a:t>Hard data – facts and numbers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1E39-7B5C-4CB6-AA49-220BF1C6C006}" type="slidenum">
              <a:rPr lang="fr-FR"/>
              <a:pPr/>
              <a:t>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Types of Information Systems</a:t>
            </a:r>
          </a:p>
        </p:txBody>
      </p:sp>
      <p:sp>
        <p:nvSpPr>
          <p:cNvPr id="705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Executive Information Systems (EISs)</a:t>
            </a:r>
          </a:p>
          <a:p>
            <a:pPr lvl="1"/>
            <a:r>
              <a:rPr lang="en-US"/>
              <a:t>Examples:</a:t>
            </a:r>
          </a:p>
          <a:p>
            <a:pPr lvl="2"/>
            <a:r>
              <a:rPr lang="en-US"/>
              <a:t>Executive-level decision making</a:t>
            </a:r>
          </a:p>
          <a:p>
            <a:pPr lvl="2"/>
            <a:r>
              <a:rPr lang="en-US"/>
              <a:t>Long-range and strategic planning</a:t>
            </a:r>
          </a:p>
          <a:p>
            <a:pPr lvl="2"/>
            <a:r>
              <a:rPr lang="en-US"/>
              <a:t>Monitoring internal and external events</a:t>
            </a:r>
          </a:p>
          <a:p>
            <a:pPr lvl="2"/>
            <a:r>
              <a:rPr lang="en-US"/>
              <a:t>Crisis management</a:t>
            </a:r>
          </a:p>
          <a:p>
            <a:pPr lvl="2"/>
            <a:r>
              <a:rPr lang="en-US"/>
              <a:t>Staffing and labor relations</a:t>
            </a:r>
          </a:p>
          <a:p>
            <a:pPr lvl="2"/>
            <a:endParaRPr lang="en-US"/>
          </a:p>
          <a:p>
            <a:pPr lvl="1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14F7-EFA4-439A-92A4-1EF1FB374953}" type="slidenum">
              <a:rPr lang="fr-FR"/>
              <a:pPr/>
              <a:t>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9CCB-0720-406D-9F2E-2C806F456352}" type="slidenum">
              <a:rPr lang="fr-FR"/>
              <a:pPr/>
              <a:t>18</a:t>
            </a:fld>
            <a:endParaRPr lang="fr-FR"/>
          </a:p>
        </p:txBody>
      </p:sp>
      <p:sp>
        <p:nvSpPr>
          <p:cNvPr id="778242" name="Text Box 2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sz="1600" b="0">
                <a:latin typeface="Arial" charset="0"/>
              </a:rPr>
              <a:t>1.</a:t>
            </a:r>
            <a:fld id="{F650EBEC-4109-4310-9F93-09A84F2E56A0}" type="slidenum">
              <a:rPr lang="en-US" sz="1600" b="0">
                <a:latin typeface="Arial" charset="0"/>
              </a:rPr>
              <a:pPr algn="ctr" eaLnBrk="0" hangingPunct="0"/>
              <a:t>18</a:t>
            </a:fld>
            <a:endParaRPr lang="en-US" sz="1600" b="0">
              <a:latin typeface="Arial" charset="0"/>
            </a:endParaRPr>
          </a:p>
        </p:txBody>
      </p:sp>
      <p:pic>
        <p:nvPicPr>
          <p:cNvPr id="778243" name="Picture 3" descr="FIG01_12"/>
          <p:cNvPicPr>
            <a:picLocks noChangeAspect="1" noChangeArrowheads="1"/>
          </p:cNvPicPr>
          <p:nvPr/>
        </p:nvPicPr>
        <p:blipFill>
          <a:blip r:embed="rId3" cstate="print"/>
          <a:srcRect t="11377"/>
          <a:stretch>
            <a:fillRect/>
          </a:stretch>
        </p:blipFill>
        <p:spPr bwMode="auto">
          <a:xfrm>
            <a:off x="0" y="476672"/>
            <a:ext cx="9144000" cy="5956771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Decision Support Systems (DSSs)</a:t>
            </a:r>
          </a:p>
          <a:p>
            <a:pPr lvl="1"/>
            <a:r>
              <a:rPr lang="en-US"/>
              <a:t>Designed to support organizational decision making</a:t>
            </a:r>
          </a:p>
          <a:p>
            <a:pPr lvl="1"/>
            <a:r>
              <a:rPr lang="en-US"/>
              <a:t>“What-if” analysis</a:t>
            </a:r>
          </a:p>
          <a:p>
            <a:pPr lvl="2"/>
            <a:r>
              <a:rPr lang="en-US"/>
              <a:t>Example of a DSS tool: Microsoft Excel</a:t>
            </a:r>
          </a:p>
          <a:p>
            <a:pPr lvl="2"/>
            <a:r>
              <a:rPr lang="en-US"/>
              <a:t>Text and graphs</a:t>
            </a:r>
          </a:p>
          <a:p>
            <a:pPr lvl="1"/>
            <a:r>
              <a:rPr lang="en-US"/>
              <a:t>Models for each of the functional areas</a:t>
            </a:r>
          </a:p>
          <a:p>
            <a:pPr lvl="2"/>
            <a:r>
              <a:rPr lang="en-US"/>
              <a:t>Accounting, finance, personnel, etc.</a:t>
            </a:r>
          </a:p>
          <a:p>
            <a:pPr lvl="2"/>
            <a:endParaRPr lang="en-US"/>
          </a:p>
          <a:p>
            <a:pPr lvl="1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A642-B3F2-4C28-89FC-BE028C0D2E53}" type="slidenum">
              <a:rPr lang="fr-FR"/>
              <a:pPr/>
              <a:t>19</a:t>
            </a:fld>
            <a:endParaRPr lang="fr-FR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General Types of Information Systems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eza\Desktop\chess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4700" y="2971800"/>
            <a:ext cx="5829300" cy="3886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2819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a-IR" sz="4800" b="1" dirty="0" smtClean="0"/>
              <a:t>مدیریت استراتژیک فناوری اطلاعات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fa-IR" dirty="0" smtClean="0">
                <a:solidFill>
                  <a:schemeClr val="tx2"/>
                </a:solidFill>
              </a:rPr>
              <a:t>تحلیل و طراحی </a:t>
            </a:r>
            <a:r>
              <a:rPr lang="fa-IR" dirty="0" smtClean="0">
                <a:solidFill>
                  <a:schemeClr val="tx2"/>
                </a:solidFill>
              </a:rPr>
              <a:t>سیستم </a:t>
            </a:r>
            <a:r>
              <a:rPr lang="fa-IR" dirty="0" smtClean="0">
                <a:solidFill>
                  <a:schemeClr val="tx2"/>
                </a:solidFill>
              </a:rPr>
              <a:t>های اطلاعاتی </a:t>
            </a:r>
            <a:endParaRPr lang="en-GB" sz="48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33400" y="5562600"/>
            <a:ext cx="3200400" cy="9906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fa-IR" dirty="0" smtClean="0">
                <a:solidFill>
                  <a:schemeClr val="tx1"/>
                </a:solidFill>
              </a:rPr>
              <a:t>تهیه و تنظیم:</a:t>
            </a:r>
          </a:p>
          <a:p>
            <a:pPr algn="r"/>
            <a:r>
              <a:rPr lang="fa-IR" dirty="0" smtClean="0">
                <a:solidFill>
                  <a:schemeClr val="tx1"/>
                </a:solidFill>
              </a:rPr>
              <a:t>رضا میرزاباقری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Expert Systems (ESs)</a:t>
            </a:r>
          </a:p>
          <a:p>
            <a:pPr lvl="1"/>
            <a:r>
              <a:rPr lang="en-US" dirty="0"/>
              <a:t>Mimics human expertise by manipulating knowledge</a:t>
            </a:r>
          </a:p>
          <a:p>
            <a:pPr lvl="1"/>
            <a:r>
              <a:rPr lang="en-US" dirty="0"/>
              <a:t>Rules (If-then)</a:t>
            </a:r>
          </a:p>
          <a:p>
            <a:pPr lvl="1"/>
            <a:r>
              <a:rPr lang="en-US" dirty="0" smtClean="0"/>
              <a:t>Inference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5B25-C8D6-43E5-8F15-56F05C548AD6}" type="slidenum">
              <a:rPr lang="fr-FR"/>
              <a:pPr/>
              <a:t>20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General Types of Information </a:t>
            </a:r>
            <a:r>
              <a:rPr lang="en-US" dirty="0" smtClean="0"/>
              <a:t>Systems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Office Automation Systems (OASs)</a:t>
            </a:r>
          </a:p>
          <a:p>
            <a:pPr lvl="1"/>
            <a:r>
              <a:rPr lang="en-US"/>
              <a:t>Examples:</a:t>
            </a:r>
          </a:p>
          <a:p>
            <a:pPr lvl="2"/>
            <a:r>
              <a:rPr lang="en-US"/>
              <a:t>Communicating and scheduling</a:t>
            </a:r>
          </a:p>
          <a:p>
            <a:pPr lvl="2"/>
            <a:r>
              <a:rPr lang="en-US"/>
              <a:t>Document preparation</a:t>
            </a:r>
          </a:p>
          <a:p>
            <a:pPr lvl="2"/>
            <a:r>
              <a:rPr lang="en-US"/>
              <a:t>Analyzing data</a:t>
            </a:r>
          </a:p>
          <a:p>
            <a:pPr lvl="2"/>
            <a:r>
              <a:rPr lang="en-US"/>
              <a:t>Consolidating information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182-6A2F-4416-996F-B3F6F6C8EE34}" type="slidenum">
              <a:rPr lang="fr-FR"/>
              <a:pPr/>
              <a:t>21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General Types of Information </a:t>
            </a:r>
            <a:r>
              <a:rPr lang="en-US" dirty="0" smtClean="0"/>
              <a:t>Systems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Area of 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2F1B-04E4-4958-A6EB-5E85BB797C1E}" type="slidenum">
              <a:rPr lang="fr-FR" smtClean="0"/>
              <a:pPr/>
              <a:t>22</a:t>
            </a:fld>
            <a:endParaRPr lang="fr-FR"/>
          </a:p>
        </p:txBody>
      </p:sp>
      <p:pic>
        <p:nvPicPr>
          <p:cNvPr id="1472514" name="Picture 2"/>
          <p:cNvPicPr>
            <a:picLocks noChangeAspect="1" noChangeArrowheads="1"/>
          </p:cNvPicPr>
          <p:nvPr/>
        </p:nvPicPr>
        <p:blipFill>
          <a:blip r:embed="rId2" cstate="print"/>
          <a:srcRect l="10040" t="10395" r="9636" b="13061"/>
          <a:stretch>
            <a:fillRect/>
          </a:stretch>
        </p:blipFill>
        <p:spPr bwMode="auto">
          <a:xfrm>
            <a:off x="0" y="1025351"/>
            <a:ext cx="9144000" cy="544605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Information Systems</a:t>
            </a:r>
          </a:p>
          <a:p>
            <a:pPr lvl="1"/>
            <a:r>
              <a:rPr lang="en-US" dirty="0"/>
              <a:t>International IS</a:t>
            </a:r>
          </a:p>
          <a:p>
            <a:pPr lvl="1"/>
            <a:r>
              <a:rPr lang="en-US" dirty="0"/>
              <a:t>Transnational IS</a:t>
            </a:r>
          </a:p>
          <a:p>
            <a:pPr lvl="1"/>
            <a:r>
              <a:rPr lang="en-US" dirty="0"/>
              <a:t>Multinational IS</a:t>
            </a:r>
          </a:p>
          <a:p>
            <a:pPr lvl="1"/>
            <a:r>
              <a:rPr lang="en-US" dirty="0"/>
              <a:t>Global IS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B3314-9D22-418A-A208-9A6138FB3AE2}" type="slidenum">
              <a:rPr lang="fr-FR"/>
              <a:pPr/>
              <a:t>23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Global IS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Enterprise Systems</a:t>
            </a:r>
          </a:p>
        </p:txBody>
      </p:sp>
      <p:sp>
        <p:nvSpPr>
          <p:cNvPr id="7280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Enterprise systems</a:t>
            </a:r>
          </a:p>
          <a:p>
            <a:pPr lvl="1"/>
            <a:r>
              <a:rPr lang="en-US"/>
              <a:t>Also known as enterprise-wide information systems</a:t>
            </a:r>
          </a:p>
          <a:p>
            <a:pPr lvl="1"/>
            <a:r>
              <a:rPr lang="en-US"/>
              <a:t>Information systems that allow companies to integrate information across operations on a company-wide basis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8BB3-9233-4213-B6C0-311EBCD133C4}" type="slidenum">
              <a:rPr lang="fr-FR"/>
              <a:pPr/>
              <a:t>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Before an entreprise system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499B-FE50-4EA6-BCEE-3FAB13281D85}" type="slidenum">
              <a:rPr lang="fr-FR"/>
              <a:pPr/>
              <a:t>25</a:t>
            </a:fld>
            <a:endParaRPr lang="fr-FR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557338"/>
            <a:ext cx="9144000" cy="4943475"/>
            <a:chOff x="188" y="1214"/>
            <a:chExt cx="5451" cy="2919"/>
          </a:xfrm>
        </p:grpSpPr>
        <p:sp>
          <p:nvSpPr>
            <p:cNvPr id="779268" name="Text Box 4"/>
            <p:cNvSpPr txBox="1">
              <a:spLocks noChangeArrowheads="1"/>
            </p:cNvSpPr>
            <p:nvPr/>
          </p:nvSpPr>
          <p:spPr bwMode="auto">
            <a:xfrm>
              <a:off x="2399" y="3916"/>
              <a:ext cx="1200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fr-FR" sz="1800">
                <a:solidFill>
                  <a:srgbClr val="0336B7"/>
                </a:solidFill>
                <a:latin typeface="Arial" charset="0"/>
              </a:endParaRPr>
            </a:p>
          </p:txBody>
        </p:sp>
        <p:pic>
          <p:nvPicPr>
            <p:cNvPr id="779269" name="Picture 5" descr="FIG02_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8" y="1214"/>
              <a:ext cx="5451" cy="2242"/>
            </a:xfrm>
            <a:prstGeom prst="rect">
              <a:avLst/>
            </a:prstGeom>
            <a:noFill/>
          </p:spPr>
        </p:pic>
      </p:grpSp>
      <p:sp>
        <p:nvSpPr>
          <p:cNvPr id="779270" name="Rectangle 6"/>
          <p:cNvSpPr>
            <a:spLocks noChangeArrowheads="1"/>
          </p:cNvSpPr>
          <p:nvPr/>
        </p:nvSpPr>
        <p:spPr bwMode="auto">
          <a:xfrm>
            <a:off x="71438" y="1700213"/>
            <a:ext cx="3924300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With an entreprise sytem</a:t>
            </a:r>
          </a:p>
        </p:txBody>
      </p:sp>
      <p:pic>
        <p:nvPicPr>
          <p:cNvPr id="780291" name="Picture 3" descr="FIG02_1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1412875"/>
            <a:ext cx="9144000" cy="4811713"/>
          </a:xfrm>
          <a:noFill/>
          <a:ln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94F3-F7EF-4C80-A890-AD07B09D648F}" type="slidenum">
              <a:rPr lang="fr-FR"/>
              <a:pPr/>
              <a:t>26</a:t>
            </a:fld>
            <a:endParaRPr lang="fr-FR"/>
          </a:p>
        </p:txBody>
      </p:sp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250825" y="1700213"/>
            <a:ext cx="316865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Enterprise Systems</a:t>
            </a:r>
          </a:p>
        </p:txBody>
      </p:sp>
      <p:sp>
        <p:nvSpPr>
          <p:cNvPr id="7424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Packaged applications</a:t>
            </a:r>
          </a:p>
          <a:p>
            <a:r>
              <a:rPr lang="en-US"/>
              <a:t>Custom applications</a:t>
            </a:r>
          </a:p>
          <a:p>
            <a:r>
              <a:rPr lang="en-US"/>
              <a:t>Stand-alone applications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7DC8-A84C-4F2F-8AD3-B93E8B07E1C6}" type="slidenum">
              <a:rPr lang="fr-FR"/>
              <a:pPr/>
              <a:t>27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Enterprise Systems</a:t>
            </a:r>
          </a:p>
        </p:txBody>
      </p:sp>
      <p:sp>
        <p:nvSpPr>
          <p:cNvPr id="7465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Resource Planning</a:t>
            </a:r>
          </a:p>
          <a:p>
            <a:pPr lvl="1"/>
            <a:r>
              <a:rPr lang="en-US" dirty="0"/>
              <a:t>Integrated applications</a:t>
            </a:r>
          </a:p>
          <a:p>
            <a:pPr lvl="1"/>
            <a:r>
              <a:rPr lang="en-US" dirty="0"/>
              <a:t>ERP systems</a:t>
            </a:r>
          </a:p>
          <a:p>
            <a:pPr lvl="2"/>
            <a:r>
              <a:rPr lang="en-US" dirty="0"/>
              <a:t>Baan</a:t>
            </a:r>
          </a:p>
          <a:p>
            <a:pPr lvl="2"/>
            <a:r>
              <a:rPr lang="en-US" dirty="0"/>
              <a:t>Oracle</a:t>
            </a:r>
          </a:p>
          <a:p>
            <a:pPr lvl="2"/>
            <a:r>
              <a:rPr lang="en-US" dirty="0"/>
              <a:t>PeopleSoft</a:t>
            </a:r>
          </a:p>
          <a:p>
            <a:pPr lvl="2"/>
            <a:r>
              <a:rPr lang="en-US" dirty="0" smtClean="0"/>
              <a:t>SAP (</a:t>
            </a:r>
            <a:r>
              <a:rPr lang="en-GB" dirty="0"/>
              <a:t>Systems Applications and </a:t>
            </a:r>
            <a:r>
              <a:rPr lang="en-GB" dirty="0" smtClean="0"/>
              <a:t>Products)</a:t>
            </a:r>
            <a:endParaRPr lang="en-US" dirty="0"/>
          </a:p>
          <a:p>
            <a:pPr lvl="2">
              <a:buFontTx/>
              <a:buNone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9FF2-0291-4A62-94E1-55F367C68969}" type="slidenum">
              <a:rPr lang="fr-FR"/>
              <a:pPr/>
              <a:t>28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Enterprise Systems</a:t>
            </a:r>
          </a:p>
        </p:txBody>
      </p:sp>
      <p:sp>
        <p:nvSpPr>
          <p:cNvPr id="75059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Customer Relationship Management (CRM)</a:t>
            </a:r>
          </a:p>
          <a:p>
            <a:pPr lvl="1"/>
            <a:r>
              <a:rPr lang="en-US"/>
              <a:t>Sales Force Automation (SFA)</a:t>
            </a:r>
          </a:p>
          <a:p>
            <a:pPr lvl="1"/>
            <a:r>
              <a:rPr lang="en-US"/>
              <a:t>New opportunities for competitive advantage</a:t>
            </a:r>
          </a:p>
          <a:p>
            <a:pPr lvl="1"/>
            <a:r>
              <a:rPr lang="en-US"/>
              <a:t>Examples:</a:t>
            </a:r>
          </a:p>
          <a:p>
            <a:pPr lvl="2"/>
            <a:r>
              <a:rPr lang="en-US"/>
              <a:t>MGM</a:t>
            </a:r>
          </a:p>
          <a:p>
            <a:pPr lvl="2"/>
            <a:r>
              <a:rPr lang="en-US"/>
              <a:t>American Airlines</a:t>
            </a:r>
          </a:p>
          <a:p>
            <a:pPr lvl="2"/>
            <a:r>
              <a:rPr lang="en-US"/>
              <a:t>Marriott International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2909-A869-4219-974F-F8B3C5321FF8}" type="slidenum">
              <a:rPr lang="fr-FR"/>
              <a:pPr/>
              <a:t>29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Key Elements of Information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7AEE-6492-4116-BA04-373D20A35359}" type="slidenum">
              <a:rPr lang="fr-FR"/>
              <a:pPr/>
              <a:t>3</a:t>
            </a:fld>
            <a:endParaRPr lang="fr-FR"/>
          </a:p>
        </p:txBody>
      </p:sp>
      <p:pic>
        <p:nvPicPr>
          <p:cNvPr id="623621" name="Picture 5"/>
          <p:cNvPicPr>
            <a:picLocks noChangeAspect="1" noChangeArrowheads="1"/>
          </p:cNvPicPr>
          <p:nvPr/>
        </p:nvPicPr>
        <p:blipFill>
          <a:blip r:embed="rId3" cstate="print"/>
          <a:srcRect l="16828" t="28935" r="14660" b="13421"/>
          <a:stretch>
            <a:fillRect/>
          </a:stretch>
        </p:blipFill>
        <p:spPr bwMode="auto">
          <a:xfrm>
            <a:off x="395536" y="1772816"/>
            <a:ext cx="8352928" cy="439248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Enterprise Systems</a:t>
            </a:r>
          </a:p>
        </p:txBody>
      </p:sp>
      <p:sp>
        <p:nvSpPr>
          <p:cNvPr id="7526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Supply Chain Management (SCM)</a:t>
            </a:r>
          </a:p>
          <a:p>
            <a:pPr lvl="1"/>
            <a:r>
              <a:rPr lang="en-US" dirty="0"/>
              <a:t>Supply chain – the producers of supplies that a company uses</a:t>
            </a:r>
          </a:p>
          <a:p>
            <a:pPr lvl="1"/>
            <a:r>
              <a:rPr lang="en-US" dirty="0"/>
              <a:t>Supply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2024-8D24-491A-A898-B92A44321824}" type="slidenum">
              <a:rPr lang="fr-FR"/>
              <a:pPr/>
              <a:t>30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Need for Structured Systems Development</a:t>
            </a:r>
          </a:p>
        </p:txBody>
      </p:sp>
      <p:sp>
        <p:nvSpPr>
          <p:cNvPr id="7608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Systems </a:t>
            </a:r>
            <a:r>
              <a:rPr lang="en-US" dirty="0"/>
              <a:t>analysis and design </a:t>
            </a:r>
            <a:r>
              <a:rPr lang="en-US" dirty="0" smtClean="0"/>
              <a:t>is the </a:t>
            </a:r>
            <a:r>
              <a:rPr lang="en-US" dirty="0"/>
              <a:t>process </a:t>
            </a:r>
            <a:r>
              <a:rPr lang="en-US" dirty="0" smtClean="0"/>
              <a:t>of:</a:t>
            </a:r>
          </a:p>
          <a:p>
            <a:pPr lvl="1"/>
            <a:r>
              <a:rPr lang="en-US" dirty="0" smtClean="0"/>
              <a:t>Designing</a:t>
            </a:r>
          </a:p>
          <a:p>
            <a:pPr lvl="1"/>
            <a:r>
              <a:rPr lang="en-US" dirty="0" smtClean="0"/>
              <a:t>Building</a:t>
            </a:r>
          </a:p>
          <a:p>
            <a:pPr lvl="1"/>
            <a:r>
              <a:rPr lang="en-US" dirty="0" smtClean="0"/>
              <a:t>And maintaining </a:t>
            </a:r>
            <a:r>
              <a:rPr lang="en-US" dirty="0"/>
              <a:t>information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C96-4C95-49E0-8B36-66E0100E69D9}" type="slidenum">
              <a:rPr lang="fr-FR"/>
              <a:pPr/>
              <a:t>31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Need for Structured Systems Development</a:t>
            </a:r>
          </a:p>
        </p:txBody>
      </p:sp>
      <p:sp>
        <p:nvSpPr>
          <p:cNvPr id="7649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Options </a:t>
            </a:r>
            <a:r>
              <a:rPr lang="en-US" dirty="0"/>
              <a:t>for Obtaining Information Systems</a:t>
            </a:r>
          </a:p>
          <a:p>
            <a:pPr lvl="1"/>
            <a:r>
              <a:rPr lang="en-US" dirty="0"/>
              <a:t>Build your own</a:t>
            </a:r>
          </a:p>
          <a:p>
            <a:pPr lvl="1"/>
            <a:r>
              <a:rPr lang="en-US" dirty="0"/>
              <a:t>Buy a prepackaged system</a:t>
            </a:r>
          </a:p>
          <a:p>
            <a:pPr lvl="1"/>
            <a:r>
              <a:rPr lang="en-US" dirty="0"/>
              <a:t>Outsource development to a 3rd party</a:t>
            </a:r>
          </a:p>
          <a:p>
            <a:pPr lvl="1"/>
            <a:r>
              <a:rPr lang="en-US" dirty="0"/>
              <a:t>End user development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D185-5BD2-4342-9D0E-E40362A49118}" type="slidenum">
              <a:rPr lang="fr-FR"/>
              <a:pPr/>
              <a:t>32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8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Need for Structured Systems Development</a:t>
            </a:r>
          </a:p>
        </p:txBody>
      </p:sp>
      <p:sp>
        <p:nvSpPr>
          <p:cNvPr id="7669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Information </a:t>
            </a:r>
            <a:r>
              <a:rPr lang="en-US" dirty="0"/>
              <a:t>Systems Development in Action</a:t>
            </a:r>
          </a:p>
          <a:p>
            <a:pPr lvl="1"/>
            <a:r>
              <a:rPr lang="en-US" dirty="0"/>
              <a:t>Breaking large complex problems into manageable pieces</a:t>
            </a:r>
          </a:p>
          <a:p>
            <a:pPr lvl="1"/>
            <a:r>
              <a:rPr lang="en-US" dirty="0"/>
              <a:t>Decomposing large, complex problems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97B8-E01B-4FB5-82FC-9F23FC103C2D}" type="slidenum">
              <a:rPr lang="fr-FR"/>
              <a:pPr/>
              <a:t>33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Need for Structured Systems Development</a:t>
            </a:r>
          </a:p>
        </p:txBody>
      </p:sp>
      <p:sp>
        <p:nvSpPr>
          <p:cNvPr id="7690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dirty="0"/>
              <a:t>System Construction Process</a:t>
            </a:r>
          </a:p>
          <a:p>
            <a:pPr marL="990600" lvl="1" indent="-533400">
              <a:buFontTx/>
              <a:buAutoNum type="arabicPeriod"/>
            </a:pPr>
            <a:r>
              <a:rPr lang="en-US" dirty="0"/>
              <a:t>Identify a large IT problem to solve </a:t>
            </a:r>
          </a:p>
          <a:p>
            <a:pPr marL="990600" lvl="1" indent="-533400">
              <a:buFontTx/>
              <a:buAutoNum type="arabicPeriod"/>
            </a:pPr>
            <a:r>
              <a:rPr lang="en-US" dirty="0"/>
              <a:t>Break the large problem into several smaller, more manageable pieces</a:t>
            </a:r>
          </a:p>
          <a:p>
            <a:pPr marL="990600" lvl="1" indent="-533400">
              <a:buFontTx/>
              <a:buAutoNum type="arabicPeriod"/>
            </a:pPr>
            <a:r>
              <a:rPr lang="en-US" dirty="0"/>
              <a:t>Translate each “piece” (small problem) into computer programs</a:t>
            </a:r>
          </a:p>
          <a:p>
            <a:pPr marL="990600" lvl="1" indent="-533400">
              <a:buFontTx/>
              <a:buAutoNum type="arabicPeriod"/>
            </a:pPr>
            <a:r>
              <a:rPr lang="en-US" dirty="0"/>
              <a:t>Piece together each program into an overall comprehensive IS that solves the problem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8B86-762D-4523-8FBF-47A654E86AB1}" type="slidenum">
              <a:rPr lang="fr-FR"/>
              <a:pPr/>
              <a:t>34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Information Systems Analysis and Design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Systems </a:t>
            </a:r>
            <a:r>
              <a:rPr lang="en-US" dirty="0"/>
              <a:t>Analyst performs analysis and design based upon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Understanding of organization’s objectives, structure and </a:t>
            </a:r>
            <a:r>
              <a:rPr lang="en-US" dirty="0" smtClean="0"/>
              <a:t>processes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Knowledge of how to exploit information technology for advantage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823A-3B00-43C8-B3A3-25BE4D12D801}" type="slidenum">
              <a:rPr lang="fr-FR"/>
              <a:pPr/>
              <a:t>35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3538" name="Picture 2"/>
          <p:cNvPicPr>
            <a:picLocks noChangeAspect="1" noChangeArrowheads="1"/>
          </p:cNvPicPr>
          <p:nvPr/>
        </p:nvPicPr>
        <p:blipFill>
          <a:blip r:embed="rId2" cstate="print"/>
          <a:srcRect l="11513" t="8146" r="11116" b="10586"/>
          <a:stretch>
            <a:fillRect/>
          </a:stretch>
        </p:blipFill>
        <p:spPr bwMode="auto">
          <a:xfrm>
            <a:off x="611560" y="1556792"/>
            <a:ext cx="8075096" cy="530120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 of IS Applications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2F1B-04E4-4958-A6EB-5E85BB797C1E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 Modern Approach to Systems Analysis and Design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Systems </a:t>
            </a:r>
            <a:r>
              <a:rPr lang="en-US" dirty="0" smtClean="0"/>
              <a:t>Integration</a:t>
            </a:r>
          </a:p>
          <a:p>
            <a:endParaRPr lang="en-US" dirty="0"/>
          </a:p>
          <a:p>
            <a:pPr lvl="1"/>
            <a:r>
              <a:rPr lang="en-US" dirty="0"/>
              <a:t>Allows hardware and software from different vendors to work </a:t>
            </a:r>
            <a:r>
              <a:rPr lang="en-US" dirty="0" smtClean="0"/>
              <a:t>together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Enables procedural language systems to work with visual programming </a:t>
            </a:r>
            <a:r>
              <a:rPr lang="en-US" dirty="0" smtClean="0"/>
              <a:t>systems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Visual programming environment uses client/server model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9C06-144E-4FBD-85D5-42F1AC702852}" type="slidenum">
              <a:rPr lang="fr-FR"/>
              <a:pPr/>
              <a:t>37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and Processes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Three key components of an information system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Flows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Processing </a:t>
            </a:r>
            <a:r>
              <a:rPr lang="en-US" sz="2400" dirty="0" smtClean="0"/>
              <a:t>Logic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Data vs. Information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Raw facts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Information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Derived from data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Organized in a manner that humans can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dirty="0"/>
              <a:t>   understand</a:t>
            </a:r>
          </a:p>
          <a:p>
            <a:pPr lvl="2">
              <a:lnSpc>
                <a:spcPct val="90000"/>
              </a:lnSpc>
            </a:pPr>
            <a:endParaRPr lang="en-US" sz="1800" dirty="0"/>
          </a:p>
          <a:p>
            <a:pPr lvl="2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8721-CA11-4024-8BED-6B6985A4FE21}" type="slidenum">
              <a:rPr lang="fr-FR"/>
              <a:pPr/>
              <a:t>38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and Processes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Data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Understanding the source and use of data is key to good system design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Various techniques are used to describe data and the relationship amongst </a:t>
            </a:r>
            <a:r>
              <a:rPr lang="en-US" sz="2400" dirty="0" smtClean="0"/>
              <a:t>data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Data Flows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Groups of data that move and flow through the system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Include description of sources and destination for each data </a:t>
            </a:r>
            <a:r>
              <a:rPr lang="en-US" sz="2400" dirty="0" smtClean="0"/>
              <a:t>flow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Processing Logic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Describe steps that transform data and events that trigger the </a:t>
            </a:r>
            <a:r>
              <a:rPr lang="en-US" sz="2400" dirty="0" smtClean="0"/>
              <a:t>steps</a:t>
            </a:r>
            <a:endParaRPr 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9C51-10A6-452C-8525-D501DF7AA3D2}" type="slidenum">
              <a:rPr lang="fr-FR"/>
              <a:pPr/>
              <a:t>39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6277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Data: raw material, unformatted </a:t>
            </a:r>
            <a:r>
              <a:rPr lang="en-US" dirty="0" smtClean="0"/>
              <a:t>information</a:t>
            </a:r>
          </a:p>
          <a:p>
            <a:endParaRPr lang="en-US" dirty="0"/>
          </a:p>
          <a:p>
            <a:r>
              <a:rPr lang="en-US" dirty="0"/>
              <a:t>Information: processed data (meaningful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Knowledge: understanding relationships between pieces of </a:t>
            </a:r>
            <a:r>
              <a:rPr lang="en-US" dirty="0" smtClean="0"/>
              <a:t>information</a:t>
            </a:r>
          </a:p>
          <a:p>
            <a:endParaRPr lang="en-US" dirty="0"/>
          </a:p>
          <a:p>
            <a:r>
              <a:rPr lang="en-US" dirty="0"/>
              <a:t>Wisdom: knowledge accumulated and applied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32FD-2B1F-43BB-8B33-C6CF2F89756A}" type="slidenum">
              <a:rPr lang="fr-FR"/>
              <a:pPr/>
              <a:t>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4" name="Picture 6"/>
          <p:cNvPicPr>
            <a:picLocks noChangeAspect="1" noChangeArrowheads="1"/>
          </p:cNvPicPr>
          <p:nvPr/>
        </p:nvPicPr>
        <p:blipFill>
          <a:blip r:embed="rId3" cstate="print"/>
          <a:srcRect l="12694" t="9394" r="11707" b="302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0CBF-8FCC-44E4-A0C4-25D2A0195413}" type="slidenum">
              <a:rPr lang="fr-FR"/>
              <a:pPr/>
              <a:t>40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Approaches to Systems Development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Process-Oriented Approach</a:t>
            </a:r>
          </a:p>
          <a:p>
            <a:pPr lvl="1">
              <a:lnSpc>
                <a:spcPct val="90000"/>
              </a:lnSpc>
            </a:pPr>
            <a:r>
              <a:rPr lang="en-US" sz="3600" dirty="0"/>
              <a:t>Focus is on flow, use and transformation of data in an information system</a:t>
            </a:r>
          </a:p>
          <a:p>
            <a:pPr lvl="1">
              <a:lnSpc>
                <a:spcPct val="90000"/>
              </a:lnSpc>
            </a:pPr>
            <a:r>
              <a:rPr lang="en-US" sz="3600" dirty="0"/>
              <a:t>Involves creating graphical representations such as data flow diagrams and charts</a:t>
            </a:r>
          </a:p>
          <a:p>
            <a:pPr lvl="1">
              <a:lnSpc>
                <a:spcPct val="90000"/>
              </a:lnSpc>
            </a:pPr>
            <a:r>
              <a:rPr lang="en-US" sz="3600" dirty="0"/>
              <a:t>Data are tracked from sources, through intermediate steps and to final destinations</a:t>
            </a:r>
          </a:p>
          <a:p>
            <a:pPr lvl="1">
              <a:lnSpc>
                <a:spcPct val="90000"/>
              </a:lnSpc>
            </a:pPr>
            <a:r>
              <a:rPr lang="en-US" sz="3600" dirty="0"/>
              <a:t>Natural structure of data is not </a:t>
            </a:r>
            <a:r>
              <a:rPr lang="en-US" sz="3600" dirty="0" smtClean="0"/>
              <a:t>specified</a:t>
            </a:r>
            <a:endParaRPr lang="en-US" sz="36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E884-EB95-4E3A-B82E-06B17B18DE9C}" type="slidenum">
              <a:rPr lang="fr-FR"/>
              <a:pPr/>
              <a:t>41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Approaches to Systems Development (2)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Data-Oriented </a:t>
            </a:r>
            <a:r>
              <a:rPr lang="en-US" dirty="0" smtClean="0"/>
              <a:t>Approach</a:t>
            </a:r>
          </a:p>
          <a:p>
            <a:endParaRPr lang="en-US" dirty="0"/>
          </a:p>
          <a:p>
            <a:pPr lvl="1"/>
            <a:r>
              <a:rPr lang="en-US" dirty="0" smtClean="0"/>
              <a:t>Represents </a:t>
            </a:r>
            <a:r>
              <a:rPr lang="en-US" dirty="0"/>
              <a:t>ideal organization of data, independent of where and how data are </a:t>
            </a:r>
            <a:r>
              <a:rPr lang="en-US" dirty="0" smtClean="0"/>
              <a:t>used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model describes kinds of data and business relationships among the </a:t>
            </a:r>
            <a:r>
              <a:rPr lang="en-US" dirty="0" smtClean="0"/>
              <a:t>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Business rules depict how organization captures and processes the data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B2A2-DE8D-4575-9000-60197B71D65B}" type="slidenum">
              <a:rPr lang="fr-FR"/>
              <a:pPr/>
              <a:t>42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 of the Systems Analyst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Study problems and needs of an organization</a:t>
            </a:r>
          </a:p>
          <a:p>
            <a:r>
              <a:rPr lang="en-US" sz="3600" dirty="0"/>
              <a:t>Determine best approach to improving organization through use of:</a:t>
            </a:r>
          </a:p>
          <a:p>
            <a:pPr lvl="1"/>
            <a:r>
              <a:rPr lang="en-US" sz="3200" dirty="0"/>
              <a:t>People</a:t>
            </a:r>
          </a:p>
          <a:p>
            <a:pPr lvl="1"/>
            <a:r>
              <a:rPr lang="en-US" sz="3200" dirty="0"/>
              <a:t>Methods</a:t>
            </a:r>
          </a:p>
          <a:p>
            <a:pPr lvl="1"/>
            <a:r>
              <a:rPr lang="en-US" sz="3200" dirty="0"/>
              <a:t>Information technology</a:t>
            </a:r>
          </a:p>
          <a:p>
            <a:r>
              <a:rPr lang="en-US" sz="3600" dirty="0"/>
              <a:t>Help system users and managers define their requirements for new or enhanced </a:t>
            </a:r>
            <a:r>
              <a:rPr lang="en-US" sz="3600" dirty="0" smtClean="0"/>
              <a:t>systems</a:t>
            </a:r>
            <a:endParaRPr lang="en-US" sz="36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0B87-1987-42A9-9A5D-FC063EA72B59}" type="slidenum">
              <a:rPr lang="fr-FR"/>
              <a:pPr/>
              <a:t>43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 of the Systems Analyst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Assess options for system implementation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In-house development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Outsourced development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Outsourced development and operation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Commercial </a:t>
            </a:r>
            <a:r>
              <a:rPr lang="en-US" sz="3200" dirty="0" smtClean="0"/>
              <a:t>application</a:t>
            </a:r>
          </a:p>
          <a:p>
            <a:pPr lvl="1"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600" dirty="0"/>
              <a:t>For in-house projects, work on a team of analysts and developers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3380-D495-4A88-B7B7-5D7ACF8950BE}" type="slidenum">
              <a:rPr lang="fr-FR"/>
              <a:pPr/>
              <a:t>44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Skills of a Successful Systems Analyst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Analytical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Understanding of organizations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Problem-solving skills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System thinking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Technical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Understanding of potential and limitations of technology</a:t>
            </a:r>
          </a:p>
          <a:p>
            <a:pPr>
              <a:lnSpc>
                <a:spcPct val="90000"/>
              </a:lnSpc>
            </a:pPr>
            <a:r>
              <a:rPr lang="en-US" dirty="0"/>
              <a:t>Managerial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Ability to manage projects, resources, risk and change</a:t>
            </a:r>
          </a:p>
          <a:p>
            <a:pPr>
              <a:lnSpc>
                <a:spcPct val="90000"/>
              </a:lnSpc>
            </a:pPr>
            <a:r>
              <a:rPr lang="en-US" dirty="0"/>
              <a:t>Interpersonal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Effective written and oral communication skills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CA21-F408-48B5-B74D-EAF0248DC921}" type="slidenum">
              <a:rPr lang="fr-FR"/>
              <a:pPr/>
              <a:t>45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Systems Development Life Cycle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System Development Methodology</a:t>
            </a:r>
          </a:p>
          <a:p>
            <a:pPr lvl="1"/>
            <a:r>
              <a:rPr lang="en-US" sz="3600" dirty="0"/>
              <a:t>Standard process followed in an organization</a:t>
            </a:r>
          </a:p>
          <a:p>
            <a:pPr lvl="1"/>
            <a:r>
              <a:rPr lang="en-US" sz="3600" dirty="0"/>
              <a:t>Consists of:</a:t>
            </a:r>
          </a:p>
          <a:p>
            <a:pPr lvl="2"/>
            <a:r>
              <a:rPr lang="en-US" sz="3200" dirty="0"/>
              <a:t>Analysis</a:t>
            </a:r>
          </a:p>
          <a:p>
            <a:pPr lvl="2"/>
            <a:r>
              <a:rPr lang="en-US" sz="3200" dirty="0"/>
              <a:t>Design</a:t>
            </a:r>
          </a:p>
          <a:p>
            <a:pPr lvl="2"/>
            <a:r>
              <a:rPr lang="en-US" sz="3200" dirty="0"/>
              <a:t>Implementation</a:t>
            </a:r>
          </a:p>
          <a:p>
            <a:pPr lvl="2"/>
            <a:r>
              <a:rPr lang="en-US" sz="3200" dirty="0"/>
              <a:t>Maintenance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D7B8-BBA3-4A22-B87B-0606D2D27DEA}" type="slidenum">
              <a:rPr lang="fr-FR"/>
              <a:pPr/>
              <a:t>46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Systems Development Life Cycle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Series of steps used to manage the phases of development for an information </a:t>
            </a:r>
            <a:r>
              <a:rPr lang="en-US" dirty="0" smtClean="0"/>
              <a:t>system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Consists of four phases: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Planning and Selection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Analysis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Design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Implementation and Operation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383A-C9E2-4B70-A636-5408144B901E}" type="slidenum">
              <a:rPr lang="fr-FR"/>
              <a:pPr/>
              <a:t>47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Systems Development Life Cycle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Phases are not necessarily </a:t>
            </a:r>
            <a:r>
              <a:rPr lang="en-US" dirty="0" smtClean="0"/>
              <a:t>sequential</a:t>
            </a:r>
          </a:p>
          <a:p>
            <a:endParaRPr lang="en-US" dirty="0"/>
          </a:p>
          <a:p>
            <a:r>
              <a:rPr lang="en-US" dirty="0"/>
              <a:t>Each phase has a specific outcome and </a:t>
            </a:r>
            <a:r>
              <a:rPr lang="en-US" dirty="0" smtClean="0"/>
              <a:t>deliverable</a:t>
            </a:r>
          </a:p>
          <a:p>
            <a:endParaRPr lang="en-US" dirty="0"/>
          </a:p>
          <a:p>
            <a:r>
              <a:rPr lang="en-US" dirty="0"/>
              <a:t>Individual companies use customized life cycle</a:t>
            </a: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7CBB-3ABC-42E5-9C56-D8220A2A7292}" type="slidenum">
              <a:rPr lang="fr-FR"/>
              <a:pPr/>
              <a:t>48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Phases of the Systems Development Life Cycle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Systems Planning and Selection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Two Main Activities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Identification of need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Investigation and determination of </a:t>
            </a:r>
            <a:r>
              <a:rPr lang="en-US" dirty="0" smtClean="0"/>
              <a:t>scope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Systems Analysis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Study of current procedures and information systems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Determine requirements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Generate alternative designs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Compare alternatives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Recommend best alternative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2B98-F153-427D-B7F0-421583B787BB}" type="slidenum">
              <a:rPr lang="fr-FR"/>
              <a:pPr/>
              <a:t>49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Technology and Information Systems</a:t>
            </a:r>
            <a:endParaRPr lang="en-US" sz="3200" dirty="0"/>
          </a:p>
        </p:txBody>
      </p:sp>
      <p:sp>
        <p:nvSpPr>
          <p:cNvPr id="62976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/>
              <a:t>Computer-Based Information Systems</a:t>
            </a:r>
          </a:p>
          <a:p>
            <a:pPr lvl="1"/>
            <a:r>
              <a:rPr lang="en-US" dirty="0"/>
              <a:t>One type of technology</a:t>
            </a:r>
          </a:p>
          <a:p>
            <a:pPr lvl="1"/>
            <a:r>
              <a:rPr lang="en-US" dirty="0"/>
              <a:t>Technology – any mechanical and/or electrical means to supplement, extend, or replace human activity</a:t>
            </a:r>
          </a:p>
          <a:p>
            <a:pPr lvl="1"/>
            <a:r>
              <a:rPr lang="en-US" dirty="0"/>
              <a:t>Information Technology (IT) – machine technology controlled by or using information</a:t>
            </a:r>
          </a:p>
          <a:p>
            <a:pPr lvl="1"/>
            <a:endParaRPr lang="en-US" dirty="0"/>
          </a:p>
          <a:p>
            <a:r>
              <a:rPr lang="en-US" dirty="0"/>
              <a:t>The goal of IS </a:t>
            </a:r>
            <a:r>
              <a:rPr lang="en-US" dirty="0" err="1"/>
              <a:t>is</a:t>
            </a:r>
            <a:r>
              <a:rPr lang="en-US" dirty="0"/>
              <a:t> to provide useful data to users</a:t>
            </a:r>
          </a:p>
          <a:p>
            <a:pPr lvl="1"/>
            <a:r>
              <a:rPr lang="en-US" dirty="0"/>
              <a:t>IS can be local or global, organizational or </a:t>
            </a:r>
            <a:r>
              <a:rPr lang="en-US" dirty="0" smtClean="0"/>
              <a:t>enterprise-wide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7004-586F-4C70-9015-F76F8E324DAF}" type="slidenum">
              <a:rPr lang="fr-FR"/>
              <a:pPr/>
              <a:t>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Systems Development Life Cycle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System Design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Logical Design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Physical </a:t>
            </a:r>
            <a:r>
              <a:rPr lang="en-US" sz="2400" dirty="0"/>
              <a:t>Design</a:t>
            </a:r>
          </a:p>
          <a:p>
            <a:pPr lvl="2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800" dirty="0"/>
              <a:t>Implementation and Operation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Implementation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Hardware and software installation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Programming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User Training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Documentation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Operation</a:t>
            </a: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25FA-6813-416E-9626-AAE44DE5F5A4}" type="slidenum">
              <a:rPr lang="fr-FR"/>
              <a:pPr/>
              <a:t>50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08112" y="548680"/>
          <a:ext cx="7596336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2F1B-04E4-4958-A6EB-5E85BB797C1E}" type="slidenum">
              <a:rPr lang="fr-FR" smtClean="0"/>
              <a:pPr/>
              <a:t>51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Ray\Desktop\question_button-77618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0"/>
            <a:ext cx="6858000" cy="6838238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Managerial Personnel</a:t>
            </a:r>
          </a:p>
        </p:txBody>
      </p:sp>
      <p:sp>
        <p:nvSpPr>
          <p:cNvPr id="631817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762000" y="1676400"/>
            <a:ext cx="3814763" cy="4267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CIO</a:t>
            </a:r>
          </a:p>
          <a:p>
            <a:pPr>
              <a:lnSpc>
                <a:spcPct val="80000"/>
              </a:lnSpc>
            </a:pPr>
            <a:r>
              <a:rPr lang="en-US" dirty="0"/>
              <a:t>IS director</a:t>
            </a:r>
          </a:p>
          <a:p>
            <a:pPr>
              <a:lnSpc>
                <a:spcPct val="80000"/>
              </a:lnSpc>
            </a:pPr>
            <a:r>
              <a:rPr lang="en-US" dirty="0"/>
              <a:t>Account Executive</a:t>
            </a:r>
          </a:p>
          <a:p>
            <a:pPr>
              <a:lnSpc>
                <a:spcPct val="80000"/>
              </a:lnSpc>
            </a:pPr>
            <a:r>
              <a:rPr lang="en-US" dirty="0"/>
              <a:t>Info Center Manager</a:t>
            </a:r>
          </a:p>
          <a:p>
            <a:pPr>
              <a:lnSpc>
                <a:spcPct val="80000"/>
              </a:lnSpc>
            </a:pPr>
            <a:r>
              <a:rPr lang="en-US" dirty="0"/>
              <a:t>Development Manager</a:t>
            </a:r>
          </a:p>
          <a:p>
            <a:pPr>
              <a:lnSpc>
                <a:spcPct val="80000"/>
              </a:lnSpc>
            </a:pPr>
            <a:r>
              <a:rPr lang="en-US" dirty="0"/>
              <a:t>Project Manager</a:t>
            </a:r>
          </a:p>
          <a:p>
            <a:pPr>
              <a:lnSpc>
                <a:spcPct val="80000"/>
              </a:lnSpc>
            </a:pPr>
            <a:r>
              <a:rPr lang="en-US" dirty="0"/>
              <a:t>Maintenance Manager</a:t>
            </a:r>
          </a:p>
          <a:p>
            <a:pPr>
              <a:lnSpc>
                <a:spcPct val="80000"/>
              </a:lnSpc>
            </a:pPr>
            <a:r>
              <a:rPr lang="en-US" dirty="0"/>
              <a:t>Systems Manager</a:t>
            </a:r>
          </a:p>
          <a:p>
            <a:pPr>
              <a:lnSpc>
                <a:spcPct val="80000"/>
              </a:lnSpc>
            </a:pPr>
            <a:r>
              <a:rPr lang="en-US" dirty="0"/>
              <a:t>IS planning Manager</a:t>
            </a:r>
          </a:p>
          <a:p>
            <a:pPr>
              <a:lnSpc>
                <a:spcPct val="80000"/>
              </a:lnSpc>
            </a:pPr>
            <a:r>
              <a:rPr lang="en-US" dirty="0"/>
              <a:t>Operations Manager</a:t>
            </a:r>
          </a:p>
          <a:p>
            <a:pPr>
              <a:lnSpc>
                <a:spcPct val="80000"/>
              </a:lnSpc>
            </a:pPr>
            <a:r>
              <a:rPr lang="en-US" dirty="0"/>
              <a:t>Programming Manager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31818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4719638" y="1676400"/>
            <a:ext cx="3814762" cy="4267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Systems Programming Manager</a:t>
            </a:r>
          </a:p>
          <a:p>
            <a:pPr>
              <a:lnSpc>
                <a:spcPct val="80000"/>
              </a:lnSpc>
            </a:pPr>
            <a:r>
              <a:rPr lang="en-US" dirty="0"/>
              <a:t>Manager of Emerging Technologies</a:t>
            </a:r>
          </a:p>
          <a:p>
            <a:pPr>
              <a:lnSpc>
                <a:spcPct val="80000"/>
              </a:lnSpc>
            </a:pPr>
            <a:r>
              <a:rPr lang="en-US" dirty="0"/>
              <a:t>Telecommunications Manager</a:t>
            </a:r>
          </a:p>
          <a:p>
            <a:pPr>
              <a:lnSpc>
                <a:spcPct val="80000"/>
              </a:lnSpc>
            </a:pPr>
            <a:r>
              <a:rPr lang="en-US" dirty="0"/>
              <a:t>Network Manager</a:t>
            </a:r>
          </a:p>
          <a:p>
            <a:pPr>
              <a:lnSpc>
                <a:spcPct val="80000"/>
              </a:lnSpc>
            </a:pPr>
            <a:r>
              <a:rPr lang="en-US" dirty="0"/>
              <a:t>Database Administrator</a:t>
            </a:r>
          </a:p>
          <a:p>
            <a:pPr>
              <a:lnSpc>
                <a:spcPct val="80000"/>
              </a:lnSpc>
            </a:pPr>
            <a:r>
              <a:rPr lang="en-US" dirty="0"/>
              <a:t>Auditing or Computer Security Manager</a:t>
            </a:r>
          </a:p>
          <a:p>
            <a:pPr>
              <a:lnSpc>
                <a:spcPct val="80000"/>
              </a:lnSpc>
            </a:pPr>
            <a:r>
              <a:rPr lang="en-US" dirty="0"/>
              <a:t>Quality Assurance Manager</a:t>
            </a:r>
          </a:p>
          <a:p>
            <a:pPr>
              <a:lnSpc>
                <a:spcPct val="80000"/>
              </a:lnSpc>
            </a:pPr>
            <a:r>
              <a:rPr lang="en-US" dirty="0"/>
              <a:t>Webmaster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C54-02ED-40FA-946B-E41B4AC36D74}" type="slidenum">
              <a:rPr lang="fr-FR"/>
              <a:pPr/>
              <a:t>6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Integrating Skills and Knowledge</a:t>
            </a:r>
          </a:p>
        </p:txBody>
      </p:sp>
      <p:sp>
        <p:nvSpPr>
          <p:cNvPr id="63590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Technology</a:t>
            </a:r>
          </a:p>
          <a:p>
            <a:pPr lvl="1"/>
            <a:r>
              <a:rPr lang="en-US" dirty="0"/>
              <a:t>hardware, software, </a:t>
            </a:r>
            <a:r>
              <a:rPr lang="en-US" dirty="0" smtClean="0"/>
              <a:t>networking</a:t>
            </a:r>
            <a:endParaRPr lang="fa-IR" dirty="0" smtClean="0"/>
          </a:p>
          <a:p>
            <a:pPr lvl="1"/>
            <a:endParaRPr lang="en-US" dirty="0"/>
          </a:p>
          <a:p>
            <a:r>
              <a:rPr lang="en-US" dirty="0"/>
              <a:t>Business</a:t>
            </a:r>
          </a:p>
          <a:p>
            <a:pPr lvl="1"/>
            <a:r>
              <a:rPr lang="en-US" dirty="0"/>
              <a:t>business, management, social, </a:t>
            </a:r>
            <a:r>
              <a:rPr lang="en-US" dirty="0" smtClean="0"/>
              <a:t>communications</a:t>
            </a:r>
            <a:endParaRPr lang="fa-IR" dirty="0" smtClean="0"/>
          </a:p>
          <a:p>
            <a:pPr lvl="1"/>
            <a:endParaRPr lang="en-US" dirty="0"/>
          </a:p>
          <a:p>
            <a:r>
              <a:rPr lang="en-US" dirty="0"/>
              <a:t>Systems</a:t>
            </a:r>
          </a:p>
          <a:p>
            <a:pPr lvl="1"/>
            <a:r>
              <a:rPr lang="en-US" dirty="0"/>
              <a:t>Integration, development methods, critical thinking, problem solving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95B4-01B4-4C94-8235-6E94547CA23C}" type="slidenum">
              <a:rPr lang="fr-FR"/>
              <a:pPr/>
              <a:t>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GB" dirty="0" smtClean="0"/>
              <a:t>Benefit</a:t>
            </a:r>
            <a:r>
              <a:rPr lang="en-US" dirty="0" smtClean="0"/>
              <a:t> of </a:t>
            </a:r>
            <a:r>
              <a:rPr lang="en-US" dirty="0" smtClean="0"/>
              <a:t>Tech </a:t>
            </a:r>
            <a:r>
              <a:rPr lang="en-US" dirty="0" smtClean="0"/>
              <a:t>in </a:t>
            </a:r>
            <a:r>
              <a:rPr lang="en-US" dirty="0" smtClean="0"/>
              <a:t>Orgs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centralized IS function</a:t>
            </a:r>
          </a:p>
          <a:p>
            <a:pPr lvl="1"/>
            <a:r>
              <a:rPr lang="en-US" dirty="0" smtClean="0"/>
              <a:t>Coordinated planning</a:t>
            </a:r>
          </a:p>
          <a:p>
            <a:pPr lvl="1"/>
            <a:r>
              <a:rPr lang="en-US" dirty="0" smtClean="0"/>
              <a:t>Consistent management</a:t>
            </a:r>
          </a:p>
          <a:p>
            <a:pPr lvl="1"/>
            <a:r>
              <a:rPr lang="en-US" dirty="0" smtClean="0"/>
              <a:t>Systems compatibility and connectivity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Information Systems?</a:t>
            </a:r>
          </a:p>
        </p:txBody>
      </p:sp>
      <p:sp>
        <p:nvSpPr>
          <p:cNvPr id="65229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Automating: </a:t>
            </a:r>
            <a:endParaRPr lang="en-US" dirty="0" smtClean="0"/>
          </a:p>
          <a:p>
            <a:pPr lvl="1"/>
            <a:r>
              <a:rPr lang="en-US" dirty="0" smtClean="0"/>
              <a:t>doing </a:t>
            </a:r>
            <a:r>
              <a:rPr lang="en-US" dirty="0"/>
              <a:t>things </a:t>
            </a:r>
            <a:r>
              <a:rPr lang="en-US" dirty="0" smtClean="0"/>
              <a:t>faster</a:t>
            </a:r>
          </a:p>
          <a:p>
            <a:pPr lvl="1"/>
            <a:endParaRPr lang="en-US" dirty="0"/>
          </a:p>
          <a:p>
            <a:r>
              <a:rPr lang="en-US" dirty="0"/>
              <a:t>Organizational learning: </a:t>
            </a:r>
            <a:endParaRPr lang="en-US" dirty="0" smtClean="0"/>
          </a:p>
          <a:p>
            <a:pPr lvl="1"/>
            <a:r>
              <a:rPr lang="en-US" dirty="0" smtClean="0"/>
              <a:t>doing </a:t>
            </a:r>
            <a:r>
              <a:rPr lang="en-US" dirty="0"/>
              <a:t>things </a:t>
            </a:r>
            <a:r>
              <a:rPr lang="en-US" dirty="0" smtClean="0"/>
              <a:t>better</a:t>
            </a:r>
          </a:p>
          <a:p>
            <a:pPr lvl="1"/>
            <a:endParaRPr lang="en-US" dirty="0"/>
          </a:p>
          <a:p>
            <a:r>
              <a:rPr lang="en-US" dirty="0"/>
              <a:t>Supporting Strategy: doing things </a:t>
            </a:r>
            <a:r>
              <a:rPr lang="en-US" dirty="0" smtClean="0"/>
              <a:t>smarter</a:t>
            </a:r>
          </a:p>
          <a:p>
            <a:pPr lvl="1"/>
            <a:r>
              <a:rPr lang="en-US" dirty="0" smtClean="0"/>
              <a:t>Create a vision</a:t>
            </a:r>
          </a:p>
          <a:p>
            <a:pPr lvl="1"/>
            <a:r>
              <a:rPr lang="en-US" dirty="0" smtClean="0"/>
              <a:t>Create a standard</a:t>
            </a:r>
          </a:p>
          <a:p>
            <a:pPr lvl="1"/>
            <a:r>
              <a:rPr lang="en-US" dirty="0" smtClean="0"/>
              <a:t>Reaching the goal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6B47C-C1D1-4257-AC72-61454E40DD1A}" type="slidenum">
              <a:rPr lang="fr-FR"/>
              <a:pPr/>
              <a:t>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813</TotalTime>
  <Words>1546</Words>
  <Application>Microsoft Office PowerPoint</Application>
  <PresentationFormat>On-screen Show (4:3)</PresentationFormat>
  <Paragraphs>489</Paragraphs>
  <Slides>52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Slide 1</vt:lpstr>
      <vt:lpstr>مدیریت استراتژیک فناوری اطلاعات تحلیل و طراحی سیستم های اطلاعاتی </vt:lpstr>
      <vt:lpstr>Key Elements of Information Systems</vt:lpstr>
      <vt:lpstr>Data</vt:lpstr>
      <vt:lpstr>Technology and Information Systems</vt:lpstr>
      <vt:lpstr>IS Managerial Personnel</vt:lpstr>
      <vt:lpstr>Integrating Skills and Knowledge</vt:lpstr>
      <vt:lpstr>The Benefit of Tech in Orgs</vt:lpstr>
      <vt:lpstr>Why Use Information Systems?</vt:lpstr>
      <vt:lpstr>Decision-Making Levels of an Org</vt:lpstr>
      <vt:lpstr>Decision-Making Levels of an Organization</vt:lpstr>
      <vt:lpstr>General Types of Information Systems</vt:lpstr>
      <vt:lpstr>General Types of Information Systems</vt:lpstr>
      <vt:lpstr>General Types of Information Systems</vt:lpstr>
      <vt:lpstr>General Types of Information Systems</vt:lpstr>
      <vt:lpstr>General Types of Information Systems</vt:lpstr>
      <vt:lpstr>General Types of Information Systems</vt:lpstr>
      <vt:lpstr>Slide 18</vt:lpstr>
      <vt:lpstr>Slide 19</vt:lpstr>
      <vt:lpstr>General Types of Information Systems</vt:lpstr>
      <vt:lpstr>General Types of Information Systems</vt:lpstr>
      <vt:lpstr>Functional Area of IS</vt:lpstr>
      <vt:lpstr>Types of Global IS</vt:lpstr>
      <vt:lpstr>Enterprise Systems</vt:lpstr>
      <vt:lpstr>Before an entreprise system</vt:lpstr>
      <vt:lpstr>With an entreprise sytem</vt:lpstr>
      <vt:lpstr>Types of Enterprise Systems</vt:lpstr>
      <vt:lpstr>Types of Enterprise Systems</vt:lpstr>
      <vt:lpstr>Types of Enterprise Systems</vt:lpstr>
      <vt:lpstr>Types of Enterprise Systems</vt:lpstr>
      <vt:lpstr>The Need for Structured Systems Development</vt:lpstr>
      <vt:lpstr>The Need for Structured Systems Development</vt:lpstr>
      <vt:lpstr>The Need for Structured Systems Development</vt:lpstr>
      <vt:lpstr>The Need for Structured Systems Development</vt:lpstr>
      <vt:lpstr>Information Systems Analysis and Design</vt:lpstr>
      <vt:lpstr>Component of IS Applications</vt:lpstr>
      <vt:lpstr>A Modern Approach to Systems Analysis and Design</vt:lpstr>
      <vt:lpstr>Data and Processes</vt:lpstr>
      <vt:lpstr>Data and Processes</vt:lpstr>
      <vt:lpstr>Slide 40</vt:lpstr>
      <vt:lpstr>Approaches to Systems Development</vt:lpstr>
      <vt:lpstr>Approaches to Systems Development (2)</vt:lpstr>
      <vt:lpstr>Role of the Systems Analyst</vt:lpstr>
      <vt:lpstr>Role of the Systems Analyst</vt:lpstr>
      <vt:lpstr>Skills of a Successful Systems Analyst</vt:lpstr>
      <vt:lpstr>Systems Development Life Cycle</vt:lpstr>
      <vt:lpstr>Systems Development Life Cycle</vt:lpstr>
      <vt:lpstr>Systems Development Life Cycle</vt:lpstr>
      <vt:lpstr>Phases of the Systems Development Life Cycle</vt:lpstr>
      <vt:lpstr>Systems Development Life Cycle</vt:lpstr>
      <vt:lpstr>Slide 51</vt:lpstr>
      <vt:lpstr>Slide 52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Reza</dc:creator>
  <cp:lastModifiedBy>Reza</cp:lastModifiedBy>
  <cp:revision>115</cp:revision>
  <dcterms:created xsi:type="dcterms:W3CDTF">2006-08-16T00:00:00Z</dcterms:created>
  <dcterms:modified xsi:type="dcterms:W3CDTF">2012-02-28T07:35:52Z</dcterms:modified>
</cp:coreProperties>
</file>