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6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02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AB88D-EBDE-4749-AD83-CE9EFD57C791}" type="datetimeFigureOut">
              <a:rPr lang="en-GB" smtClean="0"/>
              <a:t>09/04/2012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3077-B644-4FAA-A2DB-149809E6C24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F61D-E20B-42EF-BC76-3DBC3F07813C}" type="datetimeFigureOut">
              <a:rPr lang="en-GB" smtClean="0"/>
              <a:pPr/>
              <a:t>09/04/2012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13E1-51BD-4FD8-BD20-68428031C82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21E29-D77C-4E3C-81A0-F9ED5EF02B45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14C-ADD0-4F67-B40F-55EC257AF89C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6C17-5669-45B8-A77C-51A8726625B7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A8ED-5954-4A5D-8E22-68B02840A204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A52A30-49C1-4F6D-97B9-7B92D55CBE31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DF69662-7EF0-4F5A-89EB-C3BE32778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67F-B5B7-4BD6-815D-4CCB2E5885B7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4EC-8A9F-4DF9-A037-6F1AA7802682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5362-3B94-4F83-88CA-BA8E723475F1}" type="datetime1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54E5-FE65-48B6-AD85-B7D80363C873}" type="datetime1">
              <a:rPr lang="en-US" smtClean="0"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C8E8-9F11-42A4-8024-F6272798AB21}" type="datetime1">
              <a:rPr lang="en-US" smtClean="0"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9E7-7239-40EC-A95C-6AE0E4766231}" type="datetime1">
              <a:rPr lang="en-US" smtClean="0"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9114-F539-4802-ABDE-992BC236C190}" type="datetime1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D074-CBCD-4B25-96B5-B9A806315FED}" type="datetime1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F5EA-A387-414B-89C9-0B7B3B2C502C}" type="datetime1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previous experience decision table showed 4 attributes: hour, weather, accident and stall</a:t>
            </a:r>
          </a:p>
          <a:p>
            <a:r>
              <a:rPr lang="en-US"/>
              <a:t>But the decision tree only showed 3 attributes: hour, accident and stall</a:t>
            </a:r>
          </a:p>
          <a:p>
            <a:r>
              <a:rPr lang="en-US"/>
              <a:t>Why is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selecting attributes (which will be described later) show that weather is not a discriminating attribute</a:t>
            </a:r>
          </a:p>
          <a:p>
            <a:r>
              <a:rPr lang="en-US" dirty="0"/>
              <a:t>We use the principle of </a:t>
            </a:r>
            <a:r>
              <a:rPr lang="en-US" i="1" dirty="0"/>
              <a:t>Occam’s Razor</a:t>
            </a:r>
            <a:r>
              <a:rPr lang="en-US" dirty="0"/>
              <a:t>:  Given a number of competing hypotheses, the simplest one is preferable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Attributes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basic structure of creating a decision tree is the same for most decision tree algorithms</a:t>
            </a:r>
          </a:p>
          <a:p>
            <a:r>
              <a:rPr lang="en-US"/>
              <a:t>The difference lies in how we select the attributes for the tree</a:t>
            </a:r>
          </a:p>
          <a:p>
            <a:r>
              <a:rPr lang="en-US"/>
              <a:t>We will focus on the ID3 algorithm developed by Ross Quinlan in 1975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Algorithms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basic idea behind any decision tree algorithm is as follows:</a:t>
            </a:r>
          </a:p>
          <a:p>
            <a:pPr lvl="1"/>
            <a:r>
              <a:rPr lang="en-US" sz="2400"/>
              <a:t>Choose the </a:t>
            </a:r>
            <a:r>
              <a:rPr lang="en-US" sz="2400" i="1"/>
              <a:t>best</a:t>
            </a:r>
            <a:r>
              <a:rPr lang="en-US" sz="2400"/>
              <a:t> attribute(s) to split the remaining instances and make that attribute a decision node</a:t>
            </a:r>
          </a:p>
          <a:p>
            <a:pPr lvl="1"/>
            <a:r>
              <a:rPr lang="en-US" sz="2400"/>
              <a:t>Repeat this process for recursively for each child</a:t>
            </a:r>
          </a:p>
          <a:p>
            <a:pPr lvl="1"/>
            <a:r>
              <a:rPr lang="en-US" sz="2400"/>
              <a:t>Stop when:</a:t>
            </a:r>
          </a:p>
          <a:p>
            <a:pPr lvl="2"/>
            <a:r>
              <a:rPr lang="en-US" sz="2000"/>
              <a:t>All the instances have the same target attribute value</a:t>
            </a:r>
          </a:p>
          <a:p>
            <a:pPr lvl="2"/>
            <a:r>
              <a:rPr lang="en-US" sz="2000"/>
              <a:t>There are no more attributes</a:t>
            </a:r>
          </a:p>
          <a:p>
            <a:pPr lvl="2"/>
            <a:r>
              <a:rPr lang="en-US" sz="2000"/>
              <a:t>There are no more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the Best Attributes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609600"/>
          </a:xfrm>
        </p:spPr>
        <p:txBody>
          <a:bodyPr/>
          <a:lstStyle/>
          <a:p>
            <a:r>
              <a:rPr lang="en-US"/>
              <a:t>Refer back to our original decision tree</a:t>
            </a:r>
          </a:p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505200" y="2667000"/>
            <a:ext cx="1295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Leave At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057400" y="3733800"/>
            <a:ext cx="1193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Stall?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648200" y="3657600"/>
            <a:ext cx="1219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Accident?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057400" y="3276600"/>
            <a:ext cx="109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10 AM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029200" y="32004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9 AM</a:t>
            </a:r>
          </a:p>
        </p:txBody>
      </p:sp>
      <p:cxnSp>
        <p:nvCxnSpPr>
          <p:cNvPr id="29705" name="AutoShape 9"/>
          <p:cNvCxnSpPr>
            <a:cxnSpLocks noChangeShapeType="1"/>
            <a:stCxn id="29700" idx="2"/>
            <a:endCxn id="29701" idx="0"/>
          </p:cNvCxnSpPr>
          <p:nvPr/>
        </p:nvCxnSpPr>
        <p:spPr bwMode="auto">
          <a:xfrm flipH="1">
            <a:off x="2654300" y="3048000"/>
            <a:ext cx="1498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6" name="AutoShape 10"/>
          <p:cNvCxnSpPr>
            <a:cxnSpLocks noChangeShapeType="1"/>
            <a:stCxn id="29700" idx="2"/>
            <a:endCxn id="29702" idx="0"/>
          </p:cNvCxnSpPr>
          <p:nvPr/>
        </p:nvCxnSpPr>
        <p:spPr bwMode="auto">
          <a:xfrm>
            <a:off x="4152900" y="3048000"/>
            <a:ext cx="11049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929063" y="3352800"/>
            <a:ext cx="947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8 AM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514600" y="44196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Long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657600" y="38862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Long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752600" y="4419600"/>
            <a:ext cx="949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Short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343400" y="4419600"/>
            <a:ext cx="14144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Medium</a:t>
            </a:r>
          </a:p>
        </p:txBody>
      </p:sp>
      <p:cxnSp>
        <p:nvCxnSpPr>
          <p:cNvPr id="29712" name="AutoShape 16"/>
          <p:cNvCxnSpPr>
            <a:cxnSpLocks noChangeShapeType="1"/>
            <a:stCxn id="29701" idx="2"/>
            <a:endCxn id="29708" idx="0"/>
          </p:cNvCxnSpPr>
          <p:nvPr/>
        </p:nvCxnSpPr>
        <p:spPr bwMode="auto">
          <a:xfrm>
            <a:off x="2654300" y="4038600"/>
            <a:ext cx="334963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41910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No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819400" y="41148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Yes</a:t>
            </a:r>
          </a:p>
        </p:txBody>
      </p:sp>
      <p:cxnSp>
        <p:nvCxnSpPr>
          <p:cNvPr id="29715" name="AutoShape 19"/>
          <p:cNvCxnSpPr>
            <a:cxnSpLocks noChangeShapeType="1"/>
            <a:stCxn id="29700" idx="2"/>
            <a:endCxn id="29709" idx="0"/>
          </p:cNvCxnSpPr>
          <p:nvPr/>
        </p:nvCxnSpPr>
        <p:spPr bwMode="auto">
          <a:xfrm flipH="1">
            <a:off x="4132263" y="3048000"/>
            <a:ext cx="20637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2" idx="2"/>
            <a:endCxn id="29711" idx="0"/>
          </p:cNvCxnSpPr>
          <p:nvPr/>
        </p:nvCxnSpPr>
        <p:spPr bwMode="auto">
          <a:xfrm flipH="1">
            <a:off x="5051425" y="3962400"/>
            <a:ext cx="2063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2" idx="2"/>
            <a:endCxn id="29722" idx="0"/>
          </p:cNvCxnSpPr>
          <p:nvPr/>
        </p:nvCxnSpPr>
        <p:spPr bwMode="auto">
          <a:xfrm>
            <a:off x="5257800" y="3962400"/>
            <a:ext cx="474663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419600" y="41148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No</a:t>
            </a:r>
          </a:p>
        </p:txBody>
      </p:sp>
      <p:cxnSp>
        <p:nvCxnSpPr>
          <p:cNvPr id="29720" name="AutoShape 24"/>
          <p:cNvCxnSpPr>
            <a:cxnSpLocks noChangeShapeType="1"/>
            <a:stCxn id="29701" idx="2"/>
            <a:endCxn id="29710" idx="0"/>
          </p:cNvCxnSpPr>
          <p:nvPr/>
        </p:nvCxnSpPr>
        <p:spPr bwMode="auto">
          <a:xfrm flipH="1">
            <a:off x="2227263" y="4038600"/>
            <a:ext cx="4270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34000" y="41148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Yes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257800" y="4419600"/>
            <a:ext cx="94773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Long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949325" y="5181600"/>
            <a:ext cx="7661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3200"/>
              <a:t>How did we know to split on </a:t>
            </a:r>
            <a:r>
              <a:rPr lang="en-US" sz="3200" i="1"/>
              <a:t>leave at</a:t>
            </a:r>
            <a:r>
              <a:rPr lang="en-US" sz="3200"/>
              <a:t> and then on </a:t>
            </a:r>
            <a:r>
              <a:rPr lang="en-US" sz="3200" i="1"/>
              <a:t>stall </a:t>
            </a:r>
            <a:r>
              <a:rPr lang="en-US" sz="3200"/>
              <a:t>and </a:t>
            </a:r>
            <a:r>
              <a:rPr lang="en-US" sz="3200" i="1"/>
              <a:t>accident </a:t>
            </a:r>
            <a:r>
              <a:rPr lang="en-US" sz="3200"/>
              <a:t>and not weather?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ID3 Heuristic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determine the best attribute, we look at the ID3 heuristic</a:t>
            </a:r>
          </a:p>
          <a:p>
            <a:r>
              <a:rPr lang="en-US"/>
              <a:t>ID3 splits attributes based on their </a:t>
            </a:r>
            <a:r>
              <a:rPr lang="en-US" i="1"/>
              <a:t>entropy</a:t>
            </a:r>
            <a:r>
              <a:rPr lang="en-US"/>
              <a:t>.</a:t>
            </a:r>
          </a:p>
          <a:p>
            <a:r>
              <a:rPr lang="en-US"/>
              <a:t>Entropy is the measure of disinformation…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Entropy is minimized when all values of the target attribute are the same.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we know that commute time will always be </a:t>
            </a:r>
            <a:r>
              <a:rPr lang="en-US" sz="2400" i="1"/>
              <a:t>short</a:t>
            </a:r>
            <a:r>
              <a:rPr lang="en-US" sz="2400"/>
              <a:t>, then entropy = 0</a:t>
            </a: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800"/>
              <a:t>Entropy is maximized when there is an equal chance of all values for the target attribute (i.e. the result is random)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commute time = short in 3 instances, medium in 3 instances and long in 3 instances, entropy is maximized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0814" r="40000" b="33000"/>
          <a:stretch>
            <a:fillRect/>
          </a:stretch>
        </p:blipFill>
        <p:spPr bwMode="auto">
          <a:xfrm>
            <a:off x="76200" y="685800"/>
            <a:ext cx="898357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http://4.bp.blogspot.com/_iJyjQ6GZMcE/R8TzdU148XI/AAAAAAAAABY/bkjLU0VOouY/S660/dec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200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Reza </a:t>
            </a:r>
            <a:r>
              <a:rPr lang="en-US" dirty="0" err="1" smtClean="0"/>
              <a:t>Mirzabagheri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6866" name="Picture 2" descr="http://www.thier.ca/cbc/wp-content/uploads/2009/06/communication_decision_tre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81000"/>
            <a:ext cx="9133787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esktop\decision-mak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59689"/>
            <a:ext cx="6781800" cy="53983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4800" b="1" dirty="0" smtClean="0"/>
              <a:t>مدیریت استراتژیک فناوری اطلاعات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fa-IR" dirty="0" smtClean="0">
                <a:solidFill>
                  <a:schemeClr val="tx2"/>
                </a:solidFill>
              </a:rPr>
              <a:t>درخت تصمیم </a:t>
            </a:r>
            <a:endParaRPr lang="en-GB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5562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تهیه و تنظیم:</a:t>
            </a:r>
          </a:p>
          <a:p>
            <a:pPr algn="r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inductive learning task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 particular facts to make more generalized conclusions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 predictive model based on a branching series of Boolean tests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These smaller Boolean tests are less complex than a one-stage classifier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Let’s look at a sample decision tree…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Decision Tree?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Commute Time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0" y="19050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Leave At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11200" y="32766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Stall?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962400" y="3276600"/>
            <a:ext cx="176053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Accident?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38200" y="2514600"/>
            <a:ext cx="109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10 AM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233863" y="2590800"/>
            <a:ext cx="9477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9 AM</a:t>
            </a:r>
          </a:p>
        </p:txBody>
      </p:sp>
      <p:cxnSp>
        <p:nvCxnSpPr>
          <p:cNvPr id="19464" name="AutoShape 8"/>
          <p:cNvCxnSpPr>
            <a:cxnSpLocks noChangeShapeType="1"/>
            <a:stCxn id="19459" idx="2"/>
            <a:endCxn id="19460" idx="0"/>
          </p:cNvCxnSpPr>
          <p:nvPr/>
        </p:nvCxnSpPr>
        <p:spPr bwMode="auto">
          <a:xfrm flipH="1">
            <a:off x="1592263" y="2438400"/>
            <a:ext cx="15748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5" name="AutoShape 9"/>
          <p:cNvCxnSpPr>
            <a:cxnSpLocks noChangeShapeType="1"/>
            <a:stCxn id="19459" idx="2"/>
            <a:endCxn id="19461" idx="0"/>
          </p:cNvCxnSpPr>
          <p:nvPr/>
        </p:nvCxnSpPr>
        <p:spPr bwMode="auto">
          <a:xfrm>
            <a:off x="3167063" y="2438400"/>
            <a:ext cx="1676400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895600" y="28194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 AM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52600" y="48006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743200" y="39624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39738" y="4800600"/>
            <a:ext cx="94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Short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505200" y="4800600"/>
            <a:ext cx="14144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Medium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5029200" y="48006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</a:t>
            </a:r>
          </a:p>
        </p:txBody>
      </p:sp>
      <p:cxnSp>
        <p:nvCxnSpPr>
          <p:cNvPr id="19473" name="AutoShape 17"/>
          <p:cNvCxnSpPr>
            <a:cxnSpLocks noChangeShapeType="1"/>
            <a:stCxn id="19460" idx="2"/>
            <a:endCxn id="19467" idx="0"/>
          </p:cNvCxnSpPr>
          <p:nvPr/>
        </p:nvCxnSpPr>
        <p:spPr bwMode="auto">
          <a:xfrm>
            <a:off x="1592263" y="3810000"/>
            <a:ext cx="635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73063" y="4038600"/>
            <a:ext cx="9477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828800" y="40386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Yes</a:t>
            </a:r>
          </a:p>
        </p:txBody>
      </p:sp>
      <p:cxnSp>
        <p:nvCxnSpPr>
          <p:cNvPr id="19476" name="AutoShape 20"/>
          <p:cNvCxnSpPr>
            <a:cxnSpLocks noChangeShapeType="1"/>
            <a:stCxn id="19459" idx="2"/>
            <a:endCxn id="19468" idx="0"/>
          </p:cNvCxnSpPr>
          <p:nvPr/>
        </p:nvCxnSpPr>
        <p:spPr bwMode="auto">
          <a:xfrm>
            <a:off x="3167063" y="2438400"/>
            <a:ext cx="50800" cy="152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1" idx="2"/>
            <a:endCxn id="19470" idx="0"/>
          </p:cNvCxnSpPr>
          <p:nvPr/>
        </p:nvCxnSpPr>
        <p:spPr bwMode="auto">
          <a:xfrm flipH="1">
            <a:off x="4213225" y="3810000"/>
            <a:ext cx="630238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1" idx="2"/>
            <a:endCxn id="19471" idx="0"/>
          </p:cNvCxnSpPr>
          <p:nvPr/>
        </p:nvCxnSpPr>
        <p:spPr bwMode="auto">
          <a:xfrm>
            <a:off x="4843463" y="3810000"/>
            <a:ext cx="6604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759200" y="4114800"/>
            <a:ext cx="947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No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113338" y="4114800"/>
            <a:ext cx="94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Yes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197600" y="1905000"/>
            <a:ext cx="2844800" cy="3503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If we leave at 10 AM and there are no cars stalled on the road, what will our commute time be?</a:t>
            </a:r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439738" y="4800600"/>
            <a:ext cx="949325" cy="457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483" name="AutoShape 27"/>
          <p:cNvCxnSpPr>
            <a:cxnSpLocks noChangeShapeType="1"/>
            <a:stCxn id="19460" idx="2"/>
            <a:endCxn id="19482" idx="0"/>
          </p:cNvCxnSpPr>
          <p:nvPr/>
        </p:nvCxnSpPr>
        <p:spPr bwMode="auto">
          <a:xfrm flipH="1">
            <a:off x="914400" y="3810000"/>
            <a:ext cx="677863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1" grpId="0"/>
      <p:bldP spid="19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 this decision tree, we made a series of Boolean decisions and followed the corresponding branch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Did we leave at 10 AM?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Did a car stall on the road?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there an accident on the road?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By answering each of these yes/no questions, we then came to a conclusion on how long our commute might take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 as Rules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did not have represent this tree graphically</a:t>
            </a:r>
          </a:p>
          <a:p>
            <a:endParaRPr lang="en-US"/>
          </a:p>
          <a:p>
            <a:r>
              <a:rPr lang="en-US"/>
              <a:t>We could have represented as a set of rules.  However, this may be much harder to read…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as a Rule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63963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if hour == 8am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else if hour == 9am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if accident == yes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commute time = medium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else if hour == 10am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if stall == yes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commute time = long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commute time = short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46638" y="1981200"/>
            <a:ext cx="37639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Notice that all attributes </a:t>
            </a:r>
            <a:r>
              <a:rPr lang="en-US" sz="2000" dirty="0" smtClean="0"/>
              <a:t>do </a:t>
            </a:r>
            <a:r>
              <a:rPr lang="en-US" sz="2000" dirty="0"/>
              <a:t>not have to be used in each path of the decision.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As we will see, all attributes may not even appear in the tree.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a Decision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make a list of attributes that we can measure</a:t>
            </a:r>
          </a:p>
          <a:p>
            <a:pPr lvl="1"/>
            <a:r>
              <a:rPr lang="en-US" dirty="0"/>
              <a:t>These attributes (for now) must be </a:t>
            </a:r>
            <a:r>
              <a:rPr lang="en-US" dirty="0" smtClean="0"/>
              <a:t>separate</a:t>
            </a:r>
            <a:endParaRPr lang="en-US" dirty="0"/>
          </a:p>
          <a:p>
            <a:r>
              <a:rPr lang="en-US" dirty="0"/>
              <a:t>We then choose a </a:t>
            </a:r>
            <a:r>
              <a:rPr lang="en-US" i="1" dirty="0"/>
              <a:t>target attribute</a:t>
            </a:r>
            <a:r>
              <a:rPr lang="en-US" dirty="0"/>
              <a:t> that we want to predict</a:t>
            </a:r>
          </a:p>
          <a:p>
            <a:r>
              <a:rPr lang="en-US" dirty="0"/>
              <a:t>Then create an </a:t>
            </a:r>
            <a:r>
              <a:rPr lang="en-US" i="1" dirty="0"/>
              <a:t>experience table</a:t>
            </a:r>
            <a:r>
              <a:rPr lang="en-US" dirty="0"/>
              <a:t> that lists what we have seen in the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Experience Table</a:t>
            </a:r>
          </a:p>
        </p:txBody>
      </p:sp>
      <p:graphicFrame>
        <p:nvGraphicFramePr>
          <p:cNvPr id="24579" name="Group 3"/>
          <p:cNvGraphicFramePr>
            <a:graphicFrameLocks noGrp="1"/>
          </p:cNvGraphicFramePr>
          <p:nvPr>
            <p:ph idx="1"/>
          </p:nvPr>
        </p:nvGraphicFramePr>
        <p:xfrm>
          <a:off x="914400" y="1905000"/>
          <a:ext cx="7661275" cy="4265930"/>
        </p:xfrm>
        <a:graphic>
          <a:graphicData uri="http://schemas.openxmlformats.org/drawingml/2006/table">
            <a:tbl>
              <a:tblPr/>
              <a:tblGrid>
                <a:gridCol w="1236663"/>
                <a:gridCol w="1173162"/>
                <a:gridCol w="1416050"/>
                <a:gridCol w="1427163"/>
                <a:gridCol w="922337"/>
                <a:gridCol w="1485900"/>
              </a:tblGrid>
              <a:tr h="425450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Attributes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Target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Hour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Weather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Accident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Stall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Commute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Cloudy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D13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 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7675" marR="0" lvl="0" indent="-44767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9662-7EF0-4F5A-89EB-C3BE32778C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1095</TotalTime>
  <Words>788</Words>
  <Application>Microsoft Office PowerPoint</Application>
  <PresentationFormat>On-screen Show (4:3)</PresentationFormat>
  <Paragraphs>232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مدیریت استراتژیک فناوری اطلاعات درخت تصمیم </vt:lpstr>
      <vt:lpstr>What is a Decision Tree?</vt:lpstr>
      <vt:lpstr>Predicting Commute Time</vt:lpstr>
      <vt:lpstr>Inductive Learning</vt:lpstr>
      <vt:lpstr>Decision Trees as Rules</vt:lpstr>
      <vt:lpstr>Decision Tree as a Rule Set</vt:lpstr>
      <vt:lpstr>How to Create a Decision Tree</vt:lpstr>
      <vt:lpstr>Sample Experience Table</vt:lpstr>
      <vt:lpstr>Choosing Attributes</vt:lpstr>
      <vt:lpstr>Choosing Attributes</vt:lpstr>
      <vt:lpstr>Choosing Attributes</vt:lpstr>
      <vt:lpstr>Decision Tree Algorithms</vt:lpstr>
      <vt:lpstr>Identifying the Best Attributes</vt:lpstr>
      <vt:lpstr>ID3 Heuristic</vt:lpstr>
      <vt:lpstr>Entropy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Reza</dc:creator>
  <cp:lastModifiedBy>Reza</cp:lastModifiedBy>
  <cp:revision>148</cp:revision>
  <dcterms:created xsi:type="dcterms:W3CDTF">2006-08-16T00:00:00Z</dcterms:created>
  <dcterms:modified xsi:type="dcterms:W3CDTF">2012-04-09T16:47:03Z</dcterms:modified>
</cp:coreProperties>
</file>