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7"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80" r:id="rId24"/>
    <p:sldId id="281" r:id="rId25"/>
    <p:sldId id="282" r:id="rId26"/>
    <p:sldId id="283" r:id="rId27"/>
    <p:sldId id="284" r:id="rId28"/>
    <p:sldId id="285"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453AA4-2B0D-4A91-AF12-79A038535052}" type="datetimeFigureOut">
              <a:rPr lang="en-GB" smtClean="0"/>
              <a:pPr/>
              <a:t>01/05/2012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E9D046-EC5F-461C-B779-68F96220F73A}"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9405DA38-62EC-4B5B-A5C3-A2452A3D7D3E}" type="slidenum">
              <a:rPr lang="en-US">
                <a:latin typeface="Arial" pitchFamily="34" charset="0"/>
              </a:rPr>
              <a:pPr/>
              <a:t>3</a:t>
            </a:fld>
            <a:endParaRPr lang="en-US">
              <a:latin typeface="Arial"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CDAD1A87-9588-405C-BC0D-BAFA40304F0D}" type="slidenum">
              <a:rPr lang="en-US">
                <a:latin typeface="Arial" pitchFamily="34" charset="0"/>
              </a:rPr>
              <a:pPr/>
              <a:t>12</a:t>
            </a:fld>
            <a:endParaRPr lang="en-US">
              <a:latin typeface="Arial"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B19EC8ED-259B-4659-AAE3-4F725FD15EE2}" type="slidenum">
              <a:rPr lang="en-US">
                <a:latin typeface="Arial" pitchFamily="34" charset="0"/>
              </a:rPr>
              <a:pPr/>
              <a:t>13</a:t>
            </a:fld>
            <a:endParaRPr lang="en-US">
              <a:latin typeface="Arial"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D03015A4-0C0B-4271-A6C0-6E3C81539BBD}" type="slidenum">
              <a:rPr lang="en-US">
                <a:latin typeface="Arial" pitchFamily="34" charset="0"/>
              </a:rPr>
              <a:pPr/>
              <a:t>14</a:t>
            </a:fld>
            <a:endParaRPr lang="en-US">
              <a:latin typeface="Arial"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E442577-525E-43DC-B83D-35350A1333AF}" type="slidenum">
              <a:rPr lang="en-US">
                <a:latin typeface="Arial" pitchFamily="34" charset="0"/>
              </a:rPr>
              <a:pPr/>
              <a:t>15</a:t>
            </a:fld>
            <a:endParaRPr lang="en-US">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DAF846AB-5EA3-4755-859D-52B637A8E617}" type="slidenum">
              <a:rPr lang="en-US">
                <a:latin typeface="Arial" pitchFamily="34" charset="0"/>
              </a:rPr>
              <a:pPr/>
              <a:t>16</a:t>
            </a:fld>
            <a:endParaRPr lang="en-US">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19C1D59-0E32-43B3-A509-A9D352A678F0}" type="slidenum">
              <a:rPr lang="en-US">
                <a:latin typeface="Arial" pitchFamily="34" charset="0"/>
              </a:rPr>
              <a:pPr/>
              <a:t>17</a:t>
            </a:fld>
            <a:endParaRPr lang="en-US">
              <a:latin typeface="Arial"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5FCEAFF-A2D6-47AC-9B9A-5261B5AFA8A0}" type="slidenum">
              <a:rPr lang="en-US">
                <a:latin typeface="Arial" pitchFamily="34" charset="0"/>
              </a:rPr>
              <a:pPr/>
              <a:t>18</a:t>
            </a:fld>
            <a:endParaRPr lang="en-US">
              <a:latin typeface="Arial"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0714FAD-9E88-497B-A372-4C5E098A068B}" type="slidenum">
              <a:rPr lang="en-US">
                <a:latin typeface="Arial" pitchFamily="34" charset="0"/>
              </a:rPr>
              <a:pPr/>
              <a:t>19</a:t>
            </a:fld>
            <a:endParaRPr lang="en-US">
              <a:latin typeface="Arial"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8F28583D-2DC7-4939-BF5E-C2ED7A6A624C}" type="slidenum">
              <a:rPr lang="en-US">
                <a:latin typeface="Arial" pitchFamily="34" charset="0"/>
              </a:rPr>
              <a:pPr/>
              <a:t>20</a:t>
            </a:fld>
            <a:endParaRPr lang="en-US">
              <a:latin typeface="Arial"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D10670BF-A5FB-4087-A121-E2755895645B}" type="slidenum">
              <a:rPr lang="en-US">
                <a:latin typeface="Arial" pitchFamily="34" charset="0"/>
              </a:rPr>
              <a:pPr/>
              <a:t>21</a:t>
            </a:fld>
            <a:endParaRPr lang="en-US">
              <a:latin typeface="Arial"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18037A2-FCDD-4497-8AFD-B00E1B72AB3C}" type="slidenum">
              <a:rPr lang="en-US">
                <a:latin typeface="Arial" pitchFamily="34" charset="0"/>
              </a:rPr>
              <a:pPr/>
              <a:t>4</a:t>
            </a:fld>
            <a:endParaRPr lang="en-US">
              <a:latin typeface="Arial"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60A9A806-7EBD-4577-99E8-F5879FE1A5F0}" type="slidenum">
              <a:rPr lang="en-US">
                <a:latin typeface="Arial" pitchFamily="34" charset="0"/>
              </a:rPr>
              <a:pPr/>
              <a:t>22</a:t>
            </a:fld>
            <a:endParaRPr lang="en-US">
              <a:latin typeface="Arial"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28011683-2698-4033-AE60-8EFC569B150B}" type="slidenum">
              <a:rPr lang="en-US">
                <a:latin typeface="Arial" pitchFamily="34" charset="0"/>
              </a:rPr>
              <a:pPr/>
              <a:t>5</a:t>
            </a:fld>
            <a:endParaRPr lang="en-US">
              <a:latin typeface="Arial"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8FE4E087-2030-4C5A-9707-7103A8895B3B}" type="slidenum">
              <a:rPr lang="en-US">
                <a:latin typeface="Arial" pitchFamily="34" charset="0"/>
              </a:rPr>
              <a:pPr/>
              <a:t>6</a:t>
            </a:fld>
            <a:endParaRPr lang="en-US">
              <a:latin typeface="Arial"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08475A71-2D52-4798-A5CB-8979CBEB0974}" type="slidenum">
              <a:rPr lang="en-US">
                <a:latin typeface="Arial" pitchFamily="34" charset="0"/>
              </a:rPr>
              <a:pPr/>
              <a:t>7</a:t>
            </a:fld>
            <a:endParaRPr lang="en-US">
              <a:latin typeface="Arial"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BE29E19E-4000-4CEE-BF77-8545E3095BC3}" type="slidenum">
              <a:rPr lang="en-US">
                <a:latin typeface="Arial" pitchFamily="34" charset="0"/>
              </a:rPr>
              <a:pPr/>
              <a:t>8</a:t>
            </a:fld>
            <a:endParaRPr lang="en-US">
              <a:latin typeface="Arial"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33542EC9-D567-40BC-B875-12F40C7480D0}" type="slidenum">
              <a:rPr lang="en-US">
                <a:latin typeface="Arial" pitchFamily="34" charset="0"/>
              </a:rPr>
              <a:pPr/>
              <a:t>9</a:t>
            </a:fld>
            <a:endParaRPr lang="en-US">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95E0950C-7C7C-4A46-981C-7C11E60CF9C2}" type="slidenum">
              <a:rPr lang="en-US">
                <a:latin typeface="Arial" pitchFamily="34" charset="0"/>
              </a:rPr>
              <a:pPr/>
              <a:t>10</a:t>
            </a:fld>
            <a:endParaRPr lang="en-US">
              <a:latin typeface="Arial"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smtClean="0">
                <a:latin typeface="Arial" pitchFamily="34" charset="0"/>
              </a:rPr>
              <a:t>This matrix is mostly self explanatory, we just have to remember if we know that if we have factors that have low seriousness of impact and high probability of occurrence then should not focus to hard on them and therefore we put minimum resources if any on them.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6AFE077-96AF-4240-B5EC-FD6AB7C66257}" type="slidenum">
              <a:rPr lang="en-US">
                <a:latin typeface="Arial" pitchFamily="34" charset="0"/>
              </a:rPr>
              <a:pPr/>
              <a:t>11</a:t>
            </a:fld>
            <a:endParaRPr lang="en-US">
              <a:latin typeface="Arial"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4C63C13-F083-4FAD-8D32-FB854740ED81}" type="datetimeFigureOut">
              <a:rPr lang="en-GB" smtClean="0"/>
              <a:pPr/>
              <a:t>01/05/2012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B7BA00-36BB-4A3D-9BE8-1A69EED2728C}"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4C63C13-F083-4FAD-8D32-FB854740ED81}" type="datetimeFigureOut">
              <a:rPr lang="en-GB" smtClean="0"/>
              <a:pPr/>
              <a:t>01/05/2012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B7BA00-36BB-4A3D-9BE8-1A69EED2728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4C63C13-F083-4FAD-8D32-FB854740ED81}" type="datetimeFigureOut">
              <a:rPr lang="en-GB" smtClean="0"/>
              <a:pPr/>
              <a:t>01/05/2012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B7BA00-36BB-4A3D-9BE8-1A69EED2728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4C63C13-F083-4FAD-8D32-FB854740ED81}" type="datetimeFigureOut">
              <a:rPr lang="en-GB" smtClean="0"/>
              <a:pPr/>
              <a:t>01/05/2012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B7BA00-36BB-4A3D-9BE8-1A69EED2728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C63C13-F083-4FAD-8D32-FB854740ED81}" type="datetimeFigureOut">
              <a:rPr lang="en-GB" smtClean="0"/>
              <a:pPr/>
              <a:t>01/05/2012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B7BA00-36BB-4A3D-9BE8-1A69EED2728C}"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4C63C13-F083-4FAD-8D32-FB854740ED81}" type="datetimeFigureOut">
              <a:rPr lang="en-GB" smtClean="0"/>
              <a:pPr/>
              <a:t>01/05/2012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B7BA00-36BB-4A3D-9BE8-1A69EED2728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4C63C13-F083-4FAD-8D32-FB854740ED81}" type="datetimeFigureOut">
              <a:rPr lang="en-GB" smtClean="0"/>
              <a:pPr/>
              <a:t>01/05/2012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B7BA00-36BB-4A3D-9BE8-1A69EED2728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4C63C13-F083-4FAD-8D32-FB854740ED81}" type="datetimeFigureOut">
              <a:rPr lang="en-GB" smtClean="0"/>
              <a:pPr/>
              <a:t>01/05/2012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B7BA00-36BB-4A3D-9BE8-1A69EED2728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63C13-F083-4FAD-8D32-FB854740ED81}" type="datetimeFigureOut">
              <a:rPr lang="en-GB" smtClean="0"/>
              <a:pPr/>
              <a:t>01/05/2012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B7BA00-36BB-4A3D-9BE8-1A69EED2728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C63C13-F083-4FAD-8D32-FB854740ED81}" type="datetimeFigureOut">
              <a:rPr lang="en-GB" smtClean="0"/>
              <a:pPr/>
              <a:t>01/05/2012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B7BA00-36BB-4A3D-9BE8-1A69EED2728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C63C13-F083-4FAD-8D32-FB854740ED81}" type="datetimeFigureOut">
              <a:rPr lang="en-GB" smtClean="0"/>
              <a:pPr/>
              <a:t>01/05/2012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B7BA00-36BB-4A3D-9BE8-1A69EED2728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3C13-F083-4FAD-8D32-FB854740ED81}" type="datetimeFigureOut">
              <a:rPr lang="en-GB" smtClean="0"/>
              <a:pPr/>
              <a:t>01/05/2012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7BA00-36BB-4A3D-9BE8-1A69EED2728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p:cNvPicPr>
            <a:picLocks noChangeAspect="1"/>
          </p:cNvPicPr>
          <p:nvPr/>
        </p:nvPicPr>
        <p:blipFill>
          <a:blip r:embed="rId2" cstate="print"/>
          <a:srcRect/>
          <a:stretch>
            <a:fillRect/>
          </a:stretch>
        </p:blipFill>
        <p:spPr>
          <a:xfrm>
            <a:off x="323850" y="620713"/>
            <a:ext cx="8675688" cy="56451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8"/>
          <p:cNvSpPr>
            <a:spLocks noGrp="1" noChangeArrowheads="1"/>
          </p:cNvSpPr>
          <p:nvPr>
            <p:ph type="title"/>
          </p:nvPr>
        </p:nvSpPr>
        <p:spPr/>
        <p:txBody>
          <a:bodyPr/>
          <a:lstStyle/>
          <a:p>
            <a:pPr eaLnBrk="1" hangingPunct="1"/>
            <a:r>
              <a:rPr lang="en-GB" sz="4000" smtClean="0"/>
              <a:t>For the external factors</a:t>
            </a:r>
            <a:endParaRPr lang="en-GB" smtClean="0"/>
          </a:p>
        </p:txBody>
      </p:sp>
      <p:sp>
        <p:nvSpPr>
          <p:cNvPr id="10243" name="Rectangle 5"/>
          <p:cNvSpPr>
            <a:spLocks noChangeArrowheads="1"/>
          </p:cNvSpPr>
          <p:nvPr/>
        </p:nvSpPr>
        <p:spPr bwMode="auto">
          <a:xfrm>
            <a:off x="2482850" y="2292350"/>
            <a:ext cx="4543425" cy="3778250"/>
          </a:xfrm>
          <a:prstGeom prst="rect">
            <a:avLst/>
          </a:prstGeom>
          <a:solidFill>
            <a:schemeClr val="accent1"/>
          </a:solidFill>
          <a:ln w="12700">
            <a:solidFill>
              <a:schemeClr val="tx1"/>
            </a:solidFill>
            <a:miter lim="800000"/>
            <a:headEnd/>
            <a:tailEnd/>
          </a:ln>
        </p:spPr>
        <p:txBody>
          <a:bodyPr wrap="none" anchor="ctr"/>
          <a:lstStyle/>
          <a:p>
            <a:endParaRPr lang="en-GB"/>
          </a:p>
        </p:txBody>
      </p:sp>
      <p:sp>
        <p:nvSpPr>
          <p:cNvPr id="10244" name="Line 6"/>
          <p:cNvSpPr>
            <a:spLocks noChangeShapeType="1"/>
          </p:cNvSpPr>
          <p:nvPr/>
        </p:nvSpPr>
        <p:spPr bwMode="auto">
          <a:xfrm>
            <a:off x="2514600" y="4114800"/>
            <a:ext cx="4543425" cy="1588"/>
          </a:xfrm>
          <a:prstGeom prst="line">
            <a:avLst/>
          </a:prstGeom>
          <a:noFill/>
          <a:ln w="12700">
            <a:solidFill>
              <a:schemeClr val="tx1"/>
            </a:solidFill>
            <a:round/>
            <a:headEnd/>
            <a:tailEnd/>
          </a:ln>
        </p:spPr>
        <p:txBody>
          <a:bodyPr wrap="none" anchor="ctr"/>
          <a:lstStyle/>
          <a:p>
            <a:endParaRPr lang="en-GB"/>
          </a:p>
        </p:txBody>
      </p:sp>
      <p:sp>
        <p:nvSpPr>
          <p:cNvPr id="10245" name="Line 7"/>
          <p:cNvSpPr>
            <a:spLocks noChangeShapeType="1"/>
          </p:cNvSpPr>
          <p:nvPr/>
        </p:nvSpPr>
        <p:spPr bwMode="auto">
          <a:xfrm>
            <a:off x="4476750" y="2292350"/>
            <a:ext cx="0" cy="3759200"/>
          </a:xfrm>
          <a:prstGeom prst="line">
            <a:avLst/>
          </a:prstGeom>
          <a:noFill/>
          <a:ln w="12700">
            <a:solidFill>
              <a:schemeClr val="tx1"/>
            </a:solidFill>
            <a:round/>
            <a:headEnd/>
            <a:tailEnd/>
          </a:ln>
        </p:spPr>
        <p:txBody>
          <a:bodyPr wrap="none" anchor="ctr"/>
          <a:lstStyle/>
          <a:p>
            <a:endParaRPr lang="en-GB"/>
          </a:p>
        </p:txBody>
      </p:sp>
      <p:sp>
        <p:nvSpPr>
          <p:cNvPr id="26632" name="Rectangle 8"/>
          <p:cNvSpPr>
            <a:spLocks noChangeArrowheads="1"/>
          </p:cNvSpPr>
          <p:nvPr/>
        </p:nvSpPr>
        <p:spPr bwMode="auto">
          <a:xfrm>
            <a:off x="5181600" y="2743200"/>
            <a:ext cx="1000125" cy="1003300"/>
          </a:xfrm>
          <a:prstGeom prst="rect">
            <a:avLst/>
          </a:prstGeom>
          <a:noFill/>
          <a:ln w="12700">
            <a:noFill/>
            <a:miter lim="800000"/>
            <a:headEnd/>
            <a:tailEnd/>
          </a:ln>
        </p:spPr>
        <p:txBody>
          <a:bodyPr lIns="90488" tIns="44450" rIns="90488" bIns="44450">
            <a:spAutoFit/>
          </a:bodyPr>
          <a:lstStyle/>
          <a:p>
            <a:pPr algn="ctr" eaLnBrk="0" hangingPunct="0">
              <a:spcBef>
                <a:spcPct val="50000"/>
              </a:spcBef>
            </a:pPr>
            <a:r>
              <a:rPr lang="en-US" sz="2000" b="1" dirty="0"/>
              <a:t>Must plan for</a:t>
            </a:r>
          </a:p>
        </p:txBody>
      </p:sp>
      <p:sp>
        <p:nvSpPr>
          <p:cNvPr id="26633" name="Rectangle 9"/>
          <p:cNvSpPr>
            <a:spLocks noChangeArrowheads="1"/>
          </p:cNvSpPr>
          <p:nvPr/>
        </p:nvSpPr>
        <p:spPr bwMode="auto">
          <a:xfrm>
            <a:off x="2590800" y="2667000"/>
            <a:ext cx="1784350" cy="1003300"/>
          </a:xfrm>
          <a:prstGeom prst="rect">
            <a:avLst/>
          </a:prstGeom>
          <a:noFill/>
          <a:ln w="12700">
            <a:noFill/>
            <a:miter lim="800000"/>
            <a:headEnd/>
            <a:tailEnd/>
          </a:ln>
        </p:spPr>
        <p:txBody>
          <a:bodyPr lIns="90488" tIns="44450" rIns="90488" bIns="44450">
            <a:spAutoFit/>
          </a:bodyPr>
          <a:lstStyle/>
          <a:p>
            <a:pPr algn="ctr" eaLnBrk="0" hangingPunct="0">
              <a:spcBef>
                <a:spcPct val="50000"/>
              </a:spcBef>
            </a:pPr>
            <a:r>
              <a:rPr lang="en-US" sz="2000" b="1"/>
              <a:t>Minimum resources if any</a:t>
            </a:r>
          </a:p>
        </p:txBody>
      </p:sp>
      <p:sp>
        <p:nvSpPr>
          <p:cNvPr id="26634" name="Rectangle 10"/>
          <p:cNvSpPr>
            <a:spLocks noChangeArrowheads="1"/>
          </p:cNvSpPr>
          <p:nvPr/>
        </p:nvSpPr>
        <p:spPr bwMode="auto">
          <a:xfrm>
            <a:off x="4953000" y="4572000"/>
            <a:ext cx="1609725" cy="1003300"/>
          </a:xfrm>
          <a:prstGeom prst="rect">
            <a:avLst/>
          </a:prstGeom>
          <a:noFill/>
          <a:ln w="12700">
            <a:noFill/>
            <a:miter lim="800000"/>
            <a:headEnd/>
            <a:tailEnd/>
          </a:ln>
        </p:spPr>
        <p:txBody>
          <a:bodyPr lIns="90488" tIns="44450" rIns="90488" bIns="44450">
            <a:spAutoFit/>
          </a:bodyPr>
          <a:lstStyle/>
          <a:p>
            <a:pPr algn="ctr" eaLnBrk="0" hangingPunct="0">
              <a:spcBef>
                <a:spcPct val="50000"/>
              </a:spcBef>
            </a:pPr>
            <a:r>
              <a:rPr lang="en-US" sz="2000" b="1"/>
              <a:t>Maintain flexibility in plan</a:t>
            </a:r>
          </a:p>
        </p:txBody>
      </p:sp>
      <p:sp>
        <p:nvSpPr>
          <p:cNvPr id="26635" name="Rectangle 11"/>
          <p:cNvSpPr>
            <a:spLocks noChangeArrowheads="1"/>
          </p:cNvSpPr>
          <p:nvPr/>
        </p:nvSpPr>
        <p:spPr bwMode="auto">
          <a:xfrm>
            <a:off x="2971800" y="4724400"/>
            <a:ext cx="1152525" cy="698500"/>
          </a:xfrm>
          <a:prstGeom prst="rect">
            <a:avLst/>
          </a:prstGeom>
          <a:noFill/>
          <a:ln w="12700">
            <a:noFill/>
            <a:miter lim="800000"/>
            <a:headEnd/>
            <a:tailEnd/>
          </a:ln>
        </p:spPr>
        <p:txBody>
          <a:bodyPr lIns="90488" tIns="44450" rIns="90488" bIns="44450">
            <a:spAutoFit/>
          </a:bodyPr>
          <a:lstStyle/>
          <a:p>
            <a:pPr algn="ctr" eaLnBrk="0" hangingPunct="0">
              <a:spcBef>
                <a:spcPct val="50000"/>
              </a:spcBef>
            </a:pPr>
            <a:r>
              <a:rPr lang="en-US" sz="2000" b="1"/>
              <a:t>Forget</a:t>
            </a:r>
            <a:r>
              <a:rPr lang="en-US" sz="1600"/>
              <a:t> </a:t>
            </a:r>
            <a:r>
              <a:rPr lang="en-US" sz="2000" b="1"/>
              <a:t>it</a:t>
            </a:r>
          </a:p>
        </p:txBody>
      </p:sp>
      <p:sp>
        <p:nvSpPr>
          <p:cNvPr id="10250" name="Rectangle 12"/>
          <p:cNvSpPr>
            <a:spLocks noChangeArrowheads="1"/>
          </p:cNvSpPr>
          <p:nvPr/>
        </p:nvSpPr>
        <p:spPr bwMode="auto">
          <a:xfrm>
            <a:off x="5364088" y="6165304"/>
            <a:ext cx="685800" cy="33337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1600" dirty="0"/>
              <a:t>High</a:t>
            </a:r>
          </a:p>
        </p:txBody>
      </p:sp>
      <p:sp>
        <p:nvSpPr>
          <p:cNvPr id="10251" name="Rectangle 13"/>
          <p:cNvSpPr>
            <a:spLocks noChangeArrowheads="1"/>
          </p:cNvSpPr>
          <p:nvPr/>
        </p:nvSpPr>
        <p:spPr bwMode="auto">
          <a:xfrm>
            <a:off x="3131840" y="6165304"/>
            <a:ext cx="685800" cy="33337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1600" dirty="0"/>
              <a:t>Low</a:t>
            </a:r>
          </a:p>
        </p:txBody>
      </p:sp>
      <p:sp>
        <p:nvSpPr>
          <p:cNvPr id="10252" name="Rectangle 14"/>
          <p:cNvSpPr>
            <a:spLocks noChangeArrowheads="1"/>
          </p:cNvSpPr>
          <p:nvPr/>
        </p:nvSpPr>
        <p:spPr bwMode="auto">
          <a:xfrm>
            <a:off x="1752600" y="3048000"/>
            <a:ext cx="823913" cy="333375"/>
          </a:xfrm>
          <a:prstGeom prst="rect">
            <a:avLst/>
          </a:prstGeom>
          <a:noFill/>
          <a:ln w="12700">
            <a:noFill/>
            <a:miter lim="800000"/>
            <a:headEnd/>
            <a:tailEnd/>
          </a:ln>
        </p:spPr>
        <p:txBody>
          <a:bodyPr lIns="90488" tIns="44450" rIns="90488" bIns="44450">
            <a:spAutoFit/>
          </a:bodyPr>
          <a:lstStyle/>
          <a:p>
            <a:pPr marL="114300" lvl="1" eaLnBrk="0" hangingPunct="0">
              <a:spcBef>
                <a:spcPct val="50000"/>
              </a:spcBef>
            </a:pPr>
            <a:r>
              <a:rPr lang="en-US" sz="1600"/>
              <a:t>High</a:t>
            </a:r>
          </a:p>
        </p:txBody>
      </p:sp>
      <p:sp>
        <p:nvSpPr>
          <p:cNvPr id="10253" name="Rectangle 15"/>
          <p:cNvSpPr>
            <a:spLocks noChangeArrowheads="1"/>
          </p:cNvSpPr>
          <p:nvPr/>
        </p:nvSpPr>
        <p:spPr bwMode="auto">
          <a:xfrm>
            <a:off x="1887538" y="4821238"/>
            <a:ext cx="715962" cy="33337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1600"/>
              <a:t>Low</a:t>
            </a:r>
          </a:p>
        </p:txBody>
      </p:sp>
      <p:sp>
        <p:nvSpPr>
          <p:cNvPr id="26640" name="Rectangle 16"/>
          <p:cNvSpPr>
            <a:spLocks noChangeArrowheads="1"/>
          </p:cNvSpPr>
          <p:nvPr/>
        </p:nvSpPr>
        <p:spPr bwMode="auto">
          <a:xfrm>
            <a:off x="190500" y="3716338"/>
            <a:ext cx="1697038" cy="638175"/>
          </a:xfrm>
          <a:prstGeom prst="rect">
            <a:avLst/>
          </a:prstGeom>
          <a:noFill/>
          <a:ln w="12700">
            <a:noFill/>
            <a:miter lim="800000"/>
            <a:headEnd/>
            <a:tailEnd/>
          </a:ln>
        </p:spPr>
        <p:txBody>
          <a:bodyPr lIns="90488" tIns="44450" rIns="90488" bIns="44450">
            <a:spAutoFit/>
          </a:bodyPr>
          <a:lstStyle/>
          <a:p>
            <a:pPr algn="ctr" eaLnBrk="0" hangingPunct="0">
              <a:spcBef>
                <a:spcPct val="50000"/>
              </a:spcBef>
            </a:pPr>
            <a:r>
              <a:rPr lang="en-US" b="1"/>
              <a:t>Probability of occurrence</a:t>
            </a:r>
          </a:p>
        </p:txBody>
      </p:sp>
      <p:sp>
        <p:nvSpPr>
          <p:cNvPr id="26641" name="Rectangle 17"/>
          <p:cNvSpPr>
            <a:spLocks noChangeArrowheads="1"/>
          </p:cNvSpPr>
          <p:nvPr/>
        </p:nvSpPr>
        <p:spPr bwMode="auto">
          <a:xfrm>
            <a:off x="3255963" y="1557338"/>
            <a:ext cx="3527425" cy="363537"/>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b="1"/>
              <a:t>Seriousness of Impact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2" grpId="0"/>
      <p:bldP spid="26633" grpId="0"/>
      <p:bldP spid="26634" grpId="0"/>
      <p:bldP spid="26635" grpId="0"/>
      <p:bldP spid="26640" grpId="0"/>
      <p:bldP spid="266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sz="4000" smtClean="0"/>
              <a:t>Create a plan of action</a:t>
            </a:r>
            <a:endParaRPr lang="en-GB" smtClean="0"/>
          </a:p>
        </p:txBody>
      </p:sp>
      <p:sp>
        <p:nvSpPr>
          <p:cNvPr id="25603" name="Rectangle 3"/>
          <p:cNvSpPr>
            <a:spLocks noGrp="1" noChangeArrowheads="1"/>
          </p:cNvSpPr>
          <p:nvPr>
            <p:ph type="body" idx="1"/>
          </p:nvPr>
        </p:nvSpPr>
        <p:spPr/>
        <p:txBody>
          <a:bodyPr/>
          <a:lstStyle/>
          <a:p>
            <a:pPr eaLnBrk="1" hangingPunct="1"/>
            <a:r>
              <a:rPr lang="en-GB" sz="2800" smtClean="0"/>
              <a:t>What steps can you take to:</a:t>
            </a:r>
            <a:endParaRPr lang="en-GB" smtClean="0"/>
          </a:p>
          <a:p>
            <a:pPr lvl="1" eaLnBrk="1" hangingPunct="1"/>
            <a:r>
              <a:rPr lang="en-GB" sz="2400" smtClean="0"/>
              <a:t>Capitalize on your strengths</a:t>
            </a:r>
          </a:p>
          <a:p>
            <a:pPr lvl="1" eaLnBrk="1" hangingPunct="1"/>
            <a:r>
              <a:rPr lang="en-GB" sz="2400" smtClean="0"/>
              <a:t>Overcome or minimize your weaknesses</a:t>
            </a:r>
          </a:p>
          <a:p>
            <a:pPr lvl="1" eaLnBrk="1" hangingPunct="1"/>
            <a:r>
              <a:rPr lang="en-GB" sz="2400" smtClean="0"/>
              <a:t>Take advantage of some new opportunities</a:t>
            </a:r>
          </a:p>
          <a:p>
            <a:pPr lvl="1" eaLnBrk="1" hangingPunct="1"/>
            <a:r>
              <a:rPr lang="en-GB" sz="2400" smtClean="0"/>
              <a:t>Respond to the threats</a:t>
            </a:r>
          </a:p>
          <a:p>
            <a:pPr lvl="1" eaLnBrk="1" hangingPunct="1">
              <a:buFontTx/>
              <a:buNone/>
            </a:pPr>
            <a:endParaRPr lang="en-GB" smtClean="0"/>
          </a:p>
          <a:p>
            <a:pPr eaLnBrk="1" hangingPunct="1"/>
            <a:r>
              <a:rPr lang="en-GB" sz="2800" smtClean="0"/>
              <a:t>Set goals and objectives, like with any other plan</a:t>
            </a:r>
            <a:endParaRPr lang="en-GB"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60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sz="4000" smtClean="0"/>
              <a:t>Major benefits of SWOT analyses</a:t>
            </a:r>
          </a:p>
        </p:txBody>
      </p:sp>
      <p:sp>
        <p:nvSpPr>
          <p:cNvPr id="4099" name="Rectangle 3"/>
          <p:cNvSpPr>
            <a:spLocks noGrp="1" noChangeArrowheads="1"/>
          </p:cNvSpPr>
          <p:nvPr>
            <p:ph type="body" idx="1"/>
          </p:nvPr>
        </p:nvSpPr>
        <p:spPr>
          <a:xfrm>
            <a:off x="1371600" y="1752600"/>
            <a:ext cx="6781800" cy="3429000"/>
          </a:xfrm>
        </p:spPr>
        <p:txBody>
          <a:bodyPr/>
          <a:lstStyle/>
          <a:p>
            <a:pPr eaLnBrk="1" hangingPunct="1"/>
            <a:r>
              <a:rPr lang="en-GB" sz="2800" smtClean="0"/>
              <a:t>Simplicity</a:t>
            </a:r>
          </a:p>
          <a:p>
            <a:pPr eaLnBrk="1" hangingPunct="1"/>
            <a:r>
              <a:rPr lang="en-GB" sz="2800" smtClean="0"/>
              <a:t>Flexibility</a:t>
            </a:r>
          </a:p>
          <a:p>
            <a:pPr eaLnBrk="1" hangingPunct="1"/>
            <a:r>
              <a:rPr lang="en-GB" sz="2800" smtClean="0"/>
              <a:t>Integration and synthesis</a:t>
            </a:r>
          </a:p>
          <a:p>
            <a:pPr eaLnBrk="1" hangingPunct="1"/>
            <a:r>
              <a:rPr lang="en-GB" sz="2800" smtClean="0"/>
              <a:t>Collaboration </a:t>
            </a:r>
          </a:p>
          <a:p>
            <a:pPr eaLnBrk="1" hangingPunct="1"/>
            <a:r>
              <a:rPr lang="en-GB" sz="2800" smtClean="0"/>
              <a:t>Lower costs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sz="4000" smtClean="0"/>
              <a:t>For a productive SWOT analysis</a:t>
            </a:r>
          </a:p>
        </p:txBody>
      </p:sp>
      <p:sp>
        <p:nvSpPr>
          <p:cNvPr id="5123" name="Rectangle 3"/>
          <p:cNvSpPr>
            <a:spLocks noGrp="1" noChangeArrowheads="1"/>
          </p:cNvSpPr>
          <p:nvPr>
            <p:ph type="body" idx="1"/>
          </p:nvPr>
        </p:nvSpPr>
        <p:spPr/>
        <p:txBody>
          <a:bodyPr/>
          <a:lstStyle/>
          <a:p>
            <a:pPr eaLnBrk="1" hangingPunct="1"/>
            <a:r>
              <a:rPr lang="en-GB" sz="2800" b="1" dirty="0" smtClean="0"/>
              <a:t>Stay focused</a:t>
            </a:r>
            <a:r>
              <a:rPr lang="en-GB" sz="2800" dirty="0" smtClean="0"/>
              <a:t>. Be specific and avoid grey areas. Keep your swot short and simple. Avoid complexity and over analysis</a:t>
            </a:r>
          </a:p>
          <a:p>
            <a:pPr eaLnBrk="1" hangingPunct="1"/>
            <a:r>
              <a:rPr lang="en-GB" sz="2800" b="1" dirty="0" smtClean="0"/>
              <a:t>Collaborate</a:t>
            </a:r>
            <a:r>
              <a:rPr lang="en-GB" sz="2800" dirty="0" smtClean="0"/>
              <a:t> with other functional areas</a:t>
            </a:r>
          </a:p>
          <a:p>
            <a:pPr eaLnBrk="1" hangingPunct="1"/>
            <a:r>
              <a:rPr lang="en-GB" sz="2800" b="1" dirty="0" smtClean="0"/>
              <a:t>Examine</a:t>
            </a:r>
            <a:r>
              <a:rPr lang="en-GB" sz="2800" dirty="0" smtClean="0"/>
              <a:t> </a:t>
            </a:r>
            <a:r>
              <a:rPr lang="en-GB" sz="2800" b="1" dirty="0" smtClean="0"/>
              <a:t>issues</a:t>
            </a:r>
            <a:r>
              <a:rPr lang="en-GB" sz="2800" dirty="0" smtClean="0"/>
              <a:t> from the customers’/ stakeholders’ perspective</a:t>
            </a:r>
          </a:p>
          <a:p>
            <a:pPr eaLnBrk="1" hangingPunct="1"/>
            <a:r>
              <a:rPr lang="en-GB" sz="2800" b="1" dirty="0" smtClean="0"/>
              <a:t>Look for causes</a:t>
            </a:r>
            <a:r>
              <a:rPr lang="en-GB" sz="2800" dirty="0" smtClean="0"/>
              <a:t>, not characteristics</a:t>
            </a:r>
          </a:p>
          <a:p>
            <a:pPr eaLnBrk="1" hangingPunct="1"/>
            <a:r>
              <a:rPr lang="en-GB" sz="2800" b="1" dirty="0" smtClean="0"/>
              <a:t>Separate internal issues </a:t>
            </a:r>
            <a:r>
              <a:rPr lang="en-GB" sz="2800" dirty="0" smtClean="0"/>
              <a:t>from external issues</a:t>
            </a:r>
            <a:r>
              <a:rPr lang="en-GB" sz="2800" b="1"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z="4000" smtClean="0"/>
              <a:t>Stay focused</a:t>
            </a:r>
            <a:endParaRPr lang="en-GB" smtClean="0"/>
          </a:p>
        </p:txBody>
      </p:sp>
      <p:sp>
        <p:nvSpPr>
          <p:cNvPr id="6147" name="Rectangle 3"/>
          <p:cNvSpPr>
            <a:spLocks noGrp="1" noChangeArrowheads="1"/>
          </p:cNvSpPr>
          <p:nvPr>
            <p:ph type="body" idx="1"/>
          </p:nvPr>
        </p:nvSpPr>
        <p:spPr/>
        <p:txBody>
          <a:bodyPr/>
          <a:lstStyle/>
          <a:p>
            <a:pPr eaLnBrk="1" hangingPunct="1"/>
            <a:r>
              <a:rPr lang="en-GB" sz="2800" smtClean="0"/>
              <a:t>It can be a mistake to complete just one generic SWOT analysis for the entire organization</a:t>
            </a:r>
          </a:p>
          <a:p>
            <a:pPr eaLnBrk="1" hangingPunct="1">
              <a:buFontTx/>
              <a:buNone/>
            </a:pPr>
            <a:endParaRPr lang="en-GB" sz="2800" smtClean="0"/>
          </a:p>
          <a:p>
            <a:pPr eaLnBrk="1" hangingPunct="1"/>
            <a:r>
              <a:rPr lang="en-GB" sz="2800" smtClean="0"/>
              <a:t>When we say SWOT analysis, we mean SWOT </a:t>
            </a:r>
            <a:r>
              <a:rPr lang="en-GB" sz="2800" i="1" smtClean="0"/>
              <a:t>analyses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GB" sz="4000" smtClean="0"/>
              <a:t>Collaborate with </a:t>
            </a:r>
            <a:br>
              <a:rPr lang="en-GB" sz="4000" smtClean="0"/>
            </a:br>
            <a:r>
              <a:rPr lang="en-GB" sz="4000" smtClean="0"/>
              <a:t>other functional areas</a:t>
            </a:r>
          </a:p>
        </p:txBody>
      </p:sp>
      <p:sp>
        <p:nvSpPr>
          <p:cNvPr id="8195" name="Rectangle 3"/>
          <p:cNvSpPr>
            <a:spLocks noGrp="1" noChangeArrowheads="1"/>
          </p:cNvSpPr>
          <p:nvPr>
            <p:ph type="body" idx="1"/>
          </p:nvPr>
        </p:nvSpPr>
        <p:spPr>
          <a:xfrm>
            <a:off x="381000" y="2209800"/>
            <a:ext cx="8229600" cy="3657600"/>
          </a:xfrm>
        </p:spPr>
        <p:txBody>
          <a:bodyPr/>
          <a:lstStyle/>
          <a:p>
            <a:pPr eaLnBrk="1" hangingPunct="1"/>
            <a:r>
              <a:rPr lang="en-GB" sz="2800" smtClean="0"/>
              <a:t>Information generated from the SWOT analysis can be shared across functional areas</a:t>
            </a:r>
          </a:p>
          <a:p>
            <a:pPr eaLnBrk="1" hangingPunct="1">
              <a:buFontTx/>
              <a:buNone/>
            </a:pPr>
            <a:endParaRPr lang="en-GB" sz="2800" smtClean="0"/>
          </a:p>
          <a:p>
            <a:pPr eaLnBrk="1" hangingPunct="1"/>
            <a:r>
              <a:rPr lang="en-GB" sz="2800" smtClean="0"/>
              <a:t>SWOT analysis can generate communication between managers that ordinarily would not communicate</a:t>
            </a:r>
          </a:p>
          <a:p>
            <a:pPr lvl="1" eaLnBrk="1" hangingPunct="1"/>
            <a:r>
              <a:rPr lang="en-GB" sz="2400" smtClean="0"/>
              <a:t>Creates and environment for creativity and innovation</a:t>
            </a:r>
            <a:endParaRPr lang="en-GB"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28600"/>
            <a:ext cx="8229600" cy="1143000"/>
          </a:xfrm>
        </p:spPr>
        <p:txBody>
          <a:bodyPr>
            <a:normAutofit fontScale="90000"/>
          </a:bodyPr>
          <a:lstStyle/>
          <a:p>
            <a:pPr eaLnBrk="1" hangingPunct="1"/>
            <a:r>
              <a:rPr lang="en-GB" sz="4000" smtClean="0"/>
              <a:t>Examine issues from</a:t>
            </a:r>
            <a:br>
              <a:rPr lang="en-GB" sz="4000" smtClean="0"/>
            </a:br>
            <a:r>
              <a:rPr lang="en-GB" sz="4000" smtClean="0"/>
              <a:t>stakeholders’ perspectives</a:t>
            </a:r>
          </a:p>
        </p:txBody>
      </p:sp>
      <p:sp>
        <p:nvSpPr>
          <p:cNvPr id="9219" name="Rectangle 3"/>
          <p:cNvSpPr>
            <a:spLocks noGrp="1" noChangeArrowheads="1"/>
          </p:cNvSpPr>
          <p:nvPr>
            <p:ph type="body" idx="1"/>
          </p:nvPr>
        </p:nvSpPr>
        <p:spPr>
          <a:xfrm>
            <a:off x="457200" y="1874838"/>
            <a:ext cx="8229600" cy="4525962"/>
          </a:xfrm>
        </p:spPr>
        <p:txBody>
          <a:bodyPr>
            <a:normAutofit lnSpcReduction="10000"/>
          </a:bodyPr>
          <a:lstStyle/>
          <a:p>
            <a:pPr eaLnBrk="1" hangingPunct="1">
              <a:lnSpc>
                <a:spcPct val="90000"/>
              </a:lnSpc>
            </a:pPr>
            <a:r>
              <a:rPr lang="en-GB" sz="2800" smtClean="0"/>
              <a:t>To do this, the analyst should ask:</a:t>
            </a:r>
          </a:p>
          <a:p>
            <a:pPr lvl="1" eaLnBrk="1" hangingPunct="1">
              <a:lnSpc>
                <a:spcPct val="90000"/>
              </a:lnSpc>
            </a:pPr>
            <a:r>
              <a:rPr lang="en-GB" sz="2400" smtClean="0"/>
              <a:t>What do stakeholders (and non-stakeholders) believe about us as an organization?</a:t>
            </a:r>
          </a:p>
          <a:p>
            <a:pPr lvl="1" eaLnBrk="1" hangingPunct="1">
              <a:lnSpc>
                <a:spcPct val="90000"/>
              </a:lnSpc>
            </a:pPr>
            <a:r>
              <a:rPr lang="en-GB" sz="2400" smtClean="0"/>
              <a:t>What do stakeholders (and non-stakeholders) think of our product quality, service quality, customer service, price, overall value, convenience, and promotional messages in comparison to our competitors?</a:t>
            </a:r>
          </a:p>
          <a:p>
            <a:pPr lvl="1" eaLnBrk="1" hangingPunct="1">
              <a:lnSpc>
                <a:spcPct val="90000"/>
              </a:lnSpc>
            </a:pPr>
            <a:r>
              <a:rPr lang="en-GB" sz="2400" smtClean="0"/>
              <a:t>What is the relative importance of these issues as stakeholders see them?</a:t>
            </a:r>
          </a:p>
          <a:p>
            <a:pPr lvl="1" eaLnBrk="1" hangingPunct="1">
              <a:lnSpc>
                <a:spcPct val="90000"/>
              </a:lnSpc>
              <a:buFontTx/>
              <a:buNone/>
            </a:pPr>
            <a:endParaRPr lang="en-GB" sz="2400" smtClean="0"/>
          </a:p>
          <a:p>
            <a:pPr eaLnBrk="1" hangingPunct="1">
              <a:lnSpc>
                <a:spcPct val="90000"/>
              </a:lnSpc>
            </a:pPr>
            <a:r>
              <a:rPr lang="en-GB" sz="2800" smtClean="0"/>
              <a:t>Taking the stakeholders’ perspective is the cornerstone of a well done SWOT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8313" y="188913"/>
            <a:ext cx="8435975" cy="954087"/>
          </a:xfrm>
        </p:spPr>
        <p:txBody>
          <a:bodyPr/>
          <a:lstStyle/>
          <a:p>
            <a:pPr eaLnBrk="1" hangingPunct="1"/>
            <a:r>
              <a:rPr lang="en-GB" sz="4000" smtClean="0"/>
              <a:t>Look for causes not characteristics</a:t>
            </a:r>
          </a:p>
        </p:txBody>
      </p:sp>
      <p:sp>
        <p:nvSpPr>
          <p:cNvPr id="10243" name="Rectangle 3"/>
          <p:cNvSpPr>
            <a:spLocks noGrp="1" noChangeArrowheads="1"/>
          </p:cNvSpPr>
          <p:nvPr>
            <p:ph type="body" idx="1"/>
          </p:nvPr>
        </p:nvSpPr>
        <p:spPr>
          <a:xfrm>
            <a:off x="381000" y="1447800"/>
            <a:ext cx="8435975" cy="4975225"/>
          </a:xfrm>
        </p:spPr>
        <p:txBody>
          <a:bodyPr/>
          <a:lstStyle/>
          <a:p>
            <a:pPr eaLnBrk="1" hangingPunct="1">
              <a:lnSpc>
                <a:spcPct val="80000"/>
              </a:lnSpc>
            </a:pPr>
            <a:r>
              <a:rPr lang="en-GB" sz="2800" smtClean="0"/>
              <a:t>Causes for each issue in a SWOT analysis can often be found in the organization’s and competitors’ resources</a:t>
            </a:r>
          </a:p>
          <a:p>
            <a:pPr eaLnBrk="1" hangingPunct="1">
              <a:lnSpc>
                <a:spcPct val="80000"/>
              </a:lnSpc>
              <a:buFontTx/>
              <a:buNone/>
            </a:pPr>
            <a:endParaRPr lang="en-GB" sz="2800" smtClean="0"/>
          </a:p>
          <a:p>
            <a:pPr eaLnBrk="1" hangingPunct="1">
              <a:lnSpc>
                <a:spcPct val="80000"/>
              </a:lnSpc>
            </a:pPr>
            <a:r>
              <a:rPr lang="en-GB" sz="2800" smtClean="0"/>
              <a:t>Major types of resources:</a:t>
            </a:r>
            <a:endParaRPr lang="en-GB" sz="3600" smtClean="0"/>
          </a:p>
          <a:p>
            <a:pPr lvl="1" eaLnBrk="1" hangingPunct="1"/>
            <a:r>
              <a:rPr lang="en-GB" sz="2400" smtClean="0"/>
              <a:t>Financial</a:t>
            </a:r>
          </a:p>
          <a:p>
            <a:pPr lvl="1" eaLnBrk="1" hangingPunct="1">
              <a:lnSpc>
                <a:spcPct val="80000"/>
              </a:lnSpc>
            </a:pPr>
            <a:r>
              <a:rPr lang="en-GB" sz="2400" smtClean="0"/>
              <a:t>Organizational</a:t>
            </a:r>
          </a:p>
          <a:p>
            <a:pPr lvl="1" eaLnBrk="1" hangingPunct="1">
              <a:lnSpc>
                <a:spcPct val="80000"/>
              </a:lnSpc>
            </a:pPr>
            <a:r>
              <a:rPr lang="en-GB" sz="2400" smtClean="0"/>
              <a:t>Intellectual</a:t>
            </a:r>
          </a:p>
          <a:p>
            <a:pPr lvl="1" eaLnBrk="1" hangingPunct="1">
              <a:lnSpc>
                <a:spcPct val="80000"/>
              </a:lnSpc>
            </a:pPr>
            <a:r>
              <a:rPr lang="en-GB" sz="2400" smtClean="0"/>
              <a:t>Informational</a:t>
            </a:r>
          </a:p>
          <a:p>
            <a:pPr lvl="1" eaLnBrk="1" hangingPunct="1">
              <a:lnSpc>
                <a:spcPct val="80000"/>
              </a:lnSpc>
            </a:pPr>
            <a:r>
              <a:rPr lang="en-GB" sz="2400" smtClean="0"/>
              <a:t>Legal</a:t>
            </a:r>
          </a:p>
          <a:p>
            <a:pPr lvl="1" eaLnBrk="1" hangingPunct="1">
              <a:lnSpc>
                <a:spcPct val="80000"/>
              </a:lnSpc>
            </a:pPr>
            <a:r>
              <a:rPr lang="en-GB" sz="2400" smtClean="0"/>
              <a:t>Relational</a:t>
            </a:r>
          </a:p>
          <a:p>
            <a:pPr lvl="1" eaLnBrk="1" hangingPunct="1">
              <a:lnSpc>
                <a:spcPct val="80000"/>
              </a:lnSpc>
            </a:pPr>
            <a:r>
              <a:rPr lang="en-GB" sz="2400" smtClean="0"/>
              <a:t>Human</a:t>
            </a:r>
          </a:p>
          <a:p>
            <a:pPr lvl="1" eaLnBrk="1" hangingPunct="1">
              <a:lnSpc>
                <a:spcPct val="80000"/>
              </a:lnSpc>
            </a:pPr>
            <a:r>
              <a:rPr lang="en-GB" sz="2400" smtClean="0"/>
              <a:t>Reputation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4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eaLnBrk="1" hangingPunct="1"/>
            <a:r>
              <a:rPr lang="en-GB" sz="4000" smtClean="0"/>
              <a:t>Separate internal </a:t>
            </a:r>
            <a:br>
              <a:rPr lang="en-GB" sz="4000" smtClean="0"/>
            </a:br>
            <a:r>
              <a:rPr lang="en-GB" sz="4000" smtClean="0"/>
              <a:t>and external issues</a:t>
            </a:r>
          </a:p>
        </p:txBody>
      </p:sp>
      <p:sp>
        <p:nvSpPr>
          <p:cNvPr id="11267" name="Rectangle 3"/>
          <p:cNvSpPr>
            <a:spLocks noGrp="1" noChangeArrowheads="1"/>
          </p:cNvSpPr>
          <p:nvPr>
            <p:ph type="body" idx="1"/>
          </p:nvPr>
        </p:nvSpPr>
        <p:spPr/>
        <p:txBody>
          <a:bodyPr/>
          <a:lstStyle/>
          <a:p>
            <a:pPr eaLnBrk="1" hangingPunct="1"/>
            <a:r>
              <a:rPr lang="en-GB" sz="2800" smtClean="0"/>
              <a:t>Failure to understand the difference between internal and external issues is one of the major reasons for a poorly conducted SWOT analysis</a:t>
            </a:r>
            <a:endParaRPr lang="en-GB" sz="3600" smtClean="0"/>
          </a:p>
          <a:p>
            <a:pPr lvl="1" eaLnBrk="1" hangingPunct="1">
              <a:lnSpc>
                <a:spcPct val="120000"/>
              </a:lnSpc>
            </a:pPr>
            <a:r>
              <a:rPr lang="en-GB" sz="2400" smtClean="0"/>
              <a:t>Know yourself</a:t>
            </a:r>
          </a:p>
          <a:p>
            <a:pPr lvl="1" eaLnBrk="1" hangingPunct="1"/>
            <a:r>
              <a:rPr lang="en-GB" sz="2400" smtClean="0"/>
              <a:t>Know your customer/stakeholder</a:t>
            </a:r>
          </a:p>
          <a:p>
            <a:pPr lvl="1" eaLnBrk="1" hangingPunct="1"/>
            <a:r>
              <a:rPr lang="en-GB" sz="2400" smtClean="0"/>
              <a:t>Know your competitors</a:t>
            </a:r>
          </a:p>
          <a:p>
            <a:pPr lvl="1" eaLnBrk="1" hangingPunct="1"/>
            <a:r>
              <a:rPr lang="en-GB" sz="2400" smtClean="0"/>
              <a:t>Know your environment</a:t>
            </a:r>
            <a:endParaRPr lang="en-GB" sz="32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sz="4000" smtClean="0"/>
              <a:t>The elements of a SWOT analysis</a:t>
            </a:r>
          </a:p>
        </p:txBody>
      </p:sp>
      <p:sp>
        <p:nvSpPr>
          <p:cNvPr id="12291" name="Rectangle 3"/>
          <p:cNvSpPr>
            <a:spLocks noGrp="1" noChangeArrowheads="1"/>
          </p:cNvSpPr>
          <p:nvPr>
            <p:ph type="body" idx="1"/>
          </p:nvPr>
        </p:nvSpPr>
        <p:spPr>
          <a:xfrm>
            <a:off x="457200" y="1676400"/>
            <a:ext cx="8229600" cy="4641850"/>
          </a:xfrm>
        </p:spPr>
        <p:txBody>
          <a:bodyPr/>
          <a:lstStyle/>
          <a:p>
            <a:pPr eaLnBrk="1" hangingPunct="1"/>
            <a:r>
              <a:rPr lang="en-GB" sz="2800" b="1" i="1" smtClean="0"/>
              <a:t>Strengths and weaknesses</a:t>
            </a:r>
            <a:endParaRPr lang="en-GB" smtClean="0"/>
          </a:p>
          <a:p>
            <a:pPr lvl="1" eaLnBrk="1" hangingPunct="1"/>
            <a:r>
              <a:rPr lang="en-GB" sz="2400" smtClean="0"/>
              <a:t>Scale and cost economies</a:t>
            </a:r>
          </a:p>
          <a:p>
            <a:pPr lvl="1" eaLnBrk="1" hangingPunct="1"/>
            <a:r>
              <a:rPr lang="en-GB" sz="2400" smtClean="0"/>
              <a:t>Size and financial resources</a:t>
            </a:r>
          </a:p>
          <a:p>
            <a:pPr lvl="1" eaLnBrk="1" hangingPunct="1"/>
            <a:r>
              <a:rPr lang="en-GB" sz="2400" smtClean="0"/>
              <a:t>Intellectual, legal, and value of </a:t>
            </a:r>
            <a:r>
              <a:rPr lang="en-US" sz="2400" smtClean="0"/>
              <a:t>reputation</a:t>
            </a:r>
            <a:endParaRPr lang="en-GB" sz="2400" smtClean="0"/>
          </a:p>
          <a:p>
            <a:pPr lvl="1" eaLnBrk="1" hangingPunct="1">
              <a:buFontTx/>
              <a:buNone/>
            </a:pPr>
            <a:endParaRPr lang="en-GB" smtClean="0"/>
          </a:p>
          <a:p>
            <a:pPr eaLnBrk="1" hangingPunct="1"/>
            <a:r>
              <a:rPr lang="en-GB" sz="2800" b="1" i="1" smtClean="0"/>
              <a:t>Opportunities and threats</a:t>
            </a:r>
            <a:endParaRPr lang="en-GB" smtClean="0"/>
          </a:p>
          <a:p>
            <a:pPr lvl="1" eaLnBrk="1" hangingPunct="1"/>
            <a:r>
              <a:rPr lang="en-GB" sz="2400" smtClean="0"/>
              <a:t>Trends in the competitive environment</a:t>
            </a:r>
          </a:p>
          <a:p>
            <a:pPr lvl="1" eaLnBrk="1" hangingPunct="1"/>
            <a:r>
              <a:rPr lang="en-GB" sz="2400" smtClean="0"/>
              <a:t>Trends in the technological environment</a:t>
            </a:r>
          </a:p>
          <a:p>
            <a:pPr lvl="1" eaLnBrk="1" hangingPunct="1"/>
            <a:r>
              <a:rPr lang="en-GB" sz="2400" smtClean="0"/>
              <a:t>Trends in the socio-cultural environment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9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9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33400"/>
            <a:ext cx="7772400" cy="2133600"/>
          </a:xfrm>
        </p:spPr>
        <p:txBody>
          <a:bodyPr>
            <a:normAutofit/>
          </a:bodyPr>
          <a:lstStyle/>
          <a:p>
            <a:r>
              <a:rPr lang="fa-IR" sz="4800" b="1" dirty="0" smtClean="0"/>
              <a:t>مدیریت استراتژیک فناوری اطلاعات </a:t>
            </a:r>
            <a:r>
              <a:rPr lang="en-GB" sz="4800" b="1" dirty="0" smtClean="0"/>
              <a:t/>
            </a:r>
            <a:br>
              <a:rPr lang="en-GB" sz="4800" b="1" dirty="0" smtClean="0"/>
            </a:br>
            <a:r>
              <a:rPr lang="en-GB" sz="4800" b="1" dirty="0" smtClean="0">
                <a:solidFill>
                  <a:schemeClr val="tx2"/>
                </a:solidFill>
              </a:rPr>
              <a:t>SWOT analysis</a:t>
            </a:r>
            <a:endParaRPr lang="en-GB" sz="4800" b="1" dirty="0">
              <a:solidFill>
                <a:schemeClr val="tx2"/>
              </a:solidFill>
            </a:endParaRPr>
          </a:p>
        </p:txBody>
      </p:sp>
      <p:sp>
        <p:nvSpPr>
          <p:cNvPr id="3" name="Subtitle 2"/>
          <p:cNvSpPr>
            <a:spLocks noGrp="1"/>
          </p:cNvSpPr>
          <p:nvPr>
            <p:ph type="subTitle" idx="1"/>
          </p:nvPr>
        </p:nvSpPr>
        <p:spPr>
          <a:xfrm>
            <a:off x="-609600" y="4800600"/>
            <a:ext cx="3200400" cy="990600"/>
          </a:xfrm>
        </p:spPr>
        <p:txBody>
          <a:bodyPr>
            <a:normAutofit fontScale="92500" lnSpcReduction="20000"/>
          </a:bodyPr>
          <a:lstStyle/>
          <a:p>
            <a:pPr algn="r"/>
            <a:r>
              <a:rPr lang="fa-IR" dirty="0" smtClean="0">
                <a:solidFill>
                  <a:schemeClr val="tx1"/>
                </a:solidFill>
              </a:rPr>
              <a:t>تهیه و تنظیم:</a:t>
            </a:r>
          </a:p>
          <a:p>
            <a:pPr algn="r"/>
            <a:r>
              <a:rPr lang="fa-IR" dirty="0" smtClean="0">
                <a:solidFill>
                  <a:schemeClr val="tx1"/>
                </a:solidFill>
              </a:rPr>
              <a:t>رضا میرزاباقری</a:t>
            </a:r>
          </a:p>
        </p:txBody>
      </p:sp>
      <p:pic>
        <p:nvPicPr>
          <p:cNvPr id="2050" name="Picture 2" descr="http://www.nuwave-tech.com/Portals/76464/images/SWOT1.png"/>
          <p:cNvPicPr>
            <a:picLocks noChangeAspect="1" noChangeArrowheads="1"/>
          </p:cNvPicPr>
          <p:nvPr/>
        </p:nvPicPr>
        <p:blipFill>
          <a:blip r:embed="rId2" cstate="print"/>
          <a:srcRect/>
          <a:stretch>
            <a:fillRect/>
          </a:stretch>
        </p:blipFill>
        <p:spPr bwMode="auto">
          <a:xfrm>
            <a:off x="3779912" y="2300169"/>
            <a:ext cx="5364088" cy="455783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sz="4000" smtClean="0"/>
              <a:t>SWOT-driven planning</a:t>
            </a:r>
            <a:endParaRPr lang="en-GB" smtClean="0"/>
          </a:p>
        </p:txBody>
      </p:sp>
      <p:sp>
        <p:nvSpPr>
          <p:cNvPr id="13315" name="Rectangle 3"/>
          <p:cNvSpPr>
            <a:spLocks noGrp="1" noChangeArrowheads="1"/>
          </p:cNvSpPr>
          <p:nvPr>
            <p:ph type="body" idx="1"/>
          </p:nvPr>
        </p:nvSpPr>
        <p:spPr>
          <a:xfrm>
            <a:off x="250825" y="1412875"/>
            <a:ext cx="8642350" cy="4895850"/>
          </a:xfrm>
        </p:spPr>
        <p:txBody>
          <a:bodyPr/>
          <a:lstStyle/>
          <a:p>
            <a:pPr marL="914400" lvl="1" indent="-457200" eaLnBrk="1" hangingPunct="1">
              <a:lnSpc>
                <a:spcPct val="90000"/>
              </a:lnSpc>
              <a:spcAft>
                <a:spcPct val="25000"/>
              </a:spcAft>
              <a:buFontTx/>
              <a:buAutoNum type="arabicPeriod"/>
            </a:pPr>
            <a:r>
              <a:rPr lang="en-GB" sz="2400" smtClean="0"/>
              <a:t>The assessment of strengths and weaknesses should look beyond products, services and resources to examine processes that meet customers’ or stakeholders’ needs </a:t>
            </a:r>
          </a:p>
          <a:p>
            <a:pPr marL="914400" lvl="1" indent="-457200" eaLnBrk="1" hangingPunct="1">
              <a:lnSpc>
                <a:spcPct val="90000"/>
              </a:lnSpc>
              <a:spcAft>
                <a:spcPct val="25000"/>
              </a:spcAft>
              <a:buFontTx/>
              <a:buAutoNum type="arabicPeriod"/>
            </a:pPr>
            <a:r>
              <a:rPr lang="en-GB" sz="2400" smtClean="0"/>
              <a:t>Achieving goals and objectives depends on transforming strengths into capabilities by matching them with opportunities</a:t>
            </a:r>
          </a:p>
          <a:p>
            <a:pPr marL="914400" lvl="1" indent="-457200" eaLnBrk="1" hangingPunct="1">
              <a:lnSpc>
                <a:spcPct val="90000"/>
              </a:lnSpc>
              <a:spcAft>
                <a:spcPct val="25000"/>
              </a:spcAft>
              <a:buFontTx/>
              <a:buAutoNum type="arabicPeriod"/>
            </a:pPr>
            <a:r>
              <a:rPr lang="en-GB" sz="2400" smtClean="0"/>
              <a:t>Weaknesses can be converted into strengths with strategic investment.  Threats can be converted into opportunities with the right resources</a:t>
            </a:r>
          </a:p>
          <a:p>
            <a:pPr marL="914400" lvl="1" indent="-457200" eaLnBrk="1" hangingPunct="1">
              <a:lnSpc>
                <a:spcPct val="90000"/>
              </a:lnSpc>
              <a:spcAft>
                <a:spcPct val="25000"/>
              </a:spcAft>
              <a:buFontTx/>
              <a:buAutoNum type="arabicPeriod"/>
            </a:pPr>
            <a:r>
              <a:rPr lang="en-GB" sz="2400" smtClean="0"/>
              <a:t>Weaknesses that cannot be converted become limitations which must be minimized if obvious or meaningful to customers or stakeholders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spcAft>
                <a:spcPct val="25000"/>
              </a:spcAft>
            </a:pPr>
            <a:r>
              <a:rPr lang="en-GB" sz="4000" smtClean="0"/>
              <a:t>The SWOT matrix</a:t>
            </a:r>
            <a:endParaRPr lang="en-GB" sz="6500" smtClean="0"/>
          </a:p>
        </p:txBody>
      </p:sp>
      <p:pic>
        <p:nvPicPr>
          <p:cNvPr id="21507" name="Picture 4" descr="Exhibit 4"/>
          <p:cNvPicPr>
            <a:picLocks noGrp="1" noChangeAspect="1" noChangeArrowheads="1"/>
          </p:cNvPicPr>
          <p:nvPr>
            <p:ph type="body" idx="1"/>
          </p:nvPr>
        </p:nvPicPr>
        <p:blipFill>
          <a:blip r:embed="rId3" cstate="print"/>
          <a:srcRect t="5986"/>
          <a:stretch>
            <a:fillRect/>
          </a:stretch>
        </p:blipFill>
        <p:spPr>
          <a:xfrm>
            <a:off x="468313" y="1773238"/>
            <a:ext cx="8277225" cy="4325937"/>
          </a:xfrm>
          <a:ln w="38100">
            <a:solidFill>
              <a:srgbClr val="006666"/>
            </a:solid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spcAft>
                <a:spcPct val="25000"/>
              </a:spcAft>
            </a:pPr>
            <a:r>
              <a:rPr lang="en-GB" sz="4000" smtClean="0"/>
              <a:t>Caution</a:t>
            </a:r>
            <a:endParaRPr lang="en-GB" sz="6500" smtClean="0"/>
          </a:p>
        </p:txBody>
      </p:sp>
      <p:sp>
        <p:nvSpPr>
          <p:cNvPr id="22531" name="Rectangle 3"/>
          <p:cNvSpPr>
            <a:spLocks noGrp="1" noChangeArrowheads="1"/>
          </p:cNvSpPr>
          <p:nvPr>
            <p:ph type="body" idx="1"/>
          </p:nvPr>
        </p:nvSpPr>
        <p:spPr>
          <a:xfrm>
            <a:off x="457200" y="1773238"/>
            <a:ext cx="8229600" cy="4352925"/>
          </a:xfrm>
        </p:spPr>
        <p:txBody>
          <a:bodyPr/>
          <a:lstStyle/>
          <a:p>
            <a:pPr eaLnBrk="1" hangingPunct="1"/>
            <a:r>
              <a:rPr lang="en-GB" sz="2800" smtClean="0"/>
              <a:t>SWOT analysis can be very subjective. Do not rely too much on it. Two people rarely come up with the same final version of a SWOT </a:t>
            </a:r>
          </a:p>
          <a:p>
            <a:pPr eaLnBrk="1" hangingPunct="1">
              <a:buFontTx/>
              <a:buNone/>
            </a:pPr>
            <a:endParaRPr lang="en-GB" sz="2800" smtClean="0"/>
          </a:p>
          <a:p>
            <a:pPr eaLnBrk="1" hangingPunct="1"/>
            <a:r>
              <a:rPr lang="en-GB" sz="2800" smtClean="0"/>
              <a:t>Use it as a guide and not as a prescription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Boeing_blue_800"/>
          <p:cNvPicPr>
            <a:picLocks noGrp="1" noChangeAspect="1" noChangeArrowheads="1"/>
          </p:cNvPicPr>
          <p:nvPr>
            <p:ph sz="half" idx="1"/>
          </p:nvPr>
        </p:nvPicPr>
        <p:blipFill>
          <a:blip r:embed="rId2" cstate="print"/>
          <a:srcRect/>
          <a:stretch>
            <a:fillRect/>
          </a:stretch>
        </p:blipFill>
        <p:spPr>
          <a:xfrm>
            <a:off x="4876800" y="5715000"/>
            <a:ext cx="4038600" cy="923925"/>
          </a:xfrm>
          <a:noFill/>
        </p:spPr>
      </p:pic>
      <p:pic>
        <p:nvPicPr>
          <p:cNvPr id="4099" name="Picture 7" descr="K63968_lg"/>
          <p:cNvPicPr>
            <a:picLocks noGrp="1" noChangeAspect="1" noChangeArrowheads="1"/>
          </p:cNvPicPr>
          <p:nvPr>
            <p:ph sz="half" idx="2"/>
          </p:nvPr>
        </p:nvPicPr>
        <p:blipFill>
          <a:blip r:embed="rId3" cstate="print"/>
          <a:srcRect/>
          <a:stretch>
            <a:fillRect/>
          </a:stretch>
        </p:blipFill>
        <p:spPr>
          <a:xfrm>
            <a:off x="268288" y="579438"/>
            <a:ext cx="3617912" cy="4525962"/>
          </a:xfrm>
          <a:noFill/>
        </p:spPr>
      </p:pic>
      <p:sp>
        <p:nvSpPr>
          <p:cNvPr id="4100" name="Text Box 10"/>
          <p:cNvSpPr txBox="1">
            <a:spLocks noChangeArrowheads="1"/>
          </p:cNvSpPr>
          <p:nvPr/>
        </p:nvSpPr>
        <p:spPr bwMode="auto">
          <a:xfrm>
            <a:off x="228600" y="5410200"/>
            <a:ext cx="3886200" cy="830997"/>
          </a:xfrm>
          <a:prstGeom prst="rect">
            <a:avLst/>
          </a:prstGeom>
          <a:noFill/>
          <a:ln w="9525">
            <a:noFill/>
            <a:miter lim="800000"/>
            <a:headEnd/>
            <a:tailEnd/>
          </a:ln>
        </p:spPr>
        <p:txBody>
          <a:bodyPr>
            <a:spAutoFit/>
          </a:bodyPr>
          <a:lstStyle/>
          <a:p>
            <a:r>
              <a:rPr lang="en-US" sz="4800" b="1" dirty="0" smtClean="0">
                <a:solidFill>
                  <a:srgbClr val="0066FF"/>
                </a:solidFill>
              </a:rPr>
              <a:t>Boeing Today</a:t>
            </a:r>
          </a:p>
        </p:txBody>
      </p:sp>
      <p:sp>
        <p:nvSpPr>
          <p:cNvPr id="4101" name="Text Box 11"/>
          <p:cNvSpPr txBox="1">
            <a:spLocks noChangeArrowheads="1"/>
          </p:cNvSpPr>
          <p:nvPr/>
        </p:nvSpPr>
        <p:spPr bwMode="auto">
          <a:xfrm>
            <a:off x="3962400" y="609600"/>
            <a:ext cx="5181600" cy="4401205"/>
          </a:xfrm>
          <a:prstGeom prst="rect">
            <a:avLst/>
          </a:prstGeom>
          <a:noFill/>
          <a:ln w="9525">
            <a:noFill/>
            <a:miter lim="800000"/>
            <a:headEnd/>
            <a:tailEnd/>
          </a:ln>
        </p:spPr>
        <p:txBody>
          <a:bodyPr>
            <a:spAutoFit/>
          </a:bodyPr>
          <a:lstStyle/>
          <a:p>
            <a:pPr>
              <a:buClr>
                <a:srgbClr val="0066FF"/>
              </a:buClr>
              <a:buFontTx/>
              <a:buChar char="•"/>
            </a:pPr>
            <a:r>
              <a:rPr lang="en-US" dirty="0"/>
              <a:t> </a:t>
            </a:r>
            <a:r>
              <a:rPr lang="en-US" sz="2000" dirty="0"/>
              <a:t>Founded in 1916 in </a:t>
            </a:r>
            <a:r>
              <a:rPr lang="en-US" sz="2000" dirty="0" smtClean="0"/>
              <a:t>Seattle, </a:t>
            </a:r>
            <a:r>
              <a:rPr lang="en-US" sz="2000" dirty="0"/>
              <a:t>Washington </a:t>
            </a:r>
          </a:p>
          <a:p>
            <a:pPr>
              <a:buClr>
                <a:srgbClr val="0066FF"/>
              </a:buClr>
            </a:pPr>
            <a:endParaRPr lang="en-US" sz="2000" dirty="0" smtClean="0"/>
          </a:p>
          <a:p>
            <a:pPr>
              <a:buClr>
                <a:srgbClr val="0066FF"/>
              </a:buClr>
              <a:buFontTx/>
              <a:buChar char="•"/>
            </a:pPr>
            <a:r>
              <a:rPr lang="en-US" sz="2000" dirty="0" smtClean="0"/>
              <a:t>Headquarter in Chicago, USA.</a:t>
            </a:r>
          </a:p>
          <a:p>
            <a:pPr>
              <a:buClr>
                <a:srgbClr val="0066FF"/>
              </a:buClr>
            </a:pPr>
            <a:endParaRPr lang="en-US" sz="2000" dirty="0"/>
          </a:p>
          <a:p>
            <a:pPr>
              <a:buClr>
                <a:srgbClr val="0066FF"/>
              </a:buClr>
              <a:buFontTx/>
              <a:buChar char="•"/>
            </a:pPr>
            <a:r>
              <a:rPr lang="en-US" sz="2000" dirty="0"/>
              <a:t> World’s leading </a:t>
            </a:r>
            <a:r>
              <a:rPr lang="en-US" altLang="zh-CN" sz="2000" dirty="0">
                <a:ea typeface="宋体" charset="-122"/>
              </a:rPr>
              <a:t>aerospace company</a:t>
            </a:r>
          </a:p>
          <a:p>
            <a:pPr>
              <a:buClr>
                <a:srgbClr val="0066FF"/>
              </a:buClr>
            </a:pPr>
            <a:endParaRPr lang="en-US" altLang="zh-CN" sz="2000" dirty="0">
              <a:ea typeface="宋体" charset="-122"/>
            </a:endParaRPr>
          </a:p>
          <a:p>
            <a:pPr>
              <a:buClr>
                <a:srgbClr val="0066FF"/>
              </a:buClr>
              <a:buFontTx/>
              <a:buChar char="•"/>
            </a:pPr>
            <a:r>
              <a:rPr lang="en-US" altLang="zh-CN" sz="2000" dirty="0">
                <a:ea typeface="宋体" charset="-122"/>
              </a:rPr>
              <a:t> The second biggest defense company in       the world</a:t>
            </a:r>
          </a:p>
          <a:p>
            <a:pPr>
              <a:buClr>
                <a:srgbClr val="0066FF"/>
              </a:buClr>
              <a:buFontTx/>
              <a:buChar char="•"/>
            </a:pPr>
            <a:endParaRPr lang="en-US" altLang="zh-CN" sz="2000" dirty="0">
              <a:ea typeface="宋体" charset="-122"/>
            </a:endParaRPr>
          </a:p>
          <a:p>
            <a:pPr>
              <a:buClr>
                <a:srgbClr val="0066FF"/>
              </a:buClr>
              <a:buFontTx/>
              <a:buChar char="•"/>
            </a:pPr>
            <a:r>
              <a:rPr lang="en-US" altLang="zh-CN" sz="2000" dirty="0">
                <a:ea typeface="宋体" charset="-122"/>
              </a:rPr>
              <a:t> With more than 150,000 employees in more than 70 countries </a:t>
            </a:r>
          </a:p>
          <a:p>
            <a:pPr>
              <a:buClr>
                <a:srgbClr val="0066FF"/>
              </a:buClr>
              <a:buFontTx/>
              <a:buChar char="•"/>
            </a:pPr>
            <a:endParaRPr lang="en-US" altLang="zh-CN" sz="2000" dirty="0">
              <a:ea typeface="宋体" charset="-122"/>
            </a:endParaRPr>
          </a:p>
          <a:p>
            <a:pPr>
              <a:buClr>
                <a:srgbClr val="0066FF"/>
              </a:buClr>
              <a:buFontTx/>
              <a:buChar char="•"/>
            </a:pPr>
            <a:r>
              <a:rPr lang="en-US" altLang="zh-CN" sz="2000" dirty="0">
                <a:ea typeface="宋体" charset="-122"/>
              </a:rPr>
              <a:t> Total company revenues for 2006 were $61.5 billion</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effectLst>
                  <a:outerShdw blurRad="38100" dist="38100" dir="2700000" algn="tl">
                    <a:srgbClr val="000000">
                      <a:alpha val="43137"/>
                    </a:srgbClr>
                  </a:outerShdw>
                </a:effectLst>
                <a:cs typeface="Times New Roman" pitchFamily="18" charset="0"/>
              </a:rPr>
              <a:t>Products</a:t>
            </a:r>
            <a:endParaRPr lang="en-IN" dirty="0"/>
          </a:p>
        </p:txBody>
      </p:sp>
      <p:sp>
        <p:nvSpPr>
          <p:cNvPr id="3" name="Content Placeholder 2"/>
          <p:cNvSpPr>
            <a:spLocks noGrp="1"/>
          </p:cNvSpPr>
          <p:nvPr>
            <p:ph idx="1"/>
          </p:nvPr>
        </p:nvSpPr>
        <p:spPr/>
        <p:txBody>
          <a:bodyPr/>
          <a:lstStyle/>
          <a:p>
            <a:r>
              <a:rPr lang="en-IN" dirty="0" smtClean="0"/>
              <a:t>Commercial airliners</a:t>
            </a:r>
          </a:p>
          <a:p>
            <a:r>
              <a:rPr lang="en-IN" dirty="0" smtClean="0"/>
              <a:t>Military aircraft</a:t>
            </a:r>
          </a:p>
          <a:p>
            <a:r>
              <a:rPr lang="en-IN" dirty="0" smtClean="0"/>
              <a:t>Munitions</a:t>
            </a:r>
          </a:p>
          <a:p>
            <a:r>
              <a:rPr lang="en-IN" dirty="0" smtClean="0"/>
              <a:t>Space systems</a:t>
            </a:r>
          </a:p>
          <a:p>
            <a:r>
              <a:rPr lang="en-IN" dirty="0" smtClean="0"/>
              <a:t>Computer Services</a:t>
            </a: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effectLst>
                  <a:outerShdw blurRad="38100" dist="38100" dir="2700000" algn="tl">
                    <a:srgbClr val="C0C0C0"/>
                  </a:outerShdw>
                </a:effectLst>
              </a:rPr>
              <a:t>SWOT </a:t>
            </a:r>
            <a:r>
              <a:rPr lang="en-US" b="1" dirty="0" smtClean="0">
                <a:effectLst>
                  <a:outerShdw blurRad="38100" dist="38100" dir="2700000" algn="tl">
                    <a:srgbClr val="C0C0C0"/>
                  </a:outerShdw>
                </a:effectLst>
              </a:rPr>
              <a:t>ANALYSIS</a:t>
            </a:r>
            <a:endParaRPr lang="en-GB" dirty="0"/>
          </a:p>
        </p:txBody>
      </p:sp>
      <p:sp>
        <p:nvSpPr>
          <p:cNvPr id="37891" name="Rectangle 3"/>
          <p:cNvSpPr>
            <a:spLocks noGrp="1" noChangeArrowheads="1"/>
          </p:cNvSpPr>
          <p:nvPr>
            <p:ph idx="1"/>
          </p:nvPr>
        </p:nvSpPr>
        <p:spPr/>
        <p:txBody>
          <a:bodyPr>
            <a:normAutofit/>
          </a:bodyPr>
          <a:lstStyle/>
          <a:p>
            <a:pPr>
              <a:lnSpc>
                <a:spcPct val="90000"/>
              </a:lnSpc>
            </a:pPr>
            <a:r>
              <a:rPr lang="en-US" sz="3600" b="1" dirty="0" smtClean="0">
                <a:solidFill>
                  <a:schemeClr val="hlink"/>
                </a:solidFill>
              </a:rPr>
              <a:t>Strengths</a:t>
            </a:r>
            <a:endParaRPr lang="en-US" sz="3600" b="1" dirty="0">
              <a:solidFill>
                <a:schemeClr val="hlink"/>
              </a:solidFill>
            </a:endParaRPr>
          </a:p>
          <a:p>
            <a:pPr lvl="1">
              <a:lnSpc>
                <a:spcPct val="90000"/>
              </a:lnSpc>
            </a:pPr>
            <a:r>
              <a:rPr lang="en-US" sz="3200" dirty="0" smtClean="0"/>
              <a:t>Strong </a:t>
            </a:r>
            <a:r>
              <a:rPr lang="en-US" sz="3200" dirty="0"/>
              <a:t>global </a:t>
            </a:r>
            <a:r>
              <a:rPr lang="en-US" sz="3200" dirty="0" smtClean="0"/>
              <a:t>network</a:t>
            </a:r>
            <a:endParaRPr lang="en-US" sz="3200" dirty="0"/>
          </a:p>
          <a:p>
            <a:pPr lvl="1">
              <a:lnSpc>
                <a:spcPct val="90000"/>
              </a:lnSpc>
            </a:pPr>
            <a:r>
              <a:rPr lang="en-US" sz="3200" dirty="0" smtClean="0"/>
              <a:t>Broad </a:t>
            </a:r>
            <a:r>
              <a:rPr lang="en-US" sz="3200" dirty="0"/>
              <a:t>product line that covers most major market niches / R&amp;D development</a:t>
            </a:r>
            <a:br>
              <a:rPr lang="en-US" sz="3200" dirty="0"/>
            </a:br>
            <a:r>
              <a:rPr lang="en-US" sz="3200" dirty="0"/>
              <a:t/>
            </a:r>
            <a:br>
              <a:rPr lang="en-US" sz="3200" dirty="0"/>
            </a:br>
            <a:endParaRPr lang="en-US" sz="3200"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p:txBody>
          <a:bodyPr>
            <a:normAutofit/>
          </a:bodyPr>
          <a:lstStyle/>
          <a:p>
            <a:pPr>
              <a:lnSpc>
                <a:spcPct val="90000"/>
              </a:lnSpc>
            </a:pPr>
            <a:r>
              <a:rPr lang="en-US" sz="3600" b="1" dirty="0" smtClean="0">
                <a:solidFill>
                  <a:schemeClr val="hlink"/>
                </a:solidFill>
              </a:rPr>
              <a:t>Weaknesses</a:t>
            </a:r>
          </a:p>
          <a:p>
            <a:pPr lvl="1">
              <a:lnSpc>
                <a:spcPct val="90000"/>
              </a:lnSpc>
            </a:pPr>
            <a:r>
              <a:rPr lang="en-US" dirty="0" smtClean="0"/>
              <a:t>A </a:t>
            </a:r>
            <a:r>
              <a:rPr lang="en-US" dirty="0"/>
              <a:t>hierarchical, ridged, and semi- autocratic management style, which is a product of its military </a:t>
            </a:r>
            <a:r>
              <a:rPr lang="en-US" dirty="0" smtClean="0"/>
              <a:t>heritage.</a:t>
            </a:r>
          </a:p>
          <a:p>
            <a:pPr lvl="1">
              <a:lnSpc>
                <a:spcPct val="90000"/>
              </a:lnSpc>
            </a:pPr>
            <a:r>
              <a:rPr lang="en-US" dirty="0" err="1" smtClean="0"/>
              <a:t>Labour</a:t>
            </a:r>
            <a:r>
              <a:rPr lang="en-US" dirty="0" smtClean="0"/>
              <a:t> problems.</a:t>
            </a:r>
          </a:p>
          <a:p>
            <a:pPr lvl="1">
              <a:lnSpc>
                <a:spcPct val="90000"/>
              </a:lnSpc>
            </a:pPr>
            <a:r>
              <a:rPr lang="en-US" dirty="0" smtClean="0"/>
              <a:t>Dependence </a:t>
            </a:r>
            <a:r>
              <a:rPr lang="en-US" dirty="0"/>
              <a:t>on US government and WTO-incompatible subsidies. </a:t>
            </a:r>
          </a:p>
        </p:txBody>
      </p:sp>
      <p:sp>
        <p:nvSpPr>
          <p:cNvPr id="5" name="Title 3"/>
          <p:cNvSpPr>
            <a:spLocks noGrp="1"/>
          </p:cNvSpPr>
          <p:nvPr>
            <p:ph type="title"/>
          </p:nvPr>
        </p:nvSpPr>
        <p:spPr>
          <a:xfrm>
            <a:off x="457200" y="274638"/>
            <a:ext cx="8229600" cy="1143000"/>
          </a:xfrm>
        </p:spPr>
        <p:txBody>
          <a:bodyPr>
            <a:normAutofit/>
          </a:bodyPr>
          <a:lstStyle/>
          <a:p>
            <a:r>
              <a:rPr lang="en-US" b="1" dirty="0" smtClean="0">
                <a:effectLst>
                  <a:outerShdw blurRad="38100" dist="38100" dir="2700000" algn="tl">
                    <a:srgbClr val="C0C0C0"/>
                  </a:outerShdw>
                </a:effectLst>
              </a:rPr>
              <a:t>SWOT </a:t>
            </a:r>
            <a:r>
              <a:rPr lang="en-US" b="1" dirty="0" smtClean="0">
                <a:effectLst>
                  <a:outerShdw blurRad="38100" dist="38100" dir="2700000" algn="tl">
                    <a:srgbClr val="C0C0C0"/>
                  </a:outerShdw>
                </a:effectLst>
              </a:rPr>
              <a:t>ANALYSIS</a:t>
            </a:r>
            <a:endParaRPr lang="en-GB"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p:txBody>
          <a:bodyPr>
            <a:normAutofit/>
          </a:bodyPr>
          <a:lstStyle/>
          <a:p>
            <a:r>
              <a:rPr lang="en-US" sz="3600" b="1" dirty="0" smtClean="0">
                <a:solidFill>
                  <a:schemeClr val="hlink"/>
                </a:solidFill>
              </a:rPr>
              <a:t>Opportunities</a:t>
            </a:r>
          </a:p>
          <a:p>
            <a:pPr lvl="1"/>
            <a:r>
              <a:rPr lang="en-US" dirty="0" smtClean="0"/>
              <a:t>New </a:t>
            </a:r>
            <a:r>
              <a:rPr lang="en-US" dirty="0"/>
              <a:t>aircraft to gain market </a:t>
            </a:r>
            <a:r>
              <a:rPr lang="en-US" dirty="0" smtClean="0"/>
              <a:t>share</a:t>
            </a:r>
          </a:p>
          <a:p>
            <a:pPr lvl="1"/>
            <a:r>
              <a:rPr lang="en-US" dirty="0" smtClean="0"/>
              <a:t>Increase </a:t>
            </a:r>
            <a:r>
              <a:rPr lang="en-US" dirty="0"/>
              <a:t>demand for point to point routes </a:t>
            </a:r>
            <a:br>
              <a:rPr lang="en-US" dirty="0"/>
            </a:br>
            <a:r>
              <a:rPr lang="en-US" dirty="0"/>
              <a:t/>
            </a:r>
            <a:br>
              <a:rPr lang="en-US" dirty="0"/>
            </a:br>
            <a:endParaRPr lang="en-US" dirty="0"/>
          </a:p>
        </p:txBody>
      </p:sp>
      <p:sp>
        <p:nvSpPr>
          <p:cNvPr id="4" name="Title 3"/>
          <p:cNvSpPr>
            <a:spLocks noGrp="1"/>
          </p:cNvSpPr>
          <p:nvPr>
            <p:ph type="title"/>
          </p:nvPr>
        </p:nvSpPr>
        <p:spPr>
          <a:xfrm>
            <a:off x="457200" y="274638"/>
            <a:ext cx="8229600" cy="1143000"/>
          </a:xfrm>
        </p:spPr>
        <p:txBody>
          <a:bodyPr>
            <a:normAutofit/>
          </a:bodyPr>
          <a:lstStyle/>
          <a:p>
            <a:r>
              <a:rPr lang="en-US" b="1" dirty="0" smtClean="0">
                <a:effectLst>
                  <a:outerShdw blurRad="38100" dist="38100" dir="2700000" algn="tl">
                    <a:srgbClr val="C0C0C0"/>
                  </a:outerShdw>
                </a:effectLst>
              </a:rPr>
              <a:t>SWOT </a:t>
            </a:r>
            <a:r>
              <a:rPr lang="en-US" b="1" dirty="0" smtClean="0">
                <a:effectLst>
                  <a:outerShdw blurRad="38100" dist="38100" dir="2700000" algn="tl">
                    <a:srgbClr val="C0C0C0"/>
                  </a:outerShdw>
                </a:effectLst>
              </a:rPr>
              <a:t>ANALYSIS</a:t>
            </a:r>
            <a:endParaRPr lang="en-GB"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p:txBody>
          <a:bodyPr>
            <a:normAutofit/>
          </a:bodyPr>
          <a:lstStyle/>
          <a:p>
            <a:r>
              <a:rPr lang="en-US" sz="3600" b="1" dirty="0" smtClean="0">
                <a:solidFill>
                  <a:schemeClr val="hlink"/>
                </a:solidFill>
              </a:rPr>
              <a:t>Threats</a:t>
            </a:r>
          </a:p>
          <a:p>
            <a:pPr lvl="1"/>
            <a:r>
              <a:rPr lang="en-US" dirty="0" smtClean="0"/>
              <a:t>Slowdown </a:t>
            </a:r>
            <a:r>
              <a:rPr lang="en-US" dirty="0"/>
              <a:t>in the commercial jet </a:t>
            </a:r>
            <a:r>
              <a:rPr lang="en-US" dirty="0" smtClean="0"/>
              <a:t>market</a:t>
            </a:r>
          </a:p>
          <a:p>
            <a:pPr lvl="1"/>
            <a:r>
              <a:rPr lang="en-US" dirty="0" smtClean="0"/>
              <a:t>Uncertain </a:t>
            </a:r>
            <a:r>
              <a:rPr lang="en-US" dirty="0"/>
              <a:t>airline industry environment </a:t>
            </a:r>
          </a:p>
        </p:txBody>
      </p:sp>
      <p:sp>
        <p:nvSpPr>
          <p:cNvPr id="4" name="Title 3"/>
          <p:cNvSpPr>
            <a:spLocks noGrp="1"/>
          </p:cNvSpPr>
          <p:nvPr>
            <p:ph type="title"/>
          </p:nvPr>
        </p:nvSpPr>
        <p:spPr>
          <a:xfrm>
            <a:off x="457200" y="274638"/>
            <a:ext cx="8229600" cy="1143000"/>
          </a:xfrm>
        </p:spPr>
        <p:txBody>
          <a:bodyPr>
            <a:normAutofit/>
          </a:bodyPr>
          <a:lstStyle/>
          <a:p>
            <a:r>
              <a:rPr lang="en-US" b="1" dirty="0" smtClean="0">
                <a:effectLst>
                  <a:outerShdw blurRad="38100" dist="38100" dir="2700000" algn="tl">
                    <a:srgbClr val="C0C0C0"/>
                  </a:outerShdw>
                </a:effectLst>
              </a:rPr>
              <a:t>SWOT </a:t>
            </a:r>
            <a:r>
              <a:rPr lang="en-US" b="1" dirty="0" smtClean="0">
                <a:effectLst>
                  <a:outerShdw blurRad="38100" dist="38100" dir="2700000" algn="tl">
                    <a:srgbClr val="C0C0C0"/>
                  </a:outerShdw>
                </a:effectLst>
              </a:rPr>
              <a:t>ANALYSIS</a:t>
            </a:r>
            <a:endParaRPr lang="en-GB"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Ray\Desktop\question_button-7761841.jpg"/>
          <p:cNvPicPr>
            <a:picLocks noChangeAspect="1" noChangeArrowheads="1"/>
          </p:cNvPicPr>
          <p:nvPr/>
        </p:nvPicPr>
        <p:blipFill>
          <a:blip r:embed="rId2" cstate="print"/>
          <a:srcRect/>
          <a:stretch>
            <a:fillRect/>
          </a:stretch>
        </p:blipFill>
        <p:spPr bwMode="auto">
          <a:xfrm>
            <a:off x="1219200" y="0"/>
            <a:ext cx="6858000" cy="683823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z="4000" smtClean="0"/>
              <a:t>Content of the lecture</a:t>
            </a:r>
            <a:endParaRPr lang="en-US" smtClean="0"/>
          </a:p>
        </p:txBody>
      </p:sp>
      <p:sp>
        <p:nvSpPr>
          <p:cNvPr id="3075" name="Rectangle 3"/>
          <p:cNvSpPr>
            <a:spLocks noGrp="1" noChangeArrowheads="1"/>
          </p:cNvSpPr>
          <p:nvPr>
            <p:ph type="body" idx="1"/>
          </p:nvPr>
        </p:nvSpPr>
        <p:spPr/>
        <p:txBody>
          <a:bodyPr/>
          <a:lstStyle/>
          <a:p>
            <a:pPr eaLnBrk="1" hangingPunct="1"/>
            <a:r>
              <a:rPr lang="en-US" sz="2800" smtClean="0"/>
              <a:t>Internal and external factors</a:t>
            </a:r>
          </a:p>
          <a:p>
            <a:pPr eaLnBrk="1" hangingPunct="1"/>
            <a:r>
              <a:rPr lang="en-US" sz="2800" smtClean="0"/>
              <a:t>Major benefits of SWOT analyses</a:t>
            </a:r>
          </a:p>
          <a:p>
            <a:pPr eaLnBrk="1" hangingPunct="1"/>
            <a:r>
              <a:rPr lang="en-US" sz="2800" smtClean="0"/>
              <a:t>Types of resources</a:t>
            </a:r>
          </a:p>
          <a:p>
            <a:pPr eaLnBrk="1" hangingPunct="1"/>
            <a:r>
              <a:rPr lang="en-US" sz="2800" smtClean="0"/>
              <a:t>Creating a SWOT analysis using post harvest losses as a case study</a:t>
            </a:r>
          </a:p>
          <a:p>
            <a:pPr eaLnBrk="1" hangingPunct="1"/>
            <a:endParaRPr lang="en-US" sz="2800" smtClean="0"/>
          </a:p>
          <a:p>
            <a:pPr eaLnBrk="1" hangingPunct="1"/>
            <a:endParaRPr lang="en-US" sz="2800" smtClean="0"/>
          </a:p>
          <a:p>
            <a:pPr eaLnBrk="1" hangingPunct="1"/>
            <a:endParaRPr lang="en-US" sz="28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4000" smtClean="0"/>
              <a:t>Learning objectives</a:t>
            </a:r>
            <a:endParaRPr lang="en-US" smtClean="0"/>
          </a:p>
        </p:txBody>
      </p:sp>
      <p:sp>
        <p:nvSpPr>
          <p:cNvPr id="4099" name="Rectangle 3"/>
          <p:cNvSpPr>
            <a:spLocks noGrp="1" noChangeArrowheads="1"/>
          </p:cNvSpPr>
          <p:nvPr>
            <p:ph type="body" idx="1"/>
          </p:nvPr>
        </p:nvSpPr>
        <p:spPr/>
        <p:txBody>
          <a:bodyPr/>
          <a:lstStyle/>
          <a:p>
            <a:pPr eaLnBrk="1" hangingPunct="1"/>
            <a:r>
              <a:rPr lang="en-US" sz="2800" smtClean="0"/>
              <a:t>After this lecture participants will be able to identify internal and external factors that affect strengths, weaknesses, opportunities and threats to activities or operations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sz="4000" smtClean="0"/>
              <a:t>SWOT</a:t>
            </a:r>
            <a:endParaRPr lang="en-GB" smtClean="0"/>
          </a:p>
        </p:txBody>
      </p:sp>
      <p:sp>
        <p:nvSpPr>
          <p:cNvPr id="3075" name="Rectangle 3"/>
          <p:cNvSpPr>
            <a:spLocks noGrp="1" noChangeArrowheads="1"/>
          </p:cNvSpPr>
          <p:nvPr>
            <p:ph type="body" idx="1"/>
          </p:nvPr>
        </p:nvSpPr>
        <p:spPr/>
        <p:txBody>
          <a:bodyPr/>
          <a:lstStyle/>
          <a:p>
            <a:pPr eaLnBrk="1" hangingPunct="1"/>
            <a:r>
              <a:rPr lang="en-GB" sz="2800" dirty="0" smtClean="0"/>
              <a:t>A widely used framework for organizing and using data and information gained from situation analysis</a:t>
            </a:r>
          </a:p>
          <a:p>
            <a:pPr eaLnBrk="1" hangingPunct="1">
              <a:lnSpc>
                <a:spcPct val="70000"/>
              </a:lnSpc>
              <a:buFontTx/>
              <a:buNone/>
            </a:pPr>
            <a:endParaRPr lang="en-GB" sz="2800" dirty="0" smtClean="0"/>
          </a:p>
          <a:p>
            <a:pPr eaLnBrk="1" hangingPunct="1"/>
            <a:r>
              <a:rPr lang="en-GB" sz="2800" dirty="0" smtClean="0"/>
              <a:t>include both internal and external environments</a:t>
            </a:r>
          </a:p>
          <a:p>
            <a:pPr eaLnBrk="1" hangingPunct="1">
              <a:lnSpc>
                <a:spcPct val="70000"/>
              </a:lnSpc>
              <a:buFontTx/>
              <a:buNone/>
            </a:pPr>
            <a:endParaRPr lang="en-GB" sz="2800" dirty="0" smtClean="0"/>
          </a:p>
          <a:p>
            <a:pPr eaLnBrk="1" hangingPunct="1"/>
            <a:r>
              <a:rPr lang="en-GB" sz="2800" dirty="0" smtClean="0"/>
              <a:t>One of the most effective tools in the analysis of environmental data and information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304800"/>
            <a:ext cx="8229600" cy="1143000"/>
          </a:xfrm>
        </p:spPr>
        <p:txBody>
          <a:bodyPr/>
          <a:lstStyle/>
          <a:p>
            <a:pPr eaLnBrk="1" hangingPunct="1"/>
            <a:r>
              <a:rPr lang="en-GB" sz="4000" smtClean="0"/>
              <a:t>SWOT description</a:t>
            </a:r>
            <a:endParaRPr lang="en-GB" smtClean="0"/>
          </a:p>
        </p:txBody>
      </p:sp>
      <p:sp>
        <p:nvSpPr>
          <p:cNvPr id="18435" name="Rectangle 3"/>
          <p:cNvSpPr>
            <a:spLocks noGrp="1" noChangeArrowheads="1"/>
          </p:cNvSpPr>
          <p:nvPr>
            <p:ph type="body" idx="1"/>
          </p:nvPr>
        </p:nvSpPr>
        <p:spPr>
          <a:xfrm>
            <a:off x="381000" y="1600200"/>
            <a:ext cx="8305800" cy="5029200"/>
          </a:xfrm>
        </p:spPr>
        <p:txBody>
          <a:bodyPr/>
          <a:lstStyle/>
          <a:p>
            <a:pPr eaLnBrk="1" hangingPunct="1">
              <a:lnSpc>
                <a:spcPct val="90000"/>
              </a:lnSpc>
            </a:pPr>
            <a:r>
              <a:rPr lang="en-GB" sz="2800" dirty="0" smtClean="0"/>
              <a:t>A SWOT analysis generates information that is helpful in matching an organization’s or a group’s goals, programs, and capacities to the social environment in which they operate</a:t>
            </a:r>
          </a:p>
          <a:p>
            <a:pPr eaLnBrk="1" hangingPunct="1">
              <a:lnSpc>
                <a:spcPct val="90000"/>
              </a:lnSpc>
              <a:buFontTx/>
              <a:buNone/>
            </a:pPr>
            <a:endParaRPr lang="en-GB" sz="2800" dirty="0" smtClean="0"/>
          </a:p>
          <a:p>
            <a:pPr eaLnBrk="1" hangingPunct="1">
              <a:lnSpc>
                <a:spcPct val="90000"/>
              </a:lnSpc>
            </a:pPr>
            <a:r>
              <a:rPr lang="en-GB" sz="2800" dirty="0" smtClean="0"/>
              <a:t>It is an instrument within strategic planning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4000" smtClean="0"/>
              <a:t>SWOT</a:t>
            </a:r>
            <a:endParaRPr lang="en-US" smtClean="0"/>
          </a:p>
        </p:txBody>
      </p:sp>
      <p:sp>
        <p:nvSpPr>
          <p:cNvPr id="69635" name="Rectangle 3"/>
          <p:cNvSpPr>
            <a:spLocks noGrp="1" noChangeArrowheads="1"/>
          </p:cNvSpPr>
          <p:nvPr>
            <p:ph type="body" idx="1"/>
          </p:nvPr>
        </p:nvSpPr>
        <p:spPr/>
        <p:txBody>
          <a:bodyPr/>
          <a:lstStyle/>
          <a:p>
            <a:pPr eaLnBrk="1" hangingPunct="1">
              <a:lnSpc>
                <a:spcPct val="80000"/>
              </a:lnSpc>
            </a:pPr>
            <a:r>
              <a:rPr lang="en-GB" sz="2800" smtClean="0"/>
              <a:t>Factors affecting an organization can usually be classified as: </a:t>
            </a:r>
          </a:p>
          <a:p>
            <a:pPr eaLnBrk="1" hangingPunct="1">
              <a:lnSpc>
                <a:spcPct val="80000"/>
              </a:lnSpc>
              <a:buFontTx/>
              <a:buNone/>
            </a:pPr>
            <a:endParaRPr lang="en-GB" sz="2800" smtClean="0"/>
          </a:p>
          <a:p>
            <a:pPr eaLnBrk="1" hangingPunct="1">
              <a:lnSpc>
                <a:spcPct val="20000"/>
              </a:lnSpc>
              <a:buFontTx/>
              <a:buNone/>
            </a:pPr>
            <a:endParaRPr lang="en-GB" sz="2800" smtClean="0"/>
          </a:p>
          <a:p>
            <a:pPr eaLnBrk="1" hangingPunct="1">
              <a:lnSpc>
                <a:spcPct val="80000"/>
              </a:lnSpc>
            </a:pPr>
            <a:r>
              <a:rPr lang="en-GB" sz="2800" b="1" i="1" smtClean="0"/>
              <a:t>Internal factors</a:t>
            </a:r>
            <a:endParaRPr lang="en-GB" sz="2800" smtClean="0"/>
          </a:p>
          <a:p>
            <a:pPr lvl="1" eaLnBrk="1" hangingPunct="1">
              <a:lnSpc>
                <a:spcPct val="80000"/>
              </a:lnSpc>
            </a:pPr>
            <a:r>
              <a:rPr lang="en-GB" sz="2400" smtClean="0"/>
              <a:t>Strengths (</a:t>
            </a:r>
            <a:r>
              <a:rPr lang="en-GB" sz="2400" b="1" smtClean="0"/>
              <a:t>S</a:t>
            </a:r>
            <a:r>
              <a:rPr lang="en-GB" sz="2400" smtClean="0"/>
              <a:t>) </a:t>
            </a:r>
          </a:p>
          <a:p>
            <a:pPr lvl="1" eaLnBrk="1" hangingPunct="1">
              <a:lnSpc>
                <a:spcPct val="80000"/>
              </a:lnSpc>
            </a:pPr>
            <a:r>
              <a:rPr lang="en-GB" sz="2400" smtClean="0"/>
              <a:t>Weaknesses (</a:t>
            </a:r>
            <a:r>
              <a:rPr lang="en-GB" sz="2400" b="1" smtClean="0"/>
              <a:t>W</a:t>
            </a:r>
            <a:r>
              <a:rPr lang="en-GB" sz="2400" smtClean="0"/>
              <a:t>)</a:t>
            </a:r>
          </a:p>
          <a:p>
            <a:pPr eaLnBrk="1" hangingPunct="1">
              <a:lnSpc>
                <a:spcPct val="60000"/>
              </a:lnSpc>
              <a:buFontTx/>
              <a:buNone/>
            </a:pPr>
            <a:endParaRPr lang="en-GB" sz="2800" smtClean="0"/>
          </a:p>
          <a:p>
            <a:pPr eaLnBrk="1" hangingPunct="1">
              <a:lnSpc>
                <a:spcPct val="80000"/>
              </a:lnSpc>
            </a:pPr>
            <a:r>
              <a:rPr lang="en-GB" sz="2800" b="1" i="1" smtClean="0"/>
              <a:t>External factors</a:t>
            </a:r>
            <a:endParaRPr lang="en-GB" sz="2800" smtClean="0"/>
          </a:p>
          <a:p>
            <a:pPr lvl="1" eaLnBrk="1" hangingPunct="1">
              <a:lnSpc>
                <a:spcPct val="90000"/>
              </a:lnSpc>
            </a:pPr>
            <a:r>
              <a:rPr lang="en-GB" sz="2400" smtClean="0"/>
              <a:t>Opportunities (</a:t>
            </a:r>
            <a:r>
              <a:rPr lang="en-GB" sz="2400" b="1" smtClean="0"/>
              <a:t>O</a:t>
            </a:r>
            <a:r>
              <a:rPr lang="en-GB" sz="2400" smtClean="0"/>
              <a:t>)  </a:t>
            </a:r>
          </a:p>
          <a:p>
            <a:pPr lvl="1" eaLnBrk="1" hangingPunct="1">
              <a:lnSpc>
                <a:spcPct val="80000"/>
              </a:lnSpc>
            </a:pPr>
            <a:r>
              <a:rPr lang="en-GB" sz="2400" smtClean="0"/>
              <a:t>Threats (</a:t>
            </a:r>
            <a:r>
              <a:rPr lang="en-GB" sz="2400" b="1" smtClean="0"/>
              <a:t>T</a:t>
            </a:r>
            <a:r>
              <a:rPr lang="en-GB" sz="2400" smtClean="0"/>
              <a:t>)</a:t>
            </a:r>
            <a:endParaRPr lang="en-US" sz="2400" smtClean="0"/>
          </a:p>
        </p:txBody>
      </p:sp>
      <p:sp>
        <p:nvSpPr>
          <p:cNvPr id="69636" name="Oval 4"/>
          <p:cNvSpPr>
            <a:spLocks noChangeArrowheads="1"/>
          </p:cNvSpPr>
          <p:nvPr/>
        </p:nvSpPr>
        <p:spPr bwMode="auto">
          <a:xfrm>
            <a:off x="4038600" y="2667000"/>
            <a:ext cx="2057400" cy="1752600"/>
          </a:xfrm>
          <a:prstGeom prst="ellipse">
            <a:avLst/>
          </a:prstGeom>
          <a:solidFill>
            <a:schemeClr val="accent1">
              <a:alpha val="50195"/>
            </a:schemeClr>
          </a:solidFill>
          <a:ln w="9525">
            <a:solidFill>
              <a:schemeClr val="tx1"/>
            </a:solidFill>
            <a:round/>
            <a:headEnd/>
            <a:tailEnd/>
          </a:ln>
        </p:spPr>
        <p:txBody>
          <a:bodyPr wrap="none" anchor="ctr"/>
          <a:lstStyle/>
          <a:p>
            <a:pPr algn="ctr"/>
            <a:r>
              <a:rPr lang="en-US" sz="2400">
                <a:latin typeface="Times New Roman" pitchFamily="18" charset="0"/>
              </a:rPr>
              <a:t>Strengths</a:t>
            </a:r>
          </a:p>
        </p:txBody>
      </p:sp>
      <p:sp>
        <p:nvSpPr>
          <p:cNvPr id="69637" name="Oval 5"/>
          <p:cNvSpPr>
            <a:spLocks noChangeArrowheads="1"/>
          </p:cNvSpPr>
          <p:nvPr/>
        </p:nvSpPr>
        <p:spPr bwMode="auto">
          <a:xfrm>
            <a:off x="4038600" y="4191000"/>
            <a:ext cx="2057400" cy="1676400"/>
          </a:xfrm>
          <a:prstGeom prst="ellipse">
            <a:avLst/>
          </a:prstGeom>
          <a:solidFill>
            <a:srgbClr val="99CC00">
              <a:alpha val="50195"/>
            </a:srgbClr>
          </a:solidFill>
          <a:ln w="9525">
            <a:solidFill>
              <a:schemeClr val="tx1"/>
            </a:solidFill>
            <a:round/>
            <a:headEnd/>
            <a:tailEnd/>
          </a:ln>
        </p:spPr>
        <p:txBody>
          <a:bodyPr wrap="none" anchor="ctr"/>
          <a:lstStyle/>
          <a:p>
            <a:pPr algn="ctr"/>
            <a:r>
              <a:rPr lang="en-US" sz="2400">
                <a:latin typeface="Times New Roman" pitchFamily="18" charset="0"/>
              </a:rPr>
              <a:t>Opportunities</a:t>
            </a:r>
          </a:p>
        </p:txBody>
      </p:sp>
      <p:sp>
        <p:nvSpPr>
          <p:cNvPr id="69638" name="Oval 6"/>
          <p:cNvSpPr>
            <a:spLocks noChangeArrowheads="1"/>
          </p:cNvSpPr>
          <p:nvPr/>
        </p:nvSpPr>
        <p:spPr bwMode="auto">
          <a:xfrm>
            <a:off x="5943600" y="2636838"/>
            <a:ext cx="2057400" cy="1752600"/>
          </a:xfrm>
          <a:prstGeom prst="ellipse">
            <a:avLst/>
          </a:prstGeom>
          <a:solidFill>
            <a:schemeClr val="accent1">
              <a:alpha val="50195"/>
            </a:schemeClr>
          </a:solidFill>
          <a:ln w="9525">
            <a:solidFill>
              <a:schemeClr val="tx1"/>
            </a:solidFill>
            <a:round/>
            <a:headEnd/>
            <a:tailEnd/>
          </a:ln>
        </p:spPr>
        <p:txBody>
          <a:bodyPr wrap="none" anchor="ctr"/>
          <a:lstStyle/>
          <a:p>
            <a:pPr algn="ctr"/>
            <a:r>
              <a:rPr lang="en-US" sz="2400">
                <a:latin typeface="Times New Roman" pitchFamily="18" charset="0"/>
              </a:rPr>
              <a:t>Weaknesses</a:t>
            </a:r>
          </a:p>
        </p:txBody>
      </p:sp>
      <p:sp>
        <p:nvSpPr>
          <p:cNvPr id="69639" name="Oval 7"/>
          <p:cNvSpPr>
            <a:spLocks noChangeArrowheads="1"/>
          </p:cNvSpPr>
          <p:nvPr/>
        </p:nvSpPr>
        <p:spPr bwMode="auto">
          <a:xfrm>
            <a:off x="5943600" y="4191000"/>
            <a:ext cx="2057400" cy="1676400"/>
          </a:xfrm>
          <a:prstGeom prst="ellipse">
            <a:avLst/>
          </a:prstGeom>
          <a:solidFill>
            <a:srgbClr val="99CC00">
              <a:alpha val="50195"/>
            </a:srgbClr>
          </a:solidFill>
          <a:ln w="9525">
            <a:solidFill>
              <a:schemeClr val="tx1"/>
            </a:solidFill>
            <a:round/>
            <a:headEnd/>
            <a:tailEnd/>
          </a:ln>
        </p:spPr>
        <p:txBody>
          <a:bodyPr wrap="none" anchor="ctr"/>
          <a:lstStyle/>
          <a:p>
            <a:pPr algn="ctr"/>
            <a:r>
              <a:rPr lang="en-US" sz="2400">
                <a:latin typeface="Times New Roman" pitchFamily="18" charset="0"/>
              </a:rPr>
              <a:t>Threats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6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6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63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6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6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963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96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963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9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7" grpId="0" animBg="1"/>
      <p:bldP spid="69638" grpId="0" animBg="1"/>
      <p:bldP spid="696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z="4000" smtClean="0"/>
              <a:t>SWOT: internal factors</a:t>
            </a:r>
            <a:endParaRPr lang="en-GB" smtClean="0"/>
          </a:p>
        </p:txBody>
      </p:sp>
      <p:sp>
        <p:nvSpPr>
          <p:cNvPr id="19459" name="Rectangle 3"/>
          <p:cNvSpPr>
            <a:spLocks noGrp="1" noChangeArrowheads="1"/>
          </p:cNvSpPr>
          <p:nvPr>
            <p:ph type="body" idx="1"/>
          </p:nvPr>
        </p:nvSpPr>
        <p:spPr/>
        <p:txBody>
          <a:bodyPr/>
          <a:lstStyle/>
          <a:p>
            <a:pPr eaLnBrk="1" hangingPunct="1"/>
            <a:r>
              <a:rPr lang="en-GB" sz="2800" b="1" i="1" smtClean="0"/>
              <a:t>Strengths</a:t>
            </a:r>
            <a:endParaRPr lang="en-GB" smtClean="0"/>
          </a:p>
          <a:p>
            <a:pPr lvl="1" eaLnBrk="1" hangingPunct="1"/>
            <a:r>
              <a:rPr lang="en-GB" sz="2400" smtClean="0"/>
              <a:t>Positive tangible and intangible attributes, internal to an organization. They are within the organization’s control</a:t>
            </a:r>
            <a:r>
              <a:rPr lang="en-GB" smtClean="0"/>
              <a:t> </a:t>
            </a:r>
          </a:p>
          <a:p>
            <a:pPr lvl="1" eaLnBrk="1" hangingPunct="1">
              <a:buFontTx/>
              <a:buNone/>
            </a:pPr>
            <a:endParaRPr lang="en-GB" smtClean="0"/>
          </a:p>
          <a:p>
            <a:pPr eaLnBrk="1" hangingPunct="1"/>
            <a:r>
              <a:rPr lang="en-GB" sz="2800" b="1" i="1" smtClean="0"/>
              <a:t>Weaknesses</a:t>
            </a:r>
            <a:endParaRPr lang="en-GB" smtClean="0"/>
          </a:p>
          <a:p>
            <a:pPr lvl="1" eaLnBrk="1" hangingPunct="1"/>
            <a:r>
              <a:rPr lang="en-GB" sz="2400" smtClean="0"/>
              <a:t>Factors that are within an organization’s control that detract from its ability to attain the core goal. In which areas might the organization improve?</a:t>
            </a:r>
            <a:r>
              <a:rPr lang="en-GB"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993775"/>
          </a:xfrm>
        </p:spPr>
        <p:txBody>
          <a:bodyPr/>
          <a:lstStyle/>
          <a:p>
            <a:pPr eaLnBrk="1" hangingPunct="1"/>
            <a:r>
              <a:rPr lang="en-GB" sz="4000" smtClean="0"/>
              <a:t>SWOT: external factors</a:t>
            </a:r>
            <a:endParaRPr lang="en-GB" smtClean="0"/>
          </a:p>
        </p:txBody>
      </p:sp>
      <p:sp>
        <p:nvSpPr>
          <p:cNvPr id="20483" name="Rectangle 3"/>
          <p:cNvSpPr>
            <a:spLocks noGrp="1" noChangeArrowheads="1"/>
          </p:cNvSpPr>
          <p:nvPr>
            <p:ph type="body" idx="1"/>
          </p:nvPr>
        </p:nvSpPr>
        <p:spPr>
          <a:xfrm>
            <a:off x="457200" y="1412875"/>
            <a:ext cx="8229600" cy="5111750"/>
          </a:xfrm>
        </p:spPr>
        <p:txBody>
          <a:bodyPr/>
          <a:lstStyle/>
          <a:p>
            <a:pPr eaLnBrk="1" hangingPunct="1">
              <a:lnSpc>
                <a:spcPct val="80000"/>
              </a:lnSpc>
            </a:pPr>
            <a:r>
              <a:rPr lang="en-GB" sz="2800" b="1" i="1" smtClean="0"/>
              <a:t>Opportunities</a:t>
            </a:r>
            <a:endParaRPr lang="en-GB" smtClean="0"/>
          </a:p>
          <a:p>
            <a:pPr lvl="1" eaLnBrk="1" hangingPunct="1">
              <a:lnSpc>
                <a:spcPct val="80000"/>
              </a:lnSpc>
            </a:pPr>
            <a:r>
              <a:rPr lang="en-GB" sz="2400" smtClean="0"/>
              <a:t>External attractive factors that represent the reason for an organization to exist and develop. What opportunities exist in the environment which will propel the organization?</a:t>
            </a:r>
          </a:p>
          <a:p>
            <a:pPr lvl="1" eaLnBrk="1" hangingPunct="1">
              <a:lnSpc>
                <a:spcPct val="80000"/>
              </a:lnSpc>
            </a:pPr>
            <a:r>
              <a:rPr lang="en-GB" sz="2400" smtClean="0"/>
              <a:t>Identify them by their “time frames”</a:t>
            </a:r>
          </a:p>
          <a:p>
            <a:pPr lvl="1" eaLnBrk="1" hangingPunct="1">
              <a:lnSpc>
                <a:spcPct val="80000"/>
              </a:lnSpc>
              <a:buFontTx/>
              <a:buNone/>
            </a:pPr>
            <a:endParaRPr lang="en-GB" sz="2600" smtClean="0"/>
          </a:p>
          <a:p>
            <a:pPr eaLnBrk="1" hangingPunct="1">
              <a:lnSpc>
                <a:spcPct val="80000"/>
              </a:lnSpc>
            </a:pPr>
            <a:r>
              <a:rPr lang="en-GB" sz="2800" b="1" i="1" smtClean="0"/>
              <a:t>Threats</a:t>
            </a:r>
            <a:endParaRPr lang="en-GB" smtClean="0"/>
          </a:p>
          <a:p>
            <a:pPr lvl="1" eaLnBrk="1" hangingPunct="1">
              <a:lnSpc>
                <a:spcPct val="80000"/>
              </a:lnSpc>
            </a:pPr>
            <a:r>
              <a:rPr lang="en-GB" sz="2400" smtClean="0"/>
              <a:t>External factors, beyond an organization’s control, which could place the organization’s mission or operation at risk. The organization may benefit by having contingency plans to address them should they occur</a:t>
            </a:r>
          </a:p>
          <a:p>
            <a:pPr lvl="1" eaLnBrk="1" hangingPunct="1">
              <a:lnSpc>
                <a:spcPct val="80000"/>
              </a:lnSpc>
            </a:pPr>
            <a:r>
              <a:rPr lang="en-GB" sz="2400" smtClean="0"/>
              <a:t>Classify them by their “seriousness” and “probability of occurrence”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1044</Words>
  <Application>Microsoft Office PowerPoint</Application>
  <PresentationFormat>On-screen Show (4:3)</PresentationFormat>
  <Paragraphs>191</Paragraphs>
  <Slides>29</Slides>
  <Notes>20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مدیریت استراتژیک فناوری اطلاعات  SWOT analysis</vt:lpstr>
      <vt:lpstr>Content of the lecture</vt:lpstr>
      <vt:lpstr>Learning objectives</vt:lpstr>
      <vt:lpstr>SWOT</vt:lpstr>
      <vt:lpstr>SWOT description</vt:lpstr>
      <vt:lpstr>SWOT</vt:lpstr>
      <vt:lpstr>SWOT: internal factors</vt:lpstr>
      <vt:lpstr>SWOT: external factors</vt:lpstr>
      <vt:lpstr>For the external factors</vt:lpstr>
      <vt:lpstr>Create a plan of action</vt:lpstr>
      <vt:lpstr>Major benefits of SWOT analyses</vt:lpstr>
      <vt:lpstr>For a productive SWOT analysis</vt:lpstr>
      <vt:lpstr>Stay focused</vt:lpstr>
      <vt:lpstr>Collaborate with  other functional areas</vt:lpstr>
      <vt:lpstr>Examine issues from stakeholders’ perspectives</vt:lpstr>
      <vt:lpstr>Look for causes not characteristics</vt:lpstr>
      <vt:lpstr>Separate internal  and external issues</vt:lpstr>
      <vt:lpstr>The elements of a SWOT analysis</vt:lpstr>
      <vt:lpstr>SWOT-driven planning</vt:lpstr>
      <vt:lpstr>The SWOT matrix</vt:lpstr>
      <vt:lpstr>Caution</vt:lpstr>
      <vt:lpstr>Slide 23</vt:lpstr>
      <vt:lpstr>Products</vt:lpstr>
      <vt:lpstr>SWOT ANALYSIS</vt:lpstr>
      <vt:lpstr>SWOT ANALYSIS</vt:lpstr>
      <vt:lpstr>SWOT ANALYSIS</vt:lpstr>
      <vt:lpstr>SWOT ANALYSIS</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SWOT analysis</dc:title>
  <dc:creator>Reza</dc:creator>
  <cp:lastModifiedBy>Reza</cp:lastModifiedBy>
  <cp:revision>7</cp:revision>
  <dcterms:created xsi:type="dcterms:W3CDTF">2012-04-30T20:26:11Z</dcterms:created>
  <dcterms:modified xsi:type="dcterms:W3CDTF">2012-05-01T08:16:17Z</dcterms:modified>
</cp:coreProperties>
</file>