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77" r:id="rId2"/>
    <p:sldId id="278" r:id="rId3"/>
    <p:sldId id="280" r:id="rId4"/>
    <p:sldId id="330" r:id="rId5"/>
    <p:sldId id="331" r:id="rId6"/>
    <p:sldId id="332" r:id="rId7"/>
    <p:sldId id="333" r:id="rId8"/>
    <p:sldId id="284" r:id="rId9"/>
    <p:sldId id="285" r:id="rId10"/>
    <p:sldId id="286" r:id="rId11"/>
    <p:sldId id="287" r:id="rId12"/>
    <p:sldId id="288" r:id="rId13"/>
    <p:sldId id="289" r:id="rId14"/>
    <p:sldId id="335" r:id="rId15"/>
    <p:sldId id="290" r:id="rId16"/>
    <p:sldId id="291" r:id="rId17"/>
    <p:sldId id="292" r:id="rId18"/>
    <p:sldId id="293" r:id="rId19"/>
    <p:sldId id="294" r:id="rId20"/>
    <p:sldId id="295" r:id="rId21"/>
    <p:sldId id="341" r:id="rId22"/>
    <p:sldId id="339" r:id="rId23"/>
    <p:sldId id="342" r:id="rId24"/>
    <p:sldId id="296" r:id="rId25"/>
    <p:sldId id="343" r:id="rId26"/>
    <p:sldId id="340" r:id="rId27"/>
    <p:sldId id="344" r:id="rId28"/>
    <p:sldId id="297" r:id="rId29"/>
    <p:sldId id="298" r:id="rId30"/>
    <p:sldId id="299" r:id="rId31"/>
    <p:sldId id="300" r:id="rId32"/>
    <p:sldId id="301" r:id="rId33"/>
    <p:sldId id="302" r:id="rId34"/>
    <p:sldId id="303" r:id="rId35"/>
    <p:sldId id="304" r:id="rId36"/>
    <p:sldId id="305" r:id="rId37"/>
    <p:sldId id="307" r:id="rId38"/>
    <p:sldId id="337" r:id="rId39"/>
    <p:sldId id="308" r:id="rId40"/>
    <p:sldId id="309" r:id="rId41"/>
    <p:sldId id="311" r:id="rId42"/>
    <p:sldId id="312" r:id="rId43"/>
    <p:sldId id="313" r:id="rId44"/>
    <p:sldId id="314" r:id="rId45"/>
    <p:sldId id="315" r:id="rId46"/>
    <p:sldId id="316" r:id="rId47"/>
    <p:sldId id="318" r:id="rId48"/>
    <p:sldId id="319" r:id="rId49"/>
    <p:sldId id="338" r:id="rId50"/>
    <p:sldId id="320" r:id="rId51"/>
    <p:sldId id="321" r:id="rId52"/>
    <p:sldId id="322" r:id="rId53"/>
    <p:sldId id="323" r:id="rId54"/>
    <p:sldId id="324" r:id="rId55"/>
    <p:sldId id="325" r:id="rId56"/>
    <p:sldId id="326" r:id="rId57"/>
    <p:sldId id="327" r:id="rId58"/>
    <p:sldId id="328" r:id="rId59"/>
    <p:sldId id="32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4" y="-27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53AA4-2B0D-4A91-AF12-79A038535052}" type="datetimeFigureOut">
              <a:rPr lang="en-GB" smtClean="0"/>
              <a:pPr/>
              <a:t>11/05/2012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E9D046-EC5F-461C-B779-68F96220F73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B28EE-FE4F-4E22-B05F-61B2E131AC61}" type="slidenum">
              <a:rPr lang="en-US"/>
              <a:pPr/>
              <a:t>3</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128624-517B-4859-A54D-16A106C069FE}" type="slidenum">
              <a:rPr lang="en-US"/>
              <a:pPr/>
              <a:t>15</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E8AFFB-EC49-4D92-9650-7AAA881F43EF}" type="slidenum">
              <a:rPr lang="en-US"/>
              <a:pPr/>
              <a:t>16</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EB61D-952E-4D2B-98A8-BCA77A1F1C6B}" type="slidenum">
              <a:rPr lang="en-US"/>
              <a:pPr/>
              <a:t>17</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3E6AD-A889-48C7-9126-611DA89DD121}" type="slidenum">
              <a:rPr lang="en-US"/>
              <a:pPr/>
              <a:t>18</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E4879-8176-413E-A588-F9FC5D5CAA63}" type="slidenum">
              <a:rPr lang="en-US"/>
              <a:pPr/>
              <a:t>19</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DE041-21EF-4B29-A0D0-9659466D0D75}" type="slidenum">
              <a:rPr lang="en-US"/>
              <a:pPr/>
              <a:t>20</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CDE041-21EF-4B29-A0D0-9659466D0D75}" type="slidenum">
              <a:rPr lang="en-US"/>
              <a:pPr/>
              <a:t>22</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B63B08-C1E7-43E7-B2DC-2D9BB2D3E17B}" type="slidenum">
              <a:rPr lang="en-US"/>
              <a:pPr/>
              <a:t>24</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B63B08-C1E7-43E7-B2DC-2D9BB2D3E17B}" type="slidenum">
              <a:rPr lang="en-US"/>
              <a:pPr/>
              <a:t>26</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449977-9A15-40AB-A90B-51B8A71E8194}" type="slidenum">
              <a:rPr lang="en-US"/>
              <a:pPr/>
              <a:t>28</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1B28EE-FE4F-4E22-B05F-61B2E131AC61}" type="slidenum">
              <a:rPr lang="en-US"/>
              <a:pPr/>
              <a:t>4</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7CF7A-3E13-4BD6-955F-AF24C106B94B}" type="slidenum">
              <a:rPr lang="en-US"/>
              <a:pPr/>
              <a:t>29</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7CF19-EC79-48FE-B794-05FB74667A3A}" type="slidenum">
              <a:rPr lang="en-US"/>
              <a:pPr/>
              <a:t>30</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6B387-E496-4386-B6CF-247D048E2BCF}" type="slidenum">
              <a:rPr lang="en-US"/>
              <a:pPr/>
              <a:t>31</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B19043-2305-4DFE-83B4-D0709404A39E}" type="slidenum">
              <a:rPr lang="en-US"/>
              <a:pPr/>
              <a:t>32</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B7FF8-0794-412D-B408-A91B8D010E53}" type="slidenum">
              <a:rPr lang="en-US"/>
              <a:pPr/>
              <a:t>33</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A24DA2-4862-453C-B653-8204D0FF9026}" type="slidenum">
              <a:rPr lang="en-US"/>
              <a:pPr/>
              <a:t>34</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929F12-5806-4DD2-8D22-CE5809339E37}" type="slidenum">
              <a:rPr lang="en-US"/>
              <a:pPr/>
              <a:t>35</a:t>
            </a:fld>
            <a:endParaRPr lang="en-US"/>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E8241-85B1-4630-99CB-2ED344FFCF41}" type="slidenum">
              <a:rPr lang="en-US"/>
              <a:pPr/>
              <a:t>36</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D8EA1-B807-436D-9820-6222C8D31F7F}" type="slidenum">
              <a:rPr lang="en-US"/>
              <a:pPr/>
              <a:t>37</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D8EA1-B807-436D-9820-6222C8D31F7F}" type="slidenum">
              <a:rPr lang="en-US"/>
              <a:pPr/>
              <a:t>38</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xfrm>
            <a:off x="914400" y="4343400"/>
            <a:ext cx="5029200" cy="4114800"/>
          </a:xfrm>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A89A7F-91AE-4DC0-AA94-5E8F56B3CC43}" type="slidenum">
              <a:rPr lang="en-US"/>
              <a:pPr/>
              <a:t>8</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E051E-9FD2-492F-B7C7-A4AA90AF2C92}" type="slidenum">
              <a:rPr lang="en-US"/>
              <a:pPr/>
              <a:t>39</a:t>
            </a:fld>
            <a:endParaRPr 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433037-BC28-4E71-B702-13FC9E02AC15}" type="slidenum">
              <a:rPr lang="en-US"/>
              <a:pPr/>
              <a:t>40</a:t>
            </a:fld>
            <a:endParaRPr 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6A6E1E-A1FA-4F39-A810-C6DC78D542B8}" type="slidenum">
              <a:rPr lang="en-US"/>
              <a:pPr/>
              <a:t>41</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4978AA-8BD9-46C4-A854-D1E73E51D4C9}" type="slidenum">
              <a:rPr lang="en-US"/>
              <a:pPr/>
              <a:t>42</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55660F-980A-4C2F-9459-AFF420155385}" type="slidenum">
              <a:rPr lang="en-US"/>
              <a:pPr/>
              <a:t>43</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D7AE57-9395-407E-BAD2-B28197CF8CC5}" type="slidenum">
              <a:rPr lang="en-US"/>
              <a:pPr/>
              <a:t>44</a:t>
            </a:fld>
            <a:endParaRPr 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06184-8CCF-43B3-A35B-AEC7A92EB4F9}" type="slidenum">
              <a:rPr lang="en-US"/>
              <a:pPr/>
              <a:t>45</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44CF3-E255-41A0-80BF-F80B71CF3478}" type="slidenum">
              <a:rPr lang="en-US"/>
              <a:pPr/>
              <a:t>46</a:t>
            </a:fld>
            <a:endParaRPr 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2D0AB-F0C2-49A8-AA57-E528991DB4E7}" type="slidenum">
              <a:rPr lang="en-US"/>
              <a:pPr/>
              <a:t>47</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C3677-5B01-4628-B99A-B7E760D47D83}" type="slidenum">
              <a:rPr lang="en-US"/>
              <a:pPr/>
              <a:t>48</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EAE17-DBF7-42E2-B903-83B2BB138409}" type="slidenum">
              <a:rPr lang="en-US"/>
              <a:pPr/>
              <a:t>9</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C3677-5B01-4628-B99A-B7E760D47D83}" type="slidenum">
              <a:rPr lang="en-US"/>
              <a:pPr/>
              <a:t>49</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A83394-54A5-4D03-AFC8-30EC8C5362AD}" type="slidenum">
              <a:rPr lang="en-US"/>
              <a:pPr/>
              <a:t>50</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2246B-3964-4A5E-AD95-F2018442D429}" type="slidenum">
              <a:rPr lang="en-US"/>
              <a:pPr/>
              <a:t>51</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D99FF8-3B6E-49ED-B877-3672C2D4DF06}" type="slidenum">
              <a:rPr lang="en-US"/>
              <a:pPr/>
              <a:t>52</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07B143-ED50-430C-9BB7-DB312DFE7075}" type="slidenum">
              <a:rPr lang="en-US"/>
              <a:pPr/>
              <a:t>53</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64578E-0D24-4E94-A5CF-1A3771B12B02}" type="slidenum">
              <a:rPr lang="en-US"/>
              <a:pPr/>
              <a:t>54</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9CD238-89A5-4420-AC53-E024A89E3DC5}" type="slidenum">
              <a:rPr lang="en-US"/>
              <a:pPr/>
              <a:t>55</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BC49F-D24A-4458-B699-C65A3C70F1A0}" type="slidenum">
              <a:rPr lang="en-US"/>
              <a:pPr/>
              <a:t>56</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E2FA55-4448-4C52-B0C4-27C72F4A0C36}" type="slidenum">
              <a:rPr lang="en-US"/>
              <a:pPr/>
              <a:t>57</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BE67B6-7B5C-4466-B646-5C977CE8148D}" type="slidenum">
              <a:rPr lang="en-US"/>
              <a:pPr/>
              <a:t>58</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127D06-3517-4F70-9918-4F6384908056}" type="slidenum">
              <a:rPr lang="en-US"/>
              <a:pPr/>
              <a:t>10</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914DC-C261-4F76-9126-2DEA3DF70317}" type="slidenum">
              <a:rPr lang="en-US"/>
              <a:pPr/>
              <a:t>11</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9D673-40F2-44C9-96B3-75A1A728C000}" type="slidenum">
              <a:rPr lang="en-US"/>
              <a:pPr/>
              <a:t>12</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E3742-6476-4D42-8921-BE77F1036C2F}" type="slidenum">
              <a:rPr lang="en-US"/>
              <a:pPr/>
              <a:t>13</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E3742-6476-4D42-8921-BE77F1036C2F}" type="slidenum">
              <a:rPr lang="en-US"/>
              <a:pPr/>
              <a:t>14</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478A1E6-846E-435C-90CD-2DE9BE70A3CB}" type="datetime1">
              <a:rPr lang="en-GB" smtClean="0"/>
              <a:pPr/>
              <a:t>11/05/2012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7892CFF-C6C9-4A72-A4B5-A0B344533B1B}" type="datetime1">
              <a:rPr lang="en-GB" smtClean="0"/>
              <a:pPr/>
              <a:t>11/05/2012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F0618B7-4A6D-4D42-8AC0-F3847BD39B9F}" type="datetime1">
              <a:rPr lang="en-GB" smtClean="0"/>
              <a:pPr/>
              <a:t>11/05/2012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943FD8D-3E15-4FE2-AD35-EF06E1FDD495}" type="datetime1">
              <a:rPr lang="en-GB" smtClean="0"/>
              <a:pPr/>
              <a:t>11/05/2012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D7AC2F-0214-4FC8-BDBE-BD512FC251DA}" type="datetime1">
              <a:rPr lang="en-GB" smtClean="0"/>
              <a:pPr/>
              <a:t>11/05/2012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D63FA1-4637-46A9-A393-418FDE8C7C39}" type="datetime1">
              <a:rPr lang="en-GB" smtClean="0"/>
              <a:pPr/>
              <a:t>11/05/2012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A5C8CE3-0C98-4A8D-8224-216AC518DD8F}" type="datetime1">
              <a:rPr lang="en-GB" smtClean="0"/>
              <a:pPr/>
              <a:t>11/05/2012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2C2B408-028A-49E0-8AE1-FC2D0793F8DE}" type="datetime1">
              <a:rPr lang="en-GB" smtClean="0"/>
              <a:pPr/>
              <a:t>11/05/2012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4C318-398C-41BD-9592-46ED4B7D1AA9}" type="datetime1">
              <a:rPr lang="en-GB" smtClean="0"/>
              <a:pPr/>
              <a:t>11/05/2012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B5D70-F6E1-4805-92DD-DECD79BA24DA}" type="datetime1">
              <a:rPr lang="en-GB" smtClean="0"/>
              <a:pPr/>
              <a:t>11/05/2012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5F1315-26D1-4056-A7EE-EFA851B9672A}" type="datetime1">
              <a:rPr lang="en-GB" smtClean="0"/>
              <a:pPr/>
              <a:t>11/05/2012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7BA00-36BB-4A3D-9BE8-1A69EED2728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5F7CF-67D8-4F1A-AB0C-64513ED06279}" type="datetime1">
              <a:rPr lang="en-GB" smtClean="0"/>
              <a:pPr/>
              <a:t>11/05/2012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7BA00-36BB-4A3D-9BE8-1A69EED2728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ChangeAspect="1"/>
          </p:cNvPicPr>
          <p:nvPr/>
        </p:nvPicPr>
        <p:blipFill>
          <a:blip r:embed="rId2" cstate="print"/>
          <a:srcRect/>
          <a:stretch>
            <a:fillRect/>
          </a:stretch>
        </p:blipFill>
        <p:spPr>
          <a:xfrm>
            <a:off x="323850" y="620713"/>
            <a:ext cx="8675688" cy="56451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107504" y="188640"/>
            <a:ext cx="8892480" cy="95410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eaLnBrk="0" hangingPunct="0">
              <a:spcBef>
                <a:spcPct val="50000"/>
              </a:spcBef>
            </a:pPr>
            <a:r>
              <a:rPr lang="en-GB" sz="2800" dirty="0">
                <a:solidFill>
                  <a:schemeClr val="tx2"/>
                </a:solidFill>
              </a:rPr>
              <a:t>                Relationship between business strategy and IS/IT strategies</a:t>
            </a:r>
          </a:p>
        </p:txBody>
      </p:sp>
      <p:pic>
        <p:nvPicPr>
          <p:cNvPr id="181251" name="Picture 3" descr="C13NF003"/>
          <p:cNvPicPr>
            <a:picLocks noChangeAspect="1" noChangeArrowheads="1"/>
          </p:cNvPicPr>
          <p:nvPr/>
        </p:nvPicPr>
        <p:blipFill>
          <a:blip r:embed="rId3" cstate="print"/>
          <a:srcRect/>
          <a:stretch>
            <a:fillRect/>
          </a:stretch>
        </p:blipFill>
        <p:spPr bwMode="auto">
          <a:xfrm>
            <a:off x="2555776" y="1340768"/>
            <a:ext cx="6467276" cy="5256584"/>
          </a:xfrm>
          <a:prstGeom prst="rect">
            <a:avLst/>
          </a:prstGeom>
          <a:noFill/>
          <a:ln w="9525">
            <a:noFill/>
            <a:miter lim="800000"/>
            <a:headEnd/>
            <a:tailEnd/>
          </a:ln>
        </p:spPr>
      </p:pic>
      <p:sp>
        <p:nvSpPr>
          <p:cNvPr id="181252" name="Text Box 4"/>
          <p:cNvSpPr txBox="1">
            <a:spLocks noChangeArrowheads="1"/>
          </p:cNvSpPr>
          <p:nvPr/>
        </p:nvSpPr>
        <p:spPr bwMode="auto">
          <a:xfrm>
            <a:off x="251520" y="2636912"/>
            <a:ext cx="2088232" cy="34163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Business information strategy driven by the objectives of the business strategy.</a:t>
            </a:r>
          </a:p>
          <a:p>
            <a:endParaRPr lang="en-GB" dirty="0"/>
          </a:p>
          <a:p>
            <a:r>
              <a:rPr lang="en-GB" dirty="0"/>
              <a:t>IT strategy – implementation of IS strategy through the delivery of IT infrastructure</a:t>
            </a:r>
          </a:p>
          <a:p>
            <a:r>
              <a:rPr lang="en-GB" dirty="0" smtClean="0"/>
              <a:t>.</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ln/>
        </p:spPr>
        <p:txBody>
          <a:bodyPr>
            <a:normAutofit fontScale="92500"/>
          </a:bodyPr>
          <a:lstStyle/>
          <a:p>
            <a:pPr>
              <a:spcAft>
                <a:spcPct val="20000"/>
              </a:spcAft>
            </a:pPr>
            <a:r>
              <a:rPr lang="en-US" dirty="0" smtClean="0"/>
              <a:t>Technology is no longer an afterthought in business strategy, but the cause and driver</a:t>
            </a:r>
          </a:p>
          <a:p>
            <a:pPr>
              <a:spcAft>
                <a:spcPct val="20000"/>
              </a:spcAft>
            </a:pPr>
            <a:r>
              <a:rPr lang="en-US" dirty="0" smtClean="0"/>
              <a:t>IT can change the way businesses compete</a:t>
            </a:r>
          </a:p>
          <a:p>
            <a:pPr>
              <a:spcAft>
                <a:spcPct val="10000"/>
              </a:spcAft>
            </a:pPr>
            <a:r>
              <a:rPr lang="en-US" dirty="0" smtClean="0"/>
              <a:t>A </a:t>
            </a:r>
            <a:r>
              <a:rPr lang="en-US" b="1" dirty="0" smtClean="0"/>
              <a:t>strategic information system</a:t>
            </a:r>
            <a:r>
              <a:rPr lang="en-US" dirty="0" smtClean="0"/>
              <a:t> is any information system that uses IT to help an organization…</a:t>
            </a:r>
          </a:p>
          <a:p>
            <a:pPr lvl="1">
              <a:spcAft>
                <a:spcPct val="10000"/>
              </a:spcAft>
            </a:pPr>
            <a:r>
              <a:rPr lang="en-US" dirty="0" smtClean="0"/>
              <a:t>Gain a competitive advantage</a:t>
            </a:r>
          </a:p>
          <a:p>
            <a:pPr lvl="1">
              <a:spcAft>
                <a:spcPct val="10000"/>
              </a:spcAft>
            </a:pPr>
            <a:r>
              <a:rPr lang="en-US" dirty="0" smtClean="0"/>
              <a:t>Reduce a competitive disadvantage</a:t>
            </a:r>
          </a:p>
          <a:p>
            <a:pPr lvl="1"/>
            <a:r>
              <a:rPr lang="en-US" dirty="0" smtClean="0"/>
              <a:t>Or meet other strategic enterprise </a:t>
            </a:r>
            <a:r>
              <a:rPr lang="en-US" dirty="0" smtClean="0"/>
              <a:t>objectives</a:t>
            </a:r>
            <a:endParaRPr lang="en-US" dirty="0" smtClean="0"/>
          </a:p>
        </p:txBody>
      </p:sp>
      <p:sp>
        <p:nvSpPr>
          <p:cNvPr id="176131" name="AutoShape 3"/>
          <p:cNvSpPr>
            <a:spLocks noGrp="1" noChangeArrowheads="1"/>
          </p:cNvSpPr>
          <p:nvPr>
            <p:ph type="title"/>
          </p:nvPr>
        </p:nvSpPr>
        <p:spPr>
          <a:ln/>
        </p:spPr>
        <p:txBody>
          <a:bodyPr/>
          <a:lstStyle/>
          <a:p>
            <a:r>
              <a:rPr lang="en-US" dirty="0" smtClean="0"/>
              <a:t>Strategic IT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p:cNvSpPr>
            <a:spLocks noGrp="1" noChangeArrowheads="1"/>
          </p:cNvSpPr>
          <p:nvPr>
            <p:ph type="title"/>
          </p:nvPr>
        </p:nvSpPr>
        <p:spPr>
          <a:ln/>
        </p:spPr>
        <p:txBody>
          <a:bodyPr/>
          <a:lstStyle/>
          <a:p>
            <a:r>
              <a:rPr lang="en-GB" sz="3600" smtClean="0"/>
              <a:t>Environment</a:t>
            </a:r>
            <a:endParaRPr lang="en-US" sz="3600"/>
          </a:p>
        </p:txBody>
      </p:sp>
      <p:sp>
        <p:nvSpPr>
          <p:cNvPr id="73731" name="Rectangle 3"/>
          <p:cNvSpPr>
            <a:spLocks noGrp="1" noChangeArrowheads="1"/>
          </p:cNvSpPr>
          <p:nvPr>
            <p:ph idx="1"/>
          </p:nvPr>
        </p:nvSpPr>
        <p:spPr>
          <a:ln/>
        </p:spPr>
        <p:txBody>
          <a:bodyPr>
            <a:normAutofit fontScale="92500"/>
          </a:bodyPr>
          <a:lstStyle/>
          <a:p>
            <a:pPr marL="388938" indent="-388938">
              <a:lnSpc>
                <a:spcPct val="90000"/>
              </a:lnSpc>
            </a:pPr>
            <a:r>
              <a:rPr lang="en-US" sz="2800" b="1" dirty="0" smtClean="0"/>
              <a:t>Micro-environment</a:t>
            </a:r>
            <a:r>
              <a:rPr lang="en-US" sz="2800" dirty="0" smtClean="0"/>
              <a:t>: Immediate environment includes customers, competitors, suppliers and distributors.</a:t>
            </a:r>
          </a:p>
          <a:p>
            <a:pPr marL="388938" indent="-388938">
              <a:lnSpc>
                <a:spcPct val="90000"/>
              </a:lnSpc>
            </a:pPr>
            <a:endParaRPr lang="en-US" sz="2800" b="1" dirty="0" smtClean="0"/>
          </a:p>
          <a:p>
            <a:pPr marL="388938" indent="-388938">
              <a:lnSpc>
                <a:spcPct val="90000"/>
              </a:lnSpc>
            </a:pPr>
            <a:r>
              <a:rPr lang="en-US" sz="2800" b="1" dirty="0" smtClean="0"/>
              <a:t>Macro-environment</a:t>
            </a:r>
            <a:r>
              <a:rPr lang="en-US" sz="2800" dirty="0" smtClean="0"/>
              <a:t>: Wider environment of social, legal, economic, political and technological influences. </a:t>
            </a:r>
          </a:p>
          <a:p>
            <a:pPr marL="388938" indent="-388938">
              <a:lnSpc>
                <a:spcPct val="90000"/>
              </a:lnSpc>
            </a:pPr>
            <a:endParaRPr lang="en-GB" sz="2800" dirty="0" smtClean="0"/>
          </a:p>
          <a:p>
            <a:pPr marL="388938" indent="-388938">
              <a:lnSpc>
                <a:spcPct val="90000"/>
              </a:lnSpc>
            </a:pPr>
            <a:r>
              <a:rPr lang="en-GB" sz="2800" dirty="0" smtClean="0"/>
              <a:t>For IS/IT strategy, the most important environmental influences are those of the immediate market place </a:t>
            </a:r>
            <a:endParaRPr lang="fa-IR" sz="2800" dirty="0" smtClean="0"/>
          </a:p>
          <a:p>
            <a:pPr marL="788988" lvl="1" indent="-388938">
              <a:lnSpc>
                <a:spcPct val="90000"/>
              </a:lnSpc>
            </a:pPr>
            <a:r>
              <a:rPr lang="en-GB" sz="2400" dirty="0" smtClean="0"/>
              <a:t> </a:t>
            </a:r>
            <a:r>
              <a:rPr lang="en-GB" sz="2400" dirty="0" smtClean="0"/>
              <a:t>the needs of customers and how services are provided to them through competitors and intermediaries and suppliers.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p:nvPr>
        </p:nvSpPr>
        <p:spPr>
          <a:ln/>
        </p:spPr>
        <p:txBody>
          <a:bodyPr>
            <a:normAutofit fontScale="90000"/>
          </a:bodyPr>
          <a:lstStyle/>
          <a:p>
            <a:r>
              <a:rPr lang="en-GB" sz="3600" dirty="0" smtClean="0"/>
              <a:t>The environment and the modern management </a:t>
            </a:r>
            <a:r>
              <a:rPr lang="en-GB" sz="3600" dirty="0" smtClean="0"/>
              <a:t>essential</a:t>
            </a:r>
            <a:r>
              <a:rPr lang="en-GB" sz="3600" dirty="0" smtClean="0"/>
              <a:t>s</a:t>
            </a:r>
            <a:endParaRPr lang="en-US" sz="3600" dirty="0"/>
          </a:p>
        </p:txBody>
      </p:sp>
      <p:sp>
        <p:nvSpPr>
          <p:cNvPr id="74755" name="Rectangle 3"/>
          <p:cNvSpPr>
            <a:spLocks noGrp="1" noChangeArrowheads="1"/>
          </p:cNvSpPr>
          <p:nvPr>
            <p:ph idx="1"/>
          </p:nvPr>
        </p:nvSpPr>
        <p:spPr>
          <a:ln/>
        </p:spPr>
        <p:txBody>
          <a:bodyPr>
            <a:normAutofit/>
          </a:bodyPr>
          <a:lstStyle/>
          <a:p>
            <a:pPr>
              <a:lnSpc>
                <a:spcPct val="90000"/>
              </a:lnSpc>
            </a:pPr>
            <a:r>
              <a:rPr lang="en-GB" sz="2400" b="1" dirty="0" smtClean="0"/>
              <a:t>(</a:t>
            </a:r>
            <a:r>
              <a:rPr lang="en-GB" sz="2400" b="1" dirty="0" err="1" smtClean="0"/>
              <a:t>Lickert</a:t>
            </a:r>
            <a:r>
              <a:rPr lang="en-GB" sz="2400" b="1" dirty="0" smtClean="0"/>
              <a:t>, 1997</a:t>
            </a:r>
            <a:r>
              <a:rPr lang="en-GB" sz="2400" i="1" dirty="0" smtClean="0"/>
              <a:t>) – highlights how an organisation must compete by using IS strategy to respond to its external environment.</a:t>
            </a:r>
          </a:p>
          <a:p>
            <a:pPr>
              <a:lnSpc>
                <a:spcPct val="90000"/>
              </a:lnSpc>
            </a:pPr>
            <a:endParaRPr lang="en-GB" sz="2400" i="1" dirty="0" smtClean="0"/>
          </a:p>
          <a:p>
            <a:pPr>
              <a:lnSpc>
                <a:spcPct val="90000"/>
              </a:lnSpc>
            </a:pPr>
            <a:r>
              <a:rPr lang="en-GB" sz="2400" b="1" i="1" dirty="0" smtClean="0"/>
              <a:t>Reach </a:t>
            </a:r>
            <a:r>
              <a:rPr lang="en-GB" sz="2400" b="1" i="1" dirty="0" smtClean="0"/>
              <a:t>– global </a:t>
            </a:r>
            <a:r>
              <a:rPr lang="en-GB" sz="2400" b="1" i="1" dirty="0" smtClean="0"/>
              <a:t>competition</a:t>
            </a:r>
            <a:r>
              <a:rPr lang="en-GB" sz="2400" dirty="0" smtClean="0"/>
              <a:t>; Organisations need information and the tools to process it to allow quick, accurate response, any time and anywhere.</a:t>
            </a:r>
          </a:p>
          <a:p>
            <a:pPr>
              <a:lnSpc>
                <a:spcPct val="90000"/>
              </a:lnSpc>
            </a:pPr>
            <a:endParaRPr lang="en-GB" sz="2400" dirty="0" smtClean="0"/>
          </a:p>
          <a:p>
            <a:pPr>
              <a:lnSpc>
                <a:spcPct val="90000"/>
              </a:lnSpc>
            </a:pPr>
            <a:r>
              <a:rPr lang="en-GB" sz="2400" b="1" i="1" dirty="0" smtClean="0"/>
              <a:t>Reaction</a:t>
            </a:r>
            <a:r>
              <a:rPr lang="en-GB" sz="2400" i="1" dirty="0" smtClean="0"/>
              <a:t> – </a:t>
            </a:r>
            <a:r>
              <a:rPr lang="en-GB" sz="2400" dirty="0" smtClean="0"/>
              <a:t>customers more demanding; </a:t>
            </a:r>
            <a:endParaRPr lang="en-GB" sz="2400" dirty="0" smtClean="0"/>
          </a:p>
          <a:p>
            <a:pPr lvl="1">
              <a:lnSpc>
                <a:spcPct val="90000"/>
              </a:lnSpc>
            </a:pPr>
            <a:r>
              <a:rPr lang="en-GB" sz="2000" dirty="0" smtClean="0"/>
              <a:t>Organisations </a:t>
            </a:r>
            <a:r>
              <a:rPr lang="en-GB" sz="2000" dirty="0" smtClean="0"/>
              <a:t>need IS/IT to access and interpret customer feedback;</a:t>
            </a:r>
            <a:r>
              <a:rPr lang="en-GB" sz="2000" i="1" dirty="0" smtClean="0"/>
              <a:t> </a:t>
            </a:r>
          </a:p>
          <a:p>
            <a:pPr>
              <a:lnSpc>
                <a:spcPct val="90000"/>
              </a:lnSpc>
            </a:pPr>
            <a:endParaRPr lang="en-GB"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p:nvPr>
        </p:nvSpPr>
        <p:spPr>
          <a:ln/>
        </p:spPr>
        <p:txBody>
          <a:bodyPr>
            <a:normAutofit fontScale="90000"/>
          </a:bodyPr>
          <a:lstStyle/>
          <a:p>
            <a:r>
              <a:rPr lang="en-GB" sz="3600" smtClean="0"/>
              <a:t>The environment and the modern management imperatives</a:t>
            </a:r>
            <a:endParaRPr lang="en-US" sz="3600"/>
          </a:p>
        </p:txBody>
      </p:sp>
      <p:sp>
        <p:nvSpPr>
          <p:cNvPr id="74755" name="Rectangle 3"/>
          <p:cNvSpPr>
            <a:spLocks noGrp="1" noChangeArrowheads="1"/>
          </p:cNvSpPr>
          <p:nvPr>
            <p:ph idx="1"/>
          </p:nvPr>
        </p:nvSpPr>
        <p:spPr>
          <a:ln/>
        </p:spPr>
        <p:txBody>
          <a:bodyPr>
            <a:normAutofit/>
          </a:bodyPr>
          <a:lstStyle/>
          <a:p>
            <a:pPr>
              <a:lnSpc>
                <a:spcPct val="90000"/>
              </a:lnSpc>
            </a:pPr>
            <a:r>
              <a:rPr lang="en-GB" sz="2400" b="1" i="1" dirty="0" smtClean="0"/>
              <a:t>Responsiveness</a:t>
            </a:r>
            <a:r>
              <a:rPr lang="en-GB" sz="2400" dirty="0" smtClean="0"/>
              <a:t> – shorter time to turn idea into product or service. </a:t>
            </a:r>
            <a:endParaRPr lang="en-GB" sz="2400" dirty="0" smtClean="0"/>
          </a:p>
          <a:p>
            <a:pPr lvl="1">
              <a:lnSpc>
                <a:spcPct val="90000"/>
              </a:lnSpc>
            </a:pPr>
            <a:r>
              <a:rPr lang="en-GB" sz="2000" dirty="0" smtClean="0"/>
              <a:t>Organisations </a:t>
            </a:r>
            <a:r>
              <a:rPr lang="en-GB" sz="2000" dirty="0" smtClean="0"/>
              <a:t>need IS/IT to help manage this process.</a:t>
            </a:r>
          </a:p>
          <a:p>
            <a:pPr>
              <a:lnSpc>
                <a:spcPct val="90000"/>
              </a:lnSpc>
            </a:pPr>
            <a:endParaRPr lang="en-GB" sz="2400" dirty="0" smtClean="0"/>
          </a:p>
          <a:p>
            <a:pPr>
              <a:lnSpc>
                <a:spcPct val="90000"/>
              </a:lnSpc>
            </a:pPr>
            <a:r>
              <a:rPr lang="en-GB" sz="2400" b="1" i="1" dirty="0" smtClean="0"/>
              <a:t>Refinement</a:t>
            </a:r>
            <a:r>
              <a:rPr lang="en-GB" sz="2400" i="1" dirty="0" smtClean="0"/>
              <a:t> – </a:t>
            </a:r>
            <a:r>
              <a:rPr lang="en-GB" sz="2400" dirty="0" smtClean="0"/>
              <a:t>customers more able to distinguish fine differences between products and compare them with their needs and desires. Increase </a:t>
            </a:r>
            <a:r>
              <a:rPr lang="en-GB" sz="2400" dirty="0" smtClean="0"/>
              <a:t>size </a:t>
            </a:r>
            <a:r>
              <a:rPr lang="en-GB" sz="2400" dirty="0" smtClean="0"/>
              <a:t>of information is required to create and market products.</a:t>
            </a:r>
          </a:p>
          <a:p>
            <a:pPr>
              <a:lnSpc>
                <a:spcPct val="90000"/>
              </a:lnSpc>
            </a:pPr>
            <a:endParaRPr lang="en-GB" sz="2400" dirty="0" smtClean="0"/>
          </a:p>
          <a:p>
            <a:pPr>
              <a:lnSpc>
                <a:spcPct val="90000"/>
              </a:lnSpc>
            </a:pPr>
            <a:r>
              <a:rPr lang="en-GB" sz="2400" b="1" i="1" dirty="0" smtClean="0"/>
              <a:t>Reconfiguration</a:t>
            </a:r>
            <a:r>
              <a:rPr lang="en-GB" sz="2000" i="1" dirty="0" smtClean="0"/>
              <a:t> – </a:t>
            </a:r>
            <a:r>
              <a:rPr lang="en-GB" sz="2400" dirty="0" smtClean="0"/>
              <a:t>changing customer needs </a:t>
            </a:r>
            <a:r>
              <a:rPr lang="en-GB" sz="2400" dirty="0" smtClean="0"/>
              <a:t>led </a:t>
            </a:r>
            <a:r>
              <a:rPr lang="en-GB" sz="2400" dirty="0" smtClean="0"/>
              <a:t>to re-engineer work patterns and organisational structures, workflow from idea to product</a:t>
            </a:r>
          </a:p>
          <a:p>
            <a:pPr>
              <a:lnSpc>
                <a:spcPct val="90000"/>
              </a:lnSpc>
            </a:pPr>
            <a:endParaRPr lang="en-GB"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AutoShape 2"/>
          <p:cNvSpPr>
            <a:spLocks noGrp="1" noChangeArrowheads="1"/>
          </p:cNvSpPr>
          <p:nvPr>
            <p:ph type="title"/>
          </p:nvPr>
        </p:nvSpPr>
        <p:spPr>
          <a:ln/>
        </p:spPr>
        <p:txBody>
          <a:bodyPr>
            <a:normAutofit fontScale="90000"/>
          </a:bodyPr>
          <a:lstStyle/>
          <a:p>
            <a:r>
              <a:rPr lang="en-GB" sz="3600" smtClean="0"/>
              <a:t>The environment and the modern management imperatives</a:t>
            </a:r>
            <a:endParaRPr lang="en-GB" sz="3600"/>
          </a:p>
        </p:txBody>
      </p:sp>
      <p:sp>
        <p:nvSpPr>
          <p:cNvPr id="189443" name="Rectangle 3"/>
          <p:cNvSpPr>
            <a:spLocks noGrp="1" noChangeArrowheads="1"/>
          </p:cNvSpPr>
          <p:nvPr>
            <p:ph idx="1"/>
          </p:nvPr>
        </p:nvSpPr>
        <p:spPr>
          <a:ln/>
        </p:spPr>
        <p:txBody>
          <a:bodyPr>
            <a:normAutofit/>
          </a:bodyPr>
          <a:lstStyle/>
          <a:p>
            <a:r>
              <a:rPr lang="en-GB" sz="2400" b="1" i="1" dirty="0" smtClean="0"/>
              <a:t>Redeployment</a:t>
            </a:r>
            <a:r>
              <a:rPr lang="en-GB" sz="2400" i="1" dirty="0" smtClean="0"/>
              <a:t> – </a:t>
            </a:r>
            <a:r>
              <a:rPr lang="en-GB" sz="2400" dirty="0" smtClean="0"/>
              <a:t>changing an organisation's configuration may require reorganisation and redesign of the financial, physical, human and information resources that are required to create and market a product or service. </a:t>
            </a:r>
            <a:endParaRPr lang="en-GB" sz="2400" dirty="0" smtClean="0"/>
          </a:p>
          <a:p>
            <a:pPr lvl="1"/>
            <a:r>
              <a:rPr lang="en-GB" sz="2000" dirty="0" smtClean="0"/>
              <a:t>Information </a:t>
            </a:r>
            <a:r>
              <a:rPr lang="en-GB" sz="2000" dirty="0" smtClean="0"/>
              <a:t>need to be maintained relevant at all times.</a:t>
            </a:r>
          </a:p>
          <a:p>
            <a:endParaRPr lang="en-GB" sz="2400" dirty="0" smtClean="0"/>
          </a:p>
          <a:p>
            <a:r>
              <a:rPr lang="en-GB" sz="2400" b="1" i="1" dirty="0" smtClean="0"/>
              <a:t>Reputation</a:t>
            </a:r>
            <a:r>
              <a:rPr lang="en-GB" sz="2400" i="1" dirty="0" smtClean="0"/>
              <a:t> – </a:t>
            </a:r>
            <a:r>
              <a:rPr lang="en-GB" sz="2400" dirty="0" smtClean="0"/>
              <a:t>organisations need to enhance the quality and reliability of the products. </a:t>
            </a:r>
            <a:endParaRPr lang="en-GB" sz="2400" dirty="0" smtClean="0"/>
          </a:p>
          <a:p>
            <a:pPr lvl="1"/>
            <a:r>
              <a:rPr lang="en-GB" sz="2000" dirty="0" smtClean="0"/>
              <a:t>IS </a:t>
            </a:r>
            <a:r>
              <a:rPr lang="en-GB" sz="2000" dirty="0" smtClean="0"/>
              <a:t>can be used to support areas such as quality benchmarks measurement and group-based control techniques</a:t>
            </a:r>
            <a:r>
              <a:rPr lang="en-GB" sz="2000" i="1" dirty="0" smtClean="0"/>
              <a:t>.</a:t>
            </a:r>
            <a:endParaRPr lang="en-US" sz="2000" i="1" dirty="0" smtClean="0"/>
          </a:p>
          <a:p>
            <a:endParaRPr lang="en-GB"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5105400" y="6021288"/>
            <a:ext cx="4038600" cy="6413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0" hangingPunct="0">
              <a:spcBef>
                <a:spcPct val="50000"/>
              </a:spcBef>
            </a:pPr>
            <a:r>
              <a:rPr lang="en-GB" dirty="0">
                <a:solidFill>
                  <a:schemeClr val="tx2"/>
                </a:solidFill>
              </a:rPr>
              <a:t>A generic strategy process model</a:t>
            </a:r>
          </a:p>
          <a:p>
            <a:pPr algn="ctr" eaLnBrk="0" hangingPunct="0">
              <a:spcBef>
                <a:spcPct val="50000"/>
              </a:spcBef>
            </a:pPr>
            <a:r>
              <a:rPr lang="en-GB" sz="1200" i="1" dirty="0">
                <a:solidFill>
                  <a:schemeClr val="tx2"/>
                </a:solidFill>
              </a:rPr>
              <a:t>Source</a:t>
            </a:r>
            <a:r>
              <a:rPr lang="en-GB" sz="1200" dirty="0">
                <a:solidFill>
                  <a:schemeClr val="tx2"/>
                </a:solidFill>
              </a:rPr>
              <a:t>: Chaffey (2004).</a:t>
            </a:r>
          </a:p>
        </p:txBody>
      </p:sp>
      <p:pic>
        <p:nvPicPr>
          <p:cNvPr id="76803" name="Picture 3" descr="C13NF005"/>
          <p:cNvPicPr>
            <a:picLocks noChangeAspect="1" noChangeArrowheads="1"/>
          </p:cNvPicPr>
          <p:nvPr/>
        </p:nvPicPr>
        <p:blipFill>
          <a:blip r:embed="rId3" cstate="print"/>
          <a:srcRect/>
          <a:stretch>
            <a:fillRect/>
          </a:stretch>
        </p:blipFill>
        <p:spPr bwMode="auto">
          <a:xfrm>
            <a:off x="5030217" y="457200"/>
            <a:ext cx="4078287" cy="5094288"/>
          </a:xfrm>
          <a:prstGeom prst="rect">
            <a:avLst/>
          </a:prstGeom>
          <a:noFill/>
          <a:ln w="9525">
            <a:noFill/>
            <a:miter lim="800000"/>
            <a:headEnd/>
            <a:tailEnd/>
          </a:ln>
        </p:spPr>
      </p:pic>
      <p:sp>
        <p:nvSpPr>
          <p:cNvPr id="76804" name="Text Box 4"/>
          <p:cNvSpPr txBox="1">
            <a:spLocks noChangeArrowheads="1"/>
          </p:cNvSpPr>
          <p:nvPr/>
        </p:nvSpPr>
        <p:spPr bwMode="auto">
          <a:xfrm>
            <a:off x="323528" y="404664"/>
            <a:ext cx="4572000" cy="11906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en-GB"/>
              <a:t>A </a:t>
            </a:r>
            <a:r>
              <a:rPr lang="en-GB" b="1"/>
              <a:t>strategy process model</a:t>
            </a:r>
            <a:r>
              <a:rPr lang="en-GB"/>
              <a:t> provides a framework that gives a logical sequence to follow to ensure inclusion of all key activities of strategy development.</a:t>
            </a:r>
          </a:p>
        </p:txBody>
      </p:sp>
      <p:sp>
        <p:nvSpPr>
          <p:cNvPr id="76805" name="Text Box 5"/>
          <p:cNvSpPr txBox="1">
            <a:spLocks noChangeArrowheads="1"/>
          </p:cNvSpPr>
          <p:nvPr/>
        </p:nvSpPr>
        <p:spPr bwMode="auto">
          <a:xfrm>
            <a:off x="304800" y="1905000"/>
            <a:ext cx="4572000" cy="47609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marL="342900" indent="-342900">
              <a:buFontTx/>
              <a:buAutoNum type="arabicPeriod"/>
            </a:pPr>
            <a:r>
              <a:rPr lang="en-GB" dirty="0"/>
              <a:t>Continuous internal and external environment scanning and analysis is required to assess internal strength and weaknesses and external opportunities and threats</a:t>
            </a:r>
          </a:p>
          <a:p>
            <a:pPr marL="342900" indent="-342900">
              <a:buFontTx/>
              <a:buAutoNum type="arabicPeriod"/>
            </a:pPr>
            <a:r>
              <a:rPr lang="en-GB" dirty="0"/>
              <a:t>Clear statement of objectives is needed and a vision of the future direction of the organisation is required.</a:t>
            </a:r>
          </a:p>
          <a:p>
            <a:pPr marL="342900" indent="-342900">
              <a:buFontTx/>
              <a:buAutoNum type="arabicPeriod"/>
            </a:pPr>
            <a:r>
              <a:rPr lang="en-GB" dirty="0"/>
              <a:t>Strategy development can be broken down into formulation of different strategic options and then selection.</a:t>
            </a:r>
          </a:p>
          <a:p>
            <a:pPr marL="342900" indent="-342900">
              <a:buFontTx/>
              <a:buAutoNum type="arabicPeriod"/>
            </a:pPr>
            <a:r>
              <a:rPr lang="en-GB" dirty="0"/>
              <a:t>After strategy development, enactment of the strategy occurs as strategy implementation.</a:t>
            </a:r>
          </a:p>
          <a:p>
            <a:pPr marL="342900" indent="-342900">
              <a:buFontTx/>
              <a:buAutoNum type="arabicPeriod"/>
            </a:pPr>
            <a:r>
              <a:rPr lang="en-GB" dirty="0"/>
              <a:t>Control is required to detect problems and adjusts the strategy accordingly.</a:t>
            </a:r>
          </a:p>
          <a:p>
            <a:pPr marL="342900" indent="-342900">
              <a:buFontTx/>
              <a:buAutoNum type="arabicPeriod"/>
            </a:pP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AutoShape 2"/>
          <p:cNvSpPr>
            <a:spLocks noGrp="1" noChangeArrowheads="1"/>
          </p:cNvSpPr>
          <p:nvPr>
            <p:ph type="title"/>
          </p:nvPr>
        </p:nvSpPr>
        <p:spPr>
          <a:ln/>
        </p:spPr>
        <p:txBody>
          <a:bodyPr/>
          <a:lstStyle/>
          <a:p>
            <a:r>
              <a:rPr lang="en-GB" smtClean="0"/>
              <a:t>Tools for strategic analysis</a:t>
            </a:r>
            <a:endParaRPr lang="en-GB"/>
          </a:p>
        </p:txBody>
      </p:sp>
      <p:sp>
        <p:nvSpPr>
          <p:cNvPr id="177155" name="Rectangle 3"/>
          <p:cNvSpPr>
            <a:spLocks noGrp="1" noChangeArrowheads="1"/>
          </p:cNvSpPr>
          <p:nvPr>
            <p:ph idx="1"/>
          </p:nvPr>
        </p:nvSpPr>
        <p:spPr>
          <a:ln/>
        </p:spPr>
        <p:txBody>
          <a:bodyPr/>
          <a:lstStyle/>
          <a:p>
            <a:r>
              <a:rPr lang="en-US" dirty="0" smtClean="0"/>
              <a:t>Porter and Millar’s five competitive forces model</a:t>
            </a:r>
          </a:p>
          <a:p>
            <a:r>
              <a:rPr lang="en-US" dirty="0" smtClean="0"/>
              <a:t>Porter’s competitive strategies</a:t>
            </a:r>
          </a:p>
          <a:p>
            <a:r>
              <a:rPr lang="en-US" dirty="0" smtClean="0"/>
              <a:t>Porter’s Value chain analysis</a:t>
            </a:r>
          </a:p>
          <a:p>
            <a:r>
              <a:rPr lang="en-US" dirty="0" smtClean="0"/>
              <a:t>Nolan’s stage model</a:t>
            </a:r>
          </a:p>
          <a:p>
            <a:r>
              <a:rPr lang="en-US" dirty="0" err="1" smtClean="0"/>
              <a:t>McFarlan’s</a:t>
            </a:r>
            <a:r>
              <a:rPr lang="en-US" dirty="0" smtClean="0"/>
              <a:t> strategic grid</a:t>
            </a:r>
          </a:p>
          <a:p>
            <a:r>
              <a:rPr lang="en-US" dirty="0" smtClean="0"/>
              <a:t>Critical success (CSFs) analysis</a:t>
            </a:r>
          </a:p>
          <a:p>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AutoShape 3"/>
          <p:cNvSpPr>
            <a:spLocks noGrp="1" noChangeArrowheads="1"/>
          </p:cNvSpPr>
          <p:nvPr>
            <p:ph type="title"/>
          </p:nvPr>
        </p:nvSpPr>
        <p:spPr>
          <a:ln/>
        </p:spPr>
        <p:txBody>
          <a:bodyPr/>
          <a:lstStyle/>
          <a:p>
            <a:r>
              <a:rPr lang="en-US" dirty="0" smtClean="0"/>
              <a:t>Competitive </a:t>
            </a:r>
            <a:r>
              <a:rPr lang="en-US" dirty="0" smtClean="0"/>
              <a:t>Forces (</a:t>
            </a:r>
            <a:r>
              <a:rPr lang="fa-IR" dirty="0" smtClean="0"/>
              <a:t>نیروهای رقابتی</a:t>
            </a:r>
            <a:r>
              <a:rPr lang="en-US" dirty="0" smtClean="0"/>
              <a:t>)</a:t>
            </a:r>
            <a:endParaRPr lang="en-US" dirty="0"/>
          </a:p>
        </p:txBody>
      </p:sp>
      <p:sp>
        <p:nvSpPr>
          <p:cNvPr id="14338" name="Rectangle 2"/>
          <p:cNvSpPr>
            <a:spLocks noGrp="1" noChangeArrowheads="1"/>
          </p:cNvSpPr>
          <p:nvPr>
            <p:ph idx="1"/>
          </p:nvPr>
        </p:nvSpPr>
        <p:spPr>
          <a:ln/>
        </p:spPr>
        <p:txBody>
          <a:bodyPr>
            <a:normAutofit lnSpcReduction="10000"/>
          </a:bodyPr>
          <a:lstStyle/>
          <a:p>
            <a:pPr>
              <a:spcAft>
                <a:spcPct val="25000"/>
              </a:spcAft>
            </a:pPr>
            <a:r>
              <a:rPr lang="en-US" dirty="0" smtClean="0"/>
              <a:t>To succeed, a business must develop strategies to counter these </a:t>
            </a:r>
            <a:r>
              <a:rPr lang="en-US" dirty="0" smtClean="0"/>
              <a:t>forces:</a:t>
            </a:r>
            <a:endParaRPr lang="en-US" dirty="0" smtClean="0"/>
          </a:p>
          <a:p>
            <a:pPr lvl="1">
              <a:spcAft>
                <a:spcPct val="25000"/>
              </a:spcAft>
            </a:pPr>
            <a:r>
              <a:rPr lang="en-US" dirty="0" smtClean="0"/>
              <a:t>Competition of competitors within its industry</a:t>
            </a:r>
          </a:p>
          <a:p>
            <a:pPr lvl="1">
              <a:spcAft>
                <a:spcPct val="25000"/>
              </a:spcAft>
            </a:pPr>
            <a:r>
              <a:rPr lang="en-US" dirty="0" smtClean="0"/>
              <a:t>New entrants into an industry and its markets</a:t>
            </a:r>
          </a:p>
          <a:p>
            <a:pPr lvl="1">
              <a:spcAft>
                <a:spcPct val="25000"/>
              </a:spcAft>
            </a:pPr>
            <a:r>
              <a:rPr lang="en-US" dirty="0" smtClean="0"/>
              <a:t>Substitute products that may capture market share</a:t>
            </a:r>
          </a:p>
          <a:p>
            <a:pPr lvl="1">
              <a:spcAft>
                <a:spcPct val="25000"/>
              </a:spcAft>
            </a:pPr>
            <a:r>
              <a:rPr lang="en-US" dirty="0" smtClean="0"/>
              <a:t>Bargaining power of customers</a:t>
            </a:r>
          </a:p>
          <a:p>
            <a:pPr lvl="1"/>
            <a:r>
              <a:rPr lang="en-US" dirty="0" smtClean="0"/>
              <a:t>Bargaining power of suppliers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AutoShape 3"/>
          <p:cNvSpPr>
            <a:spLocks noGrp="1" noChangeArrowheads="1"/>
          </p:cNvSpPr>
          <p:nvPr>
            <p:ph type="title"/>
          </p:nvPr>
        </p:nvSpPr>
        <p:spPr>
          <a:ln/>
        </p:spPr>
        <p:txBody>
          <a:bodyPr/>
          <a:lstStyle/>
          <a:p>
            <a:r>
              <a:rPr lang="en-US" smtClean="0"/>
              <a:t>Competitive Forces and Strategies</a:t>
            </a:r>
            <a:endParaRPr lang="en-US"/>
          </a:p>
        </p:txBody>
      </p:sp>
      <p:pic>
        <p:nvPicPr>
          <p:cNvPr id="15364" name="Picture 4" descr="obr43559_0202"/>
          <p:cNvPicPr>
            <a:picLocks noChangeAspect="1" noChangeArrowheads="1"/>
          </p:cNvPicPr>
          <p:nvPr/>
        </p:nvPicPr>
        <p:blipFill>
          <a:blip r:embed="rId3" cstate="print"/>
          <a:srcRect/>
          <a:stretch>
            <a:fillRect/>
          </a:stretch>
        </p:blipFill>
        <p:spPr bwMode="auto">
          <a:xfrm>
            <a:off x="1524000" y="1143000"/>
            <a:ext cx="5410200" cy="523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2133600"/>
          </a:xfrm>
        </p:spPr>
        <p:txBody>
          <a:bodyPr>
            <a:normAutofit/>
          </a:bodyPr>
          <a:lstStyle/>
          <a:p>
            <a:r>
              <a:rPr lang="fa-IR" sz="4800" b="1" smtClean="0"/>
              <a:t>مدیریت استراتژیک فناوری اطلاعات </a:t>
            </a:r>
            <a:r>
              <a:rPr lang="en-GB" sz="4800" b="1" smtClean="0"/>
              <a:t/>
            </a:r>
            <a:br>
              <a:rPr lang="en-GB" sz="4800" b="1" smtClean="0"/>
            </a:br>
            <a:r>
              <a:rPr lang="fa-IR" sz="4800" b="1" smtClean="0">
                <a:solidFill>
                  <a:schemeClr val="tx2"/>
                </a:solidFill>
              </a:rPr>
              <a:t>نقش استراتژیک سیستم های اطلاعاتی</a:t>
            </a:r>
            <a:endParaRPr lang="en-GB" sz="4800" b="1" dirty="0">
              <a:solidFill>
                <a:schemeClr val="tx2"/>
              </a:solidFill>
            </a:endParaRPr>
          </a:p>
        </p:txBody>
      </p:sp>
      <p:sp>
        <p:nvSpPr>
          <p:cNvPr id="3" name="Subtitle 2"/>
          <p:cNvSpPr>
            <a:spLocks noGrp="1"/>
          </p:cNvSpPr>
          <p:nvPr>
            <p:ph type="subTitle" idx="1"/>
          </p:nvPr>
        </p:nvSpPr>
        <p:spPr>
          <a:xfrm>
            <a:off x="-609600" y="4800600"/>
            <a:ext cx="3200400" cy="990600"/>
          </a:xfrm>
        </p:spPr>
        <p:txBody>
          <a:bodyPr>
            <a:normAutofit fontScale="92500" lnSpcReduction="20000"/>
          </a:bodyPr>
          <a:lstStyle/>
          <a:p>
            <a:pPr algn="r"/>
            <a:r>
              <a:rPr lang="fa-IR" smtClean="0">
                <a:solidFill>
                  <a:schemeClr val="tx1"/>
                </a:solidFill>
              </a:rPr>
              <a:t>تهیه و تنظیم:</a:t>
            </a:r>
          </a:p>
          <a:p>
            <a:pPr algn="r"/>
            <a:r>
              <a:rPr lang="fa-IR" smtClean="0">
                <a:solidFill>
                  <a:schemeClr val="tx1"/>
                </a:solidFill>
              </a:rPr>
              <a:t>رضا میرزاباقری</a:t>
            </a:r>
            <a:endParaRPr lang="fa-IR" dirty="0" smtClean="0">
              <a:solidFill>
                <a:schemeClr val="tx1"/>
              </a:solidFill>
            </a:endParaRPr>
          </a:p>
        </p:txBody>
      </p:sp>
      <p:pic>
        <p:nvPicPr>
          <p:cNvPr id="150530" name="Picture 2" descr="http://www.referenceforbusiness.com/photos/management-information-systems-421.jpg"/>
          <p:cNvPicPr>
            <a:picLocks noChangeAspect="1" noChangeArrowheads="1"/>
          </p:cNvPicPr>
          <p:nvPr/>
        </p:nvPicPr>
        <p:blipFill>
          <a:blip r:embed="rId2" cstate="print"/>
          <a:srcRect/>
          <a:stretch>
            <a:fillRect/>
          </a:stretch>
        </p:blipFill>
        <p:spPr bwMode="auto">
          <a:xfrm>
            <a:off x="3275856" y="2456891"/>
            <a:ext cx="5868144" cy="440110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3"/>
          <p:cNvSpPr>
            <a:spLocks noGrp="1" noChangeArrowheads="1"/>
          </p:cNvSpPr>
          <p:nvPr>
            <p:ph type="title"/>
          </p:nvPr>
        </p:nvSpPr>
        <p:spPr>
          <a:ln/>
        </p:spPr>
        <p:txBody>
          <a:bodyPr/>
          <a:lstStyle/>
          <a:p>
            <a:r>
              <a:rPr lang="en-US" smtClean="0"/>
              <a:t>Five Competitive Strategies</a:t>
            </a:r>
            <a:endParaRPr lang="en-US"/>
          </a:p>
        </p:txBody>
      </p:sp>
      <p:sp>
        <p:nvSpPr>
          <p:cNvPr id="16386" name="Rectangle 2"/>
          <p:cNvSpPr>
            <a:spLocks noGrp="1" noChangeArrowheads="1"/>
          </p:cNvSpPr>
          <p:nvPr>
            <p:ph idx="1"/>
          </p:nvPr>
        </p:nvSpPr>
        <p:spPr>
          <a:ln/>
        </p:spPr>
        <p:txBody>
          <a:bodyPr>
            <a:normAutofit/>
          </a:bodyPr>
          <a:lstStyle/>
          <a:p>
            <a:pPr>
              <a:spcBef>
                <a:spcPct val="0"/>
              </a:spcBef>
              <a:spcAft>
                <a:spcPct val="10000"/>
              </a:spcAft>
            </a:pPr>
            <a:r>
              <a:rPr lang="en-US" dirty="0" smtClean="0"/>
              <a:t>Cost </a:t>
            </a:r>
            <a:r>
              <a:rPr lang="en-US" dirty="0" smtClean="0"/>
              <a:t>Leadership (Lower </a:t>
            </a:r>
            <a:r>
              <a:rPr lang="en-US" dirty="0" smtClean="0"/>
              <a:t>Costs)</a:t>
            </a:r>
            <a:endParaRPr lang="en-US" dirty="0" smtClean="0"/>
          </a:p>
          <a:p>
            <a:pPr lvl="1">
              <a:spcAft>
                <a:spcPct val="10000"/>
              </a:spcAft>
            </a:pPr>
            <a:r>
              <a:rPr lang="en-US" dirty="0" smtClean="0"/>
              <a:t>Become low-cost producers</a:t>
            </a:r>
          </a:p>
          <a:p>
            <a:pPr lvl="1">
              <a:spcAft>
                <a:spcPct val="10000"/>
              </a:spcAft>
            </a:pPr>
            <a:r>
              <a:rPr lang="en-US" dirty="0" smtClean="0"/>
              <a:t>Help suppliers or customers reduce costs</a:t>
            </a:r>
          </a:p>
          <a:p>
            <a:pPr lvl="1"/>
            <a:r>
              <a:rPr lang="en-US" dirty="0" smtClean="0"/>
              <a:t>Increase cost to </a:t>
            </a:r>
            <a:r>
              <a:rPr lang="en-US" dirty="0" smtClean="0"/>
              <a:t>competitors</a:t>
            </a:r>
          </a:p>
          <a:p>
            <a:r>
              <a:rPr lang="en-GB" dirty="0" err="1" smtClean="0"/>
              <a:t>eg</a:t>
            </a:r>
            <a:r>
              <a:rPr lang="en-GB" dirty="0" smtClean="0"/>
              <a:t>. </a:t>
            </a:r>
            <a:r>
              <a:rPr lang="en-GB" dirty="0" smtClean="0"/>
              <a:t>Automated </a:t>
            </a:r>
            <a:r>
              <a:rPr lang="en-GB" dirty="0" smtClean="0"/>
              <a:t>hotel front desk </a:t>
            </a:r>
            <a:r>
              <a:rPr lang="en-GB" dirty="0" smtClean="0"/>
              <a:t>system </a:t>
            </a:r>
          </a:p>
          <a:p>
            <a:pPr lvl="1"/>
            <a:r>
              <a:rPr lang="en-GB" dirty="0" smtClean="0"/>
              <a:t>By </a:t>
            </a:r>
            <a:r>
              <a:rPr lang="en-GB" dirty="0" smtClean="0"/>
              <a:t>using automated front desk system, this hotel doesn’t need to hire human to do the tasks.</a:t>
            </a:r>
          </a:p>
          <a:p>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800px-Love_Hotel_-_Tokyo"/>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AutoShape 3"/>
          <p:cNvSpPr>
            <a:spLocks noGrp="1" noChangeArrowheads="1"/>
          </p:cNvSpPr>
          <p:nvPr>
            <p:ph type="title"/>
          </p:nvPr>
        </p:nvSpPr>
        <p:spPr>
          <a:ln/>
        </p:spPr>
        <p:txBody>
          <a:bodyPr/>
          <a:lstStyle/>
          <a:p>
            <a:r>
              <a:rPr lang="en-US" dirty="0" smtClean="0"/>
              <a:t>Competitive Strategies (continued)</a:t>
            </a:r>
            <a:endParaRPr lang="en-US" dirty="0"/>
          </a:p>
        </p:txBody>
      </p:sp>
      <p:sp>
        <p:nvSpPr>
          <p:cNvPr id="16386" name="Rectangle 2"/>
          <p:cNvSpPr>
            <a:spLocks noGrp="1" noChangeArrowheads="1"/>
          </p:cNvSpPr>
          <p:nvPr>
            <p:ph idx="1"/>
          </p:nvPr>
        </p:nvSpPr>
        <p:spPr>
          <a:ln/>
        </p:spPr>
        <p:txBody>
          <a:bodyPr>
            <a:normAutofit lnSpcReduction="10000"/>
          </a:bodyPr>
          <a:lstStyle/>
          <a:p>
            <a:pPr>
              <a:spcAft>
                <a:spcPct val="10000"/>
              </a:spcAft>
            </a:pPr>
            <a:r>
              <a:rPr lang="en-US" dirty="0" smtClean="0"/>
              <a:t>Differentiation </a:t>
            </a:r>
            <a:r>
              <a:rPr lang="en-US" dirty="0" smtClean="0"/>
              <a:t>Strategy</a:t>
            </a:r>
          </a:p>
          <a:p>
            <a:pPr lvl="1">
              <a:spcAft>
                <a:spcPct val="10000"/>
              </a:spcAft>
            </a:pPr>
            <a:r>
              <a:rPr lang="en-US" dirty="0" smtClean="0"/>
              <a:t>Differentiate a firm’s products from its competitors</a:t>
            </a:r>
            <a:r>
              <a:rPr lang="en-US" dirty="0" smtClean="0"/>
              <a:t>’</a:t>
            </a:r>
          </a:p>
          <a:p>
            <a:pPr lvl="1">
              <a:spcAft>
                <a:spcPct val="10000"/>
              </a:spcAft>
            </a:pPr>
            <a:endParaRPr lang="en-US" dirty="0" smtClean="0"/>
          </a:p>
          <a:p>
            <a:r>
              <a:rPr lang="en-GB" dirty="0" err="1" smtClean="0"/>
              <a:t>eg</a:t>
            </a:r>
            <a:r>
              <a:rPr lang="en-GB" dirty="0" smtClean="0"/>
              <a:t>. </a:t>
            </a:r>
            <a:r>
              <a:rPr lang="en-GB" dirty="0" smtClean="0"/>
              <a:t>Capsule </a:t>
            </a:r>
            <a:r>
              <a:rPr lang="en-GB" dirty="0" smtClean="0"/>
              <a:t>hotel in </a:t>
            </a:r>
            <a:r>
              <a:rPr lang="en-GB" dirty="0" smtClean="0"/>
              <a:t>Japan. </a:t>
            </a:r>
          </a:p>
          <a:p>
            <a:pPr lvl="1"/>
            <a:r>
              <a:rPr lang="en-GB" dirty="0" smtClean="0"/>
              <a:t>This </a:t>
            </a:r>
            <a:r>
              <a:rPr lang="en-GB" dirty="0" smtClean="0"/>
              <a:t>capsule hotel shows a different type of hotel. Here, they don’t need the same space as ordinary hotel to create the same number of rooms as the ordinary hotel. And it needs IT to run the system.</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apsule_hotel_08"/>
          <p:cNvPicPr>
            <a:picLocks noChangeAspect="1" noChangeArrowheads="1"/>
          </p:cNvPicPr>
          <p:nvPr/>
        </p:nvPicPr>
        <p:blipFill>
          <a:blip r:embed="rId2" cstate="print"/>
          <a:srcRect/>
          <a:stretch>
            <a:fillRect/>
          </a:stretch>
        </p:blipFill>
        <p:spPr bwMode="auto">
          <a:xfrm>
            <a:off x="0" y="0"/>
            <a:ext cx="3923928" cy="3976684"/>
          </a:xfrm>
          <a:prstGeom prst="rect">
            <a:avLst/>
          </a:prstGeom>
          <a:noFill/>
          <a:ln w="9525">
            <a:noFill/>
            <a:miter lim="800000"/>
            <a:headEnd/>
            <a:tailEnd/>
          </a:ln>
        </p:spPr>
      </p:pic>
      <p:pic>
        <p:nvPicPr>
          <p:cNvPr id="5" name="Picture 7" descr="capsule_hotel_10"/>
          <p:cNvPicPr>
            <a:picLocks noChangeAspect="1" noChangeArrowheads="1"/>
          </p:cNvPicPr>
          <p:nvPr/>
        </p:nvPicPr>
        <p:blipFill>
          <a:blip r:embed="rId3" cstate="print"/>
          <a:srcRect/>
          <a:stretch>
            <a:fillRect/>
          </a:stretch>
        </p:blipFill>
        <p:spPr bwMode="auto">
          <a:xfrm>
            <a:off x="3899925" y="0"/>
            <a:ext cx="5244075" cy="3933056"/>
          </a:xfrm>
          <a:prstGeom prst="rect">
            <a:avLst/>
          </a:prstGeom>
          <a:noFill/>
          <a:ln w="9525">
            <a:noFill/>
            <a:miter lim="800000"/>
            <a:headEnd/>
            <a:tailEnd/>
          </a:ln>
        </p:spPr>
      </p:pic>
      <p:pic>
        <p:nvPicPr>
          <p:cNvPr id="6" name="Picture 8" descr="capsule_hotel_13"/>
          <p:cNvPicPr>
            <a:picLocks noChangeAspect="1" noChangeArrowheads="1"/>
          </p:cNvPicPr>
          <p:nvPr/>
        </p:nvPicPr>
        <p:blipFill>
          <a:blip r:embed="rId4" cstate="print"/>
          <a:srcRect/>
          <a:stretch>
            <a:fillRect/>
          </a:stretch>
        </p:blipFill>
        <p:spPr bwMode="auto">
          <a:xfrm>
            <a:off x="4427984" y="3933056"/>
            <a:ext cx="4716016" cy="2942946"/>
          </a:xfrm>
          <a:prstGeom prst="rect">
            <a:avLst/>
          </a:prstGeom>
          <a:noFill/>
          <a:ln w="9525">
            <a:noFill/>
            <a:miter lim="800000"/>
            <a:headEnd/>
            <a:tailEnd/>
          </a:ln>
        </p:spPr>
      </p:pic>
      <p:pic>
        <p:nvPicPr>
          <p:cNvPr id="1026" name="Picture 2" descr="http://picsworth.com/files/funzug/imgs/technology/capsule_hotels_japan_02.jpg"/>
          <p:cNvPicPr>
            <a:picLocks noChangeAspect="1" noChangeArrowheads="1"/>
          </p:cNvPicPr>
          <p:nvPr/>
        </p:nvPicPr>
        <p:blipFill>
          <a:blip r:embed="rId5" cstate="print"/>
          <a:srcRect/>
          <a:stretch>
            <a:fillRect/>
          </a:stretch>
        </p:blipFill>
        <p:spPr bwMode="auto">
          <a:xfrm>
            <a:off x="0" y="3927315"/>
            <a:ext cx="4400178" cy="293068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3"/>
          <p:cNvSpPr>
            <a:spLocks noGrp="1" noChangeArrowheads="1"/>
          </p:cNvSpPr>
          <p:nvPr>
            <p:ph type="title"/>
          </p:nvPr>
        </p:nvSpPr>
        <p:spPr>
          <a:ln/>
        </p:spPr>
        <p:txBody>
          <a:bodyPr/>
          <a:lstStyle/>
          <a:p>
            <a:r>
              <a:rPr lang="en-US" smtClean="0"/>
              <a:t>Competitive Strategies </a:t>
            </a:r>
            <a:r>
              <a:rPr lang="en-US" b="0" smtClean="0"/>
              <a:t>(continued)</a:t>
            </a:r>
            <a:endParaRPr lang="en-US" b="0"/>
          </a:p>
        </p:txBody>
      </p:sp>
      <p:sp>
        <p:nvSpPr>
          <p:cNvPr id="17410" name="Rectangle 2"/>
          <p:cNvSpPr>
            <a:spLocks noGrp="1" noChangeArrowheads="1"/>
          </p:cNvSpPr>
          <p:nvPr>
            <p:ph idx="1"/>
          </p:nvPr>
        </p:nvSpPr>
        <p:spPr>
          <a:ln/>
        </p:spPr>
        <p:txBody>
          <a:bodyPr/>
          <a:lstStyle/>
          <a:p>
            <a:r>
              <a:rPr lang="en-US" dirty="0" smtClean="0"/>
              <a:t>Innovation Strategy</a:t>
            </a:r>
          </a:p>
          <a:p>
            <a:pPr lvl="1">
              <a:spcAft>
                <a:spcPct val="10000"/>
              </a:spcAft>
            </a:pPr>
            <a:r>
              <a:rPr lang="en-US" dirty="0" smtClean="0"/>
              <a:t>Unique products, services, or markets</a:t>
            </a:r>
          </a:p>
          <a:p>
            <a:pPr lvl="1"/>
            <a:r>
              <a:rPr lang="en-US" dirty="0" smtClean="0"/>
              <a:t>fundamental </a:t>
            </a:r>
            <a:r>
              <a:rPr lang="en-US" dirty="0" smtClean="0"/>
              <a:t>changes to business </a:t>
            </a:r>
            <a:r>
              <a:rPr lang="en-US" dirty="0" smtClean="0"/>
              <a:t>processes</a:t>
            </a:r>
          </a:p>
          <a:p>
            <a:r>
              <a:rPr lang="en-GB" dirty="0" err="1" smtClean="0"/>
              <a:t>eg</a:t>
            </a:r>
            <a:r>
              <a:rPr lang="en-GB" dirty="0" smtClean="0"/>
              <a:t>. Automated parking system</a:t>
            </a:r>
          </a:p>
          <a:p>
            <a:pPr lvl="1"/>
            <a:r>
              <a:rPr lang="en-GB" dirty="0" smtClean="0"/>
              <a:t>This </a:t>
            </a:r>
            <a:r>
              <a:rPr lang="en-GB" dirty="0" smtClean="0"/>
              <a:t>automated parking system is a very useful system found to ease the lack of parking space due to smaller building space and increased parking capacity.</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2" descr="http://realitypod.com/wp-content/uploads/2010/07/multilevel_car_park-550x376.jpg"/>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AutoShape 3"/>
          <p:cNvSpPr>
            <a:spLocks noGrp="1" noChangeArrowheads="1"/>
          </p:cNvSpPr>
          <p:nvPr>
            <p:ph type="title"/>
          </p:nvPr>
        </p:nvSpPr>
        <p:spPr>
          <a:ln/>
        </p:spPr>
        <p:txBody>
          <a:bodyPr/>
          <a:lstStyle/>
          <a:p>
            <a:r>
              <a:rPr lang="en-US" smtClean="0"/>
              <a:t>Competitive Strategies </a:t>
            </a:r>
            <a:r>
              <a:rPr lang="en-US" b="0" smtClean="0"/>
              <a:t>(continued)</a:t>
            </a:r>
            <a:endParaRPr lang="en-US" b="0"/>
          </a:p>
        </p:txBody>
      </p:sp>
      <p:sp>
        <p:nvSpPr>
          <p:cNvPr id="17410" name="Rectangle 2"/>
          <p:cNvSpPr>
            <a:spLocks noGrp="1" noChangeArrowheads="1"/>
          </p:cNvSpPr>
          <p:nvPr>
            <p:ph idx="1"/>
          </p:nvPr>
        </p:nvSpPr>
        <p:spPr>
          <a:ln/>
        </p:spPr>
        <p:txBody>
          <a:bodyPr/>
          <a:lstStyle/>
          <a:p>
            <a:pPr>
              <a:spcBef>
                <a:spcPct val="25000"/>
              </a:spcBef>
            </a:pPr>
            <a:r>
              <a:rPr lang="en-US" dirty="0" smtClean="0"/>
              <a:t>Growth </a:t>
            </a:r>
            <a:r>
              <a:rPr lang="en-US" dirty="0" smtClean="0"/>
              <a:t>Strategy</a:t>
            </a:r>
          </a:p>
          <a:p>
            <a:pPr lvl="1">
              <a:spcAft>
                <a:spcPct val="10000"/>
              </a:spcAft>
            </a:pPr>
            <a:r>
              <a:rPr lang="en-US" dirty="0" smtClean="0"/>
              <a:t>Expand company’s capacity to produce</a:t>
            </a:r>
          </a:p>
          <a:p>
            <a:pPr lvl="1">
              <a:spcAft>
                <a:spcPct val="10000"/>
              </a:spcAft>
            </a:pPr>
            <a:r>
              <a:rPr lang="en-US" dirty="0" smtClean="0"/>
              <a:t>Expand into global markets</a:t>
            </a:r>
          </a:p>
          <a:p>
            <a:pPr lvl="1"/>
            <a:r>
              <a:rPr lang="en-US" dirty="0" smtClean="0"/>
              <a:t>Diversify into new products or </a:t>
            </a:r>
            <a:r>
              <a:rPr lang="en-US" dirty="0" smtClean="0"/>
              <a:t>services</a:t>
            </a:r>
          </a:p>
          <a:p>
            <a:r>
              <a:rPr lang="en-GB" dirty="0" err="1" smtClean="0"/>
              <a:t>eg</a:t>
            </a:r>
            <a:r>
              <a:rPr lang="en-GB" dirty="0" smtClean="0"/>
              <a:t>. </a:t>
            </a:r>
            <a:r>
              <a:rPr lang="en-GB" dirty="0" err="1" smtClean="0"/>
              <a:t>dhl</a:t>
            </a:r>
            <a:r>
              <a:rPr lang="en-GB" dirty="0" smtClean="0"/>
              <a:t>. Com</a:t>
            </a:r>
          </a:p>
          <a:p>
            <a:pPr lvl="1"/>
            <a:r>
              <a:rPr lang="en-GB" dirty="0" smtClean="0"/>
              <a:t>We </a:t>
            </a:r>
            <a:r>
              <a:rPr lang="en-GB" dirty="0" smtClean="0"/>
              <a:t>can track / monitor our shipment online.</a:t>
            </a:r>
          </a:p>
          <a:p>
            <a:endParaRPr lang="en-US" dirty="0" smtClean="0"/>
          </a:p>
          <a:p>
            <a:pPr lvl="2">
              <a:buFontTx/>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dhl001"/>
          <p:cNvPicPr>
            <a:picLocks noChangeAspect="1" noChangeArrowheads="1"/>
          </p:cNvPicPr>
          <p:nvPr/>
        </p:nvPicPr>
        <p:blipFill>
          <a:blip r:embed="rId2" cstate="print"/>
          <a:srcRect/>
          <a:stretch>
            <a:fillRect/>
          </a:stretch>
        </p:blipFill>
        <p:spPr bwMode="auto">
          <a:xfrm>
            <a:off x="-1" y="0"/>
            <a:ext cx="7438545" cy="6858000"/>
          </a:xfrm>
          <a:prstGeom prst="rect">
            <a:avLst/>
          </a:prstGeom>
          <a:noFill/>
          <a:ln w="9525">
            <a:noFill/>
            <a:miter lim="800000"/>
            <a:headEnd/>
            <a:tailEnd/>
          </a:ln>
        </p:spPr>
      </p:pic>
      <p:pic>
        <p:nvPicPr>
          <p:cNvPr id="3" name="Picture 6" descr="extranet003"/>
          <p:cNvPicPr>
            <a:picLocks noChangeAspect="1" noChangeArrowheads="1"/>
          </p:cNvPicPr>
          <p:nvPr/>
        </p:nvPicPr>
        <p:blipFill>
          <a:blip r:embed="rId3" cstate="print"/>
          <a:srcRect/>
          <a:stretch>
            <a:fillRect/>
          </a:stretch>
        </p:blipFill>
        <p:spPr bwMode="auto">
          <a:xfrm>
            <a:off x="3347864" y="0"/>
            <a:ext cx="5796136"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pPr>
              <a:spcAft>
                <a:spcPct val="25000"/>
              </a:spcAft>
            </a:pPr>
            <a:r>
              <a:rPr lang="en-US" dirty="0" smtClean="0"/>
              <a:t>Alliance </a:t>
            </a:r>
            <a:r>
              <a:rPr lang="en-US" dirty="0" smtClean="0"/>
              <a:t>Strategy (</a:t>
            </a:r>
            <a:r>
              <a:rPr lang="fa-IR" dirty="0" smtClean="0"/>
              <a:t>استراتژی ائتلاف</a:t>
            </a:r>
            <a:r>
              <a:rPr lang="en-US" dirty="0" smtClean="0"/>
              <a:t>)</a:t>
            </a:r>
            <a:endParaRPr lang="en-US" dirty="0" smtClean="0"/>
          </a:p>
          <a:p>
            <a:pPr lvl="1">
              <a:spcAft>
                <a:spcPct val="25000"/>
              </a:spcAft>
            </a:pPr>
            <a:r>
              <a:rPr lang="en-US" dirty="0" smtClean="0"/>
              <a:t>Establish linkages and alliances with customers, suppliers, competitors, consultants, and other companies</a:t>
            </a:r>
          </a:p>
          <a:p>
            <a:pPr lvl="1"/>
            <a:r>
              <a:rPr lang="en-US" dirty="0" smtClean="0"/>
              <a:t>Example</a:t>
            </a:r>
            <a:r>
              <a:rPr lang="en-US" dirty="0" smtClean="0"/>
              <a:t>: </a:t>
            </a:r>
            <a:r>
              <a:rPr lang="en-US" dirty="0" err="1" smtClean="0"/>
              <a:t>Facebook</a:t>
            </a:r>
            <a:endParaRPr lang="en-US" dirty="0"/>
          </a:p>
        </p:txBody>
      </p:sp>
      <p:sp>
        <p:nvSpPr>
          <p:cNvPr id="18435" name="AutoShape 3"/>
          <p:cNvSpPr>
            <a:spLocks noGrp="1" noChangeArrowheads="1"/>
          </p:cNvSpPr>
          <p:nvPr>
            <p:ph type="title"/>
          </p:nvPr>
        </p:nvSpPr>
        <p:spPr>
          <a:ln/>
        </p:spPr>
        <p:txBody>
          <a:bodyPr/>
          <a:lstStyle/>
          <a:p>
            <a:r>
              <a:rPr lang="en-US" dirty="0" smtClean="0"/>
              <a:t>Competitive Strategies </a:t>
            </a:r>
            <a:r>
              <a:rPr lang="en-US" b="0" dirty="0" smtClean="0"/>
              <a:t>(continued)</a:t>
            </a:r>
            <a:endParaRPr lang="en-US" b="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AutoShape 3"/>
          <p:cNvSpPr>
            <a:spLocks noGrp="1" noChangeArrowheads="1"/>
          </p:cNvSpPr>
          <p:nvPr>
            <p:ph type="title"/>
          </p:nvPr>
        </p:nvSpPr>
        <p:spPr>
          <a:ln/>
        </p:spPr>
        <p:txBody>
          <a:bodyPr/>
          <a:lstStyle/>
          <a:p>
            <a:r>
              <a:rPr lang="en-US" smtClean="0"/>
              <a:t>Using Competitive Strategies</a:t>
            </a:r>
            <a:endParaRPr lang="en-US"/>
          </a:p>
        </p:txBody>
      </p:sp>
      <p:sp>
        <p:nvSpPr>
          <p:cNvPr id="19458" name="Rectangle 2"/>
          <p:cNvSpPr>
            <a:spLocks noGrp="1" noChangeArrowheads="1"/>
          </p:cNvSpPr>
          <p:nvPr>
            <p:ph idx="1"/>
          </p:nvPr>
        </p:nvSpPr>
        <p:spPr>
          <a:ln/>
        </p:spPr>
        <p:txBody>
          <a:bodyPr>
            <a:normAutofit lnSpcReduction="10000"/>
          </a:bodyPr>
          <a:lstStyle/>
          <a:p>
            <a:pPr>
              <a:spcAft>
                <a:spcPct val="10000"/>
              </a:spcAft>
            </a:pPr>
            <a:r>
              <a:rPr lang="en-US" dirty="0" smtClean="0"/>
              <a:t>These strategies are not mutually exclusive</a:t>
            </a:r>
          </a:p>
          <a:p>
            <a:pPr lvl="1">
              <a:spcAft>
                <a:spcPct val="10000"/>
              </a:spcAft>
            </a:pPr>
            <a:r>
              <a:rPr lang="en-US" dirty="0" smtClean="0"/>
              <a:t>Organizations use one, some, or all</a:t>
            </a:r>
          </a:p>
          <a:p>
            <a:pPr lvl="1"/>
            <a:r>
              <a:rPr lang="en-US" dirty="0" smtClean="0"/>
              <a:t>A given activity could fall into one or more categories of competitive strategy</a:t>
            </a:r>
          </a:p>
          <a:p>
            <a:pPr lvl="1"/>
            <a:endParaRPr lang="en-US" dirty="0" smtClean="0"/>
          </a:p>
          <a:p>
            <a:pPr>
              <a:spcBef>
                <a:spcPct val="40000"/>
              </a:spcBef>
              <a:spcAft>
                <a:spcPct val="10000"/>
              </a:spcAft>
            </a:pPr>
            <a:r>
              <a:rPr lang="en-US" dirty="0" smtClean="0"/>
              <a:t>Not everything innovative serves to differentiate one organization from another</a:t>
            </a:r>
          </a:p>
          <a:p>
            <a:pPr lvl="1"/>
            <a:r>
              <a:rPr lang="en-US" dirty="0" smtClean="0"/>
              <a:t>Likewise, not everything that differentiates organizations is necessarily innovative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ln/>
        </p:spPr>
        <p:txBody>
          <a:bodyPr>
            <a:normAutofit/>
          </a:bodyPr>
          <a:lstStyle/>
          <a:p>
            <a:pPr>
              <a:lnSpc>
                <a:spcPct val="90000"/>
              </a:lnSpc>
              <a:spcAft>
                <a:spcPct val="25000"/>
              </a:spcAft>
            </a:pPr>
            <a:r>
              <a:rPr lang="en-US" dirty="0" smtClean="0"/>
              <a:t>Identify basic competitive strategies and explain how a business can use IT to deal with the competitive forces it </a:t>
            </a:r>
            <a:r>
              <a:rPr lang="en-US" dirty="0" smtClean="0"/>
              <a:t>faces</a:t>
            </a:r>
          </a:p>
          <a:p>
            <a:pPr>
              <a:lnSpc>
                <a:spcPct val="90000"/>
              </a:lnSpc>
              <a:spcAft>
                <a:spcPct val="25000"/>
              </a:spcAft>
            </a:pPr>
            <a:endParaRPr lang="en-US" dirty="0" smtClean="0"/>
          </a:p>
          <a:p>
            <a:pPr>
              <a:lnSpc>
                <a:spcPct val="90000"/>
              </a:lnSpc>
              <a:spcAft>
                <a:spcPct val="25000"/>
              </a:spcAft>
            </a:pPr>
            <a:r>
              <a:rPr lang="en-US" dirty="0" smtClean="0"/>
              <a:t>Identify several strategic uses of IT and give examples of how they give competitive advantages to a business</a:t>
            </a:r>
            <a:endParaRPr lang="en-US" dirty="0"/>
          </a:p>
        </p:txBody>
      </p:sp>
      <p:sp>
        <p:nvSpPr>
          <p:cNvPr id="4098" name="AutoShape 2"/>
          <p:cNvSpPr>
            <a:spLocks noGrp="1" noChangeArrowheads="1"/>
          </p:cNvSpPr>
          <p:nvPr>
            <p:ph type="title"/>
          </p:nvPr>
        </p:nvSpPr>
        <p:spPr>
          <a:ln/>
        </p:spPr>
        <p:txBody>
          <a:bodyPr/>
          <a:lstStyle/>
          <a:p>
            <a:r>
              <a:rPr lang="en-US" smtClean="0"/>
              <a:t>Learning Objectives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4" descr="obr43559_0203"/>
          <p:cNvPicPr>
            <a:picLocks noChangeAspect="1" noChangeArrowheads="1"/>
          </p:cNvPicPr>
          <p:nvPr/>
        </p:nvPicPr>
        <p:blipFill>
          <a:blip r:embed="rId3" cstate="print">
            <a:lum bright="-10000" contrast="30000"/>
          </a:blip>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3"/>
          <p:cNvSpPr>
            <a:spLocks noGrp="1" noChangeArrowheads="1"/>
          </p:cNvSpPr>
          <p:nvPr>
            <p:ph type="title"/>
          </p:nvPr>
        </p:nvSpPr>
        <p:spPr>
          <a:ln/>
        </p:spPr>
        <p:txBody>
          <a:bodyPr/>
          <a:lstStyle/>
          <a:p>
            <a:r>
              <a:rPr lang="en-US" smtClean="0"/>
              <a:t>Other Competitive Strategies</a:t>
            </a:r>
            <a:endParaRPr lang="en-US"/>
          </a:p>
        </p:txBody>
      </p:sp>
      <p:sp>
        <p:nvSpPr>
          <p:cNvPr id="21506" name="Rectangle 2"/>
          <p:cNvSpPr>
            <a:spLocks noGrp="1" noChangeArrowheads="1"/>
          </p:cNvSpPr>
          <p:nvPr>
            <p:ph idx="1"/>
          </p:nvPr>
        </p:nvSpPr>
        <p:spPr>
          <a:xfrm>
            <a:off x="457200" y="1600200"/>
            <a:ext cx="8229600" cy="4997152"/>
          </a:xfrm>
          <a:ln/>
        </p:spPr>
        <p:txBody>
          <a:bodyPr>
            <a:normAutofit fontScale="92500" lnSpcReduction="20000"/>
          </a:bodyPr>
          <a:lstStyle/>
          <a:p>
            <a:r>
              <a:rPr lang="en-US" dirty="0" smtClean="0"/>
              <a:t>Lock in Customers and Suppliers</a:t>
            </a:r>
          </a:p>
          <a:p>
            <a:pPr lvl="1"/>
            <a:r>
              <a:rPr lang="en-US" dirty="0" smtClean="0"/>
              <a:t>Deter them from switching to competitors</a:t>
            </a:r>
          </a:p>
          <a:p>
            <a:pPr lvl="1"/>
            <a:endParaRPr lang="en-US" dirty="0" smtClean="0"/>
          </a:p>
          <a:p>
            <a:pPr>
              <a:spcBef>
                <a:spcPct val="25000"/>
              </a:spcBef>
            </a:pPr>
            <a:r>
              <a:rPr lang="en-US" dirty="0" smtClean="0"/>
              <a:t>Build in Switching Costs</a:t>
            </a:r>
          </a:p>
          <a:p>
            <a:pPr lvl="1"/>
            <a:r>
              <a:rPr lang="en-US" dirty="0" smtClean="0"/>
              <a:t>Make customers and suppliers dependent on the use of innovative IS</a:t>
            </a:r>
          </a:p>
          <a:p>
            <a:pPr lvl="1"/>
            <a:endParaRPr lang="en-US" dirty="0" smtClean="0"/>
          </a:p>
          <a:p>
            <a:pPr>
              <a:spcBef>
                <a:spcPct val="25000"/>
              </a:spcBef>
            </a:pPr>
            <a:r>
              <a:rPr lang="en-US" dirty="0" smtClean="0"/>
              <a:t>Raise Barriers to Entry</a:t>
            </a:r>
          </a:p>
          <a:p>
            <a:pPr lvl="1"/>
            <a:r>
              <a:rPr lang="en-US" dirty="0" smtClean="0"/>
              <a:t>Discourage or delay other companies from entering the market</a:t>
            </a:r>
          </a:p>
          <a:p>
            <a:pPr lvl="1"/>
            <a:r>
              <a:rPr lang="en-US" dirty="0" smtClean="0"/>
              <a:t>Increase the technology or investment needed to enter</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ln/>
        </p:spPr>
        <p:txBody>
          <a:bodyPr/>
          <a:lstStyle/>
          <a:p>
            <a:r>
              <a:rPr lang="en-US" dirty="0" smtClean="0"/>
              <a:t>Build Strategic IT Capabilities</a:t>
            </a:r>
          </a:p>
          <a:p>
            <a:pPr lvl="1"/>
            <a:r>
              <a:rPr lang="en-US" dirty="0" smtClean="0"/>
              <a:t>Take advantage of strategic opportunities when they arise</a:t>
            </a:r>
          </a:p>
          <a:p>
            <a:pPr lvl="1"/>
            <a:r>
              <a:rPr lang="en-US" dirty="0" smtClean="0"/>
              <a:t>Improve efficiency of business practices</a:t>
            </a:r>
          </a:p>
          <a:p>
            <a:pPr lvl="1"/>
            <a:endParaRPr lang="en-US" dirty="0" smtClean="0"/>
          </a:p>
          <a:p>
            <a:pPr>
              <a:spcBef>
                <a:spcPct val="25000"/>
              </a:spcBef>
            </a:pPr>
            <a:r>
              <a:rPr lang="en-US" dirty="0" smtClean="0"/>
              <a:t>Leverage </a:t>
            </a:r>
            <a:r>
              <a:rPr lang="en-US" dirty="0" smtClean="0"/>
              <a:t>Investment in IT</a:t>
            </a:r>
          </a:p>
          <a:p>
            <a:pPr lvl="1"/>
            <a:r>
              <a:rPr lang="en-US" dirty="0" smtClean="0"/>
              <a:t>Develop products and service that would not be possible without a strong IT capability</a:t>
            </a:r>
            <a:endParaRPr lang="en-US" dirty="0"/>
          </a:p>
        </p:txBody>
      </p:sp>
      <p:sp>
        <p:nvSpPr>
          <p:cNvPr id="22531" name="AutoShape 3"/>
          <p:cNvSpPr>
            <a:spLocks noGrp="1" noChangeArrowheads="1"/>
          </p:cNvSpPr>
          <p:nvPr>
            <p:ph type="title"/>
          </p:nvPr>
        </p:nvSpPr>
        <p:spPr>
          <a:ln/>
        </p:spPr>
        <p:txBody>
          <a:bodyPr/>
          <a:lstStyle/>
          <a:p>
            <a:r>
              <a:rPr lang="en-US" smtClean="0"/>
              <a:t>Other Competitive Strategies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AutoShape 3"/>
          <p:cNvSpPr>
            <a:spLocks noGrp="1" noChangeArrowheads="1"/>
          </p:cNvSpPr>
          <p:nvPr>
            <p:ph type="title"/>
          </p:nvPr>
        </p:nvSpPr>
        <p:spPr>
          <a:ln/>
        </p:spPr>
        <p:txBody>
          <a:bodyPr/>
          <a:lstStyle/>
          <a:p>
            <a:r>
              <a:rPr lang="en-US" smtClean="0"/>
              <a:t>Customer-Focused Business</a:t>
            </a:r>
            <a:endParaRPr lang="en-US"/>
          </a:p>
        </p:txBody>
      </p:sp>
      <p:sp>
        <p:nvSpPr>
          <p:cNvPr id="202754" name="Rectangle 2"/>
          <p:cNvSpPr>
            <a:spLocks noGrp="1" noChangeArrowheads="1"/>
          </p:cNvSpPr>
          <p:nvPr>
            <p:ph idx="1"/>
          </p:nvPr>
        </p:nvSpPr>
        <p:spPr>
          <a:ln/>
        </p:spPr>
        <p:txBody>
          <a:bodyPr>
            <a:normAutofit fontScale="92500" lnSpcReduction="10000"/>
          </a:bodyPr>
          <a:lstStyle/>
          <a:p>
            <a:r>
              <a:rPr lang="en-US" dirty="0" smtClean="0"/>
              <a:t>What is the business value in being customer-focused?</a:t>
            </a:r>
          </a:p>
          <a:p>
            <a:pPr lvl="1"/>
            <a:r>
              <a:rPr lang="en-US" dirty="0" smtClean="0"/>
              <a:t>Keep customers loyal</a:t>
            </a:r>
          </a:p>
          <a:p>
            <a:pPr lvl="1"/>
            <a:r>
              <a:rPr lang="en-US" dirty="0" smtClean="0"/>
              <a:t>Predict </a:t>
            </a:r>
            <a:r>
              <a:rPr lang="en-US" dirty="0" smtClean="0"/>
              <a:t>their future needs</a:t>
            </a:r>
          </a:p>
          <a:p>
            <a:pPr lvl="1"/>
            <a:r>
              <a:rPr lang="en-US" dirty="0" smtClean="0"/>
              <a:t>Respond to customer concerns</a:t>
            </a:r>
          </a:p>
          <a:p>
            <a:pPr lvl="1"/>
            <a:r>
              <a:rPr lang="en-US" dirty="0" smtClean="0"/>
              <a:t>Provide top-quality customer service</a:t>
            </a:r>
          </a:p>
          <a:p>
            <a:pPr lvl="1"/>
            <a:endParaRPr lang="en-US" dirty="0" smtClean="0"/>
          </a:p>
          <a:p>
            <a:pPr>
              <a:spcBef>
                <a:spcPct val="25000"/>
              </a:spcBef>
            </a:pPr>
            <a:r>
              <a:rPr lang="en-US" dirty="0" smtClean="0"/>
              <a:t>Focus on customer value</a:t>
            </a:r>
          </a:p>
          <a:p>
            <a:pPr lvl="1"/>
            <a:r>
              <a:rPr lang="en-US" dirty="0" smtClean="0"/>
              <a:t>Quality, not price, has become the primary determinant of </a:t>
            </a:r>
            <a:r>
              <a:rPr lang="en-US" dirty="0" smtClean="0"/>
              <a:t>value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ln/>
        </p:spPr>
        <p:txBody>
          <a:bodyPr>
            <a:normAutofit lnSpcReduction="10000"/>
          </a:bodyPr>
          <a:lstStyle/>
          <a:p>
            <a:pPr>
              <a:spcAft>
                <a:spcPct val="15000"/>
              </a:spcAft>
            </a:pPr>
            <a:r>
              <a:rPr lang="en-US" dirty="0" smtClean="0"/>
              <a:t>Companies that </a:t>
            </a:r>
            <a:r>
              <a:rPr lang="en-US" dirty="0" smtClean="0"/>
              <a:t>always </a:t>
            </a:r>
            <a:r>
              <a:rPr lang="en-US" dirty="0" smtClean="0"/>
              <a:t>offer the best value from the customer’s perspective…</a:t>
            </a:r>
          </a:p>
          <a:p>
            <a:pPr lvl="1">
              <a:spcAft>
                <a:spcPct val="15000"/>
              </a:spcAft>
            </a:pPr>
            <a:r>
              <a:rPr lang="en-US" dirty="0" smtClean="0"/>
              <a:t>Track individual </a:t>
            </a:r>
            <a:r>
              <a:rPr lang="en-US" dirty="0" smtClean="0"/>
              <a:t>preferences</a:t>
            </a:r>
            <a:endParaRPr lang="en-US" dirty="0" smtClean="0"/>
          </a:p>
          <a:p>
            <a:pPr lvl="1">
              <a:spcAft>
                <a:spcPct val="15000"/>
              </a:spcAft>
            </a:pPr>
            <a:r>
              <a:rPr lang="en-US" dirty="0" smtClean="0"/>
              <a:t>Keep up with market trends</a:t>
            </a:r>
          </a:p>
          <a:p>
            <a:pPr lvl="1">
              <a:spcAft>
                <a:spcPct val="15000"/>
              </a:spcAft>
            </a:pPr>
            <a:r>
              <a:rPr lang="en-US" dirty="0" smtClean="0"/>
              <a:t>Supply products, services, and information anytime, anywhere</a:t>
            </a:r>
          </a:p>
          <a:p>
            <a:pPr lvl="1">
              <a:spcAft>
                <a:spcPct val="15000"/>
              </a:spcAft>
            </a:pPr>
            <a:r>
              <a:rPr lang="en-US" dirty="0" smtClean="0"/>
              <a:t>Tailor customer services to the individual</a:t>
            </a:r>
          </a:p>
          <a:p>
            <a:pPr lvl="1"/>
            <a:r>
              <a:rPr lang="en-US" dirty="0" smtClean="0"/>
              <a:t>Use Customer Relationship Management (CRM) systems to focus on the customer</a:t>
            </a:r>
            <a:endParaRPr lang="en-US" dirty="0"/>
          </a:p>
        </p:txBody>
      </p:sp>
      <p:sp>
        <p:nvSpPr>
          <p:cNvPr id="204803" name="AutoShape 3"/>
          <p:cNvSpPr>
            <a:spLocks noGrp="1" noChangeArrowheads="1"/>
          </p:cNvSpPr>
          <p:nvPr>
            <p:ph type="title"/>
          </p:nvPr>
        </p:nvSpPr>
        <p:spPr>
          <a:ln/>
        </p:spPr>
        <p:txBody>
          <a:bodyPr/>
          <a:lstStyle/>
          <a:p>
            <a:r>
              <a:rPr lang="en-US" smtClean="0"/>
              <a:t>Providing Customer Value</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AutoShape 3"/>
          <p:cNvSpPr>
            <a:spLocks noGrp="1" noChangeArrowheads="1"/>
          </p:cNvSpPr>
          <p:nvPr>
            <p:ph type="title"/>
          </p:nvPr>
        </p:nvSpPr>
        <p:spPr>
          <a:xfrm>
            <a:off x="0" y="-27384"/>
            <a:ext cx="9144000" cy="1143000"/>
          </a:xfrm>
          <a:ln/>
        </p:spPr>
        <p:txBody>
          <a:bodyPr>
            <a:normAutofit fontScale="90000"/>
          </a:bodyPr>
          <a:lstStyle/>
          <a:p>
            <a:r>
              <a:rPr lang="en-US" dirty="0" smtClean="0"/>
              <a:t>Building Customer Value via the Internet</a:t>
            </a:r>
            <a:endParaRPr lang="en-US" dirty="0"/>
          </a:p>
        </p:txBody>
      </p:sp>
      <p:pic>
        <p:nvPicPr>
          <p:cNvPr id="206852" name="Picture 4" descr="obr43559_0206"/>
          <p:cNvPicPr>
            <a:picLocks noChangeAspect="1" noChangeArrowheads="1"/>
          </p:cNvPicPr>
          <p:nvPr/>
        </p:nvPicPr>
        <p:blipFill>
          <a:blip r:embed="rId3" cstate="print"/>
          <a:srcRect/>
          <a:stretch>
            <a:fillRect/>
          </a:stretch>
        </p:blipFill>
        <p:spPr bwMode="auto">
          <a:xfrm>
            <a:off x="1403648" y="980728"/>
            <a:ext cx="6071714" cy="5877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3"/>
          <p:cNvSpPr>
            <a:spLocks noGrp="1" noChangeArrowheads="1"/>
          </p:cNvSpPr>
          <p:nvPr>
            <p:ph type="title"/>
          </p:nvPr>
        </p:nvSpPr>
        <p:spPr>
          <a:ln/>
        </p:spPr>
        <p:txBody>
          <a:bodyPr/>
          <a:lstStyle/>
          <a:p>
            <a:r>
              <a:rPr lang="en-US" smtClean="0"/>
              <a:t>The Value Chain and Strategic IS</a:t>
            </a:r>
            <a:endParaRPr lang="en-US"/>
          </a:p>
        </p:txBody>
      </p:sp>
      <p:sp>
        <p:nvSpPr>
          <p:cNvPr id="26626" name="Rectangle 2"/>
          <p:cNvSpPr>
            <a:spLocks noGrp="1" noChangeArrowheads="1"/>
          </p:cNvSpPr>
          <p:nvPr>
            <p:ph idx="1"/>
          </p:nvPr>
        </p:nvSpPr>
        <p:spPr>
          <a:ln/>
        </p:spPr>
        <p:txBody>
          <a:bodyPr>
            <a:normAutofit/>
          </a:bodyPr>
          <a:lstStyle/>
          <a:p>
            <a:pPr>
              <a:lnSpc>
                <a:spcPct val="80000"/>
              </a:lnSpc>
              <a:spcAft>
                <a:spcPct val="10000"/>
              </a:spcAft>
            </a:pPr>
            <a:r>
              <a:rPr lang="en-US" sz="2400" dirty="0" smtClean="0"/>
              <a:t>View the firm as a chain of basic activities that add value to its products and services</a:t>
            </a:r>
          </a:p>
          <a:p>
            <a:pPr lvl="1">
              <a:lnSpc>
                <a:spcPct val="80000"/>
              </a:lnSpc>
              <a:spcAft>
                <a:spcPct val="10000"/>
              </a:spcAft>
            </a:pPr>
            <a:r>
              <a:rPr lang="en-US" sz="2400" dirty="0" smtClean="0"/>
              <a:t>Primary processes directly relate to manufacturing or delivering products</a:t>
            </a:r>
          </a:p>
          <a:p>
            <a:pPr lvl="1">
              <a:lnSpc>
                <a:spcPct val="80000"/>
              </a:lnSpc>
              <a:spcAft>
                <a:spcPct val="10000"/>
              </a:spcAft>
            </a:pPr>
            <a:r>
              <a:rPr lang="en-US" sz="2400" dirty="0" smtClean="0"/>
              <a:t>Support processes help support the day-to-day running of the firm and indirectly contribute to products or </a:t>
            </a:r>
            <a:r>
              <a:rPr lang="en-US" sz="2400" dirty="0" smtClean="0"/>
              <a:t>services</a:t>
            </a:r>
          </a:p>
          <a:p>
            <a:pPr lvl="1">
              <a:lnSpc>
                <a:spcPct val="80000"/>
              </a:lnSpc>
              <a:spcAft>
                <a:spcPct val="10000"/>
              </a:spcAft>
            </a:pPr>
            <a:endParaRPr lang="en-US" sz="2400" dirty="0" smtClean="0"/>
          </a:p>
          <a:p>
            <a:pPr>
              <a:lnSpc>
                <a:spcPct val="80000"/>
              </a:lnSpc>
              <a:spcBef>
                <a:spcPct val="25000"/>
              </a:spcBef>
            </a:pPr>
            <a:r>
              <a:rPr lang="en-US" sz="2400" dirty="0" smtClean="0"/>
              <a:t>Use the value chain to highlight where competitive strategies will add the most </a:t>
            </a:r>
            <a:r>
              <a:rPr lang="en-US" sz="2400" dirty="0" smtClean="0"/>
              <a:t>value</a:t>
            </a:r>
            <a:endParaRPr lang="en-US"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AutoShape 2"/>
          <p:cNvSpPr>
            <a:spLocks noGrp="1" noChangeArrowheads="1"/>
          </p:cNvSpPr>
          <p:nvPr>
            <p:ph type="title"/>
          </p:nvPr>
        </p:nvSpPr>
        <p:spPr>
          <a:ln/>
        </p:spPr>
        <p:txBody>
          <a:bodyPr/>
          <a:lstStyle/>
          <a:p>
            <a:r>
              <a:rPr lang="en-GB" smtClean="0"/>
              <a:t>Value Chain</a:t>
            </a:r>
            <a:endParaRPr lang="en-GB"/>
          </a:p>
        </p:txBody>
      </p:sp>
      <p:sp>
        <p:nvSpPr>
          <p:cNvPr id="198659" name="Rectangle 3"/>
          <p:cNvSpPr>
            <a:spLocks noGrp="1" noChangeArrowheads="1"/>
          </p:cNvSpPr>
          <p:nvPr>
            <p:ph idx="1"/>
          </p:nvPr>
        </p:nvSpPr>
        <p:spPr>
          <a:xfrm>
            <a:off x="457200" y="1268760"/>
            <a:ext cx="8229600" cy="5400600"/>
          </a:xfrm>
          <a:ln/>
        </p:spPr>
        <p:txBody>
          <a:bodyPr>
            <a:normAutofit/>
          </a:bodyPr>
          <a:lstStyle/>
          <a:p>
            <a:pPr>
              <a:lnSpc>
                <a:spcPct val="80000"/>
              </a:lnSpc>
            </a:pPr>
            <a:r>
              <a:rPr lang="en-GB" sz="2400" dirty="0" smtClean="0"/>
              <a:t>The goal of these activities is to offer the customer a level of value that exceeds the cost of the activities, thereby resulting in a profit margin</a:t>
            </a:r>
            <a:r>
              <a:rPr lang="en-GB" sz="2400" dirty="0" smtClean="0"/>
              <a:t>.</a:t>
            </a:r>
          </a:p>
          <a:p>
            <a:pPr>
              <a:lnSpc>
                <a:spcPct val="80000"/>
              </a:lnSpc>
            </a:pPr>
            <a:endParaRPr lang="en-GB" sz="2400" dirty="0" smtClean="0"/>
          </a:p>
          <a:p>
            <a:pPr>
              <a:lnSpc>
                <a:spcPct val="80000"/>
              </a:lnSpc>
            </a:pPr>
            <a:r>
              <a:rPr lang="en-GB" sz="2400" dirty="0" smtClean="0"/>
              <a:t>The primary value chain activities are:</a:t>
            </a:r>
          </a:p>
          <a:p>
            <a:pPr lvl="1">
              <a:lnSpc>
                <a:spcPct val="80000"/>
              </a:lnSpc>
            </a:pPr>
            <a:r>
              <a:rPr lang="en-GB" sz="2400" b="1" dirty="0" smtClean="0"/>
              <a:t>Inbound Logistics</a:t>
            </a:r>
            <a:r>
              <a:rPr lang="en-GB" sz="2400" dirty="0" smtClean="0"/>
              <a:t>: the receiving and warehousing of raw materials, and their distribution to manufacturing as they are required.</a:t>
            </a:r>
          </a:p>
          <a:p>
            <a:pPr lvl="1">
              <a:lnSpc>
                <a:spcPct val="80000"/>
              </a:lnSpc>
            </a:pPr>
            <a:r>
              <a:rPr lang="en-GB" sz="2400" b="1" dirty="0" smtClean="0"/>
              <a:t>Production</a:t>
            </a:r>
            <a:r>
              <a:rPr lang="en-GB" sz="2400" dirty="0" smtClean="0"/>
              <a:t>: the processes of transforming inputs into finished products and services.</a:t>
            </a:r>
          </a:p>
          <a:p>
            <a:pPr lvl="1">
              <a:lnSpc>
                <a:spcPct val="80000"/>
              </a:lnSpc>
            </a:pPr>
            <a:r>
              <a:rPr lang="en-GB" sz="2400" b="1" dirty="0" smtClean="0"/>
              <a:t>Outbound Logistics</a:t>
            </a:r>
            <a:r>
              <a:rPr lang="en-GB" sz="2400" dirty="0" smtClean="0"/>
              <a:t>: the warehousing and distribution of finished goods.</a:t>
            </a:r>
          </a:p>
          <a:p>
            <a:pPr lvl="1">
              <a:lnSpc>
                <a:spcPct val="80000"/>
              </a:lnSpc>
            </a:pPr>
            <a:r>
              <a:rPr lang="en-GB" sz="2400" b="1" dirty="0" smtClean="0"/>
              <a:t>Marketing &amp; Sales</a:t>
            </a:r>
            <a:r>
              <a:rPr lang="en-GB" sz="2400" dirty="0" smtClean="0"/>
              <a:t>: the identification of customer needs and the generation of sales.</a:t>
            </a:r>
          </a:p>
          <a:p>
            <a:pPr lvl="1">
              <a:lnSpc>
                <a:spcPct val="80000"/>
              </a:lnSpc>
            </a:pPr>
            <a:r>
              <a:rPr lang="en-GB" sz="2400" b="1" dirty="0" smtClean="0"/>
              <a:t>Service</a:t>
            </a:r>
            <a:r>
              <a:rPr lang="en-GB" sz="2400" dirty="0" smtClean="0"/>
              <a:t>: the support of customers after the products and services are sold to them</a:t>
            </a:r>
            <a:r>
              <a:rPr lang="en-GB" sz="2400" dirty="0" smtClean="0"/>
              <a:t>.</a:t>
            </a:r>
            <a:endParaRPr lang="en-GB"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AutoShape 2"/>
          <p:cNvSpPr>
            <a:spLocks noGrp="1" noChangeArrowheads="1"/>
          </p:cNvSpPr>
          <p:nvPr>
            <p:ph type="title"/>
          </p:nvPr>
        </p:nvSpPr>
        <p:spPr>
          <a:ln/>
        </p:spPr>
        <p:txBody>
          <a:bodyPr/>
          <a:lstStyle/>
          <a:p>
            <a:r>
              <a:rPr lang="en-GB" smtClean="0"/>
              <a:t>Value Chain</a:t>
            </a:r>
            <a:endParaRPr lang="en-GB"/>
          </a:p>
        </p:txBody>
      </p:sp>
      <p:sp>
        <p:nvSpPr>
          <p:cNvPr id="198659" name="Rectangle 3"/>
          <p:cNvSpPr>
            <a:spLocks noGrp="1" noChangeArrowheads="1"/>
          </p:cNvSpPr>
          <p:nvPr>
            <p:ph idx="1"/>
          </p:nvPr>
        </p:nvSpPr>
        <p:spPr>
          <a:xfrm>
            <a:off x="457200" y="1600200"/>
            <a:ext cx="8229600" cy="4997152"/>
          </a:xfrm>
          <a:ln/>
        </p:spPr>
        <p:txBody>
          <a:bodyPr>
            <a:normAutofit/>
          </a:bodyPr>
          <a:lstStyle/>
          <a:p>
            <a:pPr>
              <a:lnSpc>
                <a:spcPct val="80000"/>
              </a:lnSpc>
            </a:pPr>
            <a:r>
              <a:rPr lang="en-GB" sz="2400" dirty="0" smtClean="0"/>
              <a:t>These </a:t>
            </a:r>
            <a:r>
              <a:rPr lang="en-GB" sz="2400" dirty="0" smtClean="0"/>
              <a:t>primary activities are supported by</a:t>
            </a:r>
            <a:r>
              <a:rPr lang="en-GB" sz="2400" dirty="0" smtClean="0"/>
              <a:t>:</a:t>
            </a:r>
          </a:p>
          <a:p>
            <a:pPr>
              <a:lnSpc>
                <a:spcPct val="80000"/>
              </a:lnSpc>
            </a:pPr>
            <a:endParaRPr lang="en-GB" sz="2400" dirty="0" smtClean="0"/>
          </a:p>
          <a:p>
            <a:pPr lvl="1">
              <a:lnSpc>
                <a:spcPct val="80000"/>
              </a:lnSpc>
            </a:pPr>
            <a:r>
              <a:rPr lang="en-GB" sz="2400" b="1" dirty="0" smtClean="0"/>
              <a:t>The infrastructure of the firm</a:t>
            </a:r>
            <a:r>
              <a:rPr lang="en-GB" sz="2400" dirty="0" smtClean="0"/>
              <a:t>: organizational structure, control systems, company culture, etc.</a:t>
            </a:r>
          </a:p>
          <a:p>
            <a:pPr lvl="1">
              <a:lnSpc>
                <a:spcPct val="80000"/>
              </a:lnSpc>
            </a:pPr>
            <a:endParaRPr lang="en-GB" sz="2400" dirty="0" smtClean="0"/>
          </a:p>
          <a:p>
            <a:pPr lvl="1">
              <a:lnSpc>
                <a:spcPct val="80000"/>
              </a:lnSpc>
            </a:pPr>
            <a:r>
              <a:rPr lang="en-GB" sz="2400" b="1" dirty="0" smtClean="0"/>
              <a:t>Human </a:t>
            </a:r>
            <a:r>
              <a:rPr lang="en-GB" sz="2400" b="1" dirty="0" smtClean="0"/>
              <a:t>resource management</a:t>
            </a:r>
            <a:r>
              <a:rPr lang="en-GB" sz="2400" dirty="0" smtClean="0"/>
              <a:t>: employee recruiting, hiring, training, development, and compensation.</a:t>
            </a:r>
          </a:p>
          <a:p>
            <a:pPr lvl="1">
              <a:lnSpc>
                <a:spcPct val="80000"/>
              </a:lnSpc>
            </a:pPr>
            <a:endParaRPr lang="en-GB" sz="2400" dirty="0" smtClean="0"/>
          </a:p>
          <a:p>
            <a:pPr lvl="1">
              <a:lnSpc>
                <a:spcPct val="80000"/>
              </a:lnSpc>
            </a:pPr>
            <a:r>
              <a:rPr lang="en-GB" sz="2400" b="1" dirty="0" smtClean="0"/>
              <a:t>Technology </a:t>
            </a:r>
            <a:r>
              <a:rPr lang="en-GB" sz="2400" b="1" dirty="0" smtClean="0"/>
              <a:t>development</a:t>
            </a:r>
            <a:r>
              <a:rPr lang="en-GB" sz="2400" dirty="0" smtClean="0"/>
              <a:t>: technologies to support value-creating activities.</a:t>
            </a:r>
          </a:p>
          <a:p>
            <a:pPr lvl="1">
              <a:lnSpc>
                <a:spcPct val="80000"/>
              </a:lnSpc>
            </a:pPr>
            <a:endParaRPr lang="en-GB" sz="2400" dirty="0" smtClean="0"/>
          </a:p>
          <a:p>
            <a:pPr lvl="1">
              <a:lnSpc>
                <a:spcPct val="80000"/>
              </a:lnSpc>
            </a:pPr>
            <a:r>
              <a:rPr lang="en-GB" sz="2400" b="1" dirty="0" smtClean="0"/>
              <a:t>Procurement</a:t>
            </a:r>
            <a:r>
              <a:rPr lang="en-GB" sz="2400" dirty="0" smtClean="0"/>
              <a:t>: purchasing </a:t>
            </a:r>
            <a:r>
              <a:rPr lang="en-GB" sz="2400" dirty="0" smtClean="0"/>
              <a:t>inputs at the best possible total cost of </a:t>
            </a:r>
            <a:r>
              <a:rPr lang="en-GB" sz="2400" dirty="0" smtClean="0"/>
              <a:t>ownership</a:t>
            </a:r>
          </a:p>
          <a:p>
            <a:pPr lvl="2">
              <a:lnSpc>
                <a:spcPct val="80000"/>
              </a:lnSpc>
            </a:pPr>
            <a:r>
              <a:rPr lang="en-GB" sz="2000" dirty="0" smtClean="0"/>
              <a:t> </a:t>
            </a:r>
            <a:r>
              <a:rPr lang="en-GB" sz="2000" dirty="0" smtClean="0"/>
              <a:t>such as materials, supplies, and equipment.</a:t>
            </a:r>
            <a:endParaRPr lang="en-GB"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AutoShape 3"/>
          <p:cNvSpPr>
            <a:spLocks noGrp="1" noChangeArrowheads="1"/>
          </p:cNvSpPr>
          <p:nvPr>
            <p:ph type="title"/>
          </p:nvPr>
        </p:nvSpPr>
        <p:spPr>
          <a:ln/>
        </p:spPr>
        <p:txBody>
          <a:bodyPr/>
          <a:lstStyle/>
          <a:p>
            <a:r>
              <a:rPr lang="en-US" dirty="0" smtClean="0"/>
              <a:t>Becoming an Agile </a:t>
            </a:r>
            <a:r>
              <a:rPr lang="en-US" dirty="0" smtClean="0"/>
              <a:t>Company (</a:t>
            </a:r>
            <a:r>
              <a:rPr lang="fa-IR" dirty="0" smtClean="0"/>
              <a:t>چابک</a:t>
            </a:r>
            <a:r>
              <a:rPr lang="en-US" dirty="0" smtClean="0"/>
              <a:t>)</a:t>
            </a:r>
            <a:endParaRPr lang="en-US" dirty="0"/>
          </a:p>
        </p:txBody>
      </p:sp>
      <p:sp>
        <p:nvSpPr>
          <p:cNvPr id="208898" name="Rectangle 2"/>
          <p:cNvSpPr>
            <a:spLocks noGrp="1" noChangeArrowheads="1"/>
          </p:cNvSpPr>
          <p:nvPr>
            <p:ph idx="1"/>
          </p:nvPr>
        </p:nvSpPr>
        <p:spPr>
          <a:ln/>
        </p:spPr>
        <p:txBody>
          <a:bodyPr>
            <a:normAutofit fontScale="92500" lnSpcReduction="20000"/>
          </a:bodyPr>
          <a:lstStyle/>
          <a:p>
            <a:r>
              <a:rPr lang="en-US" b="1" dirty="0" smtClean="0"/>
              <a:t>Agility</a:t>
            </a:r>
            <a:r>
              <a:rPr lang="en-US" dirty="0" smtClean="0"/>
              <a:t> is the ability </a:t>
            </a:r>
            <a:r>
              <a:rPr lang="en-US" dirty="0" smtClean="0"/>
              <a:t>to success:</a:t>
            </a:r>
            <a:endParaRPr lang="en-US" dirty="0" smtClean="0"/>
          </a:p>
          <a:p>
            <a:pPr lvl="1"/>
            <a:r>
              <a:rPr lang="en-US" dirty="0" smtClean="0"/>
              <a:t>By rapidly </a:t>
            </a:r>
            <a:r>
              <a:rPr lang="en-US" dirty="0" smtClean="0"/>
              <a:t>changing, continually fragmenting global markets</a:t>
            </a:r>
          </a:p>
          <a:p>
            <a:pPr lvl="1"/>
            <a:r>
              <a:rPr lang="en-US" dirty="0" smtClean="0"/>
              <a:t>By selling high-quality, high-performance, customer-configured products and services</a:t>
            </a:r>
          </a:p>
          <a:p>
            <a:pPr lvl="1"/>
            <a:r>
              <a:rPr lang="en-US" dirty="0" smtClean="0"/>
              <a:t>By using Internet </a:t>
            </a:r>
            <a:r>
              <a:rPr lang="en-US" dirty="0" smtClean="0"/>
              <a:t>technologies</a:t>
            </a:r>
          </a:p>
          <a:p>
            <a:pPr lvl="1"/>
            <a:endParaRPr lang="en-US" dirty="0" smtClean="0"/>
          </a:p>
          <a:p>
            <a:r>
              <a:rPr lang="en-US" dirty="0" smtClean="0"/>
              <a:t>An agile company profits </a:t>
            </a:r>
            <a:r>
              <a:rPr lang="en-US" dirty="0" smtClean="0"/>
              <a:t>by:</a:t>
            </a:r>
            <a:endParaRPr lang="en-US" dirty="0" smtClean="0"/>
          </a:p>
          <a:p>
            <a:pPr lvl="1"/>
            <a:r>
              <a:rPr lang="en-US" dirty="0" smtClean="0"/>
              <a:t>Broad product ranges</a:t>
            </a:r>
          </a:p>
          <a:p>
            <a:pPr lvl="1"/>
            <a:r>
              <a:rPr lang="en-US" dirty="0" smtClean="0"/>
              <a:t>Short model lifetimes</a:t>
            </a:r>
          </a:p>
          <a:p>
            <a:pPr lvl="1"/>
            <a:r>
              <a:rPr lang="en-US" dirty="0" smtClean="0"/>
              <a:t>Individualized </a:t>
            </a:r>
            <a:r>
              <a:rPr lang="en-US" dirty="0" smtClean="0"/>
              <a:t>products</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ln/>
        </p:spPr>
        <p:txBody>
          <a:bodyPr>
            <a:normAutofit/>
          </a:bodyPr>
          <a:lstStyle/>
          <a:p>
            <a:pPr>
              <a:lnSpc>
                <a:spcPct val="90000"/>
              </a:lnSpc>
              <a:spcAft>
                <a:spcPct val="25000"/>
              </a:spcAft>
            </a:pPr>
            <a:r>
              <a:rPr lang="en-US" dirty="0" smtClean="0"/>
              <a:t>Identify the business value of using Internet technologies to become an agile competitor or to form a virtual </a:t>
            </a:r>
            <a:r>
              <a:rPr lang="en-US" dirty="0" smtClean="0"/>
              <a:t>company</a:t>
            </a:r>
          </a:p>
          <a:p>
            <a:pPr>
              <a:lnSpc>
                <a:spcPct val="90000"/>
              </a:lnSpc>
              <a:spcAft>
                <a:spcPct val="25000"/>
              </a:spcAft>
            </a:pPr>
            <a:endParaRPr lang="en-US" dirty="0" smtClean="0"/>
          </a:p>
          <a:p>
            <a:pPr>
              <a:lnSpc>
                <a:spcPct val="90000"/>
              </a:lnSpc>
            </a:pPr>
            <a:r>
              <a:rPr lang="en-US" dirty="0" smtClean="0"/>
              <a:t>Explain how knowledge management systems can help a business gain strategic advantages</a:t>
            </a:r>
          </a:p>
          <a:p>
            <a:pPr>
              <a:lnSpc>
                <a:spcPct val="90000"/>
              </a:lnSpc>
              <a:spcAft>
                <a:spcPct val="25000"/>
              </a:spcAft>
            </a:pPr>
            <a:endParaRPr lang="en-US" dirty="0"/>
          </a:p>
        </p:txBody>
      </p:sp>
      <p:sp>
        <p:nvSpPr>
          <p:cNvPr id="4098" name="AutoShape 2"/>
          <p:cNvSpPr>
            <a:spLocks noGrp="1" noChangeArrowheads="1"/>
          </p:cNvSpPr>
          <p:nvPr>
            <p:ph type="title"/>
          </p:nvPr>
        </p:nvSpPr>
        <p:spPr>
          <a:ln/>
        </p:spPr>
        <p:txBody>
          <a:bodyPr/>
          <a:lstStyle/>
          <a:p>
            <a:r>
              <a:rPr lang="en-US" smtClean="0"/>
              <a:t>Learning Objectives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AutoShape 3"/>
          <p:cNvSpPr>
            <a:spLocks noGrp="1" noChangeArrowheads="1"/>
          </p:cNvSpPr>
          <p:nvPr>
            <p:ph type="title"/>
          </p:nvPr>
        </p:nvSpPr>
        <p:spPr>
          <a:ln/>
        </p:spPr>
        <p:txBody>
          <a:bodyPr/>
          <a:lstStyle/>
          <a:p>
            <a:r>
              <a:rPr lang="en-US" smtClean="0"/>
              <a:t>Strategies for Agility</a:t>
            </a:r>
            <a:endParaRPr lang="en-US"/>
          </a:p>
        </p:txBody>
      </p:sp>
      <p:sp>
        <p:nvSpPr>
          <p:cNvPr id="210946" name="Rectangle 2"/>
          <p:cNvSpPr>
            <a:spLocks noGrp="1" noChangeArrowheads="1"/>
          </p:cNvSpPr>
          <p:nvPr>
            <p:ph idx="1"/>
          </p:nvPr>
        </p:nvSpPr>
        <p:spPr>
          <a:ln/>
        </p:spPr>
        <p:txBody>
          <a:bodyPr>
            <a:normAutofit fontScale="92500"/>
          </a:bodyPr>
          <a:lstStyle/>
          <a:p>
            <a:pPr>
              <a:spcAft>
                <a:spcPct val="20000"/>
              </a:spcAft>
            </a:pPr>
            <a:r>
              <a:rPr lang="en-US" dirty="0" smtClean="0"/>
              <a:t>An agile company…</a:t>
            </a:r>
          </a:p>
          <a:p>
            <a:pPr lvl="1">
              <a:spcAft>
                <a:spcPct val="20000"/>
              </a:spcAft>
            </a:pPr>
            <a:r>
              <a:rPr lang="en-US" dirty="0" smtClean="0"/>
              <a:t>Presents products as solutions to customers’ problems</a:t>
            </a:r>
          </a:p>
          <a:p>
            <a:pPr lvl="1">
              <a:spcAft>
                <a:spcPct val="20000"/>
              </a:spcAft>
            </a:pPr>
            <a:r>
              <a:rPr lang="en-US" dirty="0" smtClean="0"/>
              <a:t>Cooperates with customers, suppliers and competitors</a:t>
            </a:r>
          </a:p>
          <a:p>
            <a:pPr lvl="1">
              <a:spcAft>
                <a:spcPct val="20000"/>
              </a:spcAft>
            </a:pPr>
            <a:r>
              <a:rPr lang="en-US" dirty="0" smtClean="0"/>
              <a:t>Brings products to market as quickly and cost-effectively as possible</a:t>
            </a:r>
          </a:p>
          <a:p>
            <a:pPr lvl="1">
              <a:spcAft>
                <a:spcPct val="20000"/>
              </a:spcAft>
            </a:pPr>
            <a:r>
              <a:rPr lang="en-US" dirty="0" smtClean="0"/>
              <a:t>Organizes to </a:t>
            </a:r>
            <a:r>
              <a:rPr lang="en-US" dirty="0" smtClean="0"/>
              <a:t>succeed </a:t>
            </a:r>
            <a:r>
              <a:rPr lang="en-US" dirty="0" smtClean="0"/>
              <a:t>on change and uncertainty</a:t>
            </a:r>
          </a:p>
          <a:p>
            <a:pPr lvl="1"/>
            <a:r>
              <a:rPr lang="en-US" dirty="0" smtClean="0"/>
              <a:t>Leverages the impact of its people and the knowledge they possess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body" idx="1"/>
          </p:nvPr>
        </p:nvSpPr>
        <p:spPr>
          <a:ln/>
        </p:spPr>
        <p:txBody>
          <a:bodyPr>
            <a:normAutofit fontScale="92500" lnSpcReduction="20000"/>
          </a:bodyPr>
          <a:lstStyle/>
          <a:p>
            <a:r>
              <a:rPr lang="en-US" smtClean="0"/>
              <a:t>A </a:t>
            </a:r>
            <a:r>
              <a:rPr lang="en-US" b="1" smtClean="0"/>
              <a:t>virtual company</a:t>
            </a:r>
            <a:r>
              <a:rPr lang="en-US" smtClean="0"/>
              <a:t> uses IT to link…</a:t>
            </a:r>
          </a:p>
          <a:p>
            <a:pPr lvl="1"/>
            <a:r>
              <a:rPr lang="en-US" smtClean="0"/>
              <a:t>People</a:t>
            </a:r>
          </a:p>
          <a:p>
            <a:pPr lvl="1"/>
            <a:r>
              <a:rPr lang="en-US" smtClean="0"/>
              <a:t>Organizations</a:t>
            </a:r>
          </a:p>
          <a:p>
            <a:pPr lvl="1"/>
            <a:r>
              <a:rPr lang="en-US" smtClean="0"/>
              <a:t>Assets</a:t>
            </a:r>
          </a:p>
          <a:p>
            <a:pPr lvl="1"/>
            <a:r>
              <a:rPr lang="en-US" smtClean="0"/>
              <a:t>Ideas</a:t>
            </a:r>
          </a:p>
          <a:p>
            <a:pPr>
              <a:spcBef>
                <a:spcPct val="50000"/>
              </a:spcBef>
            </a:pPr>
            <a:r>
              <a:rPr lang="en-US" smtClean="0"/>
              <a:t>Inter-enterprise information systems link…</a:t>
            </a:r>
          </a:p>
          <a:p>
            <a:pPr lvl="1"/>
            <a:r>
              <a:rPr lang="en-US" smtClean="0"/>
              <a:t>Customers</a:t>
            </a:r>
          </a:p>
          <a:p>
            <a:pPr lvl="1"/>
            <a:r>
              <a:rPr lang="en-US" smtClean="0"/>
              <a:t>Suppliers</a:t>
            </a:r>
          </a:p>
          <a:p>
            <a:pPr lvl="1"/>
            <a:r>
              <a:rPr lang="en-US" smtClean="0"/>
              <a:t>Subcontractors</a:t>
            </a:r>
          </a:p>
          <a:p>
            <a:pPr lvl="1"/>
            <a:r>
              <a:rPr lang="en-US" smtClean="0"/>
              <a:t>Competitors</a:t>
            </a:r>
            <a:endParaRPr lang="en-US" dirty="0"/>
          </a:p>
        </p:txBody>
      </p:sp>
      <p:sp>
        <p:nvSpPr>
          <p:cNvPr id="215043" name="AutoShape 3"/>
          <p:cNvSpPr>
            <a:spLocks noGrp="1" noChangeArrowheads="1"/>
          </p:cNvSpPr>
          <p:nvPr>
            <p:ph type="title"/>
          </p:nvPr>
        </p:nvSpPr>
        <p:spPr>
          <a:ln/>
        </p:spPr>
        <p:txBody>
          <a:bodyPr/>
          <a:lstStyle/>
          <a:p>
            <a:r>
              <a:rPr lang="en-US" smtClean="0"/>
              <a:t>Creating a Virtual Company</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AutoShape 3"/>
          <p:cNvSpPr>
            <a:spLocks noGrp="1" noChangeArrowheads="1"/>
          </p:cNvSpPr>
          <p:nvPr>
            <p:ph type="title"/>
          </p:nvPr>
        </p:nvSpPr>
        <p:spPr>
          <a:xfrm>
            <a:off x="457200" y="-27384"/>
            <a:ext cx="8229600" cy="792088"/>
          </a:xfrm>
          <a:ln/>
        </p:spPr>
        <p:txBody>
          <a:bodyPr/>
          <a:lstStyle/>
          <a:p>
            <a:r>
              <a:rPr lang="en-US" dirty="0" smtClean="0"/>
              <a:t>A Virtual Company</a:t>
            </a:r>
            <a:endParaRPr lang="en-US" dirty="0"/>
          </a:p>
        </p:txBody>
      </p:sp>
      <p:pic>
        <p:nvPicPr>
          <p:cNvPr id="217092" name="Picture 4" descr="obr43559_0213"/>
          <p:cNvPicPr>
            <a:picLocks noChangeAspect="1" noChangeArrowheads="1"/>
          </p:cNvPicPr>
          <p:nvPr/>
        </p:nvPicPr>
        <p:blipFill>
          <a:blip r:embed="rId3" cstate="print"/>
          <a:srcRect/>
          <a:stretch>
            <a:fillRect/>
          </a:stretch>
        </p:blipFill>
        <p:spPr bwMode="auto">
          <a:xfrm>
            <a:off x="151416" y="764704"/>
            <a:ext cx="8885080" cy="5832648"/>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AutoShape 3"/>
          <p:cNvSpPr>
            <a:spLocks noGrp="1" noChangeArrowheads="1"/>
          </p:cNvSpPr>
          <p:nvPr>
            <p:ph type="title"/>
          </p:nvPr>
        </p:nvSpPr>
        <p:spPr>
          <a:ln/>
        </p:spPr>
        <p:txBody>
          <a:bodyPr/>
          <a:lstStyle/>
          <a:p>
            <a:r>
              <a:rPr lang="en-US" smtClean="0"/>
              <a:t>Virtual Company Strategies</a:t>
            </a:r>
            <a:endParaRPr lang="en-US"/>
          </a:p>
        </p:txBody>
      </p:sp>
      <p:sp>
        <p:nvSpPr>
          <p:cNvPr id="219138" name="Rectangle 2"/>
          <p:cNvSpPr>
            <a:spLocks noGrp="1" noChangeArrowheads="1"/>
          </p:cNvSpPr>
          <p:nvPr>
            <p:ph idx="1"/>
          </p:nvPr>
        </p:nvSpPr>
        <p:spPr>
          <a:ln/>
        </p:spPr>
        <p:txBody>
          <a:bodyPr>
            <a:normAutofit/>
          </a:bodyPr>
          <a:lstStyle/>
          <a:p>
            <a:pPr>
              <a:spcAft>
                <a:spcPct val="20000"/>
              </a:spcAft>
            </a:pPr>
            <a:r>
              <a:rPr lang="en-US" dirty="0" smtClean="0"/>
              <a:t>Basic business strategies</a:t>
            </a:r>
          </a:p>
          <a:p>
            <a:pPr lvl="1">
              <a:spcAft>
                <a:spcPct val="20000"/>
              </a:spcAft>
            </a:pPr>
            <a:r>
              <a:rPr lang="en-US" dirty="0" smtClean="0"/>
              <a:t>Share information and risk with alliance partners</a:t>
            </a:r>
          </a:p>
          <a:p>
            <a:pPr lvl="1">
              <a:spcAft>
                <a:spcPct val="20000"/>
              </a:spcAft>
            </a:pPr>
            <a:r>
              <a:rPr lang="en-US" dirty="0" smtClean="0"/>
              <a:t>Reduce </a:t>
            </a:r>
            <a:r>
              <a:rPr lang="en-US" dirty="0" smtClean="0"/>
              <a:t>concept-to-cash time through sharing</a:t>
            </a:r>
          </a:p>
          <a:p>
            <a:pPr lvl="1">
              <a:spcAft>
                <a:spcPct val="20000"/>
              </a:spcAft>
            </a:pPr>
            <a:r>
              <a:rPr lang="en-US" dirty="0" smtClean="0"/>
              <a:t>Increase facilities and market coverage</a:t>
            </a:r>
          </a:p>
          <a:p>
            <a:pPr lvl="1">
              <a:spcAft>
                <a:spcPct val="20000"/>
              </a:spcAft>
            </a:pPr>
            <a:r>
              <a:rPr lang="en-US" dirty="0" smtClean="0"/>
              <a:t>Gain access to new markets and share market or customer loyalty</a:t>
            </a:r>
          </a:p>
          <a:p>
            <a:pPr lvl="1"/>
            <a:r>
              <a:rPr lang="en-US" dirty="0" smtClean="0"/>
              <a:t>Migrate from selling products to selling solutions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AutoShape 3"/>
          <p:cNvSpPr>
            <a:spLocks noGrp="1" noChangeArrowheads="1"/>
          </p:cNvSpPr>
          <p:nvPr>
            <p:ph type="title"/>
          </p:nvPr>
        </p:nvSpPr>
        <p:spPr>
          <a:ln/>
        </p:spPr>
        <p:txBody>
          <a:bodyPr>
            <a:normAutofit fontScale="90000"/>
          </a:bodyPr>
          <a:lstStyle/>
          <a:p>
            <a:r>
              <a:rPr lang="en-US" smtClean="0"/>
              <a:t>Building a Knowledge-Creating Company</a:t>
            </a:r>
            <a:endParaRPr lang="en-US"/>
          </a:p>
        </p:txBody>
      </p:sp>
      <p:sp>
        <p:nvSpPr>
          <p:cNvPr id="221186" name="Rectangle 2"/>
          <p:cNvSpPr>
            <a:spLocks noGrp="1" noChangeArrowheads="1"/>
          </p:cNvSpPr>
          <p:nvPr>
            <p:ph idx="1"/>
          </p:nvPr>
        </p:nvSpPr>
        <p:spPr>
          <a:ln/>
        </p:spPr>
        <p:txBody>
          <a:bodyPr/>
          <a:lstStyle/>
          <a:p>
            <a:pPr>
              <a:spcAft>
                <a:spcPct val="20000"/>
              </a:spcAft>
            </a:pPr>
            <a:r>
              <a:rPr lang="en-US" dirty="0" smtClean="0"/>
              <a:t>A </a:t>
            </a:r>
            <a:r>
              <a:rPr lang="en-US" b="1" dirty="0" smtClean="0"/>
              <a:t>knowledge-creating company</a:t>
            </a:r>
            <a:r>
              <a:rPr lang="en-US" dirty="0" smtClean="0"/>
              <a:t> </a:t>
            </a:r>
            <a:endParaRPr lang="en-US" dirty="0" smtClean="0"/>
          </a:p>
          <a:p>
            <a:pPr>
              <a:spcAft>
                <a:spcPct val="20000"/>
              </a:spcAft>
            </a:pPr>
            <a:endParaRPr lang="en-US" dirty="0" smtClean="0"/>
          </a:p>
          <a:p>
            <a:pPr lvl="1">
              <a:spcAft>
                <a:spcPct val="20000"/>
              </a:spcAft>
            </a:pPr>
            <a:r>
              <a:rPr lang="en-US" dirty="0" smtClean="0"/>
              <a:t>Always </a:t>
            </a:r>
            <a:r>
              <a:rPr lang="en-US" dirty="0" smtClean="0"/>
              <a:t>creates new business </a:t>
            </a:r>
            <a:r>
              <a:rPr lang="en-US" dirty="0" smtClean="0"/>
              <a:t>knowledge</a:t>
            </a:r>
          </a:p>
          <a:p>
            <a:pPr lvl="1">
              <a:spcAft>
                <a:spcPct val="20000"/>
              </a:spcAft>
            </a:pPr>
            <a:endParaRPr lang="en-US" dirty="0" smtClean="0"/>
          </a:p>
          <a:p>
            <a:pPr lvl="1">
              <a:spcAft>
                <a:spcPct val="20000"/>
              </a:spcAft>
            </a:pPr>
            <a:r>
              <a:rPr lang="en-US" dirty="0" smtClean="0"/>
              <a:t>D</a:t>
            </a:r>
            <a:r>
              <a:rPr lang="en-US" dirty="0" smtClean="0"/>
              <a:t>istribute </a:t>
            </a:r>
            <a:r>
              <a:rPr lang="en-US" dirty="0" smtClean="0"/>
              <a:t>it </a:t>
            </a:r>
            <a:r>
              <a:rPr lang="en-US" dirty="0" smtClean="0"/>
              <a:t>all over </a:t>
            </a:r>
            <a:r>
              <a:rPr lang="en-US" dirty="0" smtClean="0"/>
              <a:t>the company</a:t>
            </a:r>
          </a:p>
          <a:p>
            <a:pPr lvl="1"/>
            <a:endParaRPr lang="en-US" dirty="0" smtClean="0"/>
          </a:p>
          <a:p>
            <a:pPr lvl="1"/>
            <a:r>
              <a:rPr lang="en-US" dirty="0" smtClean="0"/>
              <a:t>Builds </a:t>
            </a:r>
            <a:r>
              <a:rPr lang="en-US" dirty="0" smtClean="0"/>
              <a:t>it into its products and services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body" idx="1"/>
          </p:nvPr>
        </p:nvSpPr>
        <p:spPr>
          <a:ln/>
        </p:spPr>
        <p:txBody>
          <a:bodyPr>
            <a:normAutofit/>
          </a:bodyPr>
          <a:lstStyle/>
          <a:p>
            <a:pPr>
              <a:spcAft>
                <a:spcPct val="20000"/>
              </a:spcAft>
            </a:pPr>
            <a:r>
              <a:rPr lang="en-US" dirty="0" smtClean="0"/>
              <a:t>Explicit </a:t>
            </a:r>
            <a:r>
              <a:rPr lang="en-US" dirty="0" smtClean="0"/>
              <a:t>Knowledge (</a:t>
            </a:r>
            <a:r>
              <a:rPr lang="fa-IR" dirty="0" smtClean="0"/>
              <a:t>دانش صریح</a:t>
            </a:r>
            <a:r>
              <a:rPr lang="en-US" dirty="0" smtClean="0"/>
              <a:t>)</a:t>
            </a:r>
            <a:endParaRPr lang="en-US" dirty="0" smtClean="0"/>
          </a:p>
          <a:p>
            <a:pPr lvl="1">
              <a:spcAft>
                <a:spcPct val="20000"/>
              </a:spcAft>
            </a:pPr>
            <a:r>
              <a:rPr lang="en-US" dirty="0" smtClean="0"/>
              <a:t>Data, documents, and things written down or stored in </a:t>
            </a:r>
            <a:r>
              <a:rPr lang="en-US" dirty="0" smtClean="0"/>
              <a:t>computers</a:t>
            </a:r>
          </a:p>
          <a:p>
            <a:pPr lvl="1">
              <a:spcAft>
                <a:spcPct val="20000"/>
              </a:spcAft>
            </a:pPr>
            <a:endParaRPr lang="en-US" dirty="0" smtClean="0"/>
          </a:p>
          <a:p>
            <a:pPr>
              <a:spcAft>
                <a:spcPct val="20000"/>
              </a:spcAft>
            </a:pPr>
            <a:r>
              <a:rPr lang="en-US" dirty="0" smtClean="0"/>
              <a:t>Tacit </a:t>
            </a:r>
            <a:r>
              <a:rPr lang="en-US" dirty="0" smtClean="0"/>
              <a:t>Knowledge (</a:t>
            </a:r>
            <a:r>
              <a:rPr lang="fa-IR" dirty="0" smtClean="0"/>
              <a:t>دانش </a:t>
            </a:r>
            <a:r>
              <a:rPr lang="fa-IR" dirty="0" smtClean="0"/>
              <a:t>ضمنی</a:t>
            </a:r>
            <a:r>
              <a:rPr lang="en-GB" dirty="0" smtClean="0"/>
              <a:t>)</a:t>
            </a:r>
            <a:endParaRPr lang="en-US" dirty="0" smtClean="0"/>
          </a:p>
          <a:p>
            <a:pPr lvl="1">
              <a:spcAft>
                <a:spcPct val="20000"/>
              </a:spcAft>
            </a:pPr>
            <a:r>
              <a:rPr lang="en-US" dirty="0" smtClean="0"/>
              <a:t>The “how-to” knowledge in workers’ minds</a:t>
            </a:r>
          </a:p>
          <a:p>
            <a:pPr lvl="1">
              <a:spcAft>
                <a:spcPct val="10000"/>
              </a:spcAft>
            </a:pPr>
            <a:r>
              <a:rPr lang="en-US" dirty="0" smtClean="0"/>
              <a:t>Represents some of the most important information within an </a:t>
            </a:r>
            <a:r>
              <a:rPr lang="en-US" dirty="0" smtClean="0"/>
              <a:t>organization</a:t>
            </a:r>
            <a:endParaRPr lang="en-US" dirty="0" smtClean="0"/>
          </a:p>
        </p:txBody>
      </p:sp>
      <p:sp>
        <p:nvSpPr>
          <p:cNvPr id="223235" name="AutoShape 3"/>
          <p:cNvSpPr>
            <a:spLocks noGrp="1" noChangeArrowheads="1"/>
          </p:cNvSpPr>
          <p:nvPr>
            <p:ph type="title"/>
          </p:nvPr>
        </p:nvSpPr>
        <p:spPr>
          <a:ln/>
        </p:spPr>
        <p:txBody>
          <a:bodyPr/>
          <a:lstStyle/>
          <a:p>
            <a:r>
              <a:rPr lang="en-US" smtClean="0"/>
              <a:t>Two Kinds of Knowledge</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body" idx="1"/>
          </p:nvPr>
        </p:nvSpPr>
        <p:spPr>
          <a:ln/>
        </p:spPr>
        <p:txBody>
          <a:bodyPr/>
          <a:lstStyle/>
          <a:p>
            <a:pPr>
              <a:spcAft>
                <a:spcPct val="20000"/>
              </a:spcAft>
            </a:pPr>
            <a:r>
              <a:rPr lang="en-US" dirty="0" smtClean="0"/>
              <a:t>Successful knowledge </a:t>
            </a:r>
            <a:r>
              <a:rPr lang="en-US" dirty="0" smtClean="0"/>
              <a:t>management</a:t>
            </a:r>
          </a:p>
          <a:p>
            <a:pPr>
              <a:spcAft>
                <a:spcPct val="20000"/>
              </a:spcAft>
            </a:pPr>
            <a:endParaRPr lang="en-US" dirty="0" smtClean="0"/>
          </a:p>
          <a:p>
            <a:pPr lvl="1">
              <a:spcAft>
                <a:spcPct val="20000"/>
              </a:spcAft>
            </a:pPr>
            <a:r>
              <a:rPr lang="en-US" dirty="0" smtClean="0"/>
              <a:t>Creates techniques, technologies, systems, </a:t>
            </a:r>
            <a:br>
              <a:rPr lang="en-US" dirty="0" smtClean="0"/>
            </a:br>
            <a:r>
              <a:rPr lang="en-US" dirty="0" smtClean="0"/>
              <a:t>and rewards for getting employees to share </a:t>
            </a:r>
            <a:br>
              <a:rPr lang="en-US" dirty="0" smtClean="0"/>
            </a:br>
            <a:r>
              <a:rPr lang="en-US" dirty="0" smtClean="0"/>
              <a:t>what they </a:t>
            </a:r>
            <a:r>
              <a:rPr lang="en-US" dirty="0" smtClean="0"/>
              <a:t>know</a:t>
            </a:r>
          </a:p>
          <a:p>
            <a:pPr lvl="1">
              <a:spcAft>
                <a:spcPct val="20000"/>
              </a:spcAft>
            </a:pPr>
            <a:endParaRPr lang="en-US" dirty="0" smtClean="0"/>
          </a:p>
          <a:p>
            <a:pPr lvl="1"/>
            <a:r>
              <a:rPr lang="en-US" dirty="0" smtClean="0"/>
              <a:t>Makes better use of </a:t>
            </a:r>
            <a:r>
              <a:rPr lang="en-US" dirty="0" smtClean="0"/>
              <a:t>workplace </a:t>
            </a:r>
            <a:r>
              <a:rPr lang="en-US" dirty="0" smtClean="0"/>
              <a:t>and enterprise knowledge</a:t>
            </a:r>
            <a:endParaRPr lang="en-US" dirty="0"/>
          </a:p>
        </p:txBody>
      </p:sp>
      <p:sp>
        <p:nvSpPr>
          <p:cNvPr id="225283" name="AutoShape 3"/>
          <p:cNvSpPr>
            <a:spLocks noGrp="1" noChangeArrowheads="1"/>
          </p:cNvSpPr>
          <p:nvPr>
            <p:ph type="title"/>
          </p:nvPr>
        </p:nvSpPr>
        <p:spPr>
          <a:ln/>
        </p:spPr>
        <p:txBody>
          <a:bodyPr/>
          <a:lstStyle/>
          <a:p>
            <a:r>
              <a:rPr lang="en-US" smtClean="0"/>
              <a:t>Knowledge Management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body" idx="1"/>
          </p:nvPr>
        </p:nvSpPr>
        <p:spPr>
          <a:ln/>
        </p:spPr>
        <p:txBody>
          <a:bodyPr>
            <a:normAutofit fontScale="92500" lnSpcReduction="10000"/>
          </a:bodyPr>
          <a:lstStyle/>
          <a:p>
            <a:r>
              <a:rPr lang="en-US" dirty="0" smtClean="0"/>
              <a:t>Knowledge management systems</a:t>
            </a:r>
          </a:p>
          <a:p>
            <a:pPr lvl="1"/>
            <a:r>
              <a:rPr lang="en-US" dirty="0" smtClean="0"/>
              <a:t>A major strategic use of IT</a:t>
            </a:r>
          </a:p>
          <a:p>
            <a:pPr lvl="1"/>
            <a:r>
              <a:rPr lang="en-US" dirty="0" smtClean="0"/>
              <a:t>Manages organizational learning and know-how</a:t>
            </a:r>
          </a:p>
          <a:p>
            <a:pPr lvl="1"/>
            <a:r>
              <a:rPr lang="en-US" dirty="0" smtClean="0"/>
              <a:t>Helps knowledge workers create, organize, and make available important knowledge</a:t>
            </a:r>
          </a:p>
          <a:p>
            <a:pPr lvl="1"/>
            <a:r>
              <a:rPr lang="en-US" dirty="0" smtClean="0"/>
              <a:t>Makes this knowledge available wherever and whenever it is needed</a:t>
            </a:r>
          </a:p>
          <a:p>
            <a:pPr>
              <a:spcBef>
                <a:spcPct val="25000"/>
              </a:spcBef>
            </a:pPr>
            <a:r>
              <a:rPr lang="en-US" dirty="0" smtClean="0"/>
              <a:t>Knowledge includes</a:t>
            </a:r>
          </a:p>
          <a:p>
            <a:pPr lvl="1"/>
            <a:r>
              <a:rPr lang="en-US" dirty="0" smtClean="0"/>
              <a:t>Processes, procedures, </a:t>
            </a:r>
            <a:r>
              <a:rPr lang="en-US" dirty="0" smtClean="0"/>
              <a:t>copyright, </a:t>
            </a:r>
            <a:r>
              <a:rPr lang="en-US" dirty="0" smtClean="0"/>
              <a:t>reference works, formulas, best practices</a:t>
            </a:r>
            <a:r>
              <a:rPr lang="en-US" smtClean="0"/>
              <a:t>, </a:t>
            </a:r>
            <a:r>
              <a:rPr lang="en-US" smtClean="0"/>
              <a:t>forecasts, and fixes</a:t>
            </a:r>
            <a:endParaRPr lang="en-US" dirty="0"/>
          </a:p>
        </p:txBody>
      </p:sp>
      <p:sp>
        <p:nvSpPr>
          <p:cNvPr id="229379" name="AutoShape 3"/>
          <p:cNvSpPr>
            <a:spLocks noGrp="1" noChangeArrowheads="1"/>
          </p:cNvSpPr>
          <p:nvPr>
            <p:ph type="title"/>
          </p:nvPr>
        </p:nvSpPr>
        <p:spPr>
          <a:ln/>
        </p:spPr>
        <p:txBody>
          <a:bodyPr>
            <a:normAutofit/>
          </a:bodyPr>
          <a:lstStyle/>
          <a:p>
            <a:r>
              <a:rPr lang="en-US" dirty="0" smtClean="0"/>
              <a:t>Knowledge Management Systems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Grp="1" noChangeArrowheads="1"/>
          </p:cNvSpPr>
          <p:nvPr>
            <p:ph type="title"/>
          </p:nvPr>
        </p:nvSpPr>
        <p:spPr>
          <a:ln/>
        </p:spPr>
        <p:txBody>
          <a:bodyPr/>
          <a:lstStyle/>
          <a:p>
            <a:r>
              <a:rPr lang="en-GB" sz="3600" dirty="0" smtClean="0"/>
              <a:t>Nolan’s stage model</a:t>
            </a:r>
            <a:endParaRPr lang="en-US" sz="3600" dirty="0"/>
          </a:p>
        </p:txBody>
      </p:sp>
      <p:sp>
        <p:nvSpPr>
          <p:cNvPr id="78851" name="Rectangle 3"/>
          <p:cNvSpPr>
            <a:spLocks noGrp="1" noChangeArrowheads="1"/>
          </p:cNvSpPr>
          <p:nvPr>
            <p:ph idx="1"/>
          </p:nvPr>
        </p:nvSpPr>
        <p:spPr>
          <a:ln/>
        </p:spPr>
        <p:txBody>
          <a:bodyPr>
            <a:normAutofit lnSpcReduction="10000"/>
          </a:bodyPr>
          <a:lstStyle/>
          <a:p>
            <a:pPr>
              <a:lnSpc>
                <a:spcPct val="80000"/>
              </a:lnSpc>
            </a:pPr>
            <a:r>
              <a:rPr lang="en-GB" sz="2400" dirty="0" smtClean="0"/>
              <a:t>This model demonstrates that over time and with experience, an organisation's approach to computer applications, specialists IS personnel and methods of management will evolve to a level of maturity where the planning and development of IS are embedded into the strategic planning process for the business as a whole. </a:t>
            </a:r>
            <a:endParaRPr lang="en-GB" sz="2400" dirty="0" smtClean="0"/>
          </a:p>
          <a:p>
            <a:pPr>
              <a:lnSpc>
                <a:spcPct val="80000"/>
              </a:lnSpc>
            </a:pPr>
            <a:endParaRPr lang="en-GB" sz="2400" dirty="0" smtClean="0"/>
          </a:p>
          <a:p>
            <a:pPr>
              <a:lnSpc>
                <a:spcPct val="80000"/>
              </a:lnSpc>
            </a:pPr>
            <a:r>
              <a:rPr lang="en-GB" sz="2400" i="1" dirty="0" smtClean="0"/>
              <a:t>1. </a:t>
            </a:r>
            <a:r>
              <a:rPr lang="en-GB" sz="2400" b="1" i="1" dirty="0" smtClean="0"/>
              <a:t>Initiation</a:t>
            </a:r>
            <a:r>
              <a:rPr lang="en-GB" sz="2400" i="1" dirty="0" smtClean="0"/>
              <a:t> – low expenditure for data processing, small user involvement, emphasis on functional applications to reduce costs, loose management </a:t>
            </a:r>
            <a:r>
              <a:rPr lang="en-GB" sz="2400" i="1" dirty="0" smtClean="0"/>
              <a:t>control</a:t>
            </a:r>
          </a:p>
          <a:p>
            <a:pPr>
              <a:lnSpc>
                <a:spcPct val="80000"/>
              </a:lnSpc>
            </a:pPr>
            <a:endParaRPr lang="en-GB" sz="2400" dirty="0" smtClean="0"/>
          </a:p>
          <a:p>
            <a:pPr>
              <a:lnSpc>
                <a:spcPct val="80000"/>
              </a:lnSpc>
            </a:pPr>
            <a:r>
              <a:rPr lang="en-GB" sz="2400" dirty="0" smtClean="0"/>
              <a:t>2. </a:t>
            </a:r>
            <a:r>
              <a:rPr lang="en-GB" sz="2400" b="1" i="1" dirty="0" smtClean="0"/>
              <a:t>Contagion</a:t>
            </a:r>
            <a:r>
              <a:rPr lang="en-GB" sz="2400" i="1" dirty="0" smtClean="0"/>
              <a:t> – Enthusiastic adoption of computers in a range of areas. Rapid growth of budgets and computer use throughout the organisation’s functional areas. Computer use is plagued by crisis after crisis</a:t>
            </a:r>
            <a:r>
              <a:rPr lang="en-GB" sz="2400" i="1" dirty="0" smtClean="0"/>
              <a:t>.</a:t>
            </a:r>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Grp="1" noChangeArrowheads="1"/>
          </p:cNvSpPr>
          <p:nvPr>
            <p:ph type="title"/>
          </p:nvPr>
        </p:nvSpPr>
        <p:spPr>
          <a:ln/>
        </p:spPr>
        <p:txBody>
          <a:bodyPr/>
          <a:lstStyle/>
          <a:p>
            <a:r>
              <a:rPr lang="en-GB" sz="3600" smtClean="0"/>
              <a:t>Nolan’s stage model</a:t>
            </a:r>
            <a:endParaRPr lang="en-US" sz="3600"/>
          </a:p>
        </p:txBody>
      </p:sp>
      <p:sp>
        <p:nvSpPr>
          <p:cNvPr id="78851" name="Rectangle 3"/>
          <p:cNvSpPr>
            <a:spLocks noGrp="1" noChangeArrowheads="1"/>
          </p:cNvSpPr>
          <p:nvPr>
            <p:ph idx="1"/>
          </p:nvPr>
        </p:nvSpPr>
        <p:spPr>
          <a:ln/>
        </p:spPr>
        <p:txBody>
          <a:bodyPr>
            <a:noAutofit/>
          </a:bodyPr>
          <a:lstStyle/>
          <a:p>
            <a:pPr>
              <a:lnSpc>
                <a:spcPct val="80000"/>
              </a:lnSpc>
            </a:pPr>
            <a:r>
              <a:rPr lang="en-GB" sz="2400" i="1" dirty="0" smtClean="0"/>
              <a:t>3</a:t>
            </a:r>
            <a:r>
              <a:rPr lang="en-GB" sz="2400" i="1" dirty="0" smtClean="0"/>
              <a:t>. </a:t>
            </a:r>
            <a:r>
              <a:rPr lang="en-GB" sz="2400" b="1" i="1" dirty="0" smtClean="0"/>
              <a:t>Control</a:t>
            </a:r>
            <a:r>
              <a:rPr lang="en-GB" sz="2400" i="1" dirty="0" smtClean="0"/>
              <a:t> – A reaction against excessive and uncontrolled expenditures of time and money on computer systems: IS raised higher in the organisation, centralised controls placed on the systems, application often incompatible or inadequate, end-user </a:t>
            </a:r>
            <a:r>
              <a:rPr lang="en-GB" sz="2400" i="1" dirty="0" smtClean="0"/>
              <a:t>frustration</a:t>
            </a:r>
          </a:p>
          <a:p>
            <a:pPr>
              <a:lnSpc>
                <a:spcPct val="80000"/>
              </a:lnSpc>
            </a:pPr>
            <a:endParaRPr lang="en-GB" sz="2400" i="1" dirty="0" smtClean="0"/>
          </a:p>
          <a:p>
            <a:pPr>
              <a:lnSpc>
                <a:spcPct val="80000"/>
              </a:lnSpc>
            </a:pPr>
            <a:r>
              <a:rPr lang="en-GB" sz="2400" i="1" dirty="0" smtClean="0"/>
              <a:t>4. </a:t>
            </a:r>
            <a:r>
              <a:rPr lang="en-GB" sz="2400" b="1" i="1" dirty="0" smtClean="0"/>
              <a:t>Integration</a:t>
            </a:r>
            <a:r>
              <a:rPr lang="en-GB" sz="2400" i="1" dirty="0" smtClean="0"/>
              <a:t> –of systems, better management controls</a:t>
            </a:r>
          </a:p>
          <a:p>
            <a:pPr>
              <a:lnSpc>
                <a:spcPct val="80000"/>
              </a:lnSpc>
            </a:pPr>
            <a:r>
              <a:rPr lang="en-GB" sz="2400" i="1" dirty="0" smtClean="0"/>
              <a:t>5. Data administration – managing corporate data rather than information technology; the application portfolio is integrated in the </a:t>
            </a:r>
            <a:r>
              <a:rPr lang="en-GB" sz="2400" i="1" dirty="0" smtClean="0"/>
              <a:t>organisation</a:t>
            </a:r>
          </a:p>
          <a:p>
            <a:pPr>
              <a:lnSpc>
                <a:spcPct val="80000"/>
              </a:lnSpc>
            </a:pPr>
            <a:endParaRPr lang="en-GB" sz="2400" i="1" dirty="0" smtClean="0"/>
          </a:p>
          <a:p>
            <a:pPr>
              <a:lnSpc>
                <a:spcPct val="80000"/>
              </a:lnSpc>
            </a:pPr>
            <a:r>
              <a:rPr lang="en-GB" sz="2400" i="1" dirty="0" smtClean="0"/>
              <a:t>6. </a:t>
            </a:r>
            <a:r>
              <a:rPr lang="en-GB" sz="2400" b="1" i="1" dirty="0" smtClean="0"/>
              <a:t>Maturity</a:t>
            </a:r>
            <a:r>
              <a:rPr lang="en-GB" sz="2400" i="1" dirty="0" smtClean="0"/>
              <a:t> – IS are put in place that reflect the real information needs of the organisation – use of data resources to develop competitive and opportunistic applications;</a:t>
            </a:r>
            <a:endParaRPr lang="en-US" sz="24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Business strategy</a:t>
            </a:r>
            <a:endParaRPr lang="en-GB" dirty="0"/>
          </a:p>
        </p:txBody>
      </p:sp>
      <p:sp>
        <p:nvSpPr>
          <p:cNvPr id="3" name="Content Placeholder 2"/>
          <p:cNvSpPr>
            <a:spLocks noGrp="1"/>
          </p:cNvSpPr>
          <p:nvPr>
            <p:ph idx="1"/>
          </p:nvPr>
        </p:nvSpPr>
        <p:spPr/>
        <p:txBody>
          <a:bodyPr>
            <a:normAutofit/>
          </a:bodyPr>
          <a:lstStyle/>
          <a:p>
            <a:pPr marL="388938" indent="-388938"/>
            <a:r>
              <a:rPr lang="en-GB" i="1" dirty="0" smtClean="0"/>
              <a:t>‘The direction and scope of an organization over the long-term: which achieves advantage for the organization through its configuration of resources within a changing environment to meet the needs of markets and to fulfil stakeholder expectations</a:t>
            </a:r>
            <a:r>
              <a:rPr lang="en-GB" dirty="0" smtClean="0"/>
              <a:t>’. </a:t>
            </a:r>
          </a:p>
          <a:p>
            <a:pPr marL="788988" lvl="1" indent="-388938"/>
            <a:r>
              <a:rPr lang="en-GB" dirty="0" smtClean="0"/>
              <a:t>Johnson and </a:t>
            </a:r>
            <a:r>
              <a:rPr lang="en-GB" dirty="0" err="1" smtClean="0"/>
              <a:t>Scholes</a:t>
            </a:r>
            <a:r>
              <a:rPr lang="en-GB" dirty="0" smtClean="0"/>
              <a:t> (1999)</a:t>
            </a:r>
          </a:p>
          <a:p>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5496" y="51346"/>
            <a:ext cx="9108504" cy="6413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eaLnBrk="0" hangingPunct="0">
              <a:spcBef>
                <a:spcPct val="50000"/>
              </a:spcBef>
            </a:pPr>
            <a:r>
              <a:rPr lang="en-GB" dirty="0" err="1">
                <a:solidFill>
                  <a:schemeClr val="tx2"/>
                </a:solidFill>
              </a:rPr>
              <a:t>McFarlan’s</a:t>
            </a:r>
            <a:r>
              <a:rPr lang="en-GB" dirty="0">
                <a:solidFill>
                  <a:schemeClr val="tx2"/>
                </a:solidFill>
              </a:rPr>
              <a:t> strategic grid</a:t>
            </a:r>
          </a:p>
          <a:p>
            <a:pPr algn="ctr" eaLnBrk="0" hangingPunct="0">
              <a:spcBef>
                <a:spcPct val="50000"/>
              </a:spcBef>
            </a:pPr>
            <a:r>
              <a:rPr lang="en-GB" sz="1200" i="1" dirty="0">
                <a:solidFill>
                  <a:schemeClr val="tx2"/>
                </a:solidFill>
              </a:rPr>
              <a:t>Source</a:t>
            </a:r>
            <a:r>
              <a:rPr lang="en-GB" sz="1200" dirty="0">
                <a:solidFill>
                  <a:schemeClr val="tx2"/>
                </a:solidFill>
              </a:rPr>
              <a:t>: Cash </a:t>
            </a:r>
            <a:r>
              <a:rPr lang="en-GB" sz="1200" i="1" dirty="0">
                <a:solidFill>
                  <a:schemeClr val="tx2"/>
                </a:solidFill>
              </a:rPr>
              <a:t>et al </a:t>
            </a:r>
            <a:r>
              <a:rPr lang="en-GB" sz="1200" dirty="0">
                <a:solidFill>
                  <a:schemeClr val="tx2"/>
                </a:solidFill>
              </a:rPr>
              <a:t> (1992).</a:t>
            </a:r>
          </a:p>
        </p:txBody>
      </p:sp>
      <p:pic>
        <p:nvPicPr>
          <p:cNvPr id="79875" name="Picture 3" descr="C13NF007"/>
          <p:cNvPicPr>
            <a:picLocks noChangeAspect="1" noChangeArrowheads="1"/>
          </p:cNvPicPr>
          <p:nvPr/>
        </p:nvPicPr>
        <p:blipFill>
          <a:blip r:embed="rId3" cstate="print"/>
          <a:srcRect/>
          <a:stretch>
            <a:fillRect/>
          </a:stretch>
        </p:blipFill>
        <p:spPr bwMode="auto">
          <a:xfrm>
            <a:off x="4067944" y="712440"/>
            <a:ext cx="5019675" cy="4876800"/>
          </a:xfrm>
          <a:prstGeom prst="rect">
            <a:avLst/>
          </a:prstGeom>
          <a:noFill/>
          <a:ln w="9525">
            <a:noFill/>
            <a:miter lim="800000"/>
            <a:headEnd/>
            <a:tailEnd/>
          </a:ln>
        </p:spPr>
      </p:pic>
      <p:sp>
        <p:nvSpPr>
          <p:cNvPr id="79876" name="Text Box 4"/>
          <p:cNvSpPr txBox="1">
            <a:spLocks noChangeArrowheads="1"/>
          </p:cNvSpPr>
          <p:nvPr/>
        </p:nvSpPr>
        <p:spPr bwMode="auto">
          <a:xfrm>
            <a:off x="29344" y="692696"/>
            <a:ext cx="4038600" cy="61341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en-GB" dirty="0"/>
              <a:t>Used  to indicate the strategic importune of IS to a company now and in the future.</a:t>
            </a:r>
          </a:p>
          <a:p>
            <a:endParaRPr lang="en-GB" dirty="0"/>
          </a:p>
          <a:p>
            <a:r>
              <a:rPr lang="en-GB" dirty="0"/>
              <a:t>The strategic segment indicates that the business depends on both its existing IS and its continued investment in new IS to sustain competitive advantage.</a:t>
            </a:r>
          </a:p>
          <a:p>
            <a:endParaRPr lang="en-GB" dirty="0"/>
          </a:p>
          <a:p>
            <a:r>
              <a:rPr lang="en-GB" dirty="0"/>
              <a:t>The turnaround segment – business does not currently derive significant competitive benefits from its current IS, future investment in this area has the potential to positively affect the business’s competitive position.</a:t>
            </a:r>
          </a:p>
          <a:p>
            <a:endParaRPr lang="en-GB" dirty="0"/>
          </a:p>
          <a:p>
            <a:r>
              <a:rPr lang="en-GB" dirty="0"/>
              <a:t>Factory segment – business depends on its current IS but does not envisage further IS investment having a positive competitive advantage from IS. </a:t>
            </a:r>
          </a:p>
        </p:txBody>
      </p:sp>
      <p:sp>
        <p:nvSpPr>
          <p:cNvPr id="79878" name="Text Box 6"/>
          <p:cNvSpPr txBox="1">
            <a:spLocks noChangeArrowheads="1"/>
          </p:cNvSpPr>
          <p:nvPr/>
        </p:nvSpPr>
        <p:spPr bwMode="auto">
          <a:xfrm>
            <a:off x="4648200" y="5667375"/>
            <a:ext cx="3216275" cy="1190625"/>
          </a:xfrm>
          <a:prstGeom prst="rect">
            <a:avLst/>
          </a:prstGeom>
          <a:noFill/>
          <a:ln w="9525">
            <a:noFill/>
            <a:miter lim="800000"/>
            <a:headEnd/>
            <a:tailEnd/>
          </a:ln>
          <a:effectLst/>
        </p:spPr>
        <p:txBody>
          <a:bodyPr>
            <a:spAutoFit/>
          </a:bodyPr>
          <a:lstStyle/>
          <a:p>
            <a:r>
              <a:rPr lang="en-GB" dirty="0"/>
              <a:t>Support – business does not and it will not derive significant competitive advantage from IS.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51520" y="304800"/>
            <a:ext cx="8666162" cy="6413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0" hangingPunct="0">
              <a:spcBef>
                <a:spcPct val="50000"/>
              </a:spcBef>
            </a:pPr>
            <a:r>
              <a:rPr lang="en-GB">
                <a:solidFill>
                  <a:schemeClr val="tx2"/>
                </a:solidFill>
              </a:rPr>
              <a:t>Ward and Peppard’s modified strategic grid</a:t>
            </a:r>
          </a:p>
          <a:p>
            <a:pPr algn="ctr" eaLnBrk="0" hangingPunct="0">
              <a:spcBef>
                <a:spcPct val="50000"/>
              </a:spcBef>
            </a:pPr>
            <a:r>
              <a:rPr lang="en-GB" sz="1200" i="1">
                <a:solidFill>
                  <a:schemeClr val="tx2"/>
                </a:solidFill>
              </a:rPr>
              <a:t>Source</a:t>
            </a:r>
            <a:r>
              <a:rPr lang="en-GB" sz="1200">
                <a:solidFill>
                  <a:schemeClr val="tx2"/>
                </a:solidFill>
              </a:rPr>
              <a:t>: Ward and Peppard (2002).</a:t>
            </a:r>
          </a:p>
        </p:txBody>
      </p:sp>
      <p:pic>
        <p:nvPicPr>
          <p:cNvPr id="80899" name="Picture 3" descr="C13NF008"/>
          <p:cNvPicPr>
            <a:picLocks noChangeAspect="1" noChangeArrowheads="1"/>
          </p:cNvPicPr>
          <p:nvPr/>
        </p:nvPicPr>
        <p:blipFill>
          <a:blip r:embed="rId3" cstate="print"/>
          <a:srcRect/>
          <a:stretch>
            <a:fillRect/>
          </a:stretch>
        </p:blipFill>
        <p:spPr bwMode="auto">
          <a:xfrm>
            <a:off x="2733675" y="1160239"/>
            <a:ext cx="6410325" cy="5005065"/>
          </a:xfrm>
          <a:prstGeom prst="rect">
            <a:avLst/>
          </a:prstGeom>
          <a:noFill/>
          <a:ln w="9525">
            <a:noFill/>
            <a:miter lim="800000"/>
            <a:headEnd/>
            <a:tailEnd/>
          </a:ln>
        </p:spPr>
      </p:pic>
      <p:sp>
        <p:nvSpPr>
          <p:cNvPr id="80900" name="Text Box 4"/>
          <p:cNvSpPr txBox="1">
            <a:spLocks noChangeArrowheads="1"/>
          </p:cNvSpPr>
          <p:nvPr/>
        </p:nvSpPr>
        <p:spPr bwMode="auto">
          <a:xfrm>
            <a:off x="32792" y="1143000"/>
            <a:ext cx="2667000" cy="50355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en-GB"/>
              <a:t>Support – applications valuable to the organisation but not critical its success</a:t>
            </a:r>
          </a:p>
          <a:p>
            <a:endParaRPr lang="en-GB"/>
          </a:p>
          <a:p>
            <a:r>
              <a:rPr lang="en-GB"/>
              <a:t>Key operational – mission-critical applications</a:t>
            </a:r>
          </a:p>
          <a:p>
            <a:endParaRPr lang="en-GB"/>
          </a:p>
          <a:p>
            <a:r>
              <a:rPr lang="en-GB"/>
              <a:t>High potential: applications may be important for the future success of the company</a:t>
            </a:r>
          </a:p>
          <a:p>
            <a:endParaRPr lang="en-GB"/>
          </a:p>
          <a:p>
            <a:r>
              <a:rPr lang="en-GB"/>
              <a:t>Strategic – applications critical to sustaining future business strategy</a:t>
            </a:r>
          </a:p>
          <a:p>
            <a:endParaRPr lang="en-GB"/>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Grp="1" noChangeArrowheads="1"/>
          </p:cNvSpPr>
          <p:nvPr>
            <p:ph type="title"/>
          </p:nvPr>
        </p:nvSpPr>
        <p:spPr>
          <a:ln/>
        </p:spPr>
        <p:txBody>
          <a:bodyPr/>
          <a:lstStyle/>
          <a:p>
            <a:r>
              <a:rPr lang="en-GB" sz="3600" smtClean="0"/>
              <a:t>Four sectors on strategic grid</a:t>
            </a:r>
            <a:endParaRPr lang="en-US" sz="3600"/>
          </a:p>
        </p:txBody>
      </p:sp>
      <p:sp>
        <p:nvSpPr>
          <p:cNvPr id="81923" name="Rectangle 3"/>
          <p:cNvSpPr>
            <a:spLocks noGrp="1" noChangeArrowheads="1"/>
          </p:cNvSpPr>
          <p:nvPr>
            <p:ph idx="1"/>
          </p:nvPr>
        </p:nvSpPr>
        <p:spPr>
          <a:ln/>
        </p:spPr>
        <p:txBody>
          <a:bodyPr>
            <a:normAutofit lnSpcReduction="10000"/>
          </a:bodyPr>
          <a:lstStyle/>
          <a:p>
            <a:pPr marL="350838" indent="-350838"/>
            <a:r>
              <a:rPr lang="en-GB" sz="2600" b="1" dirty="0" smtClean="0"/>
              <a:t>Support</a:t>
            </a:r>
            <a:r>
              <a:rPr lang="en-GB" sz="2600" dirty="0" smtClean="0"/>
              <a:t>: These applications are valuable to the organisation but not critical to its success</a:t>
            </a:r>
            <a:r>
              <a:rPr lang="en-GB" sz="2600" dirty="0" smtClean="0"/>
              <a:t>.</a:t>
            </a:r>
          </a:p>
          <a:p>
            <a:pPr marL="350838" indent="-350838"/>
            <a:endParaRPr lang="en-GB" sz="2600" i="1" dirty="0" smtClean="0"/>
          </a:p>
          <a:p>
            <a:pPr marL="350838" indent="-350838"/>
            <a:r>
              <a:rPr lang="en-GB" sz="2600" b="1" dirty="0" smtClean="0"/>
              <a:t>Key operational</a:t>
            </a:r>
            <a:r>
              <a:rPr lang="en-GB" sz="2600" dirty="0" smtClean="0"/>
              <a:t>: The organisation currently depends on these applications for success (mission-critical</a:t>
            </a:r>
            <a:r>
              <a:rPr lang="en-GB" sz="2600" dirty="0" smtClean="0"/>
              <a:t>).</a:t>
            </a:r>
          </a:p>
          <a:p>
            <a:pPr marL="350838" indent="-350838"/>
            <a:endParaRPr lang="en-GB" sz="2600" i="1" dirty="0" smtClean="0"/>
          </a:p>
          <a:p>
            <a:pPr marL="350838" indent="-350838"/>
            <a:r>
              <a:rPr lang="en-GB" sz="2600" b="1" dirty="0" smtClean="0"/>
              <a:t>High potential</a:t>
            </a:r>
            <a:r>
              <a:rPr lang="en-GB" sz="2600" dirty="0" smtClean="0"/>
              <a:t>: These applications may be important to the future success of the organisation</a:t>
            </a:r>
            <a:r>
              <a:rPr lang="en-GB" sz="2600" dirty="0" smtClean="0"/>
              <a:t>.</a:t>
            </a:r>
          </a:p>
          <a:p>
            <a:pPr marL="350838" indent="-350838"/>
            <a:endParaRPr lang="en-GB" sz="2600" i="1" dirty="0" smtClean="0"/>
          </a:p>
          <a:p>
            <a:pPr marL="350838" indent="-350838"/>
            <a:r>
              <a:rPr lang="en-GB" sz="2600" b="1" dirty="0" smtClean="0"/>
              <a:t>Strategic</a:t>
            </a:r>
            <a:r>
              <a:rPr lang="en-GB" sz="2600" dirty="0" smtClean="0"/>
              <a:t>: Applications that are critical to sustaining future business strategy.</a:t>
            </a:r>
            <a:endParaRPr lang="en-US" sz="2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477838" y="228600"/>
            <a:ext cx="8666162" cy="3667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0" hangingPunct="0">
              <a:spcBef>
                <a:spcPct val="50000"/>
              </a:spcBef>
            </a:pPr>
            <a:r>
              <a:rPr lang="en-GB">
                <a:solidFill>
                  <a:schemeClr val="tx2"/>
                </a:solidFill>
              </a:rPr>
              <a:t>Critical success factors and deriving information needs</a:t>
            </a:r>
          </a:p>
        </p:txBody>
      </p:sp>
      <p:pic>
        <p:nvPicPr>
          <p:cNvPr id="82947" name="Picture 3" descr="C13NF010"/>
          <p:cNvPicPr>
            <a:picLocks noChangeAspect="1" noChangeArrowheads="1"/>
          </p:cNvPicPr>
          <p:nvPr/>
        </p:nvPicPr>
        <p:blipFill>
          <a:blip r:embed="rId3" cstate="print"/>
          <a:srcRect/>
          <a:stretch>
            <a:fillRect/>
          </a:stretch>
        </p:blipFill>
        <p:spPr bwMode="auto">
          <a:xfrm>
            <a:off x="3347864" y="881856"/>
            <a:ext cx="5599112" cy="5067424"/>
          </a:xfrm>
          <a:prstGeom prst="rect">
            <a:avLst/>
          </a:prstGeom>
          <a:noFill/>
          <a:ln w="9525">
            <a:noFill/>
            <a:miter lim="800000"/>
            <a:headEnd/>
            <a:tailEnd/>
          </a:ln>
        </p:spPr>
      </p:pic>
      <p:sp>
        <p:nvSpPr>
          <p:cNvPr id="82948" name="Text Box 4"/>
          <p:cNvSpPr txBox="1">
            <a:spLocks noChangeArrowheads="1"/>
          </p:cNvSpPr>
          <p:nvPr/>
        </p:nvSpPr>
        <p:spPr bwMode="auto">
          <a:xfrm>
            <a:off x="144016" y="870967"/>
            <a:ext cx="3059832" cy="50783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err="1"/>
              <a:t>CSFs</a:t>
            </a:r>
            <a:r>
              <a:rPr lang="en-GB" dirty="0"/>
              <a:t> – measures that indicate the performance or efficiency of different parts of an organisation and its processes</a:t>
            </a:r>
          </a:p>
          <a:p>
            <a:endParaRPr lang="en-GB" dirty="0"/>
          </a:p>
          <a:p>
            <a:r>
              <a:rPr lang="en-GB" dirty="0" err="1"/>
              <a:t>CSFs</a:t>
            </a:r>
            <a:r>
              <a:rPr lang="en-GB" dirty="0"/>
              <a:t> will exits in every functional are of the business</a:t>
            </a:r>
          </a:p>
          <a:p>
            <a:endParaRPr lang="en-GB" dirty="0"/>
          </a:p>
          <a:p>
            <a:r>
              <a:rPr lang="en-GB" dirty="0"/>
              <a:t>Example: in sales a CFS for an account handler may be accurate and speedy recording and retrieval of sales data.</a:t>
            </a:r>
          </a:p>
          <a:p>
            <a:endParaRPr lang="en-GB" dirty="0"/>
          </a:p>
          <a:p>
            <a:r>
              <a:rPr lang="en-GB" dirty="0"/>
              <a:t>Once </a:t>
            </a:r>
            <a:r>
              <a:rPr lang="en-GB" dirty="0" err="1"/>
              <a:t>CSFs</a:t>
            </a:r>
            <a:r>
              <a:rPr lang="en-GB" dirty="0"/>
              <a:t> are identified its is possible to consider </a:t>
            </a:r>
            <a:r>
              <a:rPr lang="en-GB" dirty="0" err="1"/>
              <a:t>te</a:t>
            </a:r>
            <a:r>
              <a:rPr lang="en-GB" dirty="0"/>
              <a:t> key decisions that have to be made if those </a:t>
            </a:r>
            <a:r>
              <a:rPr lang="en-GB" dirty="0" err="1"/>
              <a:t>CSFs</a:t>
            </a:r>
            <a:r>
              <a:rPr lang="en-GB" dirty="0"/>
              <a:t> are to be achieved.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Grp="1" noChangeArrowheads="1"/>
          </p:cNvSpPr>
          <p:nvPr>
            <p:ph type="title"/>
          </p:nvPr>
        </p:nvSpPr>
        <p:spPr>
          <a:ln/>
        </p:spPr>
        <p:txBody>
          <a:bodyPr>
            <a:normAutofit fontScale="90000"/>
          </a:bodyPr>
          <a:lstStyle/>
          <a:p>
            <a:r>
              <a:rPr lang="en-GB" sz="3600" smtClean="0"/>
              <a:t>IS and Business strategy integration</a:t>
            </a:r>
            <a:br>
              <a:rPr lang="en-GB" sz="3600" smtClean="0"/>
            </a:br>
            <a:r>
              <a:rPr lang="en-GB" sz="3600" smtClean="0"/>
              <a:t>Alignment and impacting strategy</a:t>
            </a:r>
            <a:endParaRPr lang="en-US" sz="3600"/>
          </a:p>
        </p:txBody>
      </p:sp>
      <p:sp>
        <p:nvSpPr>
          <p:cNvPr id="83971" name="Rectangle 3"/>
          <p:cNvSpPr>
            <a:spLocks noGrp="1" noChangeArrowheads="1"/>
          </p:cNvSpPr>
          <p:nvPr>
            <p:ph idx="1"/>
          </p:nvPr>
        </p:nvSpPr>
        <p:spPr>
          <a:ln/>
        </p:spPr>
        <p:txBody>
          <a:bodyPr/>
          <a:lstStyle/>
          <a:p>
            <a:pPr marL="376238" indent="-376238"/>
            <a:r>
              <a:rPr lang="en-US" sz="2400" b="1" dirty="0" smtClean="0"/>
              <a:t>Business-aligning IS strategy</a:t>
            </a:r>
            <a:r>
              <a:rPr lang="en-US" sz="2400" dirty="0" smtClean="0"/>
              <a:t>: The IS strategy is derived directly from the business strategy in order to support it. IS strategy will be generated from the business strategy through techniques such as CSF analysis</a:t>
            </a:r>
            <a:r>
              <a:rPr lang="en-US" sz="2400" dirty="0" smtClean="0"/>
              <a:t>.</a:t>
            </a:r>
          </a:p>
          <a:p>
            <a:pPr marL="376238" indent="-376238"/>
            <a:endParaRPr lang="en-US" sz="2400" b="1" dirty="0" smtClean="0"/>
          </a:p>
          <a:p>
            <a:pPr marL="376238" indent="-376238"/>
            <a:r>
              <a:rPr lang="en-US" sz="2400" b="1" dirty="0" smtClean="0"/>
              <a:t>Business-impacting IS strategy</a:t>
            </a:r>
            <a:r>
              <a:rPr lang="en-US" sz="2400" dirty="0" smtClean="0"/>
              <a:t>: The IS strategy is used to </a:t>
            </a:r>
            <a:r>
              <a:rPr lang="en-US" sz="2400" dirty="0" err="1" smtClean="0"/>
              <a:t>favourably</a:t>
            </a:r>
            <a:r>
              <a:rPr lang="en-US" sz="2400" dirty="0" smtClean="0"/>
              <a:t> impact the business strategy, perhaps by introducing new technologies. This could be achieved by the used of value chain analysis. Try to identify strategic IS opportunities within and between value chain elements. </a:t>
            </a:r>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51520" y="260648"/>
            <a:ext cx="8666162" cy="83099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eaLnBrk="0" hangingPunct="0">
              <a:spcBef>
                <a:spcPct val="50000"/>
              </a:spcBef>
            </a:pPr>
            <a:r>
              <a:rPr lang="en-GB" sz="2400" dirty="0">
                <a:solidFill>
                  <a:schemeClr val="tx2"/>
                </a:solidFill>
              </a:rPr>
              <a:t>IS/IT capability/requirement model showing a strategic mismatch between IS/IT capability and business requirements</a:t>
            </a:r>
          </a:p>
        </p:txBody>
      </p:sp>
      <p:pic>
        <p:nvPicPr>
          <p:cNvPr id="84995" name="Picture 3" descr="C13NF011"/>
          <p:cNvPicPr>
            <a:picLocks noChangeAspect="1" noChangeArrowheads="1"/>
          </p:cNvPicPr>
          <p:nvPr/>
        </p:nvPicPr>
        <p:blipFill>
          <a:blip r:embed="rId3" cstate="print"/>
          <a:srcRect/>
          <a:stretch>
            <a:fillRect/>
          </a:stretch>
        </p:blipFill>
        <p:spPr bwMode="auto">
          <a:xfrm>
            <a:off x="1277193" y="1814661"/>
            <a:ext cx="6607175"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28600" y="228600"/>
            <a:ext cx="8666163" cy="70788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0" hangingPunct="0">
              <a:spcBef>
                <a:spcPct val="50000"/>
              </a:spcBef>
            </a:pPr>
            <a:r>
              <a:rPr lang="en-GB" sz="2000" dirty="0">
                <a:solidFill>
                  <a:schemeClr val="tx2"/>
                </a:solidFill>
              </a:rPr>
              <a:t>IS/IT capability/requirement scenario 2 showing a strategic mismatch between IS/IT capability and business requirements</a:t>
            </a:r>
          </a:p>
        </p:txBody>
      </p:sp>
      <p:pic>
        <p:nvPicPr>
          <p:cNvPr id="86019" name="Picture 3" descr="C13NF012"/>
          <p:cNvPicPr>
            <a:picLocks noChangeAspect="1" noChangeArrowheads="1"/>
          </p:cNvPicPr>
          <p:nvPr/>
        </p:nvPicPr>
        <p:blipFill>
          <a:blip r:embed="rId3" cstate="print"/>
          <a:srcRect/>
          <a:stretch>
            <a:fillRect/>
          </a:stretch>
        </p:blipFill>
        <p:spPr bwMode="auto">
          <a:xfrm>
            <a:off x="1115616" y="1772816"/>
            <a:ext cx="6586538"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noGrp="1" noChangeArrowheads="1"/>
          </p:cNvSpPr>
          <p:nvPr>
            <p:ph type="title"/>
          </p:nvPr>
        </p:nvSpPr>
        <p:spPr>
          <a:ln/>
        </p:spPr>
        <p:txBody>
          <a:bodyPr/>
          <a:lstStyle/>
          <a:p>
            <a:r>
              <a:rPr lang="en-GB" smtClean="0"/>
              <a:t>Summary</a:t>
            </a:r>
            <a:endParaRPr lang="en-GB"/>
          </a:p>
        </p:txBody>
      </p:sp>
      <p:sp>
        <p:nvSpPr>
          <p:cNvPr id="96259" name="Rectangle 3"/>
          <p:cNvSpPr>
            <a:spLocks noGrp="1" noChangeArrowheads="1"/>
          </p:cNvSpPr>
          <p:nvPr>
            <p:ph type="body" idx="1"/>
          </p:nvPr>
        </p:nvSpPr>
        <p:spPr>
          <a:ln/>
        </p:spPr>
        <p:txBody>
          <a:bodyPr>
            <a:normAutofit fontScale="92500" lnSpcReduction="10000"/>
          </a:bodyPr>
          <a:lstStyle/>
          <a:p>
            <a:r>
              <a:rPr lang="en-GB" smtClean="0"/>
              <a:t>The strategic context of IS</a:t>
            </a:r>
          </a:p>
          <a:p>
            <a:r>
              <a:rPr lang="en-GB" smtClean="0"/>
              <a:t>Strategy process models</a:t>
            </a:r>
          </a:p>
          <a:p>
            <a:r>
              <a:rPr lang="en-GB" smtClean="0"/>
              <a:t>Tools for strategic analysis and definition</a:t>
            </a:r>
          </a:p>
          <a:p>
            <a:r>
              <a:rPr lang="en-GB" smtClean="0"/>
              <a:t>CRM</a:t>
            </a:r>
          </a:p>
          <a:p>
            <a:pPr>
              <a:spcAft>
                <a:spcPct val="25000"/>
              </a:spcAft>
            </a:pPr>
            <a:r>
              <a:rPr lang="en-US" smtClean="0"/>
              <a:t>Business value of using Internet technologies to become an agile competitor or to form a virtual company</a:t>
            </a:r>
          </a:p>
          <a:p>
            <a:r>
              <a:rPr lang="en-US" smtClean="0"/>
              <a:t>Use of Knowledge management systems for gaining strategic advantages</a:t>
            </a:r>
          </a:p>
          <a:p>
            <a:endParaRPr lang="en-GB" smtClean="0"/>
          </a:p>
          <a:p>
            <a:endParaRPr lang="en-GB"/>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AutoShape 2"/>
          <p:cNvSpPr>
            <a:spLocks noGrp="1" noChangeArrowheads="1"/>
          </p:cNvSpPr>
          <p:nvPr>
            <p:ph type="title"/>
          </p:nvPr>
        </p:nvSpPr>
        <p:spPr>
          <a:ln/>
        </p:spPr>
        <p:txBody>
          <a:bodyPr/>
          <a:lstStyle/>
          <a:p>
            <a:r>
              <a:rPr lang="en-GB" smtClean="0"/>
              <a:t>References</a:t>
            </a:r>
            <a:endParaRPr lang="en-GB"/>
          </a:p>
        </p:txBody>
      </p:sp>
      <p:sp>
        <p:nvSpPr>
          <p:cNvPr id="180227" name="Rectangle 3"/>
          <p:cNvSpPr>
            <a:spLocks noGrp="1" noChangeArrowheads="1"/>
          </p:cNvSpPr>
          <p:nvPr>
            <p:ph type="body" idx="1"/>
          </p:nvPr>
        </p:nvSpPr>
        <p:spPr>
          <a:ln/>
        </p:spPr>
        <p:txBody>
          <a:bodyPr/>
          <a:lstStyle/>
          <a:p>
            <a:r>
              <a:rPr lang="en-GB" sz="2800" smtClean="0"/>
              <a:t>Johnson and Scholes (1999) Exploring Corporate Strategy, Prentice Hall Europe, Hemel Hemstead</a:t>
            </a:r>
          </a:p>
          <a:p>
            <a:r>
              <a:rPr lang="en-GB" sz="2800" smtClean="0"/>
              <a:t>Bocij, Chaffey, Greasley &amp; Hickie (2006)</a:t>
            </a:r>
            <a:r>
              <a:rPr lang="en-US" sz="2800" smtClean="0"/>
              <a:t> Business Information Systems, Prentice Hall – Chapter 14</a:t>
            </a:r>
          </a:p>
          <a:p>
            <a:r>
              <a:rPr lang="en-US" sz="2800" smtClean="0"/>
              <a:t>O’Brien, Markas, 2007, Management Information Systems, Chapter 2, </a:t>
            </a:r>
            <a:endParaRPr lang="en-GB" sz="2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Ray\Desktop\question_button-7761841.jpg"/>
          <p:cNvPicPr>
            <a:picLocks noChangeAspect="1" noChangeArrowheads="1"/>
          </p:cNvPicPr>
          <p:nvPr/>
        </p:nvPicPr>
        <p:blipFill>
          <a:blip r:embed="rId2" cstate="print"/>
          <a:srcRect/>
          <a:stretch>
            <a:fillRect/>
          </a:stretch>
        </p:blipFill>
        <p:spPr bwMode="auto">
          <a:xfrm>
            <a:off x="1219200" y="0"/>
            <a:ext cx="6858000" cy="683823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Business strategy</a:t>
            </a:r>
            <a:endParaRPr lang="en-GB" dirty="0"/>
          </a:p>
        </p:txBody>
      </p:sp>
      <p:sp>
        <p:nvSpPr>
          <p:cNvPr id="3" name="Content Placeholder 2"/>
          <p:cNvSpPr>
            <a:spLocks noGrp="1"/>
          </p:cNvSpPr>
          <p:nvPr>
            <p:ph idx="1"/>
          </p:nvPr>
        </p:nvSpPr>
        <p:spPr/>
        <p:txBody>
          <a:bodyPr>
            <a:normAutofit/>
          </a:bodyPr>
          <a:lstStyle/>
          <a:p>
            <a:pPr marL="388938" indent="-388938"/>
            <a:r>
              <a:rPr lang="en-GB" smtClean="0"/>
              <a:t>“</a:t>
            </a:r>
            <a:r>
              <a:rPr lang="en-GB" i="1" smtClean="0"/>
              <a:t>Definition of the future direction and actions of a company defined as approaches to achieving objectives</a:t>
            </a:r>
            <a:r>
              <a:rPr lang="en-GB" smtClean="0"/>
              <a:t>” </a:t>
            </a:r>
          </a:p>
          <a:p>
            <a:pPr marL="788988" lvl="1" indent="-388938"/>
            <a:r>
              <a:rPr lang="en-GB" smtClean="0"/>
              <a:t>Bocij, Chaffey, Greasley &amp; Hickie (2006)</a:t>
            </a:r>
            <a:endParaRPr lang="en-US"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Strategy approaches</a:t>
            </a:r>
            <a:endParaRPr lang="en-GB" dirty="0"/>
          </a:p>
        </p:txBody>
      </p:sp>
      <p:sp>
        <p:nvSpPr>
          <p:cNvPr id="3" name="Content Placeholder 2"/>
          <p:cNvSpPr>
            <a:spLocks noGrp="1"/>
          </p:cNvSpPr>
          <p:nvPr>
            <p:ph idx="1"/>
          </p:nvPr>
        </p:nvSpPr>
        <p:spPr/>
        <p:txBody>
          <a:bodyPr>
            <a:normAutofit fontScale="92500" lnSpcReduction="10000"/>
          </a:bodyPr>
          <a:lstStyle/>
          <a:p>
            <a:pPr marL="388938" indent="-388938">
              <a:lnSpc>
                <a:spcPct val="90000"/>
              </a:lnSpc>
            </a:pPr>
            <a:r>
              <a:rPr lang="en-GB" sz="4000" b="1" dirty="0" smtClean="0"/>
              <a:t>Prescriptive</a:t>
            </a:r>
            <a:r>
              <a:rPr lang="en-GB" sz="4000" dirty="0" smtClean="0"/>
              <a:t>: </a:t>
            </a:r>
            <a:r>
              <a:rPr lang="en-GB" sz="4000" dirty="0" smtClean="0"/>
              <a:t>(</a:t>
            </a:r>
            <a:r>
              <a:rPr lang="fa-IR" sz="4000" dirty="0" smtClean="0"/>
              <a:t>تجویزی</a:t>
            </a:r>
            <a:r>
              <a:rPr lang="en-GB" sz="4000" dirty="0" smtClean="0"/>
              <a:t>)</a:t>
            </a:r>
          </a:p>
          <a:p>
            <a:pPr marL="788988" lvl="1" indent="-388938">
              <a:lnSpc>
                <a:spcPct val="90000"/>
              </a:lnSpc>
            </a:pPr>
            <a:r>
              <a:rPr lang="en-GB" sz="3600" dirty="0" smtClean="0"/>
              <a:t>Planned </a:t>
            </a:r>
            <a:r>
              <a:rPr lang="en-GB" sz="3600" dirty="0" smtClean="0"/>
              <a:t>analytical </a:t>
            </a:r>
            <a:r>
              <a:rPr lang="en-GB" sz="3600" dirty="0" smtClean="0"/>
              <a:t>approach</a:t>
            </a:r>
          </a:p>
          <a:p>
            <a:pPr lvl="2">
              <a:lnSpc>
                <a:spcPct val="90000"/>
              </a:lnSpc>
            </a:pPr>
            <a:r>
              <a:rPr lang="en-GB" sz="3200" dirty="0" smtClean="0"/>
              <a:t>Conscious </a:t>
            </a:r>
            <a:r>
              <a:rPr lang="en-GB" sz="3200" dirty="0" smtClean="0"/>
              <a:t>and analytical </a:t>
            </a:r>
            <a:r>
              <a:rPr lang="en-GB" sz="3200" dirty="0" smtClean="0"/>
              <a:t>thought</a:t>
            </a:r>
          </a:p>
          <a:p>
            <a:pPr lvl="2">
              <a:lnSpc>
                <a:spcPct val="90000"/>
              </a:lnSpc>
            </a:pPr>
            <a:r>
              <a:rPr lang="en-GB" sz="3200" dirty="0" smtClean="0"/>
              <a:t>Top-down </a:t>
            </a:r>
            <a:r>
              <a:rPr lang="en-GB" sz="3200" dirty="0" smtClean="0"/>
              <a:t>and control </a:t>
            </a:r>
            <a:r>
              <a:rPr lang="en-GB" sz="3200" dirty="0" smtClean="0"/>
              <a:t>orientation</a:t>
            </a:r>
          </a:p>
          <a:p>
            <a:pPr lvl="2">
              <a:lnSpc>
                <a:spcPct val="90000"/>
              </a:lnSpc>
            </a:pPr>
            <a:r>
              <a:rPr lang="en-GB" sz="3200" dirty="0" smtClean="0"/>
              <a:t>Simple </a:t>
            </a:r>
            <a:r>
              <a:rPr lang="en-GB" sz="3200" dirty="0" smtClean="0"/>
              <a:t>and </a:t>
            </a:r>
            <a:r>
              <a:rPr lang="en-GB" sz="3200" dirty="0" smtClean="0"/>
              <a:t>structured</a:t>
            </a:r>
          </a:p>
          <a:p>
            <a:pPr lvl="1">
              <a:lnSpc>
                <a:spcPct val="90000"/>
              </a:lnSpc>
            </a:pPr>
            <a:endParaRPr lang="en-GB" sz="3200" dirty="0" smtClean="0"/>
          </a:p>
          <a:p>
            <a:pPr>
              <a:lnSpc>
                <a:spcPct val="90000"/>
              </a:lnSpc>
            </a:pPr>
            <a:r>
              <a:rPr lang="en-GB" b="1" dirty="0" smtClean="0"/>
              <a:t>Emergent</a:t>
            </a:r>
            <a:r>
              <a:rPr lang="en-GB" dirty="0" smtClean="0"/>
              <a:t>: </a:t>
            </a:r>
            <a:r>
              <a:rPr lang="en-GB" dirty="0" smtClean="0"/>
              <a:t>(</a:t>
            </a:r>
            <a:r>
              <a:rPr lang="fa-IR" dirty="0" smtClean="0"/>
              <a:t>نوپدید</a:t>
            </a:r>
            <a:r>
              <a:rPr lang="en-GB" dirty="0" smtClean="0"/>
              <a:t>)</a:t>
            </a:r>
          </a:p>
          <a:p>
            <a:pPr lvl="1">
              <a:lnSpc>
                <a:spcPct val="90000"/>
              </a:lnSpc>
            </a:pPr>
            <a:r>
              <a:rPr lang="en-GB" dirty="0" smtClean="0"/>
              <a:t>Responsive </a:t>
            </a:r>
            <a:r>
              <a:rPr lang="en-GB" dirty="0" smtClean="0"/>
              <a:t>to changes to market and business needs.</a:t>
            </a:r>
          </a:p>
          <a:p>
            <a:pPr lvl="2">
              <a:lnSpc>
                <a:spcPct val="90000"/>
              </a:lnSpc>
            </a:pPr>
            <a:r>
              <a:rPr lang="en-GB" dirty="0" smtClean="0"/>
              <a:t>To be successful, the strategic plan needs to be modified to reflect new situation.</a:t>
            </a:r>
          </a:p>
          <a:p>
            <a:pPr>
              <a:lnSpc>
                <a:spcPct val="90000"/>
              </a:lnSpc>
            </a:pPr>
            <a:endParaRPr lang="en-GB" sz="4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Grp="1" noChangeArrowheads="1"/>
          </p:cNvSpPr>
          <p:nvPr>
            <p:ph type="title"/>
          </p:nvPr>
        </p:nvSpPr>
        <p:spPr>
          <a:ln/>
        </p:spPr>
        <p:txBody>
          <a:bodyPr/>
          <a:lstStyle/>
          <a:p>
            <a:r>
              <a:rPr lang="en-GB" sz="3600" smtClean="0"/>
              <a:t>Elements of IS strategy</a:t>
            </a:r>
            <a:endParaRPr lang="en-US" sz="3600"/>
          </a:p>
        </p:txBody>
      </p:sp>
      <p:sp>
        <p:nvSpPr>
          <p:cNvPr id="69635" name="Rectangle 3"/>
          <p:cNvSpPr>
            <a:spLocks noGrp="1" noChangeArrowheads="1"/>
          </p:cNvSpPr>
          <p:nvPr>
            <p:ph idx="1"/>
          </p:nvPr>
        </p:nvSpPr>
        <p:spPr>
          <a:ln/>
        </p:spPr>
        <p:txBody>
          <a:bodyPr>
            <a:normAutofit/>
          </a:bodyPr>
          <a:lstStyle/>
          <a:p>
            <a:pPr marL="350838" indent="-350838">
              <a:lnSpc>
                <a:spcPct val="90000"/>
              </a:lnSpc>
            </a:pPr>
            <a:r>
              <a:rPr lang="en-GB" sz="2400" b="1" dirty="0" smtClean="0"/>
              <a:t>Business information strategy</a:t>
            </a:r>
            <a:r>
              <a:rPr lang="en-GB" sz="2400" dirty="0" smtClean="0"/>
              <a:t>: This defines how information, knowledge and the </a:t>
            </a:r>
            <a:r>
              <a:rPr lang="en-GB" sz="2400" dirty="0" smtClean="0"/>
              <a:t> </a:t>
            </a:r>
            <a:r>
              <a:rPr lang="en-GB" sz="2400" dirty="0" smtClean="0"/>
              <a:t>range </a:t>
            </a:r>
            <a:r>
              <a:rPr lang="en-GB" sz="2400" dirty="0" smtClean="0"/>
              <a:t>of business applications (the </a:t>
            </a:r>
            <a:r>
              <a:rPr lang="en-GB" sz="2400" b="1" dirty="0" smtClean="0"/>
              <a:t>applications </a:t>
            </a:r>
            <a:r>
              <a:rPr lang="en-GB" sz="2400" b="1" dirty="0" smtClean="0"/>
              <a:t>portfolio</a:t>
            </a:r>
            <a:r>
              <a:rPr lang="fa-IR" sz="2400" b="1" dirty="0" smtClean="0"/>
              <a:t>( </a:t>
            </a:r>
            <a:r>
              <a:rPr lang="en-GB" sz="2400" dirty="0" smtClean="0"/>
              <a:t>will </a:t>
            </a:r>
            <a:r>
              <a:rPr lang="en-GB" sz="2400" dirty="0" smtClean="0"/>
              <a:t>be used to support business objectives. </a:t>
            </a:r>
          </a:p>
          <a:p>
            <a:pPr marL="350838" indent="-350838">
              <a:lnSpc>
                <a:spcPct val="90000"/>
              </a:lnSpc>
            </a:pPr>
            <a:endParaRPr lang="en-GB" sz="2400" i="1" dirty="0" smtClean="0"/>
          </a:p>
          <a:p>
            <a:pPr marL="350838" indent="-350838">
              <a:lnSpc>
                <a:spcPct val="90000"/>
              </a:lnSpc>
            </a:pPr>
            <a:r>
              <a:rPr lang="en-GB" sz="2400" b="1" dirty="0" smtClean="0"/>
              <a:t>IS functionality strategy</a:t>
            </a:r>
            <a:r>
              <a:rPr lang="en-GB" sz="2400" dirty="0" smtClean="0"/>
              <a:t>: This defines, in more detail, the requirements for services delivered by the range of business applications (the </a:t>
            </a:r>
            <a:r>
              <a:rPr lang="en-GB" sz="2400" b="1" dirty="0" smtClean="0"/>
              <a:t>applications portfolio</a:t>
            </a:r>
            <a:r>
              <a:rPr lang="en-GB" sz="2400" dirty="0" smtClean="0"/>
              <a:t>).</a:t>
            </a:r>
          </a:p>
          <a:p>
            <a:pPr marL="350838" indent="-350838">
              <a:lnSpc>
                <a:spcPct val="90000"/>
              </a:lnSpc>
            </a:pPr>
            <a:endParaRPr lang="en-GB" sz="2400" i="1" dirty="0" smtClean="0"/>
          </a:p>
          <a:p>
            <a:pPr marL="350838" indent="-350838">
              <a:lnSpc>
                <a:spcPct val="90000"/>
              </a:lnSpc>
            </a:pPr>
            <a:r>
              <a:rPr lang="en-GB" sz="2400" b="1" dirty="0" smtClean="0"/>
              <a:t>IT strategy (IS/IT strategy)</a:t>
            </a:r>
            <a:r>
              <a:rPr lang="en-GB" sz="2400" dirty="0" smtClean="0"/>
              <a:t>: This defines the software and hardware standards and suppliers which make up IT infrastructure.</a:t>
            </a:r>
            <a:endParaRPr lang="en-GB"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p:cNvSpPr>
            <a:spLocks noGrp="1" noChangeArrowheads="1"/>
          </p:cNvSpPr>
          <p:nvPr>
            <p:ph type="title"/>
          </p:nvPr>
        </p:nvSpPr>
        <p:spPr>
          <a:ln/>
        </p:spPr>
        <p:txBody>
          <a:bodyPr/>
          <a:lstStyle/>
          <a:p>
            <a:r>
              <a:rPr lang="en-GB" sz="3600" smtClean="0"/>
              <a:t>IT versus IS strategy</a:t>
            </a:r>
            <a:endParaRPr lang="en-US" sz="3600"/>
          </a:p>
        </p:txBody>
      </p:sp>
      <p:sp>
        <p:nvSpPr>
          <p:cNvPr id="70659" name="Rectangle 3"/>
          <p:cNvSpPr>
            <a:spLocks noGrp="1" noChangeArrowheads="1"/>
          </p:cNvSpPr>
          <p:nvPr>
            <p:ph idx="1"/>
          </p:nvPr>
        </p:nvSpPr>
        <p:spPr>
          <a:ln/>
        </p:spPr>
        <p:txBody>
          <a:bodyPr>
            <a:normAutofit/>
          </a:bodyPr>
          <a:lstStyle/>
          <a:p>
            <a:pPr marL="376238" indent="-376238"/>
            <a:r>
              <a:rPr lang="en-US" sz="2800" b="1" dirty="0" smtClean="0"/>
              <a:t>IS strategy</a:t>
            </a:r>
            <a:r>
              <a:rPr lang="en-US" sz="2800" dirty="0" smtClean="0"/>
              <a:t>: Determination of the most appropriate processes and resources to ensure that information </a:t>
            </a:r>
            <a:r>
              <a:rPr lang="en-US" sz="2800" dirty="0" smtClean="0"/>
              <a:t>supports </a:t>
            </a:r>
            <a:r>
              <a:rPr lang="en-US" sz="2800" dirty="0" smtClean="0"/>
              <a:t>business strategy.</a:t>
            </a:r>
          </a:p>
          <a:p>
            <a:pPr marL="376238" indent="-376238"/>
            <a:endParaRPr lang="en-GB" sz="2800" dirty="0" smtClean="0"/>
          </a:p>
          <a:p>
            <a:pPr marL="376238" indent="-376238"/>
            <a:r>
              <a:rPr lang="en-US" sz="2800" b="1" dirty="0" smtClean="0"/>
              <a:t>IT strategy</a:t>
            </a:r>
            <a:r>
              <a:rPr lang="en-US" sz="2800" dirty="0" smtClean="0"/>
              <a:t>: Determination of the most appropriate technological infrastructure comprising hardware, networks and software applications.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2713</Words>
  <Application>Microsoft Office PowerPoint</Application>
  <PresentationFormat>On-screen Show (4:3)</PresentationFormat>
  <Paragraphs>375</Paragraphs>
  <Slides>59</Slides>
  <Notes>49</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Slide 1</vt:lpstr>
      <vt:lpstr>مدیریت استراتژیک فناوری اطلاعات  نقش استراتژیک سیستم های اطلاعاتی</vt:lpstr>
      <vt:lpstr>Learning Objectives</vt:lpstr>
      <vt:lpstr>Learning Objectives</vt:lpstr>
      <vt:lpstr>Business strategy</vt:lpstr>
      <vt:lpstr>Business strategy</vt:lpstr>
      <vt:lpstr>Strategy approaches</vt:lpstr>
      <vt:lpstr>Elements of IS strategy</vt:lpstr>
      <vt:lpstr>IT versus IS strategy</vt:lpstr>
      <vt:lpstr>Slide 10</vt:lpstr>
      <vt:lpstr>Strategic IT</vt:lpstr>
      <vt:lpstr>Environment</vt:lpstr>
      <vt:lpstr>The environment and the modern management essentials</vt:lpstr>
      <vt:lpstr>The environment and the modern management imperatives</vt:lpstr>
      <vt:lpstr>The environment and the modern management imperatives</vt:lpstr>
      <vt:lpstr>Slide 16</vt:lpstr>
      <vt:lpstr>Tools for strategic analysis</vt:lpstr>
      <vt:lpstr>Competitive Forces (نیروهای رقابتی)</vt:lpstr>
      <vt:lpstr>Competitive Forces and Strategies</vt:lpstr>
      <vt:lpstr>Five Competitive Strategies</vt:lpstr>
      <vt:lpstr>Slide 21</vt:lpstr>
      <vt:lpstr>Competitive Strategies (continued)</vt:lpstr>
      <vt:lpstr>Slide 23</vt:lpstr>
      <vt:lpstr>Competitive Strategies (continued)</vt:lpstr>
      <vt:lpstr>Slide 25</vt:lpstr>
      <vt:lpstr>Competitive Strategies (continued)</vt:lpstr>
      <vt:lpstr>Slide 27</vt:lpstr>
      <vt:lpstr>Competitive Strategies (continued)</vt:lpstr>
      <vt:lpstr>Using Competitive Strategies</vt:lpstr>
      <vt:lpstr>Slide 30</vt:lpstr>
      <vt:lpstr>Other Competitive Strategies</vt:lpstr>
      <vt:lpstr>Other Competitive Strategies</vt:lpstr>
      <vt:lpstr>Customer-Focused Business</vt:lpstr>
      <vt:lpstr>Providing Customer Value</vt:lpstr>
      <vt:lpstr>Building Customer Value via the Internet</vt:lpstr>
      <vt:lpstr>The Value Chain and Strategic IS</vt:lpstr>
      <vt:lpstr>Value Chain</vt:lpstr>
      <vt:lpstr>Value Chain</vt:lpstr>
      <vt:lpstr>Becoming an Agile Company (چابک)</vt:lpstr>
      <vt:lpstr>Strategies for Agility</vt:lpstr>
      <vt:lpstr>Creating a Virtual Company</vt:lpstr>
      <vt:lpstr>A Virtual Company</vt:lpstr>
      <vt:lpstr>Virtual Company Strategies</vt:lpstr>
      <vt:lpstr>Building a Knowledge-Creating Company</vt:lpstr>
      <vt:lpstr>Two Kinds of Knowledge</vt:lpstr>
      <vt:lpstr>Knowledge Management</vt:lpstr>
      <vt:lpstr>Knowledge Management Systems </vt:lpstr>
      <vt:lpstr>Nolan’s stage model</vt:lpstr>
      <vt:lpstr>Nolan’s stage model</vt:lpstr>
      <vt:lpstr>Slide 50</vt:lpstr>
      <vt:lpstr>Slide 51</vt:lpstr>
      <vt:lpstr>Four sectors on strategic grid</vt:lpstr>
      <vt:lpstr>Slide 53</vt:lpstr>
      <vt:lpstr>IS and Business strategy integration Alignment and impacting strategy</vt:lpstr>
      <vt:lpstr>Slide 55</vt:lpstr>
      <vt:lpstr>Slide 56</vt:lpstr>
      <vt:lpstr>Summary</vt:lpstr>
      <vt:lpstr>References</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SWOT analysis</dc:title>
  <dc:creator>Reza</dc:creator>
  <cp:lastModifiedBy>Reza</cp:lastModifiedBy>
  <cp:revision>29</cp:revision>
  <dcterms:created xsi:type="dcterms:W3CDTF">2012-04-30T20:26:11Z</dcterms:created>
  <dcterms:modified xsi:type="dcterms:W3CDTF">2012-05-11T18:49:01Z</dcterms:modified>
</cp:coreProperties>
</file>