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F6A7BC-8FF4-4BA6-B816-DEA9035070A9}"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A0F8-E25E-43BB-8DDE-20F817CD001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0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6A7BC-8FF4-4BA6-B816-DEA9035070A9}"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A0F8-E25E-43BB-8DDE-20F817CD001F}" type="slidenum">
              <a:rPr lang="en-US" smtClean="0"/>
              <a:t>‹#›</a:t>
            </a:fld>
            <a:endParaRPr lang="en-US"/>
          </a:p>
        </p:txBody>
      </p:sp>
    </p:spTree>
    <p:extLst>
      <p:ext uri="{BB962C8B-B14F-4D97-AF65-F5344CB8AC3E}">
        <p14:creationId xmlns:p14="http://schemas.microsoft.com/office/powerpoint/2010/main" val="18612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6A7BC-8FF4-4BA6-B816-DEA9035070A9}"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A0F8-E25E-43BB-8DDE-20F817CD001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65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6A7BC-8FF4-4BA6-B816-DEA9035070A9}"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A0F8-E25E-43BB-8DDE-20F817CD001F}" type="slidenum">
              <a:rPr lang="en-US" smtClean="0"/>
              <a:t>‹#›</a:t>
            </a:fld>
            <a:endParaRPr lang="en-US"/>
          </a:p>
        </p:txBody>
      </p:sp>
    </p:spTree>
    <p:extLst>
      <p:ext uri="{BB962C8B-B14F-4D97-AF65-F5344CB8AC3E}">
        <p14:creationId xmlns:p14="http://schemas.microsoft.com/office/powerpoint/2010/main" val="77227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F6A7BC-8FF4-4BA6-B816-DEA9035070A9}"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A0F8-E25E-43BB-8DDE-20F817CD001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05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6A7BC-8FF4-4BA6-B816-DEA9035070A9}"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A0F8-E25E-43BB-8DDE-20F817CD001F}" type="slidenum">
              <a:rPr lang="en-US" smtClean="0"/>
              <a:t>‹#›</a:t>
            </a:fld>
            <a:endParaRPr lang="en-US"/>
          </a:p>
        </p:txBody>
      </p:sp>
    </p:spTree>
    <p:extLst>
      <p:ext uri="{BB962C8B-B14F-4D97-AF65-F5344CB8AC3E}">
        <p14:creationId xmlns:p14="http://schemas.microsoft.com/office/powerpoint/2010/main" val="37926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6A7BC-8FF4-4BA6-B816-DEA9035070A9}" type="datetimeFigureOut">
              <a:rPr lang="en-US" smtClean="0"/>
              <a:t>6/23/2018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AA0F8-E25E-43BB-8DDE-20F817CD001F}" type="slidenum">
              <a:rPr lang="en-US" smtClean="0"/>
              <a:t>‹#›</a:t>
            </a:fld>
            <a:endParaRPr lang="en-US"/>
          </a:p>
        </p:txBody>
      </p:sp>
    </p:spTree>
    <p:extLst>
      <p:ext uri="{BB962C8B-B14F-4D97-AF65-F5344CB8AC3E}">
        <p14:creationId xmlns:p14="http://schemas.microsoft.com/office/powerpoint/2010/main" val="121838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6A7BC-8FF4-4BA6-B816-DEA9035070A9}" type="datetimeFigureOut">
              <a:rPr lang="en-US" smtClean="0"/>
              <a:t>6/23/2018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AA0F8-E25E-43BB-8DDE-20F817CD001F}" type="slidenum">
              <a:rPr lang="en-US" smtClean="0"/>
              <a:t>‹#›</a:t>
            </a:fld>
            <a:endParaRPr lang="en-US"/>
          </a:p>
        </p:txBody>
      </p:sp>
    </p:spTree>
    <p:extLst>
      <p:ext uri="{BB962C8B-B14F-4D97-AF65-F5344CB8AC3E}">
        <p14:creationId xmlns:p14="http://schemas.microsoft.com/office/powerpoint/2010/main" val="32560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6A7BC-8FF4-4BA6-B816-DEA9035070A9}" type="datetimeFigureOut">
              <a:rPr lang="en-US" smtClean="0"/>
              <a:t>6/23/2018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AA0F8-E25E-43BB-8DDE-20F817CD001F}" type="slidenum">
              <a:rPr lang="en-US" smtClean="0"/>
              <a:t>‹#›</a:t>
            </a:fld>
            <a:endParaRPr lang="en-US"/>
          </a:p>
        </p:txBody>
      </p:sp>
    </p:spTree>
    <p:extLst>
      <p:ext uri="{BB962C8B-B14F-4D97-AF65-F5344CB8AC3E}">
        <p14:creationId xmlns:p14="http://schemas.microsoft.com/office/powerpoint/2010/main" val="183824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F6A7BC-8FF4-4BA6-B816-DEA9035070A9}"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A0F8-E25E-43BB-8DDE-20F817CD001F}" type="slidenum">
              <a:rPr lang="en-US" smtClean="0"/>
              <a:t>‹#›</a:t>
            </a:fld>
            <a:endParaRPr lang="en-US"/>
          </a:p>
        </p:txBody>
      </p:sp>
    </p:spTree>
    <p:extLst>
      <p:ext uri="{BB962C8B-B14F-4D97-AF65-F5344CB8AC3E}">
        <p14:creationId xmlns:p14="http://schemas.microsoft.com/office/powerpoint/2010/main" val="142312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F6A7BC-8FF4-4BA6-B816-DEA9035070A9}"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A0F8-E25E-43BB-8DDE-20F817CD001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94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F6A7BC-8FF4-4BA6-B816-DEA9035070A9}" type="datetimeFigureOut">
              <a:rPr lang="en-US" smtClean="0"/>
              <a:t>6/23/2018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6AA0F8-E25E-43BB-8DDE-20F817CD001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356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AE03-88DA-48ED-9ED3-79159A72983C}"/>
              </a:ext>
            </a:extLst>
          </p:cNvPr>
          <p:cNvSpPr>
            <a:spLocks noGrp="1"/>
          </p:cNvSpPr>
          <p:nvPr>
            <p:ph type="ctrTitle"/>
          </p:nvPr>
        </p:nvSpPr>
        <p:spPr/>
        <p:txBody>
          <a:bodyPr/>
          <a:lstStyle/>
          <a:p>
            <a:r>
              <a:rPr lang="en-US" dirty="0"/>
              <a:t>Analysis on Enrollment Data</a:t>
            </a:r>
          </a:p>
        </p:txBody>
      </p:sp>
      <p:sp>
        <p:nvSpPr>
          <p:cNvPr id="3" name="Subtitle 2">
            <a:extLst>
              <a:ext uri="{FF2B5EF4-FFF2-40B4-BE49-F238E27FC236}">
                <a16:creationId xmlns:a16="http://schemas.microsoft.com/office/drawing/2014/main" id="{7C419AA3-532B-4229-9C05-AE9A4788D64C}"/>
              </a:ext>
            </a:extLst>
          </p:cNvPr>
          <p:cNvSpPr>
            <a:spLocks noGrp="1"/>
          </p:cNvSpPr>
          <p:nvPr>
            <p:ph type="subTitle" idx="1"/>
          </p:nvPr>
        </p:nvSpPr>
        <p:spPr/>
        <p:txBody>
          <a:bodyPr/>
          <a:lstStyle/>
          <a:p>
            <a:r>
              <a:rPr lang="en-US" u="sng" dirty="0"/>
              <a:t>Submitted by</a:t>
            </a:r>
            <a:r>
              <a:rPr lang="en-US" dirty="0"/>
              <a:t>: Sumit Kashyap</a:t>
            </a:r>
          </a:p>
          <a:p>
            <a:r>
              <a:rPr lang="en-US" u="sng" dirty="0"/>
              <a:t>Submitted to</a:t>
            </a:r>
            <a:r>
              <a:rPr lang="en-US" dirty="0"/>
              <a:t>: </a:t>
            </a:r>
            <a:r>
              <a:rPr lang="en-US" dirty="0" err="1"/>
              <a:t>Xiwei</a:t>
            </a:r>
            <a:r>
              <a:rPr lang="en-US" dirty="0"/>
              <a:t> Chen</a:t>
            </a:r>
          </a:p>
        </p:txBody>
      </p:sp>
      <p:pic>
        <p:nvPicPr>
          <p:cNvPr id="20" name="Picture 19">
            <a:extLst>
              <a:ext uri="{FF2B5EF4-FFF2-40B4-BE49-F238E27FC236}">
                <a16:creationId xmlns:a16="http://schemas.microsoft.com/office/drawing/2014/main" id="{4ACE7EAF-A7ED-4C24-A5ED-F28B90603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406" y="1208085"/>
            <a:ext cx="6270594" cy="3373580"/>
          </a:xfrm>
          <a:prstGeom prst="rect">
            <a:avLst/>
          </a:prstGeom>
        </p:spPr>
      </p:pic>
      <p:pic>
        <p:nvPicPr>
          <p:cNvPr id="5" name="Picture 4">
            <a:extLst>
              <a:ext uri="{FF2B5EF4-FFF2-40B4-BE49-F238E27FC236}">
                <a16:creationId xmlns:a16="http://schemas.microsoft.com/office/drawing/2014/main" id="{95EE44F1-57C7-46E5-8740-E5966883E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7486022" cy="4572000"/>
          </a:xfrm>
          <a:prstGeom prst="rect">
            <a:avLst/>
          </a:prstGeom>
        </p:spPr>
      </p:pic>
      <p:pic>
        <p:nvPicPr>
          <p:cNvPr id="18" name="Picture 17">
            <a:extLst>
              <a:ext uri="{FF2B5EF4-FFF2-40B4-BE49-F238E27FC236}">
                <a16:creationId xmlns:a16="http://schemas.microsoft.com/office/drawing/2014/main" id="{EDC5977A-7024-45AE-81E1-E33A21899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650" y="-1"/>
            <a:ext cx="4700911" cy="1207363"/>
          </a:xfrm>
          <a:prstGeom prst="rect">
            <a:avLst/>
          </a:prstGeom>
        </p:spPr>
      </p:pic>
    </p:spTree>
    <p:extLst>
      <p:ext uri="{BB962C8B-B14F-4D97-AF65-F5344CB8AC3E}">
        <p14:creationId xmlns:p14="http://schemas.microsoft.com/office/powerpoint/2010/main" val="138404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F304-FAB8-4286-A888-61F034B5FCFA}"/>
              </a:ext>
            </a:extLst>
          </p:cNvPr>
          <p:cNvSpPr>
            <a:spLocks noGrp="1"/>
          </p:cNvSpPr>
          <p:nvPr>
            <p:ph type="title"/>
          </p:nvPr>
        </p:nvSpPr>
        <p:spPr/>
        <p:txBody>
          <a:bodyPr/>
          <a:lstStyle/>
          <a:p>
            <a:r>
              <a:rPr lang="en-US" dirty="0"/>
              <a:t>Analysis:2 Priority fall CRN</a:t>
            </a:r>
          </a:p>
        </p:txBody>
      </p:sp>
      <p:sp>
        <p:nvSpPr>
          <p:cNvPr id="3" name="Content Placeholder 2">
            <a:extLst>
              <a:ext uri="{FF2B5EF4-FFF2-40B4-BE49-F238E27FC236}">
                <a16:creationId xmlns:a16="http://schemas.microsoft.com/office/drawing/2014/main" id="{DF1836FF-0536-4B1C-AD5E-69996AE9C8DB}"/>
              </a:ext>
            </a:extLst>
          </p:cNvPr>
          <p:cNvSpPr>
            <a:spLocks noGrp="1"/>
          </p:cNvSpPr>
          <p:nvPr>
            <p:ph idx="1"/>
          </p:nvPr>
        </p:nvSpPr>
        <p:spPr>
          <a:xfrm>
            <a:off x="1024129" y="2286000"/>
            <a:ext cx="6852546" cy="4023360"/>
          </a:xfrm>
        </p:spPr>
        <p:txBody>
          <a:bodyPr/>
          <a:lstStyle/>
          <a:p>
            <a:pPr>
              <a:buFont typeface="Courier New" panose="02070309020205020404" pitchFamily="49" charset="0"/>
              <a:buChar char="o"/>
            </a:pPr>
            <a:r>
              <a:rPr lang="en-US" dirty="0"/>
              <a:t> Following are the CRN with the courses prior to fall :</a:t>
            </a:r>
          </a:p>
          <a:p>
            <a:r>
              <a:rPr lang="en-US" dirty="0"/>
              <a:t>36/305 are the only courses</a:t>
            </a:r>
          </a:p>
          <a:p>
            <a:pPr>
              <a:buFont typeface="Courier New" panose="02070309020205020404" pitchFamily="49" charset="0"/>
              <a:buChar char="o"/>
            </a:pPr>
            <a:r>
              <a:rPr lang="en-US" dirty="0"/>
              <a:t> Kantian Ontology, political Science, Pythagoras and Natural Philosophy, Socrates and </a:t>
            </a:r>
            <a:r>
              <a:rPr lang="en-US" dirty="0" err="1"/>
              <a:t>Daimonic</a:t>
            </a:r>
            <a:r>
              <a:rPr lang="en-US" dirty="0"/>
              <a:t> Phenomena are the only curses who are not Prior to Fall,16</a:t>
            </a:r>
          </a:p>
          <a:p>
            <a:endParaRPr lang="en-US" dirty="0"/>
          </a:p>
          <a:p>
            <a:r>
              <a:rPr lang="en-US" dirty="0"/>
              <a:t> </a:t>
            </a:r>
          </a:p>
        </p:txBody>
      </p:sp>
      <p:pic>
        <p:nvPicPr>
          <p:cNvPr id="7" name="Picture 6">
            <a:extLst>
              <a:ext uri="{FF2B5EF4-FFF2-40B4-BE49-F238E27FC236}">
                <a16:creationId xmlns:a16="http://schemas.microsoft.com/office/drawing/2014/main" id="{61276559-D02A-4B21-9BB8-BB556CBC6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042" y="257073"/>
            <a:ext cx="1768642" cy="5000434"/>
          </a:xfrm>
          <a:prstGeom prst="rect">
            <a:avLst/>
          </a:prstGeom>
        </p:spPr>
      </p:pic>
      <p:pic>
        <p:nvPicPr>
          <p:cNvPr id="9" name="Picture 8">
            <a:extLst>
              <a:ext uri="{FF2B5EF4-FFF2-40B4-BE49-F238E27FC236}">
                <a16:creationId xmlns:a16="http://schemas.microsoft.com/office/drawing/2014/main" id="{D58FEC01-5D9F-4DCD-BAC4-56E97F438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682" y="5495022"/>
            <a:ext cx="1898356" cy="1066200"/>
          </a:xfrm>
          <a:prstGeom prst="rect">
            <a:avLst/>
          </a:prstGeom>
        </p:spPr>
      </p:pic>
    </p:spTree>
    <p:extLst>
      <p:ext uri="{BB962C8B-B14F-4D97-AF65-F5344CB8AC3E}">
        <p14:creationId xmlns:p14="http://schemas.microsoft.com/office/powerpoint/2010/main" val="311155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C849-3927-4E95-A07A-8157342E669A}"/>
              </a:ext>
            </a:extLst>
          </p:cNvPr>
          <p:cNvSpPr>
            <a:spLocks noGrp="1"/>
          </p:cNvSpPr>
          <p:nvPr>
            <p:ph type="title"/>
          </p:nvPr>
        </p:nvSpPr>
        <p:spPr/>
        <p:txBody>
          <a:bodyPr/>
          <a:lstStyle/>
          <a:p>
            <a:r>
              <a:rPr lang="en-US" dirty="0"/>
              <a:t>ANALYSIS 3: Enrolment trend</a:t>
            </a:r>
          </a:p>
        </p:txBody>
      </p:sp>
      <p:sp>
        <p:nvSpPr>
          <p:cNvPr id="3" name="Content Placeholder 2">
            <a:extLst>
              <a:ext uri="{FF2B5EF4-FFF2-40B4-BE49-F238E27FC236}">
                <a16:creationId xmlns:a16="http://schemas.microsoft.com/office/drawing/2014/main" id="{054E87CB-0FB6-4388-AF18-2269497DA32F}"/>
              </a:ext>
            </a:extLst>
          </p:cNvPr>
          <p:cNvSpPr>
            <a:spLocks noGrp="1"/>
          </p:cNvSpPr>
          <p:nvPr>
            <p:ph idx="1"/>
          </p:nvPr>
        </p:nvSpPr>
        <p:spPr/>
        <p:txBody>
          <a:bodyPr/>
          <a:lstStyle/>
          <a:p>
            <a:pPr>
              <a:buFont typeface="Courier New" panose="02070309020205020404" pitchFamily="49" charset="0"/>
              <a:buChar char="o"/>
            </a:pPr>
            <a:r>
              <a:rPr lang="en-US" dirty="0"/>
              <a:t> Looking at the enrolment trend, Students mostly prefer taking admissions in fall with least in summer. Fall 2016 semester did show improvement over past years. </a:t>
            </a:r>
          </a:p>
          <a:p>
            <a:endParaRPr lang="en-US" dirty="0"/>
          </a:p>
          <a:p>
            <a:pPr>
              <a:buFont typeface="Courier New" panose="02070309020205020404" pitchFamily="49" charset="0"/>
              <a:buChar char="o"/>
            </a:pPr>
            <a:r>
              <a:rPr lang="en-US" dirty="0"/>
              <a:t> For the following year there has not been much change despite of increasing the number of classes every year. Looking at the trend, there is no need of additional classes then what university have. </a:t>
            </a:r>
          </a:p>
          <a:p>
            <a:endParaRPr lang="en-US" dirty="0"/>
          </a:p>
          <a:p>
            <a:r>
              <a:rPr lang="en-US" dirty="0"/>
              <a:t> </a:t>
            </a:r>
          </a:p>
        </p:txBody>
      </p:sp>
    </p:spTree>
    <p:extLst>
      <p:ext uri="{BB962C8B-B14F-4D97-AF65-F5344CB8AC3E}">
        <p14:creationId xmlns:p14="http://schemas.microsoft.com/office/powerpoint/2010/main" val="342006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9C8C-A999-4C30-B080-0DBFE5E1C0D3}"/>
              </a:ext>
            </a:extLst>
          </p:cNvPr>
          <p:cNvSpPr>
            <a:spLocks noGrp="1"/>
          </p:cNvSpPr>
          <p:nvPr>
            <p:ph type="title"/>
          </p:nvPr>
        </p:nvSpPr>
        <p:spPr/>
        <p:txBody>
          <a:bodyPr/>
          <a:lstStyle/>
          <a:p>
            <a:r>
              <a:rPr lang="en-US" dirty="0"/>
              <a:t>Visual ANALAYSIS</a:t>
            </a:r>
          </a:p>
        </p:txBody>
      </p:sp>
      <p:pic>
        <p:nvPicPr>
          <p:cNvPr id="5" name="Content Placeholder 4">
            <a:extLst>
              <a:ext uri="{FF2B5EF4-FFF2-40B4-BE49-F238E27FC236}">
                <a16:creationId xmlns:a16="http://schemas.microsoft.com/office/drawing/2014/main" id="{DA508B0E-3AC3-483D-9003-C8888F52B1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2907" y="2193923"/>
            <a:ext cx="6843486" cy="3654747"/>
          </a:xfrm>
        </p:spPr>
      </p:pic>
      <p:sp>
        <p:nvSpPr>
          <p:cNvPr id="8" name="Content Placeholder 2">
            <a:extLst>
              <a:ext uri="{FF2B5EF4-FFF2-40B4-BE49-F238E27FC236}">
                <a16:creationId xmlns:a16="http://schemas.microsoft.com/office/drawing/2014/main" id="{CBB26505-067B-40B8-BBBF-324704129408}"/>
              </a:ext>
            </a:extLst>
          </p:cNvPr>
          <p:cNvSpPr txBox="1">
            <a:spLocks/>
          </p:cNvSpPr>
          <p:nvPr/>
        </p:nvSpPr>
        <p:spPr>
          <a:xfrm>
            <a:off x="1024129" y="2285999"/>
            <a:ext cx="3814202" cy="415031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Summer season have least admission where as fall have maximum</a:t>
            </a:r>
          </a:p>
        </p:txBody>
      </p:sp>
    </p:spTree>
    <p:extLst>
      <p:ext uri="{BB962C8B-B14F-4D97-AF65-F5344CB8AC3E}">
        <p14:creationId xmlns:p14="http://schemas.microsoft.com/office/powerpoint/2010/main" val="357526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81E8-1997-4B27-A9B4-EC102FB33A54}"/>
              </a:ext>
            </a:extLst>
          </p:cNvPr>
          <p:cNvSpPr>
            <a:spLocks noGrp="1"/>
          </p:cNvSpPr>
          <p:nvPr>
            <p:ph type="title"/>
          </p:nvPr>
        </p:nvSpPr>
        <p:spPr/>
        <p:txBody>
          <a:bodyPr/>
          <a:lstStyle/>
          <a:p>
            <a:r>
              <a:rPr lang="en-US" dirty="0"/>
              <a:t>Analysis 4: Outliers in data</a:t>
            </a:r>
          </a:p>
        </p:txBody>
      </p:sp>
      <p:sp>
        <p:nvSpPr>
          <p:cNvPr id="3" name="Content Placeholder 2">
            <a:extLst>
              <a:ext uri="{FF2B5EF4-FFF2-40B4-BE49-F238E27FC236}">
                <a16:creationId xmlns:a16="http://schemas.microsoft.com/office/drawing/2014/main" id="{549D3BE3-B71C-4E2C-B937-4EC0CDBB07F7}"/>
              </a:ext>
            </a:extLst>
          </p:cNvPr>
          <p:cNvSpPr>
            <a:spLocks noGrp="1"/>
          </p:cNvSpPr>
          <p:nvPr>
            <p:ph idx="1"/>
          </p:nvPr>
        </p:nvSpPr>
        <p:spPr>
          <a:xfrm>
            <a:off x="1024128" y="2286000"/>
            <a:ext cx="4382373" cy="4023360"/>
          </a:xfrm>
        </p:spPr>
        <p:txBody>
          <a:bodyPr/>
          <a:lstStyle/>
          <a:p>
            <a:r>
              <a:rPr lang="en-US" dirty="0"/>
              <a:t>Outliers belongs to Socrates and the Unexamined, This is a deal breaker courses. More class should be introduced to meet the demand or new courses aligned to this should be launched to attract more students.</a:t>
            </a:r>
          </a:p>
        </p:txBody>
      </p:sp>
      <p:pic>
        <p:nvPicPr>
          <p:cNvPr id="4" name="Picture 3">
            <a:extLst>
              <a:ext uri="{FF2B5EF4-FFF2-40B4-BE49-F238E27FC236}">
                <a16:creationId xmlns:a16="http://schemas.microsoft.com/office/drawing/2014/main" id="{3DFD3D9C-C10C-4014-A2DF-6E8C0BEE6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054" y="2159087"/>
            <a:ext cx="5394258" cy="4386271"/>
          </a:xfrm>
          <a:prstGeom prst="rect">
            <a:avLst/>
          </a:prstGeom>
        </p:spPr>
      </p:pic>
    </p:spTree>
    <p:extLst>
      <p:ext uri="{BB962C8B-B14F-4D97-AF65-F5344CB8AC3E}">
        <p14:creationId xmlns:p14="http://schemas.microsoft.com/office/powerpoint/2010/main" val="327487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F7AF-572F-4C3B-BCA5-3AEFC2A55A8C}"/>
              </a:ext>
            </a:extLst>
          </p:cNvPr>
          <p:cNvSpPr>
            <a:spLocks noGrp="1"/>
          </p:cNvSpPr>
          <p:nvPr>
            <p:ph type="title"/>
          </p:nvPr>
        </p:nvSpPr>
        <p:spPr/>
        <p:txBody>
          <a:bodyPr/>
          <a:lstStyle/>
          <a:p>
            <a:r>
              <a:rPr lang="en-US" dirty="0"/>
              <a:t>Analysis 5: How many students are passing</a:t>
            </a:r>
          </a:p>
        </p:txBody>
      </p:sp>
      <p:sp>
        <p:nvSpPr>
          <p:cNvPr id="3" name="Content Placeholder 2">
            <a:extLst>
              <a:ext uri="{FF2B5EF4-FFF2-40B4-BE49-F238E27FC236}">
                <a16:creationId xmlns:a16="http://schemas.microsoft.com/office/drawing/2014/main" id="{45F1253B-15B3-4A8B-A7C0-9A30F601642E}"/>
              </a:ext>
            </a:extLst>
          </p:cNvPr>
          <p:cNvSpPr>
            <a:spLocks noGrp="1"/>
          </p:cNvSpPr>
          <p:nvPr>
            <p:ph idx="1"/>
          </p:nvPr>
        </p:nvSpPr>
        <p:spPr>
          <a:xfrm>
            <a:off x="1024128" y="2286000"/>
            <a:ext cx="4276535" cy="4023360"/>
          </a:xfrm>
        </p:spPr>
        <p:txBody>
          <a:bodyPr/>
          <a:lstStyle/>
          <a:p>
            <a:r>
              <a:rPr lang="en-US" dirty="0"/>
              <a:t>There are more failures in courses which are in demand comparison to less demanding courses. </a:t>
            </a:r>
          </a:p>
          <a:p>
            <a:r>
              <a:rPr lang="en-US" dirty="0"/>
              <a:t>Larger data sometimes shoes bigger variation, it is hard to say there is less failure in other courses as not enough data is present to know that.</a:t>
            </a:r>
          </a:p>
          <a:p>
            <a:r>
              <a:rPr lang="en-US" dirty="0"/>
              <a:t>Still considering the failure, university needs to find easier alternative courses for the student who cannot handle its curriculum. </a:t>
            </a:r>
          </a:p>
        </p:txBody>
      </p:sp>
      <p:pic>
        <p:nvPicPr>
          <p:cNvPr id="5" name="Picture 4">
            <a:extLst>
              <a:ext uri="{FF2B5EF4-FFF2-40B4-BE49-F238E27FC236}">
                <a16:creationId xmlns:a16="http://schemas.microsoft.com/office/drawing/2014/main" id="{FCB173D4-41B2-438A-8C2B-D870ED58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118" y="2057400"/>
            <a:ext cx="6578923" cy="4314825"/>
          </a:xfrm>
          <a:prstGeom prst="rect">
            <a:avLst/>
          </a:prstGeom>
        </p:spPr>
      </p:pic>
    </p:spTree>
    <p:extLst>
      <p:ext uri="{BB962C8B-B14F-4D97-AF65-F5344CB8AC3E}">
        <p14:creationId xmlns:p14="http://schemas.microsoft.com/office/powerpoint/2010/main" val="410224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C178-AA54-49D5-AC42-1564FBC20B46}"/>
              </a:ext>
            </a:extLst>
          </p:cNvPr>
          <p:cNvSpPr>
            <a:spLocks noGrp="1"/>
          </p:cNvSpPr>
          <p:nvPr>
            <p:ph idx="1"/>
          </p:nvPr>
        </p:nvSpPr>
        <p:spPr>
          <a:xfrm>
            <a:off x="581217" y="2414588"/>
            <a:ext cx="4233672" cy="4023360"/>
          </a:xfrm>
        </p:spPr>
        <p:txBody>
          <a:bodyPr/>
          <a:lstStyle/>
          <a:p>
            <a:r>
              <a:rPr lang="en-US" dirty="0"/>
              <a:t>Here variation corresponds to in demand courses: more students  tends to fail in Socrates and the Unexamined then other courses But that percentage is a fraction of total.</a:t>
            </a:r>
          </a:p>
        </p:txBody>
      </p:sp>
      <p:pic>
        <p:nvPicPr>
          <p:cNvPr id="5" name="Picture 4">
            <a:extLst>
              <a:ext uri="{FF2B5EF4-FFF2-40B4-BE49-F238E27FC236}">
                <a16:creationId xmlns:a16="http://schemas.microsoft.com/office/drawing/2014/main" id="{9FCA9A10-51A0-4C5F-B2E8-C5D549D8C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138" y="2216913"/>
            <a:ext cx="5757862" cy="4077310"/>
          </a:xfrm>
          <a:prstGeom prst="rect">
            <a:avLst/>
          </a:prstGeom>
        </p:spPr>
      </p:pic>
      <p:sp>
        <p:nvSpPr>
          <p:cNvPr id="6" name="Title 1">
            <a:extLst>
              <a:ext uri="{FF2B5EF4-FFF2-40B4-BE49-F238E27FC236}">
                <a16:creationId xmlns:a16="http://schemas.microsoft.com/office/drawing/2014/main" id="{5FC5BE59-1324-4784-985E-F67D342ABF46}"/>
              </a:ext>
            </a:extLst>
          </p:cNvPr>
          <p:cNvSpPr>
            <a:spLocks noGrp="1"/>
          </p:cNvSpPr>
          <p:nvPr>
            <p:ph type="title"/>
          </p:nvPr>
        </p:nvSpPr>
        <p:spPr>
          <a:xfrm>
            <a:off x="1024128" y="585216"/>
            <a:ext cx="9720072" cy="1499616"/>
          </a:xfrm>
        </p:spPr>
        <p:txBody>
          <a:bodyPr/>
          <a:lstStyle/>
          <a:p>
            <a:r>
              <a:rPr lang="en-US" dirty="0"/>
              <a:t>Analysis 5: Continued</a:t>
            </a:r>
          </a:p>
        </p:txBody>
      </p:sp>
      <p:pic>
        <p:nvPicPr>
          <p:cNvPr id="11" name="Picture 10">
            <a:extLst>
              <a:ext uri="{FF2B5EF4-FFF2-40B4-BE49-F238E27FC236}">
                <a16:creationId xmlns:a16="http://schemas.microsoft.com/office/drawing/2014/main" id="{531A9268-5E49-4EC8-82AA-B15269E94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094" y="4002026"/>
            <a:ext cx="2774632" cy="2699563"/>
          </a:xfrm>
          <a:prstGeom prst="rect">
            <a:avLst/>
          </a:prstGeom>
        </p:spPr>
      </p:pic>
    </p:spTree>
    <p:extLst>
      <p:ext uri="{BB962C8B-B14F-4D97-AF65-F5344CB8AC3E}">
        <p14:creationId xmlns:p14="http://schemas.microsoft.com/office/powerpoint/2010/main" val="394879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F4AE-A7E2-45F3-AAF1-7CA1A3CA664B}"/>
              </a:ext>
            </a:extLst>
          </p:cNvPr>
          <p:cNvSpPr>
            <a:spLocks noGrp="1"/>
          </p:cNvSpPr>
          <p:nvPr>
            <p:ph type="title"/>
          </p:nvPr>
        </p:nvSpPr>
        <p:spPr/>
        <p:txBody>
          <a:bodyPr/>
          <a:lstStyle/>
          <a:p>
            <a:r>
              <a:rPr lang="en-US" dirty="0"/>
              <a:t>Courses should be considered stopped teaching</a:t>
            </a:r>
          </a:p>
        </p:txBody>
      </p:sp>
      <p:sp>
        <p:nvSpPr>
          <p:cNvPr id="3" name="Content Placeholder 2">
            <a:extLst>
              <a:ext uri="{FF2B5EF4-FFF2-40B4-BE49-F238E27FC236}">
                <a16:creationId xmlns:a16="http://schemas.microsoft.com/office/drawing/2014/main" id="{3581556D-C98D-4FEA-9A0B-FC62738E0AAE}"/>
              </a:ext>
            </a:extLst>
          </p:cNvPr>
          <p:cNvSpPr>
            <a:spLocks noGrp="1"/>
          </p:cNvSpPr>
          <p:nvPr>
            <p:ph idx="1"/>
          </p:nvPr>
        </p:nvSpPr>
        <p:spPr>
          <a:xfrm>
            <a:off x="1024129" y="2286000"/>
            <a:ext cx="6576822" cy="4023360"/>
          </a:xfrm>
        </p:spPr>
        <p:txBody>
          <a:bodyPr/>
          <a:lstStyle/>
          <a:p>
            <a:r>
              <a:rPr lang="en-US" dirty="0"/>
              <a:t>I took out come classes which showed lowest enrolment, out of which Apology of Socrates, Pythagoras and Natural Philosophy should not be considered continuing in future.</a:t>
            </a:r>
          </a:p>
          <a:p>
            <a:endParaRPr lang="en-US" dirty="0"/>
          </a:p>
        </p:txBody>
      </p:sp>
      <p:pic>
        <p:nvPicPr>
          <p:cNvPr id="5" name="Picture 4">
            <a:extLst>
              <a:ext uri="{FF2B5EF4-FFF2-40B4-BE49-F238E27FC236}">
                <a16:creationId xmlns:a16="http://schemas.microsoft.com/office/drawing/2014/main" id="{F0D1B0F6-C696-4B8D-9001-27E8513EE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269" y="1986915"/>
            <a:ext cx="3860761" cy="3885248"/>
          </a:xfrm>
          <a:prstGeom prst="rect">
            <a:avLst/>
          </a:prstGeom>
        </p:spPr>
      </p:pic>
    </p:spTree>
    <p:extLst>
      <p:ext uri="{BB962C8B-B14F-4D97-AF65-F5344CB8AC3E}">
        <p14:creationId xmlns:p14="http://schemas.microsoft.com/office/powerpoint/2010/main" val="421272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3CBF5-A2BF-4A03-BB40-A4DB6CF5FD10}"/>
              </a:ext>
            </a:extLst>
          </p:cNvPr>
          <p:cNvSpPr>
            <a:spLocks noGrp="1"/>
          </p:cNvSpPr>
          <p:nvPr>
            <p:ph type="ctrTitle"/>
          </p:nvPr>
        </p:nvSpPr>
        <p:spPr/>
        <p:txBody>
          <a:bodyPr/>
          <a:lstStyle/>
          <a:p>
            <a:r>
              <a:rPr lang="en-US" dirty="0"/>
              <a:t>Thank You</a:t>
            </a:r>
          </a:p>
        </p:txBody>
      </p:sp>
      <p:pic>
        <p:nvPicPr>
          <p:cNvPr id="7" name="Picture 6">
            <a:extLst>
              <a:ext uri="{FF2B5EF4-FFF2-40B4-BE49-F238E27FC236}">
                <a16:creationId xmlns:a16="http://schemas.microsoft.com/office/drawing/2014/main" id="{E03C0BA2-F9B5-4B20-B5B8-82304ADD6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7655"/>
            <a:ext cx="12191999" cy="5086905"/>
          </a:xfrm>
          <a:prstGeom prst="rect">
            <a:avLst/>
          </a:prstGeom>
        </p:spPr>
      </p:pic>
    </p:spTree>
    <p:extLst>
      <p:ext uri="{BB962C8B-B14F-4D97-AF65-F5344CB8AC3E}">
        <p14:creationId xmlns:p14="http://schemas.microsoft.com/office/powerpoint/2010/main" val="130790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C40C-A1F2-4743-BD69-667DD51E2B30}"/>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2B160CB0-0C4C-41BE-8865-4A38E62EF9F3}"/>
              </a:ext>
            </a:extLst>
          </p:cNvPr>
          <p:cNvSpPr>
            <a:spLocks noGrp="1"/>
          </p:cNvSpPr>
          <p:nvPr>
            <p:ph idx="1"/>
          </p:nvPr>
        </p:nvSpPr>
        <p:spPr/>
        <p:txBody>
          <a:bodyPr>
            <a:normAutofit fontScale="92500" lnSpcReduction="10000"/>
          </a:bodyPr>
          <a:lstStyle/>
          <a:p>
            <a:pPr>
              <a:buFont typeface="Courier New" panose="02070309020205020404" pitchFamily="49" charset="0"/>
              <a:buChar char="o"/>
            </a:pPr>
            <a:r>
              <a:rPr lang="en-US" dirty="0"/>
              <a:t> Following Data consist of enrollment of students in University every quarter from fall 2013 till fall, 2016</a:t>
            </a:r>
          </a:p>
          <a:p>
            <a:pPr>
              <a:buFont typeface="Courier New" panose="02070309020205020404" pitchFamily="49" charset="0"/>
              <a:buChar char="o"/>
            </a:pPr>
            <a:r>
              <a:rPr lang="en-US" dirty="0"/>
              <a:t> Data Dictionary: </a:t>
            </a:r>
          </a:p>
          <a:p>
            <a:pPr marL="514350" indent="-514350">
              <a:buFont typeface="+mj-lt"/>
              <a:buAutoNum type="romanLcPeriod"/>
            </a:pPr>
            <a:r>
              <a:rPr lang="en-US" dirty="0"/>
              <a:t>Course name-&gt; Name of the course</a:t>
            </a:r>
          </a:p>
          <a:p>
            <a:pPr marL="457200" indent="-457200">
              <a:buFont typeface="+mj-lt"/>
              <a:buAutoNum type="romanLcPeriod"/>
            </a:pPr>
            <a:r>
              <a:rPr lang="en-US" dirty="0"/>
              <a:t>Course Identification -&gt; Id of given course</a:t>
            </a:r>
          </a:p>
          <a:p>
            <a:pPr marL="457200" indent="-457200">
              <a:buFont typeface="+mj-lt"/>
              <a:buAutoNum type="romanLcPeriod"/>
            </a:pPr>
            <a:r>
              <a:rPr lang="en-US" dirty="0"/>
              <a:t>CRN-&gt; Course record number (Unique)</a:t>
            </a:r>
          </a:p>
          <a:p>
            <a:pPr marL="457200" indent="-457200">
              <a:buFont typeface="+mj-lt"/>
              <a:buAutoNum type="romanLcPeriod"/>
            </a:pPr>
            <a:r>
              <a:rPr lang="en-US" dirty="0"/>
              <a:t>PriortoFall16 -&gt; taught before fall 2016 or not</a:t>
            </a:r>
          </a:p>
          <a:p>
            <a:pPr marL="457200" indent="-457200">
              <a:buFont typeface="+mj-lt"/>
              <a:buAutoNum type="romanLcPeriod"/>
            </a:pPr>
            <a:r>
              <a:rPr lang="en-US" dirty="0"/>
              <a:t>No Grade-&gt; Incomplete scorer </a:t>
            </a:r>
          </a:p>
          <a:p>
            <a:pPr marL="457200" indent="-457200">
              <a:buFont typeface="+mj-lt"/>
              <a:buAutoNum type="romanLcPeriod"/>
            </a:pPr>
            <a:r>
              <a:rPr lang="en-US" dirty="0" err="1"/>
              <a:t>Withroworfailgrades</a:t>
            </a:r>
            <a:r>
              <a:rPr lang="en-US" dirty="0"/>
              <a:t>-&gt; Failed student or couldn’t complete</a:t>
            </a:r>
          </a:p>
          <a:p>
            <a:pPr marL="457200" indent="-457200">
              <a:buFont typeface="+mj-lt"/>
              <a:buAutoNum type="romanLcPeriod"/>
            </a:pPr>
            <a:r>
              <a:rPr lang="en-US" dirty="0"/>
              <a:t>Passing grade-&gt; Passed student</a:t>
            </a:r>
          </a:p>
          <a:p>
            <a:pPr>
              <a:buFont typeface="Courier New" panose="02070309020205020404" pitchFamily="49" charset="0"/>
              <a:buChar char="o"/>
            </a:pPr>
            <a:endParaRPr lang="en-US" dirty="0"/>
          </a:p>
          <a:p>
            <a:endParaRPr lang="en-US" dirty="0"/>
          </a:p>
          <a:p>
            <a:pPr>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248258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72DF-18D3-4169-B6A9-15C1D2BBEC1E}"/>
              </a:ext>
            </a:extLst>
          </p:cNvPr>
          <p:cNvSpPr>
            <a:spLocks noGrp="1"/>
          </p:cNvSpPr>
          <p:nvPr>
            <p:ph type="title"/>
          </p:nvPr>
        </p:nvSpPr>
        <p:spPr/>
        <p:txBody>
          <a:bodyPr/>
          <a:lstStyle/>
          <a:p>
            <a:r>
              <a:rPr lang="en-US" dirty="0"/>
              <a:t>Purpose of Analysis</a:t>
            </a:r>
          </a:p>
        </p:txBody>
      </p:sp>
      <p:sp>
        <p:nvSpPr>
          <p:cNvPr id="3" name="Content Placeholder 2">
            <a:extLst>
              <a:ext uri="{FF2B5EF4-FFF2-40B4-BE49-F238E27FC236}">
                <a16:creationId xmlns:a16="http://schemas.microsoft.com/office/drawing/2014/main" id="{40595372-4495-4D20-B4E5-F5A527A15347}"/>
              </a:ext>
            </a:extLst>
          </p:cNvPr>
          <p:cNvSpPr>
            <a:spLocks noGrp="1"/>
          </p:cNvSpPr>
          <p:nvPr>
            <p:ph idx="1"/>
          </p:nvPr>
        </p:nvSpPr>
        <p:spPr/>
        <p:txBody>
          <a:bodyPr/>
          <a:lstStyle/>
          <a:p>
            <a:pPr>
              <a:buFont typeface="Courier New" panose="02070309020205020404" pitchFamily="49" charset="0"/>
              <a:buChar char="o"/>
            </a:pPr>
            <a:r>
              <a:rPr lang="en-US" dirty="0"/>
              <a:t> Define business question</a:t>
            </a:r>
          </a:p>
          <a:p>
            <a:pPr>
              <a:buFont typeface="Courier New" panose="02070309020205020404" pitchFamily="49" charset="0"/>
              <a:buChar char="o"/>
            </a:pPr>
            <a:r>
              <a:rPr lang="en-US" dirty="0"/>
              <a:t> Bring meaningful insights from the data</a:t>
            </a:r>
          </a:p>
          <a:p>
            <a:pPr>
              <a:buFont typeface="Courier New" panose="02070309020205020404" pitchFamily="49" charset="0"/>
              <a:buChar char="o"/>
            </a:pPr>
            <a:r>
              <a:rPr lang="en-US" dirty="0"/>
              <a:t> Predict any pattern</a:t>
            </a:r>
          </a:p>
        </p:txBody>
      </p:sp>
    </p:spTree>
    <p:extLst>
      <p:ext uri="{BB962C8B-B14F-4D97-AF65-F5344CB8AC3E}">
        <p14:creationId xmlns:p14="http://schemas.microsoft.com/office/powerpoint/2010/main" val="235064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ADE9-8A1B-438D-8047-8B11EC6DCE43}"/>
              </a:ext>
            </a:extLst>
          </p:cNvPr>
          <p:cNvSpPr>
            <a:spLocks noGrp="1"/>
          </p:cNvSpPr>
          <p:nvPr>
            <p:ph type="title"/>
          </p:nvPr>
        </p:nvSpPr>
        <p:spPr/>
        <p:txBody>
          <a:bodyPr/>
          <a:lstStyle/>
          <a:p>
            <a:r>
              <a:rPr lang="en-US" dirty="0"/>
              <a:t>Steps in Analysis</a:t>
            </a:r>
          </a:p>
        </p:txBody>
      </p:sp>
      <p:sp>
        <p:nvSpPr>
          <p:cNvPr id="3" name="Content Placeholder 2">
            <a:extLst>
              <a:ext uri="{FF2B5EF4-FFF2-40B4-BE49-F238E27FC236}">
                <a16:creationId xmlns:a16="http://schemas.microsoft.com/office/drawing/2014/main" id="{F6BEA283-4632-41D8-928C-DAD58E0ECEF0}"/>
              </a:ext>
            </a:extLst>
          </p:cNvPr>
          <p:cNvSpPr>
            <a:spLocks noGrp="1"/>
          </p:cNvSpPr>
          <p:nvPr>
            <p:ph idx="1"/>
          </p:nvPr>
        </p:nvSpPr>
        <p:spPr/>
        <p:txBody>
          <a:bodyPr/>
          <a:lstStyle/>
          <a:p>
            <a:pPr>
              <a:buFont typeface="Courier New" panose="02070309020205020404" pitchFamily="49" charset="0"/>
              <a:buChar char="o"/>
            </a:pPr>
            <a:r>
              <a:rPr lang="en-US" dirty="0"/>
              <a:t> Data Gathering</a:t>
            </a:r>
          </a:p>
          <a:p>
            <a:pPr>
              <a:buFont typeface="Courier New" panose="02070309020205020404" pitchFamily="49" charset="0"/>
              <a:buChar char="o"/>
            </a:pPr>
            <a:r>
              <a:rPr lang="en-US" dirty="0"/>
              <a:t> Cleaning the data</a:t>
            </a:r>
          </a:p>
          <a:p>
            <a:pPr>
              <a:buFont typeface="Courier New" panose="02070309020205020404" pitchFamily="49" charset="0"/>
              <a:buChar char="o"/>
            </a:pPr>
            <a:r>
              <a:rPr lang="en-US" dirty="0"/>
              <a:t> Performing analysis</a:t>
            </a:r>
          </a:p>
          <a:p>
            <a:pPr>
              <a:buFont typeface="Courier New" panose="02070309020205020404" pitchFamily="49" charset="0"/>
              <a:buChar char="o"/>
            </a:pPr>
            <a:r>
              <a:rPr lang="en-US" dirty="0"/>
              <a:t> Representing in visual format</a:t>
            </a:r>
          </a:p>
          <a:p>
            <a:pPr>
              <a:buFont typeface="Courier New" panose="02070309020205020404" pitchFamily="49" charset="0"/>
              <a:buChar char="o"/>
            </a:pPr>
            <a:r>
              <a:rPr lang="en-US" dirty="0"/>
              <a:t> Conveying finding</a:t>
            </a:r>
          </a:p>
          <a:p>
            <a:pPr>
              <a:buFont typeface="Courier New" panose="02070309020205020404" pitchFamily="49" charset="0"/>
              <a:buChar char="o"/>
            </a:pPr>
            <a:r>
              <a:rPr lang="en-US" dirty="0"/>
              <a:t> Using insights for further implementation and improvement</a:t>
            </a:r>
          </a:p>
          <a:p>
            <a:endParaRPr lang="en-US" dirty="0"/>
          </a:p>
        </p:txBody>
      </p:sp>
      <p:pic>
        <p:nvPicPr>
          <p:cNvPr id="5" name="Picture 4">
            <a:extLst>
              <a:ext uri="{FF2B5EF4-FFF2-40B4-BE49-F238E27FC236}">
                <a16:creationId xmlns:a16="http://schemas.microsoft.com/office/drawing/2014/main" id="{F48EE94C-13A8-4074-B49E-1B3840243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744" y="3338003"/>
            <a:ext cx="3369076" cy="3369076"/>
          </a:xfrm>
          <a:prstGeom prst="rect">
            <a:avLst/>
          </a:prstGeom>
        </p:spPr>
      </p:pic>
    </p:spTree>
    <p:extLst>
      <p:ext uri="{BB962C8B-B14F-4D97-AF65-F5344CB8AC3E}">
        <p14:creationId xmlns:p14="http://schemas.microsoft.com/office/powerpoint/2010/main" val="50237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05A7-F100-47E1-BDA1-F2A33D1ECD92}"/>
              </a:ext>
            </a:extLst>
          </p:cNvPr>
          <p:cNvSpPr>
            <a:spLocks noGrp="1"/>
          </p:cNvSpPr>
          <p:nvPr>
            <p:ph type="title"/>
          </p:nvPr>
        </p:nvSpPr>
        <p:spPr/>
        <p:txBody>
          <a:bodyPr/>
          <a:lstStyle/>
          <a:p>
            <a:r>
              <a:rPr lang="en-US" dirty="0"/>
              <a:t>Business Question: </a:t>
            </a:r>
          </a:p>
        </p:txBody>
      </p:sp>
      <p:sp>
        <p:nvSpPr>
          <p:cNvPr id="3" name="Content Placeholder 2">
            <a:extLst>
              <a:ext uri="{FF2B5EF4-FFF2-40B4-BE49-F238E27FC236}">
                <a16:creationId xmlns:a16="http://schemas.microsoft.com/office/drawing/2014/main" id="{F469EA05-8CFE-46DA-9618-A16CC855EDD1}"/>
              </a:ext>
            </a:extLst>
          </p:cNvPr>
          <p:cNvSpPr>
            <a:spLocks noGrp="1"/>
          </p:cNvSpPr>
          <p:nvPr>
            <p:ph idx="1"/>
          </p:nvPr>
        </p:nvSpPr>
        <p:spPr/>
        <p:txBody>
          <a:bodyPr>
            <a:normAutofit/>
          </a:bodyPr>
          <a:lstStyle/>
          <a:p>
            <a:r>
              <a:rPr lang="en-US" sz="3600" dirty="0">
                <a:solidFill>
                  <a:srgbClr val="FF0000"/>
                </a:solidFill>
              </a:rPr>
              <a:t>What is the trend of Student taking admission? What courses are mostly preferred by students?</a:t>
            </a:r>
          </a:p>
          <a:p>
            <a:endParaRPr lang="en-US" sz="3600" dirty="0">
              <a:solidFill>
                <a:srgbClr val="FF0000"/>
              </a:solidFill>
            </a:endParaRPr>
          </a:p>
          <a:p>
            <a:endParaRPr lang="en-US" sz="3600" dirty="0">
              <a:solidFill>
                <a:srgbClr val="FF0000"/>
              </a:solidFill>
            </a:endParaRPr>
          </a:p>
        </p:txBody>
      </p:sp>
    </p:spTree>
    <p:extLst>
      <p:ext uri="{BB962C8B-B14F-4D97-AF65-F5344CB8AC3E}">
        <p14:creationId xmlns:p14="http://schemas.microsoft.com/office/powerpoint/2010/main" val="16738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F77B-94BF-4D89-885A-A3D76318ABB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4E11796D-A95A-4408-850E-767A3D7BD76A}"/>
              </a:ext>
            </a:extLst>
          </p:cNvPr>
          <p:cNvSpPr>
            <a:spLocks noGrp="1"/>
          </p:cNvSpPr>
          <p:nvPr>
            <p:ph idx="1"/>
          </p:nvPr>
        </p:nvSpPr>
        <p:spPr>
          <a:xfrm>
            <a:off x="1024128" y="2286000"/>
            <a:ext cx="8456755" cy="4023360"/>
          </a:xfrm>
        </p:spPr>
        <p:txBody>
          <a:bodyPr/>
          <a:lstStyle/>
          <a:p>
            <a:r>
              <a:rPr lang="en-US" dirty="0"/>
              <a:t>Out of 4,501 students from fall, 2013 till fall, 2016 students have preferred taking admission in Socrates and the Unexamined Life which is also three times of 2</a:t>
            </a:r>
            <a:r>
              <a:rPr lang="en-US" baseline="30000" dirty="0"/>
              <a:t>nd</a:t>
            </a:r>
            <a:r>
              <a:rPr lang="en-US" dirty="0"/>
              <a:t> highest preferred course. </a:t>
            </a:r>
          </a:p>
          <a:p>
            <a:r>
              <a:rPr lang="en-US" dirty="0"/>
              <a:t>Pythagoras and Natural Philosophy have the least enrolment during the period</a:t>
            </a:r>
          </a:p>
          <a:p>
            <a:r>
              <a:rPr lang="en-US" dirty="0"/>
              <a:t>Zarathustra, Political Science, The Socratic Dialogue and Socrates and Dialogue comes under one cluster</a:t>
            </a:r>
          </a:p>
          <a:p>
            <a:r>
              <a:rPr lang="en-US" dirty="0"/>
              <a:t>All other course are not that popular</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5569A099-6F3B-4A52-8DCB-7CE7E261B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4672" y="327260"/>
            <a:ext cx="2389749" cy="5752698"/>
          </a:xfrm>
          <a:prstGeom prst="rect">
            <a:avLst/>
          </a:prstGeom>
        </p:spPr>
      </p:pic>
    </p:spTree>
    <p:extLst>
      <p:ext uri="{BB962C8B-B14F-4D97-AF65-F5344CB8AC3E}">
        <p14:creationId xmlns:p14="http://schemas.microsoft.com/office/powerpoint/2010/main" val="372628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0B91-6077-4DE1-93A3-F575F55FCD82}"/>
              </a:ext>
            </a:extLst>
          </p:cNvPr>
          <p:cNvSpPr>
            <a:spLocks noGrp="1"/>
          </p:cNvSpPr>
          <p:nvPr>
            <p:ph type="title"/>
          </p:nvPr>
        </p:nvSpPr>
        <p:spPr/>
        <p:txBody>
          <a:bodyPr/>
          <a:lstStyle/>
          <a:p>
            <a:r>
              <a:rPr lang="en-US" dirty="0"/>
              <a:t>Visual Analysis</a:t>
            </a:r>
          </a:p>
        </p:txBody>
      </p:sp>
      <p:pic>
        <p:nvPicPr>
          <p:cNvPr id="5" name="Content Placeholder 4">
            <a:extLst>
              <a:ext uri="{FF2B5EF4-FFF2-40B4-BE49-F238E27FC236}">
                <a16:creationId xmlns:a16="http://schemas.microsoft.com/office/drawing/2014/main" id="{373C90F4-EAEF-4CF7-8861-374828F34D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198" y="1703915"/>
            <a:ext cx="6563265" cy="4989821"/>
          </a:xfrm>
        </p:spPr>
      </p:pic>
      <p:pic>
        <p:nvPicPr>
          <p:cNvPr id="7" name="Picture 6">
            <a:extLst>
              <a:ext uri="{FF2B5EF4-FFF2-40B4-BE49-F238E27FC236}">
                <a16:creationId xmlns:a16="http://schemas.microsoft.com/office/drawing/2014/main" id="{C3E694C7-C0D4-4C7D-855F-9F2BF26EE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418" y="492894"/>
            <a:ext cx="2190549" cy="5789308"/>
          </a:xfrm>
          <a:prstGeom prst="rect">
            <a:avLst/>
          </a:prstGeom>
        </p:spPr>
      </p:pic>
    </p:spTree>
    <p:extLst>
      <p:ext uri="{BB962C8B-B14F-4D97-AF65-F5344CB8AC3E}">
        <p14:creationId xmlns:p14="http://schemas.microsoft.com/office/powerpoint/2010/main" val="98047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7DE9-4C11-4DC9-9B42-1A495D9A7ED1}"/>
              </a:ext>
            </a:extLst>
          </p:cNvPr>
          <p:cNvSpPr>
            <a:spLocks noGrp="1"/>
          </p:cNvSpPr>
          <p:nvPr>
            <p:ph type="title"/>
          </p:nvPr>
        </p:nvSpPr>
        <p:spPr/>
        <p:txBody>
          <a:bodyPr/>
          <a:lstStyle/>
          <a:p>
            <a:r>
              <a:rPr lang="en-US" dirty="0"/>
              <a:t>Visual Analysis: Clustering of data into 3 Groups</a:t>
            </a:r>
          </a:p>
        </p:txBody>
      </p:sp>
      <p:sp>
        <p:nvSpPr>
          <p:cNvPr id="3" name="Content Placeholder 2">
            <a:extLst>
              <a:ext uri="{FF2B5EF4-FFF2-40B4-BE49-F238E27FC236}">
                <a16:creationId xmlns:a16="http://schemas.microsoft.com/office/drawing/2014/main" id="{2AB57009-4205-44B1-901F-CE153080CB3A}"/>
              </a:ext>
            </a:extLst>
          </p:cNvPr>
          <p:cNvSpPr>
            <a:spLocks noGrp="1"/>
          </p:cNvSpPr>
          <p:nvPr>
            <p:ph idx="1"/>
          </p:nvPr>
        </p:nvSpPr>
        <p:spPr>
          <a:xfrm>
            <a:off x="992044" y="2077452"/>
            <a:ext cx="9720073" cy="4023360"/>
          </a:xfrm>
        </p:spPr>
        <p:txBody>
          <a:bodyPr/>
          <a:lstStyle/>
          <a:p>
            <a:r>
              <a:rPr lang="en-US" dirty="0"/>
              <a:t>While performing analysis I found 3 different clusters of courses: </a:t>
            </a:r>
          </a:p>
        </p:txBody>
      </p:sp>
      <p:pic>
        <p:nvPicPr>
          <p:cNvPr id="5" name="Picture 4">
            <a:extLst>
              <a:ext uri="{FF2B5EF4-FFF2-40B4-BE49-F238E27FC236}">
                <a16:creationId xmlns:a16="http://schemas.microsoft.com/office/drawing/2014/main" id="{707C8E90-FA2D-4C28-BA72-7254601CB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67" y="2583180"/>
            <a:ext cx="9425940" cy="4130040"/>
          </a:xfrm>
          <a:prstGeom prst="rect">
            <a:avLst/>
          </a:prstGeom>
        </p:spPr>
      </p:pic>
    </p:spTree>
    <p:extLst>
      <p:ext uri="{BB962C8B-B14F-4D97-AF65-F5344CB8AC3E}">
        <p14:creationId xmlns:p14="http://schemas.microsoft.com/office/powerpoint/2010/main" val="33183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A39E-38C2-4C8A-ACA8-0EAE654C5F2C}"/>
              </a:ext>
            </a:extLst>
          </p:cNvPr>
          <p:cNvSpPr>
            <a:spLocks noGrp="1"/>
          </p:cNvSpPr>
          <p:nvPr>
            <p:ph type="title"/>
          </p:nvPr>
        </p:nvSpPr>
        <p:spPr/>
        <p:txBody>
          <a:bodyPr/>
          <a:lstStyle/>
          <a:p>
            <a:r>
              <a:rPr lang="en-US" dirty="0"/>
              <a:t>Reason for such stats</a:t>
            </a:r>
          </a:p>
        </p:txBody>
      </p:sp>
      <p:sp>
        <p:nvSpPr>
          <p:cNvPr id="3" name="Content Placeholder 2">
            <a:extLst>
              <a:ext uri="{FF2B5EF4-FFF2-40B4-BE49-F238E27FC236}">
                <a16:creationId xmlns:a16="http://schemas.microsoft.com/office/drawing/2014/main" id="{F379817A-D1A2-4F5E-9D33-F7BAD90E1A66}"/>
              </a:ext>
            </a:extLst>
          </p:cNvPr>
          <p:cNvSpPr>
            <a:spLocks noGrp="1"/>
          </p:cNvSpPr>
          <p:nvPr>
            <p:ph idx="1"/>
          </p:nvPr>
        </p:nvSpPr>
        <p:spPr/>
        <p:txBody>
          <a:bodyPr>
            <a:normAutofit/>
          </a:bodyPr>
          <a:lstStyle/>
          <a:p>
            <a:pPr>
              <a:buFont typeface="Courier New" panose="02070309020205020404" pitchFamily="49" charset="0"/>
              <a:buChar char="o"/>
            </a:pPr>
            <a:r>
              <a:rPr lang="en-US" dirty="0"/>
              <a:t> Demand of such skills in the market makes student to pursue Socrates and the Unexamined Life. (not enough data to confirm that reason)</a:t>
            </a:r>
          </a:p>
          <a:p>
            <a:pPr>
              <a:buFont typeface="Courier New" panose="02070309020205020404" pitchFamily="49" charset="0"/>
              <a:buChar char="o"/>
            </a:pPr>
            <a:r>
              <a:rPr lang="en-US" dirty="0"/>
              <a:t> Faculty or the course curriculum is best among all other universities. Makes student to join this course.</a:t>
            </a:r>
          </a:p>
          <a:p>
            <a:pPr>
              <a:buFont typeface="Courier New" panose="02070309020205020404" pitchFamily="49" charset="0"/>
              <a:buChar char="o"/>
            </a:pPr>
            <a:r>
              <a:rPr lang="en-US" dirty="0"/>
              <a:t> Its online as well as offline classes makes it flexible for students to pursue.</a:t>
            </a:r>
          </a:p>
          <a:p>
            <a:pPr marL="0" indent="0">
              <a:buNone/>
            </a:pPr>
            <a:r>
              <a:rPr lang="en-US" dirty="0"/>
              <a:t> </a:t>
            </a:r>
          </a:p>
          <a:p>
            <a:pPr marL="0" indent="0">
              <a:buNone/>
            </a:pPr>
            <a:endParaRPr lang="en-US" dirty="0"/>
          </a:p>
          <a:p>
            <a:pPr marL="0" indent="0">
              <a:buNone/>
            </a:pPr>
            <a:r>
              <a:rPr lang="en-US" u="sng" dirty="0"/>
              <a:t>Note</a:t>
            </a:r>
            <a:r>
              <a:rPr lang="en-US" dirty="0"/>
              <a:t>:- These are all assumption, there is not enough data to confirm the following reason.</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415617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190</TotalTime>
  <Words>657</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Courier New</vt:lpstr>
      <vt:lpstr>Tw Cen MT</vt:lpstr>
      <vt:lpstr>Tw Cen MT Condensed</vt:lpstr>
      <vt:lpstr>Wingdings 3</vt:lpstr>
      <vt:lpstr>Integral</vt:lpstr>
      <vt:lpstr>Analysis on Enrollment Data</vt:lpstr>
      <vt:lpstr>Data Description:</vt:lpstr>
      <vt:lpstr>Purpose of Analysis</vt:lpstr>
      <vt:lpstr>Steps in Analysis</vt:lpstr>
      <vt:lpstr>Business Question: </vt:lpstr>
      <vt:lpstr>Analysis</vt:lpstr>
      <vt:lpstr>Visual Analysis</vt:lpstr>
      <vt:lpstr>Visual Analysis: Clustering of data into 3 Groups</vt:lpstr>
      <vt:lpstr>Reason for such stats</vt:lpstr>
      <vt:lpstr>Analysis:2 Priority fall CRN</vt:lpstr>
      <vt:lpstr>ANALYSIS 3: Enrolment trend</vt:lpstr>
      <vt:lpstr>Visual ANALAYSIS</vt:lpstr>
      <vt:lpstr>Analysis 4: Outliers in data</vt:lpstr>
      <vt:lpstr>Analysis 5: How many students are passing</vt:lpstr>
      <vt:lpstr>Analysis 5: Continued</vt:lpstr>
      <vt:lpstr>Courses should be considered stopped teaching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Kashyap</dc:creator>
  <cp:lastModifiedBy>Sumit Kashyap</cp:lastModifiedBy>
  <cp:revision>26</cp:revision>
  <dcterms:created xsi:type="dcterms:W3CDTF">2018-06-23T04:09:09Z</dcterms:created>
  <dcterms:modified xsi:type="dcterms:W3CDTF">2018-06-23T14:16:40Z</dcterms:modified>
</cp:coreProperties>
</file>