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72" r:id="rId3"/>
    <p:sldId id="271" r:id="rId4"/>
    <p:sldId id="257" r:id="rId5"/>
    <p:sldId id="259" r:id="rId6"/>
    <p:sldId id="260" r:id="rId7"/>
    <p:sldId id="261" r:id="rId8"/>
    <p:sldId id="274" r:id="rId9"/>
    <p:sldId id="263" r:id="rId10"/>
    <p:sldId id="262" r:id="rId11"/>
    <p:sldId id="266" r:id="rId12"/>
    <p:sldId id="268" r:id="rId13"/>
    <p:sldId id="270" r:id="rId14"/>
    <p:sldId id="273" r:id="rId15"/>
    <p:sldId id="258" r:id="rId16"/>
    <p:sldId id="26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01"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b9305ae0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b9305ae0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b9305ae0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b9305ae0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Autofit/>
          </a:bodyPr>
          <a:lstStyle/>
          <a:p>
            <a:pPr lvl="0"/>
            <a:r>
              <a:rPr lang="en-US" sz="3600" dirty="0">
                <a:solidFill>
                  <a:schemeClr val="tx1">
                    <a:lumMod val="75000"/>
                  </a:schemeClr>
                </a:solidFill>
              </a:rPr>
              <a:t>DILI Category Prediction</a:t>
            </a:r>
            <a:endParaRPr sz="3600" dirty="0">
              <a:solidFill>
                <a:schemeClr val="tx1">
                  <a:lumMod val="75000"/>
                </a:schemeClr>
              </a:solidFill>
            </a:endParaRPr>
          </a:p>
        </p:txBody>
      </p:sp>
      <p:pic>
        <p:nvPicPr>
          <p:cNvPr id="4" name="Picture 4" descr="Image result for northeastern university">
            <a:extLst>
              <a:ext uri="{FF2B5EF4-FFF2-40B4-BE49-F238E27FC236}">
                <a16:creationId xmlns:a16="http://schemas.microsoft.com/office/drawing/2014/main" id="{08DF88E3-4C91-4274-8A0B-FDE0BECD8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713" y="792842"/>
            <a:ext cx="2520938" cy="2562954"/>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B58A57EF-50FD-4DA3-AB95-F6C1084B59A8}"/>
              </a:ext>
            </a:extLst>
          </p:cNvPr>
          <p:cNvSpPr txBox="1">
            <a:spLocks/>
          </p:cNvSpPr>
          <p:nvPr/>
        </p:nvSpPr>
        <p:spPr>
          <a:xfrm>
            <a:off x="726450" y="2158819"/>
            <a:ext cx="4645250" cy="18424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r>
              <a:rPr lang="en-US" sz="2400" b="1" dirty="0">
                <a:solidFill>
                  <a:schemeClr val="bg2"/>
                </a:solidFill>
              </a:rPr>
              <a:t>ALY6020</a:t>
            </a:r>
            <a:r>
              <a:rPr lang="en-US" sz="2400" dirty="0">
                <a:solidFill>
                  <a:schemeClr val="bg2"/>
                </a:solidFill>
              </a:rPr>
              <a:t> Predictive Analytics</a:t>
            </a:r>
          </a:p>
          <a:p>
            <a:r>
              <a:rPr lang="en-US" sz="1800" u="sng" dirty="0">
                <a:solidFill>
                  <a:schemeClr val="bg2"/>
                </a:solidFill>
              </a:rPr>
              <a:t>Submitted by</a:t>
            </a:r>
            <a:r>
              <a:rPr lang="en-US" sz="1800" dirty="0">
                <a:solidFill>
                  <a:schemeClr val="bg2"/>
                </a:solidFill>
              </a:rPr>
              <a:t>:    Sumit Kashyap</a:t>
            </a:r>
          </a:p>
          <a:p>
            <a:r>
              <a:rPr lang="en-US" sz="1800">
                <a:solidFill>
                  <a:schemeClr val="bg2"/>
                </a:solidFill>
              </a:rPr>
              <a:t>                                   </a:t>
            </a:r>
            <a:endParaRPr 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F0A1-149A-4780-9955-8FF2E288A707}"/>
              </a:ext>
            </a:extLst>
          </p:cNvPr>
          <p:cNvSpPr>
            <a:spLocks noGrp="1"/>
          </p:cNvSpPr>
          <p:nvPr>
            <p:ph type="title"/>
          </p:nvPr>
        </p:nvSpPr>
        <p:spPr/>
        <p:txBody>
          <a:bodyPr/>
          <a:lstStyle/>
          <a:p>
            <a:r>
              <a:rPr lang="en-US" dirty="0"/>
              <a:t>DATA MODELING</a:t>
            </a:r>
          </a:p>
        </p:txBody>
      </p:sp>
      <p:sp>
        <p:nvSpPr>
          <p:cNvPr id="3" name="Text Placeholder 2">
            <a:extLst>
              <a:ext uri="{FF2B5EF4-FFF2-40B4-BE49-F238E27FC236}">
                <a16:creationId xmlns:a16="http://schemas.microsoft.com/office/drawing/2014/main" id="{675BCA9B-5900-4EBD-8EFE-C3138AE3237A}"/>
              </a:ext>
            </a:extLst>
          </p:cNvPr>
          <p:cNvSpPr>
            <a:spLocks noGrp="1"/>
          </p:cNvSpPr>
          <p:nvPr>
            <p:ph type="body" idx="2"/>
          </p:nvPr>
        </p:nvSpPr>
        <p:spPr>
          <a:xfrm>
            <a:off x="573871" y="2309555"/>
            <a:ext cx="3374400" cy="3025500"/>
          </a:xfrm>
        </p:spPr>
        <p:txBody>
          <a:bodyPr/>
          <a:lstStyle/>
          <a:p>
            <a:pPr marL="146050" indent="0">
              <a:buNone/>
            </a:pPr>
            <a:r>
              <a:rPr lang="en-US" dirty="0"/>
              <a:t>(Predictive Model : Dataset 1)</a:t>
            </a:r>
          </a:p>
          <a:p>
            <a:r>
              <a:rPr lang="en-US" dirty="0"/>
              <a:t>Applied Random Forest on </a:t>
            </a:r>
            <a:r>
              <a:rPr lang="en-US" dirty="0" err="1"/>
              <a:t>MostDili</a:t>
            </a:r>
            <a:r>
              <a:rPr lang="en-US" dirty="0"/>
              <a:t> and others using test targets</a:t>
            </a:r>
          </a:p>
          <a:p>
            <a:pPr marL="603250" lvl="1" indent="0">
              <a:buNone/>
            </a:pPr>
            <a:r>
              <a:rPr lang="en-US" dirty="0"/>
              <a:t>Prediction: 98% on test data</a:t>
            </a:r>
          </a:p>
          <a:p>
            <a:pPr marL="603250" lvl="1" indent="0">
              <a:buNone/>
            </a:pPr>
            <a:endParaRPr lang="en-US" dirty="0"/>
          </a:p>
          <a:p>
            <a:pPr marL="146050" indent="0">
              <a:buNone/>
            </a:pPr>
            <a:r>
              <a:rPr lang="en-US" dirty="0"/>
              <a:t>(Predictive Model : Dataset 2)</a:t>
            </a:r>
          </a:p>
          <a:p>
            <a:r>
              <a:rPr lang="en-US" dirty="0"/>
              <a:t>Random Forest on test performance, test targets</a:t>
            </a:r>
          </a:p>
          <a:p>
            <a:pPr marL="603250" lvl="1" indent="0">
              <a:buNone/>
            </a:pPr>
            <a:r>
              <a:rPr lang="en-US" dirty="0"/>
              <a:t>Prediction: 78% on test Dataset </a:t>
            </a:r>
          </a:p>
        </p:txBody>
      </p:sp>
      <p:pic>
        <p:nvPicPr>
          <p:cNvPr id="7" name="Picture 6">
            <a:extLst>
              <a:ext uri="{FF2B5EF4-FFF2-40B4-BE49-F238E27FC236}">
                <a16:creationId xmlns:a16="http://schemas.microsoft.com/office/drawing/2014/main" id="{7FB7678F-4F04-4D4E-B5F1-89B177F701B7}"/>
              </a:ext>
            </a:extLst>
          </p:cNvPr>
          <p:cNvPicPr>
            <a:picLocks noChangeAspect="1"/>
          </p:cNvPicPr>
          <p:nvPr/>
        </p:nvPicPr>
        <p:blipFill>
          <a:blip r:embed="rId2"/>
          <a:stretch>
            <a:fillRect/>
          </a:stretch>
        </p:blipFill>
        <p:spPr>
          <a:xfrm>
            <a:off x="4396127" y="52860"/>
            <a:ext cx="4747873" cy="1342768"/>
          </a:xfrm>
          <a:prstGeom prst="rect">
            <a:avLst/>
          </a:prstGeom>
        </p:spPr>
      </p:pic>
      <p:pic>
        <p:nvPicPr>
          <p:cNvPr id="10" name="Picture 9">
            <a:extLst>
              <a:ext uri="{FF2B5EF4-FFF2-40B4-BE49-F238E27FC236}">
                <a16:creationId xmlns:a16="http://schemas.microsoft.com/office/drawing/2014/main" id="{3949DAE8-2FC6-4B1D-84C1-0C497AEEA2F7}"/>
              </a:ext>
            </a:extLst>
          </p:cNvPr>
          <p:cNvPicPr>
            <a:picLocks noChangeAspect="1"/>
          </p:cNvPicPr>
          <p:nvPr/>
        </p:nvPicPr>
        <p:blipFill>
          <a:blip r:embed="rId3"/>
          <a:stretch>
            <a:fillRect/>
          </a:stretch>
        </p:blipFill>
        <p:spPr>
          <a:xfrm>
            <a:off x="4435037" y="1577221"/>
            <a:ext cx="4708963" cy="1341964"/>
          </a:xfrm>
          <a:prstGeom prst="rect">
            <a:avLst/>
          </a:prstGeom>
        </p:spPr>
      </p:pic>
      <p:pic>
        <p:nvPicPr>
          <p:cNvPr id="18" name="Picture 17">
            <a:extLst>
              <a:ext uri="{FF2B5EF4-FFF2-40B4-BE49-F238E27FC236}">
                <a16:creationId xmlns:a16="http://schemas.microsoft.com/office/drawing/2014/main" id="{73D5F651-5C1A-43B4-BE2C-FC8D17F31780}"/>
              </a:ext>
            </a:extLst>
          </p:cNvPr>
          <p:cNvPicPr>
            <a:picLocks noChangeAspect="1"/>
          </p:cNvPicPr>
          <p:nvPr/>
        </p:nvPicPr>
        <p:blipFill>
          <a:blip r:embed="rId4"/>
          <a:stretch>
            <a:fillRect/>
          </a:stretch>
        </p:blipFill>
        <p:spPr>
          <a:xfrm>
            <a:off x="4885158" y="3389179"/>
            <a:ext cx="2690874" cy="1551530"/>
          </a:xfrm>
          <a:prstGeom prst="rect">
            <a:avLst/>
          </a:prstGeom>
        </p:spPr>
      </p:pic>
    </p:spTree>
    <p:extLst>
      <p:ext uri="{BB962C8B-B14F-4D97-AF65-F5344CB8AC3E}">
        <p14:creationId xmlns:p14="http://schemas.microsoft.com/office/powerpoint/2010/main" val="361432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169C-2807-4DAB-9902-AEB582656DC0}"/>
              </a:ext>
            </a:extLst>
          </p:cNvPr>
          <p:cNvSpPr>
            <a:spLocks noGrp="1"/>
          </p:cNvSpPr>
          <p:nvPr>
            <p:ph type="title"/>
          </p:nvPr>
        </p:nvSpPr>
        <p:spPr/>
        <p:txBody>
          <a:bodyPr/>
          <a:lstStyle/>
          <a:p>
            <a:r>
              <a:rPr lang="en-US" dirty="0"/>
              <a:t>Important Features in Data </a:t>
            </a:r>
          </a:p>
        </p:txBody>
      </p:sp>
      <p:pic>
        <p:nvPicPr>
          <p:cNvPr id="9" name="Picture 8">
            <a:extLst>
              <a:ext uri="{FF2B5EF4-FFF2-40B4-BE49-F238E27FC236}">
                <a16:creationId xmlns:a16="http://schemas.microsoft.com/office/drawing/2014/main" id="{8600BABA-F0ED-4E19-A9E3-370888829FBC}"/>
              </a:ext>
            </a:extLst>
          </p:cNvPr>
          <p:cNvPicPr>
            <a:picLocks noChangeAspect="1"/>
          </p:cNvPicPr>
          <p:nvPr/>
        </p:nvPicPr>
        <p:blipFill>
          <a:blip r:embed="rId2"/>
          <a:stretch>
            <a:fillRect/>
          </a:stretch>
        </p:blipFill>
        <p:spPr>
          <a:xfrm>
            <a:off x="1922107" y="1747097"/>
            <a:ext cx="4826155" cy="3012860"/>
          </a:xfrm>
          <a:prstGeom prst="rect">
            <a:avLst/>
          </a:prstGeom>
        </p:spPr>
      </p:pic>
    </p:spTree>
    <p:extLst>
      <p:ext uri="{BB962C8B-B14F-4D97-AF65-F5344CB8AC3E}">
        <p14:creationId xmlns:p14="http://schemas.microsoft.com/office/powerpoint/2010/main" val="324651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09BD-509A-4F30-B1A0-393342D43719}"/>
              </a:ext>
            </a:extLst>
          </p:cNvPr>
          <p:cNvSpPr>
            <a:spLocks noGrp="1"/>
          </p:cNvSpPr>
          <p:nvPr>
            <p:ph type="title"/>
          </p:nvPr>
        </p:nvSpPr>
        <p:spPr/>
        <p:txBody>
          <a:bodyPr/>
          <a:lstStyle/>
          <a:p>
            <a:r>
              <a:rPr lang="en-US" dirty="0"/>
              <a:t>Important Features </a:t>
            </a:r>
            <a:r>
              <a:rPr lang="en-US" dirty="0" err="1"/>
              <a:t>conti</a:t>
            </a:r>
            <a:r>
              <a:rPr lang="en-US" dirty="0"/>
              <a:t>…</a:t>
            </a:r>
          </a:p>
        </p:txBody>
      </p:sp>
      <p:pic>
        <p:nvPicPr>
          <p:cNvPr id="7" name="Picture 6">
            <a:extLst>
              <a:ext uri="{FF2B5EF4-FFF2-40B4-BE49-F238E27FC236}">
                <a16:creationId xmlns:a16="http://schemas.microsoft.com/office/drawing/2014/main" id="{5B8F64A6-B151-42BA-8467-845F6EAFA6D7}"/>
              </a:ext>
            </a:extLst>
          </p:cNvPr>
          <p:cNvPicPr>
            <a:picLocks noChangeAspect="1"/>
          </p:cNvPicPr>
          <p:nvPr/>
        </p:nvPicPr>
        <p:blipFill>
          <a:blip r:embed="rId2"/>
          <a:stretch>
            <a:fillRect/>
          </a:stretch>
        </p:blipFill>
        <p:spPr>
          <a:xfrm>
            <a:off x="2100845" y="1989861"/>
            <a:ext cx="4125367" cy="2936702"/>
          </a:xfrm>
          <a:prstGeom prst="rect">
            <a:avLst/>
          </a:prstGeom>
        </p:spPr>
      </p:pic>
    </p:spTree>
    <p:extLst>
      <p:ext uri="{BB962C8B-B14F-4D97-AF65-F5344CB8AC3E}">
        <p14:creationId xmlns:p14="http://schemas.microsoft.com/office/powerpoint/2010/main" val="122086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F8B3-CE9D-447F-A803-8F58D7B53FD0}"/>
              </a:ext>
            </a:extLst>
          </p:cNvPr>
          <p:cNvSpPr>
            <a:spLocks noGrp="1"/>
          </p:cNvSpPr>
          <p:nvPr>
            <p:ph type="title"/>
          </p:nvPr>
        </p:nvSpPr>
        <p:spPr/>
        <p:txBody>
          <a:bodyPr/>
          <a:lstStyle/>
          <a:p>
            <a:r>
              <a:rPr lang="en-US" dirty="0"/>
              <a:t>GRADIENT BOOSTING</a:t>
            </a:r>
          </a:p>
        </p:txBody>
      </p:sp>
      <p:sp>
        <p:nvSpPr>
          <p:cNvPr id="7" name="Text Placeholder 6">
            <a:extLst>
              <a:ext uri="{FF2B5EF4-FFF2-40B4-BE49-F238E27FC236}">
                <a16:creationId xmlns:a16="http://schemas.microsoft.com/office/drawing/2014/main" id="{E7E0CE55-77E8-4FC8-82B1-60FD7817C202}"/>
              </a:ext>
            </a:extLst>
          </p:cNvPr>
          <p:cNvSpPr>
            <a:spLocks noGrp="1"/>
          </p:cNvSpPr>
          <p:nvPr>
            <p:ph type="body" idx="2"/>
          </p:nvPr>
        </p:nvSpPr>
        <p:spPr>
          <a:xfrm>
            <a:off x="779505" y="2444619"/>
            <a:ext cx="2859433" cy="2295332"/>
          </a:xfrm>
        </p:spPr>
        <p:txBody>
          <a:bodyPr/>
          <a:lstStyle/>
          <a:p>
            <a:r>
              <a:rPr lang="en-US" dirty="0"/>
              <a:t>Model doesn’t yield better result, instead it reduced the accuracy to 96%.</a:t>
            </a:r>
          </a:p>
        </p:txBody>
      </p:sp>
      <p:pic>
        <p:nvPicPr>
          <p:cNvPr id="4" name="Picture 3">
            <a:extLst>
              <a:ext uri="{FF2B5EF4-FFF2-40B4-BE49-F238E27FC236}">
                <a16:creationId xmlns:a16="http://schemas.microsoft.com/office/drawing/2014/main" id="{053F7C7E-68CF-4275-8ABC-21EC5D8AE843}"/>
              </a:ext>
            </a:extLst>
          </p:cNvPr>
          <p:cNvPicPr>
            <a:picLocks noChangeAspect="1"/>
          </p:cNvPicPr>
          <p:nvPr/>
        </p:nvPicPr>
        <p:blipFill>
          <a:blip r:embed="rId2"/>
          <a:stretch>
            <a:fillRect/>
          </a:stretch>
        </p:blipFill>
        <p:spPr>
          <a:xfrm>
            <a:off x="3657601" y="446550"/>
            <a:ext cx="5486399" cy="2565471"/>
          </a:xfrm>
          <a:prstGeom prst="rect">
            <a:avLst/>
          </a:prstGeom>
        </p:spPr>
      </p:pic>
      <p:pic>
        <p:nvPicPr>
          <p:cNvPr id="9" name="Picture 8">
            <a:extLst>
              <a:ext uri="{FF2B5EF4-FFF2-40B4-BE49-F238E27FC236}">
                <a16:creationId xmlns:a16="http://schemas.microsoft.com/office/drawing/2014/main" id="{B1C65980-8629-42B2-97BD-C6F75BCD00EA}"/>
              </a:ext>
            </a:extLst>
          </p:cNvPr>
          <p:cNvPicPr>
            <a:picLocks noChangeAspect="1"/>
          </p:cNvPicPr>
          <p:nvPr/>
        </p:nvPicPr>
        <p:blipFill>
          <a:blip r:embed="rId3"/>
          <a:stretch>
            <a:fillRect/>
          </a:stretch>
        </p:blipFill>
        <p:spPr>
          <a:xfrm>
            <a:off x="4490839" y="3445656"/>
            <a:ext cx="3878916" cy="1364098"/>
          </a:xfrm>
          <a:prstGeom prst="rect">
            <a:avLst/>
          </a:prstGeom>
        </p:spPr>
      </p:pic>
    </p:spTree>
    <p:extLst>
      <p:ext uri="{BB962C8B-B14F-4D97-AF65-F5344CB8AC3E}">
        <p14:creationId xmlns:p14="http://schemas.microsoft.com/office/powerpoint/2010/main" val="185219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47AA-BFDB-4573-8DA3-F411928B574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035E523B-9F70-4D73-8ED0-6D58F55570C8}"/>
              </a:ext>
            </a:extLst>
          </p:cNvPr>
          <p:cNvSpPr>
            <a:spLocks noGrp="1"/>
          </p:cNvSpPr>
          <p:nvPr>
            <p:ph type="body" idx="1"/>
          </p:nvPr>
        </p:nvSpPr>
        <p:spPr/>
        <p:txBody>
          <a:bodyPr/>
          <a:lstStyle/>
          <a:p>
            <a:r>
              <a:rPr lang="en-US" dirty="0"/>
              <a:t>Following Model produces promising results that can be used for prediction but It would be better if we can cross validate it with external data rather then the dataset we cleaned </a:t>
            </a:r>
            <a:r>
              <a:rPr lang="en-US" dirty="0" err="1"/>
              <a:t>ourself</a:t>
            </a:r>
            <a:r>
              <a:rPr lang="en-US" dirty="0"/>
              <a:t>. </a:t>
            </a:r>
          </a:p>
          <a:p>
            <a:endParaRPr lang="en-US" dirty="0"/>
          </a:p>
          <a:p>
            <a:r>
              <a:rPr lang="en-US" dirty="0" err="1"/>
              <a:t>Cmax</a:t>
            </a:r>
            <a:r>
              <a:rPr lang="en-US" dirty="0"/>
              <a:t>, EC50, Test target have higher dependency on predicting categories.</a:t>
            </a:r>
          </a:p>
          <a:p>
            <a:endParaRPr lang="en-US" dirty="0"/>
          </a:p>
          <a:p>
            <a:r>
              <a:rPr lang="en-US" dirty="0"/>
              <a:t>After </a:t>
            </a:r>
            <a:r>
              <a:rPr lang="en-US" dirty="0" err="1"/>
              <a:t>Cratio</a:t>
            </a:r>
            <a:r>
              <a:rPr lang="en-US" dirty="0"/>
              <a:t>, Estrogen receptor have higher accuracy of identifying the Toxicity in drug. </a:t>
            </a:r>
          </a:p>
          <a:p>
            <a:endParaRPr lang="en-US" dirty="0"/>
          </a:p>
          <a:p>
            <a:endParaRPr lang="en-US" dirty="0"/>
          </a:p>
        </p:txBody>
      </p:sp>
    </p:spTree>
    <p:extLst>
      <p:ext uri="{BB962C8B-B14F-4D97-AF65-F5344CB8AC3E}">
        <p14:creationId xmlns:p14="http://schemas.microsoft.com/office/powerpoint/2010/main" val="270330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Recommended future directions</a:t>
            </a:r>
            <a:endParaRPr dirty="0"/>
          </a:p>
        </p:txBody>
      </p:sp>
      <p:sp>
        <p:nvSpPr>
          <p:cNvPr id="99" name="Google Shape;99;p15"/>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dirty="0"/>
              <a:t>Faster Identification of harmful drugs</a:t>
            </a:r>
          </a:p>
          <a:p>
            <a:pPr marL="285750" indent="-285750">
              <a:spcAft>
                <a:spcPts val="1600"/>
              </a:spcAft>
            </a:pPr>
            <a:r>
              <a:rPr lang="en-US" dirty="0"/>
              <a:t>Saving money on research to perform tests on 100s of drugs before approval</a:t>
            </a:r>
          </a:p>
          <a:p>
            <a:pPr marL="285750" indent="-285750">
              <a:spcAft>
                <a:spcPts val="1600"/>
              </a:spcAft>
            </a:pPr>
            <a:r>
              <a:rPr lang="en-US" dirty="0"/>
              <a:t>Reducing the drug releasing time in Market</a:t>
            </a:r>
          </a:p>
          <a:p>
            <a:pPr marL="285750" lvl="0" indent="-285750" algn="l" rtl="0">
              <a:spcBef>
                <a:spcPts val="0"/>
              </a:spcBef>
              <a:spcAft>
                <a:spcPts val="1600"/>
              </a:spcAft>
              <a:buFontTx/>
              <a:buChar char="-"/>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58B2-7692-48B6-B972-369054CF2FF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1493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84A5-2D0B-4F6B-8B93-3062D96238CF}"/>
              </a:ext>
            </a:extLst>
          </p:cNvPr>
          <p:cNvSpPr>
            <a:spLocks noGrp="1"/>
          </p:cNvSpPr>
          <p:nvPr>
            <p:ph type="title"/>
          </p:nvPr>
        </p:nvSpPr>
        <p:spPr/>
        <p:txBody>
          <a:bodyPr/>
          <a:lstStyle/>
          <a:p>
            <a:r>
              <a:rPr lang="en-US" dirty="0"/>
              <a:t>What is the Problem?</a:t>
            </a:r>
          </a:p>
        </p:txBody>
      </p:sp>
      <p:sp>
        <p:nvSpPr>
          <p:cNvPr id="3" name="Text Placeholder 2">
            <a:extLst>
              <a:ext uri="{FF2B5EF4-FFF2-40B4-BE49-F238E27FC236}">
                <a16:creationId xmlns:a16="http://schemas.microsoft.com/office/drawing/2014/main" id="{54B1A321-F56F-480F-9E96-4E088DA5F28B}"/>
              </a:ext>
            </a:extLst>
          </p:cNvPr>
          <p:cNvSpPr>
            <a:spLocks noGrp="1"/>
          </p:cNvSpPr>
          <p:nvPr>
            <p:ph type="body" idx="1"/>
          </p:nvPr>
        </p:nvSpPr>
        <p:spPr/>
        <p:txBody>
          <a:bodyPr/>
          <a:lstStyle/>
          <a:p>
            <a:r>
              <a:rPr lang="en-US" dirty="0"/>
              <a:t>Before a  drug getting into the market it goes through rigorous testing by FDA but the testing process takes time and cost a lot of money (The FDA's Drug Review Process: Ensuring Drugs Are Safe and Effective, n.d.).</a:t>
            </a:r>
          </a:p>
          <a:p>
            <a:r>
              <a:rPr lang="en-US" dirty="0"/>
              <a:t>Every drug go though 100’s of test before it is been identified but It has also been observed that even after the drug approval, some drugs had been taken out of the market due to its toxicity. </a:t>
            </a:r>
          </a:p>
          <a:p>
            <a:r>
              <a:rPr lang="en-US" dirty="0"/>
              <a:t>There is no faster method available in Market to identify those drugs before this situation serious may arise.</a:t>
            </a:r>
          </a:p>
          <a:p>
            <a:r>
              <a:rPr lang="en-US" u="sng" dirty="0"/>
              <a:t>Example</a:t>
            </a:r>
            <a:r>
              <a:rPr lang="en-US" dirty="0"/>
              <a:t>: Darvon &amp; Darvocet stayed in the market for 50 years after being taken off from the market, killing 2,110 people in between 1981 and 1999 (2014). There is a big list of drugs like that.</a:t>
            </a:r>
          </a:p>
          <a:p>
            <a:endParaRPr lang="en-US" dirty="0"/>
          </a:p>
        </p:txBody>
      </p:sp>
    </p:spTree>
    <p:extLst>
      <p:ext uri="{BB962C8B-B14F-4D97-AF65-F5344CB8AC3E}">
        <p14:creationId xmlns:p14="http://schemas.microsoft.com/office/powerpoint/2010/main" val="30660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3BE0-7EE6-4F1B-8A1C-DC21FA63540F}"/>
              </a:ext>
            </a:extLst>
          </p:cNvPr>
          <p:cNvSpPr>
            <a:spLocks noGrp="1"/>
          </p:cNvSpPr>
          <p:nvPr>
            <p:ph type="title"/>
          </p:nvPr>
        </p:nvSpPr>
        <p:spPr/>
        <p:txBody>
          <a:bodyPr/>
          <a:lstStyle/>
          <a:p>
            <a:r>
              <a:rPr lang="en-US" dirty="0"/>
              <a:t>Why this research?</a:t>
            </a:r>
          </a:p>
        </p:txBody>
      </p:sp>
      <p:sp>
        <p:nvSpPr>
          <p:cNvPr id="3" name="Text Placeholder 2">
            <a:extLst>
              <a:ext uri="{FF2B5EF4-FFF2-40B4-BE49-F238E27FC236}">
                <a16:creationId xmlns:a16="http://schemas.microsoft.com/office/drawing/2014/main" id="{3B29C82B-F907-41FB-BA6C-CFD8308F793D}"/>
              </a:ext>
            </a:extLst>
          </p:cNvPr>
          <p:cNvSpPr>
            <a:spLocks noGrp="1"/>
          </p:cNvSpPr>
          <p:nvPr>
            <p:ph type="body" idx="1"/>
          </p:nvPr>
        </p:nvSpPr>
        <p:spPr/>
        <p:txBody>
          <a:bodyPr/>
          <a:lstStyle/>
          <a:p>
            <a:endParaRPr lang="en-US" dirty="0"/>
          </a:p>
          <a:p>
            <a:r>
              <a:rPr lang="en-US" dirty="0"/>
              <a:t>Though out all those years, FDA (</a:t>
            </a:r>
            <a:r>
              <a:rPr lang="en-US" dirty="0" err="1"/>
              <a:t>Toxcast</a:t>
            </a:r>
            <a:r>
              <a:rPr lang="en-US" dirty="0"/>
              <a:t>) stored information  about Assays representing more than 1100 endpoint, covering 200 high level cell responses.</a:t>
            </a:r>
          </a:p>
          <a:p>
            <a:pPr marL="146050" indent="0">
              <a:buNone/>
            </a:pPr>
            <a:endParaRPr lang="en-US" dirty="0"/>
          </a:p>
          <a:p>
            <a:r>
              <a:rPr lang="en-US" dirty="0"/>
              <a:t>With this research we wanted to utilize that data and build a predictive model that can potential identify potential harmful drugs and also to find the test that are good predictor so that we can reduce the cost and time that FDA have to put in identifying the toxicity. </a:t>
            </a:r>
          </a:p>
          <a:p>
            <a:endParaRPr lang="en-US" dirty="0"/>
          </a:p>
        </p:txBody>
      </p:sp>
    </p:spTree>
    <p:extLst>
      <p:ext uri="{BB962C8B-B14F-4D97-AF65-F5344CB8AC3E}">
        <p14:creationId xmlns:p14="http://schemas.microsoft.com/office/powerpoint/2010/main" val="202617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GOAL</a:t>
            </a:r>
            <a:endParaRPr dirty="0"/>
          </a:p>
        </p:txBody>
      </p:sp>
      <p:sp>
        <p:nvSpPr>
          <p:cNvPr id="93" name="Google Shape;93;p14"/>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dirty="0"/>
              <a:t>Build A Predictive model to identify DILI Category based on </a:t>
            </a:r>
            <a:r>
              <a:rPr lang="en-US" dirty="0" err="1"/>
              <a:t>Toxcast</a:t>
            </a:r>
            <a:r>
              <a:rPr lang="en-US" dirty="0"/>
              <a:t> in vitro assay results.</a:t>
            </a:r>
          </a:p>
          <a:p>
            <a:pPr marL="285750" indent="-285750">
              <a:spcAft>
                <a:spcPts val="1600"/>
              </a:spcAft>
            </a:pPr>
            <a:r>
              <a:rPr lang="en-US" dirty="0"/>
              <a:t>Identify the important test that could accurately predict the category of drugs</a:t>
            </a: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2CFE-6E97-40C5-B3A4-A747B9EDFB60}"/>
              </a:ext>
            </a:extLst>
          </p:cNvPr>
          <p:cNvSpPr>
            <a:spLocks noGrp="1"/>
          </p:cNvSpPr>
          <p:nvPr>
            <p:ph type="title"/>
          </p:nvPr>
        </p:nvSpPr>
        <p:spPr/>
        <p:txBody>
          <a:bodyPr/>
          <a:lstStyle/>
          <a:p>
            <a:r>
              <a:rPr lang="en-US" dirty="0"/>
              <a:t>Data Description</a:t>
            </a:r>
          </a:p>
        </p:txBody>
      </p:sp>
      <p:sp>
        <p:nvSpPr>
          <p:cNvPr id="4" name="Google Shape;93;p14">
            <a:extLst>
              <a:ext uri="{FF2B5EF4-FFF2-40B4-BE49-F238E27FC236}">
                <a16:creationId xmlns:a16="http://schemas.microsoft.com/office/drawing/2014/main" id="{2D897ACF-F7CB-48C2-BB16-0A6E94C09DC1}"/>
              </a:ext>
            </a:extLst>
          </p:cNvPr>
          <p:cNvSpPr txBox="1">
            <a:spLocks/>
          </p:cNvSpPr>
          <p:nvPr/>
        </p:nvSpPr>
        <p:spPr>
          <a:xfrm>
            <a:off x="647765" y="3592865"/>
            <a:ext cx="7688700"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lnSpc>
                <a:spcPct val="200000"/>
              </a:lnSpc>
            </a:pPr>
            <a:r>
              <a:rPr lang="en-US" dirty="0"/>
              <a:t>We have utilized </a:t>
            </a:r>
            <a:r>
              <a:rPr lang="en-US" dirty="0" err="1"/>
              <a:t>Toxcast</a:t>
            </a:r>
            <a:r>
              <a:rPr lang="en-US" dirty="0"/>
              <a:t> data set to obtain necessary information to build a predictive model</a:t>
            </a:r>
          </a:p>
          <a:p>
            <a:pPr>
              <a:lnSpc>
                <a:spcPct val="200000"/>
              </a:lnSpc>
            </a:pPr>
            <a:r>
              <a:rPr lang="en-US" dirty="0"/>
              <a:t>We have also utilized Data from past research </a:t>
            </a:r>
            <a:r>
              <a:rPr lang="en-US" dirty="0" err="1"/>
              <a:t>i.e</a:t>
            </a:r>
            <a:r>
              <a:rPr lang="en-US" dirty="0"/>
              <a:t> </a:t>
            </a:r>
            <a:r>
              <a:rPr lang="en-US" dirty="0" err="1"/>
              <a:t>medNas_dili_tt</a:t>
            </a:r>
            <a:r>
              <a:rPr lang="en-US" dirty="0"/>
              <a:t>, data generated by </a:t>
            </a:r>
            <a:r>
              <a:rPr lang="en-US" dirty="0" err="1"/>
              <a:t>xs</a:t>
            </a:r>
            <a:r>
              <a:rPr lang="en-US" dirty="0"/>
              <a:t> team: AC50_DILI</a:t>
            </a:r>
          </a:p>
          <a:p>
            <a:pPr marL="146050" indent="0">
              <a:lnSpc>
                <a:spcPct val="200000"/>
              </a:lnSpc>
              <a:buNone/>
            </a:pPr>
            <a:endParaRPr lang="en-US" dirty="0"/>
          </a:p>
          <a:p>
            <a:pPr>
              <a:lnSpc>
                <a:spcPct val="200000"/>
              </a:lnSpc>
            </a:pPr>
            <a:endParaRPr lang="en-US" dirty="0"/>
          </a:p>
        </p:txBody>
      </p:sp>
      <p:graphicFrame>
        <p:nvGraphicFramePr>
          <p:cNvPr id="3" name="Table 2">
            <a:extLst>
              <a:ext uri="{FF2B5EF4-FFF2-40B4-BE49-F238E27FC236}">
                <a16:creationId xmlns:a16="http://schemas.microsoft.com/office/drawing/2014/main" id="{41161561-1815-41A9-B43E-B8CFB39108AF}"/>
              </a:ext>
            </a:extLst>
          </p:cNvPr>
          <p:cNvGraphicFramePr>
            <a:graphicFrameLocks noGrp="1"/>
          </p:cNvGraphicFramePr>
          <p:nvPr>
            <p:extLst>
              <p:ext uri="{D42A27DB-BD31-4B8C-83A1-F6EECF244321}">
                <p14:modId xmlns:p14="http://schemas.microsoft.com/office/powerpoint/2010/main" val="2113508546"/>
              </p:ext>
            </p:extLst>
          </p:nvPr>
        </p:nvGraphicFramePr>
        <p:xfrm>
          <a:off x="912487" y="1853850"/>
          <a:ext cx="7159256" cy="1904276"/>
        </p:xfrm>
        <a:graphic>
          <a:graphicData uri="http://schemas.openxmlformats.org/drawingml/2006/table">
            <a:tbl>
              <a:tblPr>
                <a:tableStyleId>{5C22544A-7EE6-4342-B048-85BDC9FD1C3A}</a:tableStyleId>
              </a:tblPr>
              <a:tblGrid>
                <a:gridCol w="1111969">
                  <a:extLst>
                    <a:ext uri="{9D8B030D-6E8A-4147-A177-3AD203B41FA5}">
                      <a16:colId xmlns:a16="http://schemas.microsoft.com/office/drawing/2014/main" val="1540456081"/>
                    </a:ext>
                  </a:extLst>
                </a:gridCol>
                <a:gridCol w="3838580">
                  <a:extLst>
                    <a:ext uri="{9D8B030D-6E8A-4147-A177-3AD203B41FA5}">
                      <a16:colId xmlns:a16="http://schemas.microsoft.com/office/drawing/2014/main" val="992882436"/>
                    </a:ext>
                  </a:extLst>
                </a:gridCol>
                <a:gridCol w="2208707">
                  <a:extLst>
                    <a:ext uri="{9D8B030D-6E8A-4147-A177-3AD203B41FA5}">
                      <a16:colId xmlns:a16="http://schemas.microsoft.com/office/drawing/2014/main" val="585789733"/>
                    </a:ext>
                  </a:extLst>
                </a:gridCol>
              </a:tblGrid>
              <a:tr h="175075">
                <a:tc>
                  <a:txBody>
                    <a:bodyPr/>
                    <a:lstStyle/>
                    <a:p>
                      <a:pPr algn="l" fontAlgn="b"/>
                      <a:r>
                        <a:rPr lang="en-US" sz="1100" u="none" strike="noStrike">
                          <a:effectLst/>
                        </a:rPr>
                        <a:t>Attributes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Details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Type of Variable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6618043"/>
                  </a:ext>
                </a:extLst>
              </a:tr>
              <a:tr h="342538">
                <a:tc>
                  <a:txBody>
                    <a:bodyPr/>
                    <a:lstStyle/>
                    <a:p>
                      <a:pPr algn="l" fontAlgn="b"/>
                      <a:r>
                        <a:rPr lang="en-US" sz="1100" u="none" strike="noStrike">
                          <a:effectLst/>
                        </a:rPr>
                        <a:t>chnm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Chemical Name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Information for Understanding</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436726"/>
                  </a:ext>
                </a:extLst>
              </a:tr>
              <a:tr h="342538">
                <a:tc>
                  <a:txBody>
                    <a:bodyPr/>
                    <a:lstStyle/>
                    <a:p>
                      <a:pPr algn="l" fontAlgn="b"/>
                      <a:r>
                        <a:rPr lang="en-US" sz="1100" u="none" strike="noStrike">
                          <a:effectLst/>
                        </a:rPr>
                        <a:t>Classification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it-IT" sz="1100" u="none" strike="noStrike">
                          <a:effectLst/>
                        </a:rPr>
                        <a:t>DILI Catogeries ( MostDILI , Others ( NoDILI + LessDILI)</a:t>
                      </a:r>
                      <a:endParaRPr lang="it-IT"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Dependent Variable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2713188"/>
                  </a:ext>
                </a:extLst>
              </a:tr>
              <a:tr h="175075">
                <a:tc>
                  <a:txBody>
                    <a:bodyPr/>
                    <a:lstStyle/>
                    <a:p>
                      <a:pPr algn="l" fontAlgn="b"/>
                      <a:r>
                        <a:rPr lang="en-US" sz="1100" u="none" strike="noStrike">
                          <a:effectLst/>
                        </a:rPr>
                        <a:t>EC50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EC50 Values for different asseys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Independent Variable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7906894"/>
                  </a:ext>
                </a:extLst>
              </a:tr>
              <a:tr h="342538">
                <a:tc>
                  <a:txBody>
                    <a:bodyPr/>
                    <a:lstStyle/>
                    <a:p>
                      <a:pPr algn="l" fontAlgn="b"/>
                      <a:r>
                        <a:rPr lang="en-US" sz="1100" u="none" strike="noStrike" dirty="0" err="1">
                          <a:effectLst/>
                        </a:rPr>
                        <a:t>Cratio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Normalization standard for Human exposure, </a:t>
                      </a:r>
                      <a:r>
                        <a:rPr lang="en-US" sz="1100" u="none" strike="noStrike" dirty="0" err="1">
                          <a:effectLst/>
                        </a:rPr>
                        <a:t>Cratio</a:t>
                      </a:r>
                      <a:r>
                        <a:rPr lang="en-US" sz="1100" u="none" strike="noStrike" dirty="0">
                          <a:effectLst/>
                        </a:rPr>
                        <a:t> = EC50/</a:t>
                      </a:r>
                      <a:r>
                        <a:rPr lang="en-US" sz="1100" u="none" strike="noStrike" dirty="0" err="1">
                          <a:effectLst/>
                        </a:rPr>
                        <a:t>Cmax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Dependent Variable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1782127"/>
                  </a:ext>
                </a:extLst>
              </a:tr>
              <a:tr h="175075">
                <a:tc>
                  <a:txBody>
                    <a:bodyPr/>
                    <a:lstStyle/>
                    <a:p>
                      <a:pPr algn="l" fontAlgn="b"/>
                      <a:r>
                        <a:rPr lang="en-US" sz="1100" u="none" strike="noStrike">
                          <a:effectLst/>
                        </a:rPr>
                        <a:t>Cmax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Peak drug concentration on test area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Independent Variable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6616008"/>
                  </a:ext>
                </a:extLst>
              </a:tr>
              <a:tr h="175075">
                <a:tc>
                  <a:txBody>
                    <a:bodyPr/>
                    <a:lstStyle/>
                    <a:p>
                      <a:pPr algn="l" fontAlgn="b"/>
                      <a:r>
                        <a:rPr lang="en-US" sz="1100" u="none" strike="noStrike">
                          <a:effectLst/>
                        </a:rPr>
                        <a:t>test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Test Performance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Independent Variable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9112211"/>
                  </a:ext>
                </a:extLst>
              </a:tr>
              <a:tr h="175075">
                <a:tc>
                  <a:txBody>
                    <a:bodyPr/>
                    <a:lstStyle/>
                    <a:p>
                      <a:pPr algn="l" fontAlgn="b"/>
                      <a:r>
                        <a:rPr lang="en-US" sz="1100" u="none" strike="noStrike">
                          <a:effectLst/>
                        </a:rPr>
                        <a:t>test_target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Scientific process of screening Assay target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Independent Variable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4205585"/>
                  </a:ext>
                </a:extLst>
              </a:tr>
            </a:tbl>
          </a:graphicData>
        </a:graphic>
      </p:graphicFrame>
    </p:spTree>
    <p:extLst>
      <p:ext uri="{BB962C8B-B14F-4D97-AF65-F5344CB8AC3E}">
        <p14:creationId xmlns:p14="http://schemas.microsoft.com/office/powerpoint/2010/main" val="208707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4E82-899D-441E-AFAF-815499E1EC70}"/>
              </a:ext>
            </a:extLst>
          </p:cNvPr>
          <p:cNvSpPr>
            <a:spLocks noGrp="1"/>
          </p:cNvSpPr>
          <p:nvPr>
            <p:ph type="title"/>
          </p:nvPr>
        </p:nvSpPr>
        <p:spPr/>
        <p:txBody>
          <a:bodyPr/>
          <a:lstStyle/>
          <a:p>
            <a:r>
              <a:rPr lang="en-US" dirty="0"/>
              <a:t>STEPS INVOLVED IN PROCESS</a:t>
            </a:r>
          </a:p>
        </p:txBody>
      </p:sp>
      <p:sp>
        <p:nvSpPr>
          <p:cNvPr id="3" name="Text Placeholder 2">
            <a:extLst>
              <a:ext uri="{FF2B5EF4-FFF2-40B4-BE49-F238E27FC236}">
                <a16:creationId xmlns:a16="http://schemas.microsoft.com/office/drawing/2014/main" id="{E63EDAEA-6199-47DC-997D-18626FE69F19}"/>
              </a:ext>
            </a:extLst>
          </p:cNvPr>
          <p:cNvSpPr>
            <a:spLocks noGrp="1"/>
          </p:cNvSpPr>
          <p:nvPr>
            <p:ph type="body" idx="1"/>
          </p:nvPr>
        </p:nvSpPr>
        <p:spPr/>
        <p:txBody>
          <a:bodyPr/>
          <a:lstStyle/>
          <a:p>
            <a:r>
              <a:rPr lang="en-US" dirty="0"/>
              <a:t>Data Cleaning</a:t>
            </a:r>
          </a:p>
          <a:p>
            <a:r>
              <a:rPr lang="en-US" dirty="0"/>
              <a:t>Data Modeling for Prediction</a:t>
            </a:r>
          </a:p>
          <a:p>
            <a:r>
              <a:rPr lang="en-US" dirty="0"/>
              <a:t>Predictive Modeling</a:t>
            </a:r>
          </a:p>
          <a:p>
            <a:r>
              <a:rPr lang="en-US" dirty="0"/>
              <a:t>Cross Validating Model</a:t>
            </a:r>
          </a:p>
          <a:p>
            <a:r>
              <a:rPr lang="en-US" dirty="0"/>
              <a:t>Summarizing Results</a:t>
            </a:r>
          </a:p>
          <a:p>
            <a:endParaRPr lang="en-US" dirty="0"/>
          </a:p>
        </p:txBody>
      </p:sp>
    </p:spTree>
    <p:extLst>
      <p:ext uri="{BB962C8B-B14F-4D97-AF65-F5344CB8AC3E}">
        <p14:creationId xmlns:p14="http://schemas.microsoft.com/office/powerpoint/2010/main" val="301038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D959-C73B-4E7C-8F28-C2B35C0A5E76}"/>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B732DC67-ED4A-41EF-8890-5656BB937C79}"/>
              </a:ext>
            </a:extLst>
          </p:cNvPr>
          <p:cNvSpPr>
            <a:spLocks noGrp="1"/>
          </p:cNvSpPr>
          <p:nvPr>
            <p:ph type="body" idx="1"/>
          </p:nvPr>
        </p:nvSpPr>
        <p:spPr>
          <a:xfrm>
            <a:off x="536590" y="1930576"/>
            <a:ext cx="8070820" cy="2718149"/>
          </a:xfrm>
        </p:spPr>
        <p:txBody>
          <a:bodyPr>
            <a:noAutofit/>
          </a:bodyPr>
          <a:lstStyle/>
          <a:p>
            <a:pPr>
              <a:lnSpc>
                <a:spcPct val="100000"/>
              </a:lnSpc>
              <a:spcAft>
                <a:spcPts val="20"/>
              </a:spcAft>
            </a:pPr>
            <a:r>
              <a:rPr lang="en-US" dirty="0" err="1"/>
              <a:t>MedNas_dili_tt</a:t>
            </a:r>
            <a:r>
              <a:rPr lang="en-US" dirty="0"/>
              <a:t> &amp; AC50 Matrix data (Dataset 1) :</a:t>
            </a:r>
          </a:p>
          <a:p>
            <a:pPr marL="146050" indent="0">
              <a:lnSpc>
                <a:spcPct val="100000"/>
              </a:lnSpc>
              <a:spcAft>
                <a:spcPts val="20"/>
              </a:spcAft>
              <a:buNone/>
            </a:pPr>
            <a:endParaRPr lang="en-US" dirty="0"/>
          </a:p>
          <a:p>
            <a:pPr lvl="1">
              <a:lnSpc>
                <a:spcPct val="100000"/>
              </a:lnSpc>
              <a:spcBef>
                <a:spcPts val="0"/>
              </a:spcBef>
              <a:spcAft>
                <a:spcPts val="20"/>
              </a:spcAft>
            </a:pPr>
            <a:r>
              <a:rPr lang="en-US" dirty="0"/>
              <a:t>Obtained Distinct number of chemicals with there </a:t>
            </a:r>
            <a:r>
              <a:rPr lang="en-US" dirty="0" err="1"/>
              <a:t>Cmax</a:t>
            </a:r>
            <a:r>
              <a:rPr lang="en-US" dirty="0"/>
              <a:t>, classification, </a:t>
            </a:r>
            <a:r>
              <a:rPr lang="en-US" dirty="0" err="1"/>
              <a:t>casn</a:t>
            </a:r>
            <a:r>
              <a:rPr lang="en-US" dirty="0"/>
              <a:t>, </a:t>
            </a:r>
            <a:r>
              <a:rPr lang="en-US" dirty="0" err="1"/>
              <a:t>test_target</a:t>
            </a:r>
            <a:endParaRPr lang="en-US" dirty="0"/>
          </a:p>
          <a:p>
            <a:pPr lvl="1">
              <a:lnSpc>
                <a:spcPct val="100000"/>
              </a:lnSpc>
              <a:spcBef>
                <a:spcPts val="0"/>
              </a:spcBef>
              <a:spcAft>
                <a:spcPts val="20"/>
              </a:spcAft>
            </a:pPr>
            <a:r>
              <a:rPr lang="en-US" dirty="0"/>
              <a:t>Extracted NAS values from AC50 Matrix data</a:t>
            </a:r>
          </a:p>
          <a:p>
            <a:pPr lvl="1">
              <a:lnSpc>
                <a:spcPct val="100000"/>
              </a:lnSpc>
              <a:spcBef>
                <a:spcPts val="0"/>
              </a:spcBef>
              <a:spcAft>
                <a:spcPts val="20"/>
              </a:spcAft>
            </a:pPr>
            <a:r>
              <a:rPr lang="en-US" dirty="0"/>
              <a:t>Applied on-hot encoding </a:t>
            </a:r>
          </a:p>
          <a:p>
            <a:pPr marL="444500" indent="-285750">
              <a:lnSpc>
                <a:spcPct val="100000"/>
              </a:lnSpc>
              <a:spcAft>
                <a:spcPts val="20"/>
              </a:spcAft>
            </a:pPr>
            <a:endParaRPr lang="en-US" dirty="0"/>
          </a:p>
          <a:p>
            <a:pPr marL="444500" indent="-285750">
              <a:lnSpc>
                <a:spcPct val="100000"/>
              </a:lnSpc>
              <a:spcAft>
                <a:spcPts val="20"/>
              </a:spcAft>
            </a:pPr>
            <a:r>
              <a:rPr lang="en-US" dirty="0" err="1"/>
              <a:t>Xs</a:t>
            </a:r>
            <a:r>
              <a:rPr lang="en-US" dirty="0"/>
              <a:t> Teams Dataset (Dataset 2) : </a:t>
            </a:r>
          </a:p>
          <a:p>
            <a:pPr marL="158750" indent="0">
              <a:lnSpc>
                <a:spcPct val="100000"/>
              </a:lnSpc>
              <a:spcAft>
                <a:spcPts val="20"/>
              </a:spcAft>
              <a:buNone/>
            </a:pPr>
            <a:endParaRPr lang="en-US" dirty="0"/>
          </a:p>
          <a:p>
            <a:pPr marL="901700" lvl="1" indent="-285750">
              <a:lnSpc>
                <a:spcPct val="100000"/>
              </a:lnSpc>
              <a:spcBef>
                <a:spcPts val="0"/>
              </a:spcBef>
              <a:spcAft>
                <a:spcPts val="20"/>
              </a:spcAft>
            </a:pPr>
            <a:r>
              <a:rPr lang="en-US" dirty="0"/>
              <a:t>Extracted important columns</a:t>
            </a:r>
          </a:p>
          <a:p>
            <a:pPr marL="901700" lvl="1" indent="-285750">
              <a:lnSpc>
                <a:spcPct val="100000"/>
              </a:lnSpc>
              <a:spcBef>
                <a:spcPts val="0"/>
              </a:spcBef>
              <a:spcAft>
                <a:spcPts val="20"/>
              </a:spcAft>
            </a:pPr>
            <a:r>
              <a:rPr lang="en-US" dirty="0"/>
              <a:t>Add Important variable like </a:t>
            </a:r>
            <a:r>
              <a:rPr lang="en-US" dirty="0" err="1"/>
              <a:t>Cmax</a:t>
            </a:r>
            <a:r>
              <a:rPr lang="en-US" dirty="0"/>
              <a:t> values</a:t>
            </a:r>
          </a:p>
          <a:p>
            <a:pPr marL="901700" lvl="1" indent="-285750">
              <a:lnSpc>
                <a:spcPct val="100000"/>
              </a:lnSpc>
              <a:spcBef>
                <a:spcPts val="0"/>
              </a:spcBef>
              <a:spcAft>
                <a:spcPts val="20"/>
              </a:spcAft>
            </a:pPr>
            <a:r>
              <a:rPr lang="en-US" dirty="0"/>
              <a:t>Further cleaned the data and removed and duplicate values</a:t>
            </a:r>
          </a:p>
        </p:txBody>
      </p:sp>
    </p:spTree>
    <p:extLst>
      <p:ext uri="{BB962C8B-B14F-4D97-AF65-F5344CB8AC3E}">
        <p14:creationId xmlns:p14="http://schemas.microsoft.com/office/powerpoint/2010/main" val="224638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E9B3-B1A6-4FAF-A39A-24BAFB0C6845}"/>
              </a:ext>
            </a:extLst>
          </p:cNvPr>
          <p:cNvSpPr>
            <a:spLocks noGrp="1"/>
          </p:cNvSpPr>
          <p:nvPr>
            <p:ph type="title"/>
          </p:nvPr>
        </p:nvSpPr>
        <p:spPr/>
        <p:txBody>
          <a:bodyPr/>
          <a:lstStyle/>
          <a:p>
            <a:r>
              <a:rPr lang="en-US" dirty="0"/>
              <a:t>EDA</a:t>
            </a:r>
          </a:p>
        </p:txBody>
      </p:sp>
      <p:pic>
        <p:nvPicPr>
          <p:cNvPr id="5" name="Picture 4">
            <a:extLst>
              <a:ext uri="{FF2B5EF4-FFF2-40B4-BE49-F238E27FC236}">
                <a16:creationId xmlns:a16="http://schemas.microsoft.com/office/drawing/2014/main" id="{BB2921F8-9F83-4878-A921-4480D161C96C}"/>
              </a:ext>
            </a:extLst>
          </p:cNvPr>
          <p:cNvPicPr>
            <a:picLocks noChangeAspect="1"/>
          </p:cNvPicPr>
          <p:nvPr/>
        </p:nvPicPr>
        <p:blipFill>
          <a:blip r:embed="rId2"/>
          <a:stretch>
            <a:fillRect/>
          </a:stretch>
        </p:blipFill>
        <p:spPr>
          <a:xfrm>
            <a:off x="917836" y="2119780"/>
            <a:ext cx="6599492" cy="1981372"/>
          </a:xfrm>
          <a:prstGeom prst="rect">
            <a:avLst/>
          </a:prstGeom>
        </p:spPr>
      </p:pic>
    </p:spTree>
    <p:extLst>
      <p:ext uri="{BB962C8B-B14F-4D97-AF65-F5344CB8AC3E}">
        <p14:creationId xmlns:p14="http://schemas.microsoft.com/office/powerpoint/2010/main" val="125198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51E5-0C68-4588-81FC-7EFA3540A8D5}"/>
              </a:ext>
            </a:extLst>
          </p:cNvPr>
          <p:cNvSpPr>
            <a:spLocks noGrp="1"/>
          </p:cNvSpPr>
          <p:nvPr>
            <p:ph type="title"/>
          </p:nvPr>
        </p:nvSpPr>
        <p:spPr/>
        <p:txBody>
          <a:bodyPr/>
          <a:lstStyle/>
          <a:p>
            <a:r>
              <a:rPr lang="en-US" dirty="0"/>
              <a:t>Final Dataset</a:t>
            </a:r>
          </a:p>
        </p:txBody>
      </p:sp>
      <p:sp>
        <p:nvSpPr>
          <p:cNvPr id="7" name="Text Placeholder 6">
            <a:extLst>
              <a:ext uri="{FF2B5EF4-FFF2-40B4-BE49-F238E27FC236}">
                <a16:creationId xmlns:a16="http://schemas.microsoft.com/office/drawing/2014/main" id="{1CA28412-0DAA-4AB2-97EF-8A148D743673}"/>
              </a:ext>
            </a:extLst>
          </p:cNvPr>
          <p:cNvSpPr>
            <a:spLocks noGrp="1"/>
          </p:cNvSpPr>
          <p:nvPr>
            <p:ph type="body" idx="2"/>
          </p:nvPr>
        </p:nvSpPr>
        <p:spPr/>
        <p:txBody>
          <a:bodyPr/>
          <a:lstStyle/>
          <a:p>
            <a:endParaRPr lang="en-US"/>
          </a:p>
        </p:txBody>
      </p:sp>
      <p:pic>
        <p:nvPicPr>
          <p:cNvPr id="4" name="Picture 3">
            <a:extLst>
              <a:ext uri="{FF2B5EF4-FFF2-40B4-BE49-F238E27FC236}">
                <a16:creationId xmlns:a16="http://schemas.microsoft.com/office/drawing/2014/main" id="{5B7770E9-9C69-4058-9631-32F4B9EAF291}"/>
              </a:ext>
            </a:extLst>
          </p:cNvPr>
          <p:cNvPicPr>
            <a:picLocks noChangeAspect="1"/>
          </p:cNvPicPr>
          <p:nvPr/>
        </p:nvPicPr>
        <p:blipFill>
          <a:blip r:embed="rId2"/>
          <a:stretch>
            <a:fillRect/>
          </a:stretch>
        </p:blipFill>
        <p:spPr>
          <a:xfrm>
            <a:off x="4706679" y="1020938"/>
            <a:ext cx="4112026" cy="3428587"/>
          </a:xfrm>
          <a:prstGeom prst="rect">
            <a:avLst/>
          </a:prstGeom>
        </p:spPr>
      </p:pic>
      <p:sp>
        <p:nvSpPr>
          <p:cNvPr id="8" name="Text Placeholder 2">
            <a:extLst>
              <a:ext uri="{FF2B5EF4-FFF2-40B4-BE49-F238E27FC236}">
                <a16:creationId xmlns:a16="http://schemas.microsoft.com/office/drawing/2014/main" id="{314A65D4-B238-4E4E-9418-B7429449BDFB}"/>
              </a:ext>
            </a:extLst>
          </p:cNvPr>
          <p:cNvSpPr txBox="1">
            <a:spLocks/>
          </p:cNvSpPr>
          <p:nvPr/>
        </p:nvSpPr>
        <p:spPr>
          <a:xfrm>
            <a:off x="624282" y="1878713"/>
            <a:ext cx="3877339"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r>
              <a:rPr lang="en-US" dirty="0"/>
              <a:t>Removed description information</a:t>
            </a:r>
          </a:p>
          <a:p>
            <a:r>
              <a:rPr lang="en-US" dirty="0"/>
              <a:t>like chemical name and code as</a:t>
            </a:r>
          </a:p>
          <a:p>
            <a:r>
              <a:rPr lang="en-US" dirty="0"/>
              <a:t>it doesn’t help in modeling.</a:t>
            </a:r>
          </a:p>
        </p:txBody>
      </p:sp>
      <p:cxnSp>
        <p:nvCxnSpPr>
          <p:cNvPr id="10" name="Straight Connector 9">
            <a:extLst>
              <a:ext uri="{FF2B5EF4-FFF2-40B4-BE49-F238E27FC236}">
                <a16:creationId xmlns:a16="http://schemas.microsoft.com/office/drawing/2014/main" id="{263E4EB8-0080-4756-9F69-4A47CA9E31F6}"/>
              </a:ext>
            </a:extLst>
          </p:cNvPr>
          <p:cNvCxnSpPr/>
          <p:nvPr/>
        </p:nvCxnSpPr>
        <p:spPr bwMode="ltGray">
          <a:xfrm>
            <a:off x="6507126" y="1928037"/>
            <a:ext cx="3756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6DC6B9B-A761-46D0-A2C7-33D76DC00CB7}"/>
              </a:ext>
            </a:extLst>
          </p:cNvPr>
          <p:cNvCxnSpPr/>
          <p:nvPr/>
        </p:nvCxnSpPr>
        <p:spPr>
          <a:xfrm>
            <a:off x="6521302" y="2707758"/>
            <a:ext cx="361507"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088868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2377</TotalTime>
  <Words>653</Words>
  <Application>Microsoft Office PowerPoint</Application>
  <PresentationFormat>On-screen Show (16:9)</PresentationFormat>
  <Paragraphs>90</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Lato</vt:lpstr>
      <vt:lpstr>Arial</vt:lpstr>
      <vt:lpstr>Calibri</vt:lpstr>
      <vt:lpstr>Raleway</vt:lpstr>
      <vt:lpstr>Streamline</vt:lpstr>
      <vt:lpstr>DILI Category Prediction</vt:lpstr>
      <vt:lpstr>What is the Problem?</vt:lpstr>
      <vt:lpstr>Why this research?</vt:lpstr>
      <vt:lpstr>PROJECT GOAL</vt:lpstr>
      <vt:lpstr>Data Description</vt:lpstr>
      <vt:lpstr>STEPS INVOLVED IN PROCESS</vt:lpstr>
      <vt:lpstr>Data Cleaning</vt:lpstr>
      <vt:lpstr>EDA</vt:lpstr>
      <vt:lpstr>Final Dataset</vt:lpstr>
      <vt:lpstr>DATA MODELING</vt:lpstr>
      <vt:lpstr>Important Features in Data </vt:lpstr>
      <vt:lpstr>Important Features conti…</vt:lpstr>
      <vt:lpstr>GRADIENT BOOSTING</vt:lpstr>
      <vt:lpstr>Conclusion</vt:lpstr>
      <vt:lpstr>Recommended 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Kashyap</dc:creator>
  <cp:lastModifiedBy>Sumit Kashyap</cp:lastModifiedBy>
  <cp:revision>37</cp:revision>
  <dcterms:modified xsi:type="dcterms:W3CDTF">2019-06-27T14:45:01Z</dcterms:modified>
</cp:coreProperties>
</file>