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layfair Display"/>
      <p:regular r:id="rId28"/>
      <p:bold r:id="rId29"/>
      <p:italic r:id="rId30"/>
      <p:boldItalic r:id="rId31"/>
    </p:embeddedFont>
    <p:embeddedFont>
      <p:font typeface="Cabin"/>
      <p:regular r:id="rId32"/>
      <p:bold r:id="rId33"/>
      <p:italic r:id="rId34"/>
      <p:boldItalic r:id="rId35"/>
    </p:embeddedFont>
    <p:embeddedFont>
      <p:font typeface="Lor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6.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layfairDispl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7.xml"/><Relationship Id="rId33" Type="http://schemas.openxmlformats.org/officeDocument/2006/relationships/font" Target="fonts/Cabin-bold.fntdata"/><Relationship Id="rId10" Type="http://schemas.openxmlformats.org/officeDocument/2006/relationships/slide" Target="slides/slide6.xml"/><Relationship Id="rId32" Type="http://schemas.openxmlformats.org/officeDocument/2006/relationships/font" Target="fonts/Cabin-regular.fntdata"/><Relationship Id="rId13" Type="http://schemas.openxmlformats.org/officeDocument/2006/relationships/slide" Target="slides/slide9.xml"/><Relationship Id="rId35" Type="http://schemas.openxmlformats.org/officeDocument/2006/relationships/font" Target="fonts/Cabin-boldItalic.fntdata"/><Relationship Id="rId12" Type="http://schemas.openxmlformats.org/officeDocument/2006/relationships/slide" Target="slides/slide8.xml"/><Relationship Id="rId34" Type="http://schemas.openxmlformats.org/officeDocument/2006/relationships/font" Target="fonts/Cabin-italic.fntdata"/><Relationship Id="rId15" Type="http://schemas.openxmlformats.org/officeDocument/2006/relationships/slide" Target="slides/slide11.xml"/><Relationship Id="rId37" Type="http://schemas.openxmlformats.org/officeDocument/2006/relationships/font" Target="fonts/Lora-bold.fntdata"/><Relationship Id="rId14" Type="http://schemas.openxmlformats.org/officeDocument/2006/relationships/slide" Target="slides/slide10.xml"/><Relationship Id="rId36" Type="http://schemas.openxmlformats.org/officeDocument/2006/relationships/font" Target="fonts/Lora-regular.fntdata"/><Relationship Id="rId17" Type="http://schemas.openxmlformats.org/officeDocument/2006/relationships/slide" Target="slides/slide13.xml"/><Relationship Id="rId39" Type="http://schemas.openxmlformats.org/officeDocument/2006/relationships/font" Target="fonts/Lora-boldItalic.fntdata"/><Relationship Id="rId16" Type="http://schemas.openxmlformats.org/officeDocument/2006/relationships/slide" Target="slides/slide12.xml"/><Relationship Id="rId38" Type="http://schemas.openxmlformats.org/officeDocument/2006/relationships/font" Target="fonts/Lor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18742263_1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18742263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418742263_1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418742263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418742263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41874226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18742263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41874226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41874226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4187422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Anushka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3bfe904e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3bfe904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Anushka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Anushka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Anushka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Anushka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Darril Gibson - </a:t>
            </a:r>
            <a:r>
              <a:rPr lang="en" sz="1200">
                <a:solidFill>
                  <a:schemeClr val="dk1"/>
                </a:solidFill>
              </a:rPr>
              <a:t>authored, coauthored, or contributed to more than 35 books on CompTIA A+, Network+, Security+, Windows Server, Windows 7, SQL Server, and more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Pocket Prep- different prices for different plans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LinkedIn Learning- </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 &amp; John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6d87acbf8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6d87acb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6d87acbf8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6d87acb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71561ed8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71561ed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418742263_1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41874226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418742263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41874226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3bfe904ef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3bfe904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418742263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418742263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418742263_1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418742263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11111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598400" y="1763225"/>
            <a:ext cx="5947200" cy="11598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4800"/>
              <a:buNone/>
              <a:defRPr b="1"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p:txBody>
      </p:sp>
      <p:grpSp>
        <p:nvGrpSpPr>
          <p:cNvPr id="11" name="Google Shape;11;p2"/>
          <p:cNvGrpSpPr/>
          <p:nvPr/>
        </p:nvGrpSpPr>
        <p:grpSpPr>
          <a:xfrm>
            <a:off x="3239978" y="-11"/>
            <a:ext cx="2664079" cy="1326980"/>
            <a:chOff x="3578850" y="-50"/>
            <a:chExt cx="1816500" cy="904800"/>
          </a:xfrm>
        </p:grpSpPr>
        <p:sp>
          <p:nvSpPr>
            <p:cNvPr id="12" name="Google Shape;12;p2"/>
            <p:cNvSpPr/>
            <p:nvPr/>
          </p:nvSpPr>
          <p:spPr>
            <a:xfrm rot="10800000">
              <a:off x="3578850" y="-50"/>
              <a:ext cx="1816500" cy="904800"/>
            </a:xfrm>
            <a:prstGeom prst="triangle">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4487250" y="-50"/>
              <a:ext cx="908100" cy="904800"/>
            </a:xfrm>
            <a:prstGeom prst="triangle">
              <a:avLst>
                <a:gd fmla="val 100000"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ottom decoration">
  <p:cSld name="BLANK_1">
    <p:spTree>
      <p:nvGrpSpPr>
        <p:cNvPr id="52" name="Shape 52"/>
        <p:cNvGrpSpPr/>
        <p:nvPr/>
      </p:nvGrpSpPr>
      <p:grpSpPr>
        <a:xfrm>
          <a:off x="0" y="0"/>
          <a:ext cx="0" cy="0"/>
          <a:chOff x="0" y="0"/>
          <a:chExt cx="0" cy="0"/>
        </a:xfrm>
      </p:grpSpPr>
      <p:sp>
        <p:nvSpPr>
          <p:cNvPr id="53" name="Google Shape;53;p11"/>
          <p:cNvSpPr/>
          <p:nvPr/>
        </p:nvSpPr>
        <p:spPr>
          <a:xfrm>
            <a:off x="3821306" y="4465658"/>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5" name="Shape 55"/>
        <p:cNvGrpSpPr/>
        <p:nvPr/>
      </p:nvGrpSpPr>
      <p:grpSpPr>
        <a:xfrm>
          <a:off x="0" y="0"/>
          <a:ext cx="0" cy="0"/>
          <a:chOff x="0" y="0"/>
          <a:chExt cx="0" cy="0"/>
        </a:xfrm>
      </p:grpSpPr>
      <p:sp>
        <p:nvSpPr>
          <p:cNvPr id="56" name="Google Shape;56;p12"/>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txBox="1"/>
          <p:nvPr>
            <p:ph type="ctrTitle"/>
          </p:nvPr>
        </p:nvSpPr>
        <p:spPr>
          <a:xfrm>
            <a:off x="2129175" y="1659550"/>
            <a:ext cx="4885800" cy="11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6" name="Google Shape;16;p3"/>
          <p:cNvSpPr txBox="1"/>
          <p:nvPr>
            <p:ph idx="1" type="subTitle"/>
          </p:nvPr>
        </p:nvSpPr>
        <p:spPr>
          <a:xfrm>
            <a:off x="2129175" y="2992450"/>
            <a:ext cx="48858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800"/>
              <a:buNone/>
              <a:defRPr sz="1800">
                <a:solidFill>
                  <a:srgbClr val="666666"/>
                </a:solidFill>
              </a:defRPr>
            </a:lvl2pPr>
            <a:lvl3pPr lvl="2" rtl="0" algn="ctr">
              <a:spcBef>
                <a:spcPts val="0"/>
              </a:spcBef>
              <a:spcAft>
                <a:spcPts val="0"/>
              </a:spcAft>
              <a:buClr>
                <a:srgbClr val="666666"/>
              </a:buClr>
              <a:buSzPts val="1800"/>
              <a:buNone/>
              <a:defRPr sz="1800">
                <a:solidFill>
                  <a:srgbClr val="666666"/>
                </a:solidFill>
              </a:defRPr>
            </a:lvl3pPr>
            <a:lvl4pPr lvl="3" rtl="0" algn="ctr">
              <a:spcBef>
                <a:spcPts val="0"/>
              </a:spcBef>
              <a:spcAft>
                <a:spcPts val="0"/>
              </a:spcAft>
              <a:buClr>
                <a:srgbClr val="666666"/>
              </a:buClr>
              <a:buSzPts val="2000"/>
              <a:buNone/>
              <a:defRPr>
                <a:solidFill>
                  <a:srgbClr val="666666"/>
                </a:solidFill>
              </a:defRPr>
            </a:lvl4pPr>
            <a:lvl5pPr lvl="4" rtl="0" algn="ctr">
              <a:spcBef>
                <a:spcPts val="0"/>
              </a:spcBef>
              <a:spcAft>
                <a:spcPts val="0"/>
              </a:spcAft>
              <a:buClr>
                <a:srgbClr val="666666"/>
              </a:buClr>
              <a:buSzPts val="2000"/>
              <a:buNone/>
              <a:defRPr>
                <a:solidFill>
                  <a:srgbClr val="666666"/>
                </a:solidFill>
              </a:defRPr>
            </a:lvl5pPr>
            <a:lvl6pPr lvl="5" rtl="0" algn="ctr">
              <a:spcBef>
                <a:spcPts val="0"/>
              </a:spcBef>
              <a:spcAft>
                <a:spcPts val="0"/>
              </a:spcAft>
              <a:buClr>
                <a:srgbClr val="666666"/>
              </a:buClr>
              <a:buSzPts val="2000"/>
              <a:buNone/>
              <a:defRPr>
                <a:solidFill>
                  <a:srgbClr val="666666"/>
                </a:solidFill>
              </a:defRPr>
            </a:lvl6pPr>
            <a:lvl7pPr lvl="6" rtl="0" algn="ctr">
              <a:spcBef>
                <a:spcPts val="0"/>
              </a:spcBef>
              <a:spcAft>
                <a:spcPts val="0"/>
              </a:spcAft>
              <a:buClr>
                <a:srgbClr val="666666"/>
              </a:buClr>
              <a:buSzPts val="2000"/>
              <a:buNone/>
              <a:defRPr>
                <a:solidFill>
                  <a:srgbClr val="666666"/>
                </a:solidFill>
              </a:defRPr>
            </a:lvl7pPr>
            <a:lvl8pPr lvl="7" rtl="0" algn="ctr">
              <a:spcBef>
                <a:spcPts val="0"/>
              </a:spcBef>
              <a:spcAft>
                <a:spcPts val="0"/>
              </a:spcAft>
              <a:buClr>
                <a:srgbClr val="666666"/>
              </a:buClr>
              <a:buSzPts val="2000"/>
              <a:buNone/>
              <a:defRPr>
                <a:solidFill>
                  <a:srgbClr val="666666"/>
                </a:solidFill>
              </a:defRPr>
            </a:lvl8pPr>
            <a:lvl9pPr lvl="8" rtl="0" algn="ctr">
              <a:spcBef>
                <a:spcPts val="0"/>
              </a:spcBef>
              <a:spcAft>
                <a:spcPts val="0"/>
              </a:spcAft>
              <a:buClr>
                <a:srgbClr val="666666"/>
              </a:buClr>
              <a:buSzPts val="2000"/>
              <a:buNone/>
              <a:defRPr>
                <a:solidFill>
                  <a:srgbClr val="666666"/>
                </a:solidFill>
              </a:defRPr>
            </a:lvl9pPr>
          </a:lstStyle>
          <a:p/>
        </p:txBody>
      </p:sp>
      <p:sp>
        <p:nvSpPr>
          <p:cNvPr id="17" name="Google Shape;17;p3"/>
          <p:cNvSpPr/>
          <p:nvPr/>
        </p:nvSpPr>
        <p:spPr>
          <a:xfrm rot="10800000">
            <a:off x="3269346" y="-44122"/>
            <a:ext cx="2605500" cy="12978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 name="Shape 18"/>
        <p:cNvGrpSpPr/>
        <p:nvPr/>
      </p:nvGrpSpPr>
      <p:grpSpPr>
        <a:xfrm>
          <a:off x="0" y="0"/>
          <a:ext cx="0" cy="0"/>
          <a:chOff x="0" y="0"/>
          <a:chExt cx="0" cy="0"/>
        </a:xfrm>
      </p:grpSpPr>
      <p:sp>
        <p:nvSpPr>
          <p:cNvPr id="19" name="Google Shape;19;p4"/>
          <p:cNvSpPr txBox="1"/>
          <p:nvPr>
            <p:ph idx="1" type="body"/>
          </p:nvPr>
        </p:nvSpPr>
        <p:spPr>
          <a:xfrm>
            <a:off x="2454925" y="1045950"/>
            <a:ext cx="4234200" cy="3188400"/>
          </a:xfrm>
          <a:prstGeom prst="rect">
            <a:avLst/>
          </a:prstGeom>
        </p:spPr>
        <p:txBody>
          <a:bodyPr anchorCtr="0" anchor="t" bIns="91425" lIns="91425" spcFirstLastPara="1" rIns="91425" wrap="square" tIns="91425">
            <a:noAutofit/>
          </a:bodyPr>
          <a:lstStyle>
            <a:lvl1pPr indent="-419100" lvl="0" marL="457200" rtl="0" algn="ctr">
              <a:lnSpc>
                <a:spcPct val="115000"/>
              </a:lnSpc>
              <a:spcBef>
                <a:spcPts val="600"/>
              </a:spcBef>
              <a:spcAft>
                <a:spcPts val="0"/>
              </a:spcAft>
              <a:buSzPts val="3000"/>
              <a:buFont typeface="Playfair Display"/>
              <a:buChar char="◈"/>
              <a:defRPr i="1" sz="3000">
                <a:latin typeface="Playfair Display"/>
                <a:ea typeface="Playfair Display"/>
                <a:cs typeface="Playfair Display"/>
                <a:sym typeface="Playfair Display"/>
              </a:defRPr>
            </a:lvl1pPr>
            <a:lvl2pPr indent="-419100" lvl="1" marL="914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2pPr>
            <a:lvl3pPr indent="-419100" lvl="2" marL="1371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3pPr>
            <a:lvl4pPr indent="-419100" lvl="3" marL="18288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4pPr>
            <a:lvl5pPr indent="-419100" lvl="4" marL="22860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5pPr>
            <a:lvl6pPr indent="-419100" lvl="5" marL="27432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6pPr>
            <a:lvl7pPr indent="-419100" lvl="6" marL="3200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7pPr>
            <a:lvl8pPr indent="-419100" lvl="7" marL="3657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8pPr>
            <a:lvl9pPr indent="-419100" lvl="8" marL="411480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9pPr>
          </a:lstStyle>
          <a:p/>
        </p:txBody>
      </p:sp>
      <p:sp>
        <p:nvSpPr>
          <p:cNvPr id="20" name="Google Shape;20;p4"/>
          <p:cNvSpPr txBox="1"/>
          <p:nvPr/>
        </p:nvSpPr>
        <p:spPr>
          <a:xfrm>
            <a:off x="3593400" y="-11473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CC0000"/>
                </a:solidFill>
                <a:latin typeface="Playfair Display"/>
                <a:ea typeface="Playfair Display"/>
                <a:cs typeface="Playfair Display"/>
                <a:sym typeface="Playfair Display"/>
              </a:rPr>
              <a:t>“</a:t>
            </a:r>
            <a:endParaRPr sz="6000">
              <a:solidFill>
                <a:srgbClr val="CC0000"/>
              </a:solidFill>
              <a:latin typeface="Playfair Display"/>
              <a:ea typeface="Playfair Display"/>
              <a:cs typeface="Playfair Display"/>
              <a:sym typeface="Playfair Display"/>
            </a:endParaRPr>
          </a:p>
        </p:txBody>
      </p:sp>
      <p:sp>
        <p:nvSpPr>
          <p:cNvPr id="21" name="Google Shape;21;p4"/>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5"/>
          <p:cNvSpPr txBox="1"/>
          <p:nvPr>
            <p:ph idx="1" type="body"/>
          </p:nvPr>
        </p:nvSpPr>
        <p:spPr>
          <a:xfrm>
            <a:off x="1031425" y="1351100"/>
            <a:ext cx="7081200" cy="34623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6" name="Google Shape;26;p5"/>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0" name="Google Shape;30;p6"/>
          <p:cNvSpPr txBox="1"/>
          <p:nvPr>
            <p:ph idx="1" type="body"/>
          </p:nvPr>
        </p:nvSpPr>
        <p:spPr>
          <a:xfrm>
            <a:off x="784100" y="1453625"/>
            <a:ext cx="3677100" cy="3472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1" name="Google Shape;31;p6"/>
          <p:cNvSpPr txBox="1"/>
          <p:nvPr>
            <p:ph idx="2" type="body"/>
          </p:nvPr>
        </p:nvSpPr>
        <p:spPr>
          <a:xfrm>
            <a:off x="4682718" y="1453625"/>
            <a:ext cx="3677100" cy="3472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2" name="Google Shape;32;p6"/>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 name="Shape 34"/>
        <p:cNvGrpSpPr/>
        <p:nvPr/>
      </p:nvGrpSpPr>
      <p:grpSpPr>
        <a:xfrm>
          <a:off x="0" y="0"/>
          <a:ext cx="0" cy="0"/>
          <a:chOff x="0" y="0"/>
          <a:chExt cx="0" cy="0"/>
        </a:xfrm>
      </p:grpSpPr>
      <p:sp>
        <p:nvSpPr>
          <p:cNvPr id="35" name="Google Shape;35;p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6" name="Google Shape;36;p7"/>
          <p:cNvSpPr txBox="1"/>
          <p:nvPr>
            <p:ph idx="1" type="body"/>
          </p:nvPr>
        </p:nvSpPr>
        <p:spPr>
          <a:xfrm>
            <a:off x="539000" y="1471725"/>
            <a:ext cx="2579100" cy="3454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7" name="Google Shape;37;p7"/>
          <p:cNvSpPr txBox="1"/>
          <p:nvPr>
            <p:ph idx="2" type="body"/>
          </p:nvPr>
        </p:nvSpPr>
        <p:spPr>
          <a:xfrm>
            <a:off x="3250326" y="1471725"/>
            <a:ext cx="2579100" cy="3454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 name="Google Shape;38;p7"/>
          <p:cNvSpPr txBox="1"/>
          <p:nvPr>
            <p:ph idx="3" type="body"/>
          </p:nvPr>
        </p:nvSpPr>
        <p:spPr>
          <a:xfrm>
            <a:off x="5961653" y="1471725"/>
            <a:ext cx="2579100" cy="3454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Google Shape;39;p7"/>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3" name="Google Shape;43;p8"/>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9"/>
          <p:cNvSpPr txBox="1"/>
          <p:nvPr>
            <p:ph idx="1" type="body"/>
          </p:nvPr>
        </p:nvSpPr>
        <p:spPr>
          <a:xfrm>
            <a:off x="2352350" y="4177700"/>
            <a:ext cx="44394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666666"/>
              </a:buClr>
              <a:buSzPts val="1400"/>
              <a:buNone/>
              <a:defRPr sz="1400">
                <a:solidFill>
                  <a:srgbClr val="666666"/>
                </a:solidFill>
              </a:defRPr>
            </a:lvl1pPr>
          </a:lstStyle>
          <a:p/>
        </p:txBody>
      </p:sp>
      <p:sp>
        <p:nvSpPr>
          <p:cNvPr id="47" name="Google Shape;47;p9"/>
          <p:cNvSpPr/>
          <p:nvPr/>
        </p:nvSpPr>
        <p:spPr>
          <a:xfrm>
            <a:off x="3821306" y="4697309"/>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solidFill>
                  <a:srgbClr val="666666"/>
                </a:solidFill>
              </a:defRPr>
            </a:lvl1pPr>
            <a:lvl2pPr lvl="1">
              <a:buNone/>
              <a:defRPr>
                <a:solidFill>
                  <a:srgbClr val="666666"/>
                </a:solidFill>
              </a:defRPr>
            </a:lvl2pPr>
            <a:lvl3pPr lvl="2">
              <a:buNone/>
              <a:defRPr>
                <a:solidFill>
                  <a:srgbClr val="666666"/>
                </a:solidFill>
              </a:defRPr>
            </a:lvl3pPr>
            <a:lvl4pPr lvl="3">
              <a:buNone/>
              <a:defRPr>
                <a:solidFill>
                  <a:srgbClr val="666666"/>
                </a:solidFill>
              </a:defRPr>
            </a:lvl4pPr>
            <a:lvl5pPr lvl="4">
              <a:buNone/>
              <a:defRPr>
                <a:solidFill>
                  <a:srgbClr val="666666"/>
                </a:solidFill>
              </a:defRPr>
            </a:lvl5pPr>
            <a:lvl6pPr lvl="5">
              <a:buNone/>
              <a:defRPr>
                <a:solidFill>
                  <a:srgbClr val="666666"/>
                </a:solidFill>
              </a:defRPr>
            </a:lvl6pPr>
            <a:lvl7pPr lvl="6">
              <a:buNone/>
              <a:defRPr>
                <a:solidFill>
                  <a:srgbClr val="666666"/>
                </a:solidFill>
              </a:defRPr>
            </a:lvl7pPr>
            <a:lvl8pPr lvl="7">
              <a:buNone/>
              <a:defRPr>
                <a:solidFill>
                  <a:srgbClr val="666666"/>
                </a:solidFill>
              </a:defRPr>
            </a:lvl8pPr>
            <a:lvl9pPr lvl="8">
              <a:buNone/>
              <a:defRPr>
                <a:solidFill>
                  <a:srgbClr val="66666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op decoration" type="blank">
  <p:cSld name="BLANK">
    <p:spTree>
      <p:nvGrpSpPr>
        <p:cNvPr id="49" name="Shape 49"/>
        <p:cNvGrpSpPr/>
        <p:nvPr/>
      </p:nvGrpSpPr>
      <p:grpSpPr>
        <a:xfrm>
          <a:off x="0" y="0"/>
          <a:ext cx="0" cy="0"/>
          <a:chOff x="0" y="0"/>
          <a:chExt cx="0" cy="0"/>
        </a:xfrm>
      </p:grpSpPr>
      <p:sp>
        <p:nvSpPr>
          <p:cNvPr id="50" name="Google Shape;50;p10"/>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1800"/>
              <a:buFont typeface="Playfair Display"/>
              <a:buNone/>
              <a:defRPr i="1" sz="1800">
                <a:latin typeface="Playfair Display"/>
                <a:ea typeface="Playfair Display"/>
                <a:cs typeface="Playfair Display"/>
                <a:sym typeface="Playfair Display"/>
              </a:defRPr>
            </a:lvl1pPr>
            <a:lvl2pPr lvl="1">
              <a:spcBef>
                <a:spcPts val="0"/>
              </a:spcBef>
              <a:spcAft>
                <a:spcPts val="0"/>
              </a:spcAft>
              <a:buSzPts val="3600"/>
              <a:buNone/>
              <a:defRPr b="1" sz="3600"/>
            </a:lvl2pPr>
            <a:lvl3pPr lvl="2">
              <a:spcBef>
                <a:spcPts val="0"/>
              </a:spcBef>
              <a:spcAft>
                <a:spcPts val="0"/>
              </a:spcAft>
              <a:buSzPts val="3600"/>
              <a:buNone/>
              <a:defRPr b="1" sz="3600"/>
            </a:lvl3pPr>
            <a:lvl4pPr lvl="3">
              <a:spcBef>
                <a:spcPts val="0"/>
              </a:spcBef>
              <a:spcAft>
                <a:spcPts val="0"/>
              </a:spcAft>
              <a:buSzPts val="3600"/>
              <a:buNone/>
              <a:defRPr b="1" sz="3600"/>
            </a:lvl4pPr>
            <a:lvl5pPr lvl="4">
              <a:spcBef>
                <a:spcPts val="0"/>
              </a:spcBef>
              <a:spcAft>
                <a:spcPts val="0"/>
              </a:spcAft>
              <a:buSzPts val="3600"/>
              <a:buNone/>
              <a:defRPr b="1" sz="3600"/>
            </a:lvl5pPr>
            <a:lvl6pPr lvl="5">
              <a:spcBef>
                <a:spcPts val="0"/>
              </a:spcBef>
              <a:spcAft>
                <a:spcPts val="0"/>
              </a:spcAft>
              <a:buSzPts val="3600"/>
              <a:buNone/>
              <a:defRPr b="1" sz="3600"/>
            </a:lvl6pPr>
            <a:lvl7pPr lvl="6">
              <a:spcBef>
                <a:spcPts val="0"/>
              </a:spcBef>
              <a:spcAft>
                <a:spcPts val="0"/>
              </a:spcAft>
              <a:buSzPts val="3600"/>
              <a:buNone/>
              <a:defRPr b="1" sz="3600"/>
            </a:lvl7pPr>
            <a:lvl8pPr lvl="7">
              <a:spcBef>
                <a:spcPts val="0"/>
              </a:spcBef>
              <a:spcAft>
                <a:spcPts val="0"/>
              </a:spcAft>
              <a:buSzPts val="3600"/>
              <a:buNone/>
              <a:defRPr b="1" sz="3600"/>
            </a:lvl8pPr>
            <a:lvl9pPr lvl="8">
              <a:spcBef>
                <a:spcPts val="0"/>
              </a:spcBef>
              <a:spcAft>
                <a:spcPts val="0"/>
              </a:spcAft>
              <a:buSzPts val="3600"/>
              <a:buNone/>
              <a:defRPr b="1" sz="3600"/>
            </a:lvl9pPr>
          </a:lstStyle>
          <a:p/>
        </p:txBody>
      </p:sp>
      <p:sp>
        <p:nvSpPr>
          <p:cNvPr id="7" name="Google Shape;7;p1"/>
          <p:cNvSpPr txBox="1"/>
          <p:nvPr>
            <p:ph idx="1" type="body"/>
          </p:nvPr>
        </p:nvSpPr>
        <p:spPr>
          <a:xfrm>
            <a:off x="1031425" y="1351100"/>
            <a:ext cx="7081200" cy="3462300"/>
          </a:xfrm>
          <a:prstGeom prst="rect">
            <a:avLst/>
          </a:prstGeom>
          <a:noFill/>
          <a:ln>
            <a:noFill/>
          </a:ln>
        </p:spPr>
        <p:txBody>
          <a:bodyPr anchorCtr="0" anchor="t" bIns="91425" lIns="91425" spcFirstLastPara="1" rIns="91425" wrap="square" tIns="91425">
            <a:noAutofit/>
          </a:bodyPr>
          <a:lstStyle>
            <a:lvl1pPr indent="-381000" lvl="0" marL="457200">
              <a:lnSpc>
                <a:spcPct val="115000"/>
              </a:lnSpc>
              <a:spcBef>
                <a:spcPts val="600"/>
              </a:spcBef>
              <a:spcAft>
                <a:spcPts val="0"/>
              </a:spcAft>
              <a:buClr>
                <a:srgbClr val="CC0000"/>
              </a:buClr>
              <a:buSzPts val="2400"/>
              <a:buFont typeface="Lora"/>
              <a:buChar char="◈"/>
              <a:defRPr sz="2400">
                <a:latin typeface="Lora"/>
                <a:ea typeface="Lora"/>
                <a:cs typeface="Lora"/>
                <a:sym typeface="Lora"/>
              </a:defRPr>
            </a:lvl1pPr>
            <a:lvl2pPr indent="-355600" lvl="1" marL="914400">
              <a:lnSpc>
                <a:spcPct val="115000"/>
              </a:lnSpc>
              <a:spcBef>
                <a:spcPts val="0"/>
              </a:spcBef>
              <a:spcAft>
                <a:spcPts val="0"/>
              </a:spcAft>
              <a:buClr>
                <a:srgbClr val="CC0000"/>
              </a:buClr>
              <a:buSzPts val="2000"/>
              <a:buFont typeface="Lora"/>
              <a:buChar char="⬥"/>
              <a:defRPr sz="2000">
                <a:latin typeface="Lora"/>
                <a:ea typeface="Lora"/>
                <a:cs typeface="Lora"/>
                <a:sym typeface="Lora"/>
              </a:defRPr>
            </a:lvl2pPr>
            <a:lvl3pPr indent="-355600" lvl="2" marL="1371600">
              <a:lnSpc>
                <a:spcPct val="115000"/>
              </a:lnSpc>
              <a:spcBef>
                <a:spcPts val="0"/>
              </a:spcBef>
              <a:spcAft>
                <a:spcPts val="0"/>
              </a:spcAft>
              <a:buClr>
                <a:srgbClr val="CC0000"/>
              </a:buClr>
              <a:buSzPts val="2000"/>
              <a:buFont typeface="Lora"/>
              <a:buChar char="⬦"/>
              <a:defRPr sz="2000">
                <a:latin typeface="Lora"/>
                <a:ea typeface="Lora"/>
                <a:cs typeface="Lora"/>
                <a:sym typeface="Lora"/>
              </a:defRPr>
            </a:lvl3pPr>
            <a:lvl4pPr indent="-355600" lvl="3" marL="1828800">
              <a:lnSpc>
                <a:spcPct val="115000"/>
              </a:lnSpc>
              <a:spcBef>
                <a:spcPts val="0"/>
              </a:spcBef>
              <a:spcAft>
                <a:spcPts val="0"/>
              </a:spcAft>
              <a:buClr>
                <a:srgbClr val="CC0000"/>
              </a:buClr>
              <a:buSzPts val="2000"/>
              <a:buFont typeface="Lora"/>
              <a:buChar char="⬩"/>
              <a:defRPr sz="2000">
                <a:latin typeface="Lora"/>
                <a:ea typeface="Lora"/>
                <a:cs typeface="Lora"/>
                <a:sym typeface="Lora"/>
              </a:defRPr>
            </a:lvl4pPr>
            <a:lvl5pPr indent="-355600" lvl="4" marL="2286000">
              <a:lnSpc>
                <a:spcPct val="115000"/>
              </a:lnSpc>
              <a:spcBef>
                <a:spcPts val="0"/>
              </a:spcBef>
              <a:spcAft>
                <a:spcPts val="0"/>
              </a:spcAft>
              <a:buClr>
                <a:srgbClr val="CC0000"/>
              </a:buClr>
              <a:buSzPts val="2000"/>
              <a:buFont typeface="Lora"/>
              <a:buChar char="⬩"/>
              <a:defRPr sz="2000">
                <a:latin typeface="Lora"/>
                <a:ea typeface="Lora"/>
                <a:cs typeface="Lora"/>
                <a:sym typeface="Lora"/>
              </a:defRPr>
            </a:lvl5pPr>
            <a:lvl6pPr indent="-355600" lvl="5" marL="2743200">
              <a:lnSpc>
                <a:spcPct val="115000"/>
              </a:lnSpc>
              <a:spcBef>
                <a:spcPts val="0"/>
              </a:spcBef>
              <a:spcAft>
                <a:spcPts val="0"/>
              </a:spcAft>
              <a:buClr>
                <a:srgbClr val="CC0000"/>
              </a:buClr>
              <a:buSzPts val="2000"/>
              <a:buFont typeface="Lora"/>
              <a:buChar char="⬩"/>
              <a:defRPr sz="2000">
                <a:latin typeface="Lora"/>
                <a:ea typeface="Lora"/>
                <a:cs typeface="Lora"/>
                <a:sym typeface="Lora"/>
              </a:defRPr>
            </a:lvl6pPr>
            <a:lvl7pPr indent="-355600" lvl="6" marL="3200400">
              <a:lnSpc>
                <a:spcPct val="115000"/>
              </a:lnSpc>
              <a:spcBef>
                <a:spcPts val="0"/>
              </a:spcBef>
              <a:spcAft>
                <a:spcPts val="0"/>
              </a:spcAft>
              <a:buClr>
                <a:srgbClr val="CC0000"/>
              </a:buClr>
              <a:buSzPts val="2000"/>
              <a:buFont typeface="Lora"/>
              <a:buChar char="⬩"/>
              <a:defRPr sz="2000">
                <a:latin typeface="Lora"/>
                <a:ea typeface="Lora"/>
                <a:cs typeface="Lora"/>
                <a:sym typeface="Lora"/>
              </a:defRPr>
            </a:lvl7pPr>
            <a:lvl8pPr indent="-355600" lvl="7" marL="3657600">
              <a:lnSpc>
                <a:spcPct val="115000"/>
              </a:lnSpc>
              <a:spcBef>
                <a:spcPts val="0"/>
              </a:spcBef>
              <a:spcAft>
                <a:spcPts val="0"/>
              </a:spcAft>
              <a:buSzPts val="2000"/>
              <a:buFont typeface="Lora"/>
              <a:buChar char="○"/>
              <a:defRPr sz="2000">
                <a:latin typeface="Lora"/>
                <a:ea typeface="Lora"/>
                <a:cs typeface="Lora"/>
                <a:sym typeface="Lora"/>
              </a:defRPr>
            </a:lvl8pPr>
            <a:lvl9pPr indent="-355600" lvl="8" marL="4114800">
              <a:lnSpc>
                <a:spcPct val="115000"/>
              </a:lnSpc>
              <a:spcBef>
                <a:spcPts val="0"/>
              </a:spcBef>
              <a:spcAft>
                <a:spcPts val="0"/>
              </a:spcAft>
              <a:buSzPts val="2000"/>
              <a:buFont typeface="Lora"/>
              <a:buChar char="■"/>
              <a:defRPr sz="2000">
                <a:latin typeface="Lora"/>
                <a:ea typeface="Lora"/>
                <a:cs typeface="Lora"/>
                <a:sym typeface="Lora"/>
              </a:defRPr>
            </a:lvl9pPr>
          </a:lstStyle>
          <a:p/>
        </p:txBody>
      </p:sp>
      <p:sp>
        <p:nvSpPr>
          <p:cNvPr id="8" name="Google Shape;8;p1"/>
          <p:cNvSpPr txBox="1"/>
          <p:nvPr>
            <p:ph idx="12" type="sldNum"/>
          </p:nvPr>
        </p:nvSpPr>
        <p:spPr>
          <a:xfrm>
            <a:off x="-125" y="4813400"/>
            <a:ext cx="9144000" cy="330000"/>
          </a:xfrm>
          <a:prstGeom prst="rect">
            <a:avLst/>
          </a:prstGeom>
          <a:noFill/>
          <a:ln>
            <a:noFill/>
          </a:ln>
        </p:spPr>
        <p:txBody>
          <a:bodyPr anchorCtr="0" anchor="t" bIns="91425" lIns="91425" spcFirstLastPara="1" rIns="91425" wrap="square" tIns="91425">
            <a:noAutofit/>
          </a:bodyPr>
          <a:lstStyle>
            <a:lvl1pPr lvl="0" algn="ctr">
              <a:buNone/>
              <a:defRPr sz="1200">
                <a:solidFill>
                  <a:srgbClr val="CC0000"/>
                </a:solidFill>
                <a:latin typeface="Playfair Display"/>
                <a:ea typeface="Playfair Display"/>
                <a:cs typeface="Playfair Display"/>
                <a:sym typeface="Playfair Display"/>
              </a:defRPr>
            </a:lvl1pPr>
            <a:lvl2pPr lvl="1" algn="ctr">
              <a:buNone/>
              <a:defRPr sz="1200">
                <a:solidFill>
                  <a:srgbClr val="CC0000"/>
                </a:solidFill>
                <a:latin typeface="Playfair Display"/>
                <a:ea typeface="Playfair Display"/>
                <a:cs typeface="Playfair Display"/>
                <a:sym typeface="Playfair Display"/>
              </a:defRPr>
            </a:lvl2pPr>
            <a:lvl3pPr lvl="2" algn="ctr">
              <a:buNone/>
              <a:defRPr sz="1200">
                <a:solidFill>
                  <a:srgbClr val="CC0000"/>
                </a:solidFill>
                <a:latin typeface="Playfair Display"/>
                <a:ea typeface="Playfair Display"/>
                <a:cs typeface="Playfair Display"/>
                <a:sym typeface="Playfair Display"/>
              </a:defRPr>
            </a:lvl3pPr>
            <a:lvl4pPr lvl="3" algn="ctr">
              <a:buNone/>
              <a:defRPr sz="1200">
                <a:solidFill>
                  <a:srgbClr val="CC0000"/>
                </a:solidFill>
                <a:latin typeface="Playfair Display"/>
                <a:ea typeface="Playfair Display"/>
                <a:cs typeface="Playfair Display"/>
                <a:sym typeface="Playfair Display"/>
              </a:defRPr>
            </a:lvl4pPr>
            <a:lvl5pPr lvl="4" algn="ctr">
              <a:buNone/>
              <a:defRPr sz="1200">
                <a:solidFill>
                  <a:srgbClr val="CC0000"/>
                </a:solidFill>
                <a:latin typeface="Playfair Display"/>
                <a:ea typeface="Playfair Display"/>
                <a:cs typeface="Playfair Display"/>
                <a:sym typeface="Playfair Display"/>
              </a:defRPr>
            </a:lvl5pPr>
            <a:lvl6pPr lvl="5" algn="ctr">
              <a:buNone/>
              <a:defRPr sz="1200">
                <a:solidFill>
                  <a:srgbClr val="CC0000"/>
                </a:solidFill>
                <a:latin typeface="Playfair Display"/>
                <a:ea typeface="Playfair Display"/>
                <a:cs typeface="Playfair Display"/>
                <a:sym typeface="Playfair Display"/>
              </a:defRPr>
            </a:lvl6pPr>
            <a:lvl7pPr lvl="6" algn="ctr">
              <a:buNone/>
              <a:defRPr sz="1200">
                <a:solidFill>
                  <a:srgbClr val="CC0000"/>
                </a:solidFill>
                <a:latin typeface="Playfair Display"/>
                <a:ea typeface="Playfair Display"/>
                <a:cs typeface="Playfair Display"/>
                <a:sym typeface="Playfair Display"/>
              </a:defRPr>
            </a:lvl7pPr>
            <a:lvl8pPr lvl="7" algn="ctr">
              <a:buNone/>
              <a:defRPr sz="1200">
                <a:solidFill>
                  <a:srgbClr val="CC0000"/>
                </a:solidFill>
                <a:latin typeface="Playfair Display"/>
                <a:ea typeface="Playfair Display"/>
                <a:cs typeface="Playfair Display"/>
                <a:sym typeface="Playfair Display"/>
              </a:defRPr>
            </a:lvl8pPr>
            <a:lvl9pPr lvl="8" algn="ctr">
              <a:buNone/>
              <a:defRPr sz="1200">
                <a:solidFill>
                  <a:srgbClr val="CC0000"/>
                </a:solidFill>
                <a:latin typeface="Playfair Display"/>
                <a:ea typeface="Playfair Display"/>
                <a:cs typeface="Playfair Display"/>
                <a:sym typeface="Playfair Display"/>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mailto:wicys@iit.edu" TargetMode="External"/><Relationship Id="rId4" Type="http://schemas.openxmlformats.org/officeDocument/2006/relationships/hyperlink" Target="mailto:cyberhawk@iit.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virustotal.com/" TargetMode="External"/><Relationship Id="rId4" Type="http://schemas.openxmlformats.org/officeDocument/2006/relationships/hyperlink" Target="https://talosintelligenc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ctrTitle"/>
          </p:nvPr>
        </p:nvSpPr>
        <p:spPr>
          <a:xfrm>
            <a:off x="1197450" y="1686275"/>
            <a:ext cx="67491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0" lang="en" sz="4100">
                <a:latin typeface="Cabin"/>
                <a:ea typeface="Cabin"/>
                <a:cs typeface="Cabin"/>
                <a:sym typeface="Cabin"/>
              </a:rPr>
              <a:t>SOC Analyst Career and </a:t>
            </a:r>
            <a:r>
              <a:rPr i="0" lang="en" sz="4100">
                <a:latin typeface="Cabin"/>
                <a:ea typeface="Cabin"/>
                <a:cs typeface="Cabin"/>
                <a:sym typeface="Cabin"/>
              </a:rPr>
              <a:t>CompTiA CySA+ </a:t>
            </a:r>
            <a:r>
              <a:rPr i="0" lang="en" sz="4100">
                <a:latin typeface="Cabin"/>
                <a:ea typeface="Cabin"/>
                <a:cs typeface="Cabin"/>
                <a:sym typeface="Cabin"/>
              </a:rPr>
              <a:t>Certification</a:t>
            </a:r>
            <a:endParaRPr i="0" sz="4100">
              <a:latin typeface="Cabin"/>
              <a:ea typeface="Cabin"/>
              <a:cs typeface="Cabin"/>
              <a:sym typeface="Cabin"/>
            </a:endParaRPr>
          </a:p>
        </p:txBody>
      </p:sp>
      <p:grpSp>
        <p:nvGrpSpPr>
          <p:cNvPr id="62" name="Google Shape;62;p13"/>
          <p:cNvGrpSpPr/>
          <p:nvPr/>
        </p:nvGrpSpPr>
        <p:grpSpPr>
          <a:xfrm>
            <a:off x="4346460" y="309829"/>
            <a:ext cx="451066" cy="468527"/>
            <a:chOff x="3972400" y="4996350"/>
            <a:chExt cx="381000" cy="442675"/>
          </a:xfrm>
        </p:grpSpPr>
        <p:sp>
          <p:nvSpPr>
            <p:cNvPr id="63" name="Google Shape;63;p13"/>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txBox="1"/>
          <p:nvPr/>
        </p:nvSpPr>
        <p:spPr>
          <a:xfrm>
            <a:off x="944225" y="3589275"/>
            <a:ext cx="7255500" cy="108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lang="en" sz="1800">
                <a:solidFill>
                  <a:srgbClr val="FFFFFF"/>
                </a:solidFill>
                <a:latin typeface="Open Sans"/>
                <a:ea typeface="Open Sans"/>
                <a:cs typeface="Open Sans"/>
                <a:sym typeface="Open Sans"/>
              </a:rPr>
              <a:t>WiCyS and CyberHawk Security</a:t>
            </a:r>
            <a:endParaRPr sz="1800">
              <a:solidFill>
                <a:srgbClr val="FFFFFF"/>
              </a:solidFill>
              <a:latin typeface="Open Sans"/>
              <a:ea typeface="Open Sans"/>
              <a:cs typeface="Open Sans"/>
              <a:sym typeface="Open Sans"/>
            </a:endParaRPr>
          </a:p>
          <a:p>
            <a:pPr indent="0" lvl="0" marL="0" rtl="0" algn="ctr">
              <a:lnSpc>
                <a:spcPct val="100000"/>
              </a:lnSpc>
              <a:spcBef>
                <a:spcPts val="600"/>
              </a:spcBef>
              <a:spcAft>
                <a:spcPts val="0"/>
              </a:spcAft>
              <a:buNone/>
            </a:pPr>
            <a:r>
              <a:rPr b="1" lang="en" sz="1800">
                <a:solidFill>
                  <a:srgbClr val="CC0000"/>
                </a:solidFill>
                <a:latin typeface="Open Sans"/>
                <a:ea typeface="Open Sans"/>
                <a:cs typeface="Open Sans"/>
                <a:sym typeface="Open Sans"/>
              </a:rPr>
              <a:t>Illinois Institute of Technology</a:t>
            </a:r>
            <a:endParaRPr b="1" sz="1800">
              <a:solidFill>
                <a:srgbClr val="CC0000"/>
              </a:solidFill>
              <a:latin typeface="Open Sans"/>
              <a:ea typeface="Open Sans"/>
              <a:cs typeface="Open Sans"/>
              <a:sym typeface="Open Sans"/>
            </a:endParaRPr>
          </a:p>
          <a:p>
            <a:pPr indent="0" lvl="0" marL="0" rtl="0" algn="ctr">
              <a:lnSpc>
                <a:spcPct val="100000"/>
              </a:lnSpc>
              <a:spcBef>
                <a:spcPts val="600"/>
              </a:spcBef>
              <a:spcAft>
                <a:spcPts val="0"/>
              </a:spcAft>
              <a:buClr>
                <a:schemeClr val="dk1"/>
              </a:buClr>
              <a:buSzPts val="1100"/>
              <a:buFont typeface="Arial"/>
              <a:buNone/>
            </a:pPr>
            <a:r>
              <a:rPr i="1" lang="en">
                <a:solidFill>
                  <a:schemeClr val="lt1"/>
                </a:solidFill>
                <a:latin typeface="Open Sans"/>
                <a:ea typeface="Open Sans"/>
                <a:cs typeface="Open Sans"/>
                <a:sym typeface="Open Sans"/>
              </a:rPr>
              <a:t>October 22, 2020</a:t>
            </a:r>
            <a:endParaRPr b="1" i="1">
              <a:solidFill>
                <a:srgbClr val="CC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Case Creation</a:t>
            </a:r>
            <a:endParaRPr/>
          </a:p>
        </p:txBody>
      </p:sp>
      <p:sp>
        <p:nvSpPr>
          <p:cNvPr id="171" name="Google Shape;171;p22"/>
          <p:cNvSpPr txBox="1"/>
          <p:nvPr>
            <p:ph idx="1" type="body"/>
          </p:nvPr>
        </p:nvSpPr>
        <p:spPr>
          <a:xfrm>
            <a:off x="478825" y="1223075"/>
            <a:ext cx="81864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Finding a malicious event</a:t>
            </a:r>
            <a:endParaRPr b="1" sz="1700">
              <a:solidFill>
                <a:schemeClr val="accent1"/>
              </a:solidFill>
            </a:endParaRPr>
          </a:p>
          <a:p>
            <a:pPr indent="0" lvl="0" marL="0" rtl="0" algn="l">
              <a:spcBef>
                <a:spcPts val="600"/>
              </a:spcBef>
              <a:spcAft>
                <a:spcPts val="0"/>
              </a:spcAft>
              <a:buNone/>
            </a:pPr>
            <a:r>
              <a:rPr lang="en" sz="1700">
                <a:solidFill>
                  <a:schemeClr val="dk1"/>
                </a:solidFill>
              </a:rPr>
              <a:t>When an analyst finds any malicious behavior on the network, they record the case they found in a ticketing system. </a:t>
            </a:r>
            <a:endParaRPr sz="1700">
              <a:solidFill>
                <a:schemeClr val="dk1"/>
              </a:solidFill>
            </a:endParaRPr>
          </a:p>
          <a:p>
            <a:pPr indent="0" lvl="0" marL="0" rtl="0" algn="l">
              <a:spcBef>
                <a:spcPts val="600"/>
              </a:spcBef>
              <a:spcAft>
                <a:spcPts val="0"/>
              </a:spcAft>
              <a:buNone/>
            </a:pPr>
            <a:r>
              <a:rPr b="1" lang="en" sz="1700">
                <a:solidFill>
                  <a:schemeClr val="dk1"/>
                </a:solidFill>
              </a:rPr>
              <a:t>FOR EXAMPLE (in the case of malicious IP traffic): </a:t>
            </a:r>
            <a:endParaRPr b="1" sz="1700">
              <a:solidFill>
                <a:schemeClr val="dk1"/>
              </a:solidFill>
            </a:endParaRPr>
          </a:p>
          <a:p>
            <a:pPr indent="-336550" lvl="0" marL="457200" rtl="0" algn="l">
              <a:spcBef>
                <a:spcPts val="600"/>
              </a:spcBef>
              <a:spcAft>
                <a:spcPts val="0"/>
              </a:spcAft>
              <a:buClr>
                <a:schemeClr val="dk1"/>
              </a:buClr>
              <a:buSzPts val="1700"/>
              <a:buAutoNum type="arabicPeriod"/>
            </a:pPr>
            <a:r>
              <a:rPr lang="en" sz="1700">
                <a:solidFill>
                  <a:schemeClr val="dk1"/>
                </a:solidFill>
              </a:rPr>
              <a:t>Summarize the event. Determine its severity.</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Describe the event in detail. How do you know the traffic is malicious? How did you find out it was malicious? Where is the traffic coming from and going to?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Record the name of the appliance(s) affected and the IP addresses involved</a:t>
            </a:r>
            <a:endParaRPr sz="1700">
              <a:solidFill>
                <a:schemeClr val="dk1"/>
              </a:solidFill>
            </a:endParaRPr>
          </a:p>
          <a:p>
            <a:pPr indent="0" lvl="0" marL="0" marR="0" rtl="0" algn="l">
              <a:lnSpc>
                <a:spcPct val="115000"/>
              </a:lnSpc>
              <a:spcBef>
                <a:spcPts val="600"/>
              </a:spcBef>
              <a:spcAft>
                <a:spcPts val="0"/>
              </a:spcAft>
              <a:buNone/>
            </a:pPr>
            <a:r>
              <a:t/>
            </a:r>
            <a:endParaRPr sz="1700"/>
          </a:p>
        </p:txBody>
      </p:sp>
      <p:grpSp>
        <p:nvGrpSpPr>
          <p:cNvPr id="172" name="Google Shape;172;p22"/>
          <p:cNvGrpSpPr/>
          <p:nvPr/>
        </p:nvGrpSpPr>
        <p:grpSpPr>
          <a:xfrm>
            <a:off x="4416909" y="87780"/>
            <a:ext cx="310230" cy="366786"/>
            <a:chOff x="4636075" y="261925"/>
            <a:chExt cx="401800" cy="475050"/>
          </a:xfrm>
        </p:grpSpPr>
        <p:sp>
          <p:nvSpPr>
            <p:cNvPr id="173" name="Google Shape;173;p22"/>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Escalations</a:t>
            </a:r>
            <a:endParaRPr/>
          </a:p>
        </p:txBody>
      </p:sp>
      <p:sp>
        <p:nvSpPr>
          <p:cNvPr id="183" name="Google Shape;183;p23"/>
          <p:cNvSpPr txBox="1"/>
          <p:nvPr>
            <p:ph idx="1" type="body"/>
          </p:nvPr>
        </p:nvSpPr>
        <p:spPr>
          <a:xfrm>
            <a:off x="478825" y="1223075"/>
            <a:ext cx="81864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Reporting malicious activity </a:t>
            </a:r>
            <a:endParaRPr b="1" sz="1700">
              <a:solidFill>
                <a:schemeClr val="accent1"/>
              </a:solidFill>
            </a:endParaRPr>
          </a:p>
          <a:p>
            <a:pPr indent="0" lvl="0" marL="0" rtl="0" algn="l">
              <a:spcBef>
                <a:spcPts val="600"/>
              </a:spcBef>
              <a:spcAft>
                <a:spcPts val="0"/>
              </a:spcAft>
              <a:buNone/>
            </a:pPr>
            <a:r>
              <a:rPr lang="en" sz="1700">
                <a:solidFill>
                  <a:schemeClr val="dk1"/>
                </a:solidFill>
              </a:rPr>
              <a:t>After cases are recorded, tickets are escalated to senior team members based on the ticket severity level.</a:t>
            </a:r>
            <a:endParaRPr sz="1700">
              <a:solidFill>
                <a:schemeClr val="dk1"/>
              </a:solidFill>
            </a:endParaRPr>
          </a:p>
          <a:p>
            <a:pPr indent="0" lvl="0" marL="0" rtl="0" algn="l">
              <a:spcBef>
                <a:spcPts val="600"/>
              </a:spcBef>
              <a:spcAft>
                <a:spcPts val="0"/>
              </a:spcAft>
              <a:buNone/>
            </a:pPr>
            <a:r>
              <a:t/>
            </a:r>
            <a:endParaRPr sz="1700">
              <a:solidFill>
                <a:schemeClr val="dk1"/>
              </a:solidFill>
            </a:endParaRPr>
          </a:p>
          <a:p>
            <a:pPr indent="0" lvl="0" marL="0" rtl="0" algn="l">
              <a:spcBef>
                <a:spcPts val="600"/>
              </a:spcBef>
              <a:spcAft>
                <a:spcPts val="0"/>
              </a:spcAft>
              <a:buNone/>
            </a:pPr>
            <a:r>
              <a:rPr b="1" lang="en" sz="1700">
                <a:solidFill>
                  <a:schemeClr val="dk1"/>
                </a:solidFill>
              </a:rPr>
              <a:t>For cases that you believe to be high-severity cases, you must escalate them to a higher-level analyst. They will then determine if further action needs to be taken. </a:t>
            </a:r>
            <a:endParaRPr b="1" sz="1700">
              <a:solidFill>
                <a:schemeClr val="dk1"/>
              </a:solidFill>
            </a:endParaRPr>
          </a:p>
          <a:p>
            <a:pPr indent="0" lvl="0" marL="0" rtl="0" algn="l">
              <a:spcBef>
                <a:spcPts val="600"/>
              </a:spcBef>
              <a:spcAft>
                <a:spcPts val="0"/>
              </a:spcAft>
              <a:buClr>
                <a:schemeClr val="dk1"/>
              </a:buClr>
              <a:buSzPts val="1100"/>
              <a:buFont typeface="Arial"/>
              <a:buNone/>
            </a:pPr>
            <a:r>
              <a:t/>
            </a:r>
            <a:endParaRPr sz="1700">
              <a:solidFill>
                <a:schemeClr val="dk1"/>
              </a:solidFill>
            </a:endParaRPr>
          </a:p>
          <a:p>
            <a:pPr indent="0" lvl="0" marL="0" marR="0" rtl="0" algn="l">
              <a:lnSpc>
                <a:spcPct val="115000"/>
              </a:lnSpc>
              <a:spcBef>
                <a:spcPts val="600"/>
              </a:spcBef>
              <a:spcAft>
                <a:spcPts val="0"/>
              </a:spcAft>
              <a:buNone/>
            </a:pPr>
            <a:r>
              <a:t/>
            </a:r>
            <a:endParaRPr sz="1700"/>
          </a:p>
        </p:txBody>
      </p:sp>
      <p:grpSp>
        <p:nvGrpSpPr>
          <p:cNvPr id="184" name="Google Shape;184;p23"/>
          <p:cNvGrpSpPr/>
          <p:nvPr/>
        </p:nvGrpSpPr>
        <p:grpSpPr>
          <a:xfrm>
            <a:off x="4416909" y="87780"/>
            <a:ext cx="310230" cy="366786"/>
            <a:chOff x="4636075" y="261925"/>
            <a:chExt cx="401800" cy="475050"/>
          </a:xfrm>
        </p:grpSpPr>
        <p:sp>
          <p:nvSpPr>
            <p:cNvPr id="185" name="Google Shape;185;p23"/>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3"/>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 Skills for SOC Analysts</a:t>
            </a:r>
            <a:endParaRPr/>
          </a:p>
        </p:txBody>
      </p:sp>
      <p:grpSp>
        <p:nvGrpSpPr>
          <p:cNvPr id="195" name="Google Shape;195;p24"/>
          <p:cNvGrpSpPr/>
          <p:nvPr/>
        </p:nvGrpSpPr>
        <p:grpSpPr>
          <a:xfrm>
            <a:off x="4416909" y="87780"/>
            <a:ext cx="310230" cy="366786"/>
            <a:chOff x="4636075" y="261925"/>
            <a:chExt cx="401800" cy="475050"/>
          </a:xfrm>
        </p:grpSpPr>
        <p:sp>
          <p:nvSpPr>
            <p:cNvPr id="196" name="Google Shape;196;p24"/>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24"/>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1" name="Google Shape;201;p24"/>
          <p:cNvSpPr txBox="1"/>
          <p:nvPr/>
        </p:nvSpPr>
        <p:spPr>
          <a:xfrm>
            <a:off x="3071875" y="1495350"/>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700">
                <a:solidFill>
                  <a:schemeClr val="dk1"/>
                </a:solidFill>
                <a:highlight>
                  <a:srgbClr val="F4CCCC"/>
                </a:highlight>
                <a:latin typeface="Lora"/>
                <a:ea typeface="Lora"/>
                <a:cs typeface="Lora"/>
                <a:sym typeface="Lora"/>
              </a:rPr>
              <a:t>Network defense</a:t>
            </a:r>
            <a:endParaRPr sz="1700">
              <a:solidFill>
                <a:schemeClr val="dk1"/>
              </a:solidFill>
              <a:highlight>
                <a:srgbClr val="F4CCCC"/>
              </a:highlight>
              <a:latin typeface="Lora"/>
              <a:ea typeface="Lora"/>
              <a:cs typeface="Lora"/>
              <a:sym typeface="Lora"/>
            </a:endParaRPr>
          </a:p>
          <a:p>
            <a:pPr indent="0" lvl="0" marL="0" rtl="0" algn="ctr">
              <a:lnSpc>
                <a:spcPct val="115000"/>
              </a:lnSpc>
              <a:spcBef>
                <a:spcPts val="1200"/>
              </a:spcBef>
              <a:spcAft>
                <a:spcPts val="0"/>
              </a:spcAft>
              <a:buNone/>
            </a:pPr>
            <a:r>
              <a:rPr lang="en" sz="1700">
                <a:solidFill>
                  <a:schemeClr val="dk1"/>
                </a:solidFill>
                <a:latin typeface="Lora"/>
                <a:ea typeface="Lora"/>
                <a:cs typeface="Lora"/>
                <a:sym typeface="Lora"/>
              </a:rPr>
              <a:t>Ethical hacking</a:t>
            </a:r>
            <a:endParaRPr sz="1700">
              <a:solidFill>
                <a:schemeClr val="dk1"/>
              </a:solidFill>
              <a:latin typeface="Lora"/>
              <a:ea typeface="Lora"/>
              <a:cs typeface="Lora"/>
              <a:sym typeface="Lora"/>
            </a:endParaRPr>
          </a:p>
          <a:p>
            <a:pPr indent="0" lvl="0" marL="0" rtl="0" algn="ctr">
              <a:lnSpc>
                <a:spcPct val="115000"/>
              </a:lnSpc>
              <a:spcBef>
                <a:spcPts val="1200"/>
              </a:spcBef>
              <a:spcAft>
                <a:spcPts val="0"/>
              </a:spcAft>
              <a:buNone/>
            </a:pPr>
            <a:r>
              <a:rPr lang="en" sz="1700">
                <a:solidFill>
                  <a:schemeClr val="dk1"/>
                </a:solidFill>
                <a:latin typeface="Lora"/>
                <a:ea typeface="Lora"/>
                <a:cs typeface="Lora"/>
                <a:sym typeface="Lora"/>
              </a:rPr>
              <a:t>Incident response</a:t>
            </a:r>
            <a:endParaRPr sz="1700">
              <a:solidFill>
                <a:schemeClr val="dk1"/>
              </a:solidFill>
              <a:latin typeface="Lora"/>
              <a:ea typeface="Lora"/>
              <a:cs typeface="Lora"/>
              <a:sym typeface="Lora"/>
            </a:endParaRPr>
          </a:p>
          <a:p>
            <a:pPr indent="0" lvl="0" marL="0" rtl="0" algn="ctr">
              <a:lnSpc>
                <a:spcPct val="115000"/>
              </a:lnSpc>
              <a:spcBef>
                <a:spcPts val="1200"/>
              </a:spcBef>
              <a:spcAft>
                <a:spcPts val="0"/>
              </a:spcAft>
              <a:buNone/>
            </a:pPr>
            <a:r>
              <a:rPr lang="en" sz="1700">
                <a:solidFill>
                  <a:schemeClr val="dk1"/>
                </a:solidFill>
                <a:latin typeface="Lora"/>
                <a:ea typeface="Lora"/>
                <a:cs typeface="Lora"/>
                <a:sym typeface="Lora"/>
              </a:rPr>
              <a:t>Computer forensics</a:t>
            </a:r>
            <a:endParaRPr sz="1700">
              <a:solidFill>
                <a:schemeClr val="dk1"/>
              </a:solidFill>
              <a:latin typeface="Lora"/>
              <a:ea typeface="Lora"/>
              <a:cs typeface="Lora"/>
              <a:sym typeface="Lora"/>
            </a:endParaRPr>
          </a:p>
          <a:p>
            <a:pPr indent="0" lvl="0" marL="0" rtl="0" algn="ctr">
              <a:lnSpc>
                <a:spcPct val="115000"/>
              </a:lnSpc>
              <a:spcBef>
                <a:spcPts val="1200"/>
              </a:spcBef>
              <a:spcAft>
                <a:spcPts val="1200"/>
              </a:spcAft>
              <a:buNone/>
            </a:pPr>
            <a:r>
              <a:rPr lang="en" sz="1700">
                <a:solidFill>
                  <a:schemeClr val="dk1"/>
                </a:solidFill>
                <a:latin typeface="Lora"/>
                <a:ea typeface="Lora"/>
                <a:cs typeface="Lora"/>
                <a:sym typeface="Lora"/>
              </a:rPr>
              <a:t>Reverse engineering</a:t>
            </a:r>
            <a:endParaRPr sz="1700">
              <a:solidFill>
                <a:schemeClr val="dk1"/>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 Certifications for SOC Analysts</a:t>
            </a:r>
            <a:endParaRPr/>
          </a:p>
        </p:txBody>
      </p:sp>
      <p:grpSp>
        <p:nvGrpSpPr>
          <p:cNvPr id="207" name="Google Shape;207;p25"/>
          <p:cNvGrpSpPr/>
          <p:nvPr/>
        </p:nvGrpSpPr>
        <p:grpSpPr>
          <a:xfrm>
            <a:off x="4416909" y="87780"/>
            <a:ext cx="310230" cy="366786"/>
            <a:chOff x="4636075" y="261925"/>
            <a:chExt cx="401800" cy="475050"/>
          </a:xfrm>
        </p:grpSpPr>
        <p:sp>
          <p:nvSpPr>
            <p:cNvPr id="208" name="Google Shape;208;p25"/>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5"/>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3" name="Google Shape;213;p25"/>
          <p:cNvSpPr txBox="1"/>
          <p:nvPr/>
        </p:nvSpPr>
        <p:spPr>
          <a:xfrm>
            <a:off x="3071875" y="1495350"/>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700">
                <a:solidFill>
                  <a:schemeClr val="dk1"/>
                </a:solidFill>
                <a:highlight>
                  <a:srgbClr val="F4CCCC"/>
                </a:highlight>
                <a:latin typeface="Lora"/>
                <a:ea typeface="Lora"/>
                <a:cs typeface="Lora"/>
                <a:sym typeface="Lora"/>
              </a:rPr>
              <a:t>CompTIA CySA+</a:t>
            </a:r>
            <a:endParaRPr sz="1700">
              <a:solidFill>
                <a:schemeClr val="dk1"/>
              </a:solidFill>
              <a:highlight>
                <a:srgbClr val="F4CCCC"/>
              </a:highlight>
              <a:latin typeface="Lora"/>
              <a:ea typeface="Lora"/>
              <a:cs typeface="Lora"/>
              <a:sym typeface="Lora"/>
            </a:endParaRPr>
          </a:p>
          <a:p>
            <a:pPr indent="0" lvl="0" marL="0" rtl="0" algn="ctr">
              <a:lnSpc>
                <a:spcPct val="115000"/>
              </a:lnSpc>
              <a:spcBef>
                <a:spcPts val="1200"/>
              </a:spcBef>
              <a:spcAft>
                <a:spcPts val="0"/>
              </a:spcAft>
              <a:buNone/>
            </a:pPr>
            <a:r>
              <a:rPr lang="en" sz="1700">
                <a:solidFill>
                  <a:schemeClr val="dk1"/>
                </a:solidFill>
                <a:highlight>
                  <a:srgbClr val="F4CCCC"/>
                </a:highlight>
                <a:latin typeface="Lora"/>
                <a:ea typeface="Lora"/>
                <a:cs typeface="Lora"/>
                <a:sym typeface="Lora"/>
              </a:rPr>
              <a:t>CompTIA Sec+</a:t>
            </a:r>
            <a:endParaRPr sz="1700">
              <a:solidFill>
                <a:schemeClr val="dk1"/>
              </a:solidFill>
              <a:highlight>
                <a:srgbClr val="F4CCCC"/>
              </a:highlight>
              <a:latin typeface="Lora"/>
              <a:ea typeface="Lora"/>
              <a:cs typeface="Lora"/>
              <a:sym typeface="Lora"/>
            </a:endParaRPr>
          </a:p>
          <a:p>
            <a:pPr indent="0" lvl="0" marL="0" rtl="0" algn="ctr">
              <a:lnSpc>
                <a:spcPct val="115000"/>
              </a:lnSpc>
              <a:spcBef>
                <a:spcPts val="1200"/>
              </a:spcBef>
              <a:spcAft>
                <a:spcPts val="0"/>
              </a:spcAft>
              <a:buNone/>
            </a:pPr>
            <a:r>
              <a:rPr lang="en" sz="1700">
                <a:solidFill>
                  <a:schemeClr val="dk1"/>
                </a:solidFill>
                <a:latin typeface="Lora"/>
                <a:ea typeface="Lora"/>
                <a:cs typeface="Lora"/>
                <a:sym typeface="Lora"/>
              </a:rPr>
              <a:t>EC-Council Certified SOC Analyst (CSA)</a:t>
            </a:r>
            <a:endParaRPr sz="1700">
              <a:solidFill>
                <a:schemeClr val="dk1"/>
              </a:solidFill>
              <a:latin typeface="Lora"/>
              <a:ea typeface="Lora"/>
              <a:cs typeface="Lora"/>
              <a:sym typeface="Lora"/>
            </a:endParaRPr>
          </a:p>
          <a:p>
            <a:pPr indent="0" lvl="0" marL="0" rtl="0" algn="ctr">
              <a:lnSpc>
                <a:spcPct val="115000"/>
              </a:lnSpc>
              <a:spcBef>
                <a:spcPts val="1200"/>
              </a:spcBef>
              <a:spcAft>
                <a:spcPts val="0"/>
              </a:spcAft>
              <a:buNone/>
            </a:pPr>
            <a:r>
              <a:rPr lang="en" sz="1700">
                <a:solidFill>
                  <a:schemeClr val="dk1"/>
                </a:solidFill>
                <a:latin typeface="Lora"/>
                <a:ea typeface="Lora"/>
                <a:cs typeface="Lora"/>
                <a:sym typeface="Lora"/>
              </a:rPr>
              <a:t>Cisco Certified CyberOps Associate</a:t>
            </a:r>
            <a:endParaRPr sz="1700">
              <a:solidFill>
                <a:schemeClr val="dk1"/>
              </a:solidFill>
              <a:latin typeface="Lora"/>
              <a:ea typeface="Lora"/>
              <a:cs typeface="Lora"/>
              <a:sym typeface="Lora"/>
            </a:endParaRPr>
          </a:p>
          <a:p>
            <a:pPr indent="0" lvl="0" marL="0" rtl="0" algn="ctr">
              <a:lnSpc>
                <a:spcPct val="115000"/>
              </a:lnSpc>
              <a:spcBef>
                <a:spcPts val="1200"/>
              </a:spcBef>
              <a:spcAft>
                <a:spcPts val="1200"/>
              </a:spcAft>
              <a:buNone/>
            </a:pPr>
            <a:r>
              <a:t/>
            </a:r>
            <a:endParaRPr sz="1700">
              <a:solidFill>
                <a:schemeClr val="dk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CySA+ Certification?</a:t>
            </a:r>
            <a:endParaRPr/>
          </a:p>
        </p:txBody>
      </p:sp>
      <p:sp>
        <p:nvSpPr>
          <p:cNvPr id="219" name="Google Shape;219;p26"/>
          <p:cNvSpPr txBox="1"/>
          <p:nvPr>
            <p:ph idx="1" type="body"/>
          </p:nvPr>
        </p:nvSpPr>
        <p:spPr>
          <a:xfrm>
            <a:off x="489875" y="1289250"/>
            <a:ext cx="8018400" cy="3565800"/>
          </a:xfrm>
          <a:prstGeom prst="rect">
            <a:avLst/>
          </a:prstGeom>
          <a:noFill/>
        </p:spPr>
        <p:txBody>
          <a:bodyPr anchorCtr="0" anchor="t" bIns="91425" lIns="91425" spcFirstLastPara="1" rIns="91425" wrap="square" tIns="91425">
            <a:noAutofit/>
          </a:bodyPr>
          <a:lstStyle/>
          <a:p>
            <a:pPr indent="-333375" lvl="0" marL="457200" rtl="0" algn="l">
              <a:spcBef>
                <a:spcPts val="600"/>
              </a:spcBef>
              <a:spcAft>
                <a:spcPts val="0"/>
              </a:spcAft>
              <a:buSzPts val="1650"/>
              <a:buChar char="◈"/>
            </a:pPr>
            <a:r>
              <a:rPr b="1" lang="en" sz="1650">
                <a:solidFill>
                  <a:schemeClr val="dk1"/>
                </a:solidFill>
              </a:rPr>
              <a:t>CompTIA is a very well known non-profit organization that issues professional certifications for IT industry. </a:t>
            </a:r>
            <a:endParaRPr b="1" sz="1650">
              <a:solidFill>
                <a:schemeClr val="dk1"/>
              </a:solidFill>
            </a:endParaRPr>
          </a:p>
          <a:p>
            <a:pPr indent="-333375" lvl="0" marL="457200" rtl="0" algn="l">
              <a:lnSpc>
                <a:spcPct val="125000"/>
              </a:lnSpc>
              <a:spcBef>
                <a:spcPts val="0"/>
              </a:spcBef>
              <a:spcAft>
                <a:spcPts val="0"/>
              </a:spcAft>
              <a:buSzPts val="1650"/>
              <a:buChar char="◈"/>
            </a:pPr>
            <a:r>
              <a:rPr lang="en" sz="1650"/>
              <a:t>CompTIA Cybersecurity Analyst (CySA+) is an IT workforce certification that applies behavioral analytics to networks and devices to prevent, detect and combat cybersecurity threats through continuous security monitoring.</a:t>
            </a:r>
            <a:endParaRPr sz="1650"/>
          </a:p>
          <a:p>
            <a:pPr indent="-333375" lvl="0" marL="457200" rtl="0" algn="l">
              <a:spcBef>
                <a:spcPts val="0"/>
              </a:spcBef>
              <a:spcAft>
                <a:spcPts val="0"/>
              </a:spcAft>
              <a:buSzPts val="1650"/>
              <a:buChar char="◈"/>
            </a:pPr>
            <a:r>
              <a:rPr lang="en" sz="1650"/>
              <a:t>It focuses on the candidates ability to not only proactively capture, monitor, and respond to network traffic findings, but also emphasizes software and application security, automation, threat hunting, and IT regulatory compliance, which affects the daily work of security analysts.</a:t>
            </a:r>
            <a:endParaRPr sz="1650"/>
          </a:p>
        </p:txBody>
      </p:sp>
      <p:grpSp>
        <p:nvGrpSpPr>
          <p:cNvPr id="220" name="Google Shape;220;p26"/>
          <p:cNvGrpSpPr/>
          <p:nvPr/>
        </p:nvGrpSpPr>
        <p:grpSpPr>
          <a:xfrm>
            <a:off x="4416909" y="87780"/>
            <a:ext cx="310230" cy="366786"/>
            <a:chOff x="4636075" y="261925"/>
            <a:chExt cx="401800" cy="475050"/>
          </a:xfrm>
        </p:grpSpPr>
        <p:sp>
          <p:nvSpPr>
            <p:cNvPr id="221" name="Google Shape;221;p26"/>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6"/>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CySA+ Certification?</a:t>
            </a:r>
            <a:endParaRPr/>
          </a:p>
        </p:txBody>
      </p:sp>
      <p:sp>
        <p:nvSpPr>
          <p:cNvPr id="231" name="Google Shape;231;p27"/>
          <p:cNvSpPr txBox="1"/>
          <p:nvPr>
            <p:ph idx="1" type="body"/>
          </p:nvPr>
        </p:nvSpPr>
        <p:spPr>
          <a:xfrm>
            <a:off x="562675" y="1289250"/>
            <a:ext cx="8018400" cy="3565800"/>
          </a:xfrm>
          <a:prstGeom prst="rect">
            <a:avLst/>
          </a:prstGeom>
          <a:noFill/>
        </p:spPr>
        <p:txBody>
          <a:bodyPr anchorCtr="0" anchor="t" bIns="91425" lIns="91425" spcFirstLastPara="1" rIns="91425" wrap="square" tIns="91425">
            <a:noAutofit/>
          </a:bodyPr>
          <a:lstStyle/>
          <a:p>
            <a:pPr indent="-346075" lvl="0" marL="457200" rtl="0" algn="l">
              <a:spcBef>
                <a:spcPts val="600"/>
              </a:spcBef>
              <a:spcAft>
                <a:spcPts val="0"/>
              </a:spcAft>
              <a:buClr>
                <a:schemeClr val="accent1"/>
              </a:buClr>
              <a:buSzPts val="1850"/>
              <a:buChar char="◈"/>
            </a:pPr>
            <a:r>
              <a:rPr lang="en" sz="1850"/>
              <a:t>You get this certification</a:t>
            </a:r>
            <a:r>
              <a:rPr lang="en" sz="1850"/>
              <a:t> by passing </a:t>
            </a:r>
            <a:r>
              <a:rPr lang="en" sz="1850" u="sng"/>
              <a:t>ONE</a:t>
            </a:r>
            <a:r>
              <a:rPr lang="en" sz="1850"/>
              <a:t> online exam. </a:t>
            </a:r>
            <a:endParaRPr sz="1850"/>
          </a:p>
          <a:p>
            <a:pPr indent="-346075" lvl="1" marL="914400" rtl="0" algn="l">
              <a:spcBef>
                <a:spcPts val="0"/>
              </a:spcBef>
              <a:spcAft>
                <a:spcPts val="0"/>
              </a:spcAft>
              <a:buSzPts val="1850"/>
              <a:buChar char="⬥"/>
            </a:pPr>
            <a:r>
              <a:rPr lang="en" sz="1850"/>
              <a:t>Maximum of 85 multiple choice </a:t>
            </a:r>
            <a:r>
              <a:rPr lang="en" sz="1850"/>
              <a:t>and performance-based </a:t>
            </a:r>
            <a:r>
              <a:rPr lang="en" sz="1850"/>
              <a:t>questions</a:t>
            </a:r>
            <a:endParaRPr sz="1850"/>
          </a:p>
          <a:p>
            <a:pPr indent="-346075" lvl="1" marL="914400" rtl="0" algn="l">
              <a:spcBef>
                <a:spcPts val="0"/>
              </a:spcBef>
              <a:spcAft>
                <a:spcPts val="0"/>
              </a:spcAft>
              <a:buSzPts val="1850"/>
              <a:buChar char="⬥"/>
            </a:pPr>
            <a:r>
              <a:rPr lang="en" sz="1850"/>
              <a:t>165 mins exam</a:t>
            </a:r>
            <a:endParaRPr sz="1850"/>
          </a:p>
          <a:p>
            <a:pPr indent="-346075" lvl="1" marL="914400" rtl="0" algn="l">
              <a:spcBef>
                <a:spcPts val="0"/>
              </a:spcBef>
              <a:spcAft>
                <a:spcPts val="0"/>
              </a:spcAft>
              <a:buSzPts val="1850"/>
              <a:buChar char="⬥"/>
            </a:pPr>
            <a:r>
              <a:rPr lang="en" sz="1850"/>
              <a:t>To pass: get at least a score of 750 (on a scale of 100-900)</a:t>
            </a:r>
            <a:endParaRPr sz="1850"/>
          </a:p>
          <a:p>
            <a:pPr indent="-346075" lvl="0" marL="457200" rtl="0" algn="l">
              <a:spcBef>
                <a:spcPts val="0"/>
              </a:spcBef>
              <a:spcAft>
                <a:spcPts val="0"/>
              </a:spcAft>
              <a:buClr>
                <a:schemeClr val="accent1"/>
              </a:buClr>
              <a:buSzPts val="1850"/>
              <a:buChar char="◈"/>
            </a:pPr>
            <a:r>
              <a:rPr lang="en" sz="1850">
                <a:solidFill>
                  <a:schemeClr val="dk1"/>
                </a:solidFill>
              </a:rPr>
              <a:t>A certification that emphasizes hands-on practical skills and focuses on the latest trends and techniques</a:t>
            </a:r>
            <a:endParaRPr sz="1850">
              <a:solidFill>
                <a:schemeClr val="dk1"/>
              </a:solidFill>
            </a:endParaRPr>
          </a:p>
          <a:p>
            <a:pPr indent="-346075" lvl="0" marL="457200" rtl="0" algn="l">
              <a:spcBef>
                <a:spcPts val="0"/>
              </a:spcBef>
              <a:spcAft>
                <a:spcPts val="0"/>
              </a:spcAft>
              <a:buClr>
                <a:schemeClr val="accent1"/>
              </a:buClr>
              <a:buSzPts val="1850"/>
              <a:buChar char="◈"/>
            </a:pPr>
            <a:r>
              <a:rPr lang="en" sz="1850">
                <a:solidFill>
                  <a:schemeClr val="dk1"/>
                </a:solidFill>
              </a:rPr>
              <a:t>Special </a:t>
            </a:r>
            <a:r>
              <a:rPr lang="en" sz="1850">
                <a:solidFill>
                  <a:schemeClr val="dk1"/>
                </a:solidFill>
              </a:rPr>
              <a:t>discount</a:t>
            </a:r>
            <a:r>
              <a:rPr lang="en" sz="1850">
                <a:solidFill>
                  <a:schemeClr val="dk1"/>
                </a:solidFill>
              </a:rPr>
              <a:t> for students</a:t>
            </a:r>
            <a:endParaRPr sz="1850">
              <a:solidFill>
                <a:schemeClr val="dk1"/>
              </a:solidFill>
            </a:endParaRPr>
          </a:p>
        </p:txBody>
      </p:sp>
      <p:grpSp>
        <p:nvGrpSpPr>
          <p:cNvPr id="232" name="Google Shape;232;p27"/>
          <p:cNvGrpSpPr/>
          <p:nvPr/>
        </p:nvGrpSpPr>
        <p:grpSpPr>
          <a:xfrm>
            <a:off x="4416909" y="87780"/>
            <a:ext cx="310230" cy="366786"/>
            <a:chOff x="4636075" y="261925"/>
            <a:chExt cx="401800" cy="475050"/>
          </a:xfrm>
        </p:grpSpPr>
        <p:sp>
          <p:nvSpPr>
            <p:cNvPr id="233" name="Google Shape;233;p27"/>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7"/>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Benefits of taking the exam?</a:t>
            </a:r>
            <a:endParaRPr/>
          </a:p>
        </p:txBody>
      </p:sp>
      <p:sp>
        <p:nvSpPr>
          <p:cNvPr id="243" name="Google Shape;243;p28"/>
          <p:cNvSpPr txBox="1"/>
          <p:nvPr>
            <p:ph idx="1" type="body"/>
          </p:nvPr>
        </p:nvSpPr>
        <p:spPr>
          <a:xfrm>
            <a:off x="539000" y="1471725"/>
            <a:ext cx="25791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Attract Employers and Recruiters </a:t>
            </a:r>
            <a:endParaRPr b="1" sz="1700">
              <a:solidFill>
                <a:schemeClr val="accent1"/>
              </a:solidFill>
            </a:endParaRPr>
          </a:p>
          <a:p>
            <a:pPr indent="0" lvl="0" marL="0" marR="0" rtl="0" algn="l">
              <a:lnSpc>
                <a:spcPct val="115000"/>
              </a:lnSpc>
              <a:spcBef>
                <a:spcPts val="600"/>
              </a:spcBef>
              <a:spcAft>
                <a:spcPts val="0"/>
              </a:spcAft>
              <a:buNone/>
            </a:pPr>
            <a:r>
              <a:rPr lang="en" sz="1600"/>
              <a:t>The CompTIA CySA+ certification is widely considered one of the essential foundational security analyst certifications in the cybersecurity industry today. </a:t>
            </a:r>
            <a:endParaRPr sz="1600"/>
          </a:p>
        </p:txBody>
      </p:sp>
      <p:sp>
        <p:nvSpPr>
          <p:cNvPr id="244" name="Google Shape;244;p28"/>
          <p:cNvSpPr txBox="1"/>
          <p:nvPr>
            <p:ph idx="2" type="body"/>
          </p:nvPr>
        </p:nvSpPr>
        <p:spPr>
          <a:xfrm>
            <a:off x="5830776" y="1471725"/>
            <a:ext cx="25791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Respected Standards</a:t>
            </a:r>
            <a:endParaRPr b="1" sz="1700">
              <a:solidFill>
                <a:schemeClr val="accent1"/>
              </a:solidFill>
            </a:endParaRPr>
          </a:p>
          <a:p>
            <a:pPr indent="0" lvl="0" marL="0" rtl="0" algn="l">
              <a:spcBef>
                <a:spcPts val="600"/>
              </a:spcBef>
              <a:spcAft>
                <a:spcPts val="0"/>
              </a:spcAft>
              <a:buNone/>
            </a:pPr>
            <a:r>
              <a:rPr lang="en" sz="1700"/>
              <a:t>CompTIA CySA+ meets the ISO 17024 standard and is approved by U.S. Department of Defense to fulfill Directive 8570.01-M requirements, compliant with FISMA, and more!</a:t>
            </a:r>
            <a:endParaRPr sz="1700"/>
          </a:p>
        </p:txBody>
      </p:sp>
      <p:sp>
        <p:nvSpPr>
          <p:cNvPr id="245" name="Google Shape;245;p28"/>
          <p:cNvSpPr txBox="1"/>
          <p:nvPr>
            <p:ph idx="3" type="body"/>
          </p:nvPr>
        </p:nvSpPr>
        <p:spPr>
          <a:xfrm>
            <a:off x="3282328" y="1471725"/>
            <a:ext cx="25791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Access to Jobs You Want</a:t>
            </a:r>
            <a:endParaRPr b="1" sz="1700">
              <a:solidFill>
                <a:schemeClr val="accent1"/>
              </a:solidFill>
            </a:endParaRPr>
          </a:p>
          <a:p>
            <a:pPr indent="0" lvl="0" marL="0" rtl="0" algn="l">
              <a:spcBef>
                <a:spcPts val="600"/>
              </a:spcBef>
              <a:spcAft>
                <a:spcPts val="0"/>
              </a:spcAft>
              <a:buNone/>
            </a:pPr>
            <a:r>
              <a:rPr lang="en" sz="1600"/>
              <a:t>Security Analyst</a:t>
            </a:r>
            <a:br>
              <a:rPr lang="en" sz="1600"/>
            </a:br>
            <a:r>
              <a:rPr lang="en" sz="1600"/>
              <a:t>Threat Intelligence Analyst</a:t>
            </a:r>
            <a:br>
              <a:rPr lang="en" sz="1600"/>
            </a:br>
            <a:r>
              <a:rPr lang="en" sz="1600"/>
              <a:t>Application Security Analyst</a:t>
            </a:r>
            <a:br>
              <a:rPr lang="en" sz="1600"/>
            </a:br>
            <a:r>
              <a:rPr lang="en" sz="1600"/>
              <a:t>Security Engineer</a:t>
            </a:r>
            <a:br>
              <a:rPr lang="en" sz="1600"/>
            </a:br>
            <a:r>
              <a:rPr lang="en" sz="1600"/>
              <a:t>Incident Response </a:t>
            </a:r>
            <a:br>
              <a:rPr lang="en" sz="1600"/>
            </a:br>
            <a:r>
              <a:rPr lang="en" sz="1600"/>
              <a:t>Threat Hunter</a:t>
            </a:r>
            <a:br>
              <a:rPr lang="en" sz="1600"/>
            </a:br>
            <a:r>
              <a:rPr lang="en" sz="1600"/>
              <a:t>Compliance Analyst</a:t>
            </a:r>
            <a:endParaRPr sz="1600"/>
          </a:p>
        </p:txBody>
      </p:sp>
      <p:grpSp>
        <p:nvGrpSpPr>
          <p:cNvPr id="246" name="Google Shape;246;p28"/>
          <p:cNvGrpSpPr/>
          <p:nvPr/>
        </p:nvGrpSpPr>
        <p:grpSpPr>
          <a:xfrm>
            <a:off x="4416909" y="87780"/>
            <a:ext cx="310230" cy="366786"/>
            <a:chOff x="4636075" y="261925"/>
            <a:chExt cx="401800" cy="475050"/>
          </a:xfrm>
        </p:grpSpPr>
        <p:sp>
          <p:nvSpPr>
            <p:cNvPr id="247" name="Google Shape;247;p28"/>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8"/>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skills will you learn? What’s on the exam?</a:t>
            </a:r>
            <a:endParaRPr/>
          </a:p>
        </p:txBody>
      </p:sp>
      <p:sp>
        <p:nvSpPr>
          <p:cNvPr id="257" name="Google Shape;257;p29"/>
          <p:cNvSpPr txBox="1"/>
          <p:nvPr>
            <p:ph idx="1" type="body"/>
          </p:nvPr>
        </p:nvSpPr>
        <p:spPr>
          <a:xfrm>
            <a:off x="457200" y="1314450"/>
            <a:ext cx="2631900" cy="13050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b="1" lang="en" sz="1400"/>
              <a:t>Threats, Attacks, and Vulnerability Management</a:t>
            </a:r>
            <a:endParaRPr b="1" sz="1400"/>
          </a:p>
          <a:p>
            <a:pPr indent="0" lvl="0" marL="0" rtl="0" algn="l">
              <a:spcBef>
                <a:spcPts val="600"/>
              </a:spcBef>
              <a:spcAft>
                <a:spcPts val="0"/>
              </a:spcAft>
              <a:buNone/>
            </a:pPr>
            <a:r>
              <a:rPr lang="en" sz="1200"/>
              <a:t>Utilize and apply proactive threat intelligence to support organizational security and perform vulnerability management activities</a:t>
            </a:r>
            <a:endParaRPr sz="1200"/>
          </a:p>
          <a:p>
            <a:pPr indent="0" lvl="0" marL="0" rtl="0" algn="l">
              <a:spcBef>
                <a:spcPts val="600"/>
              </a:spcBef>
              <a:spcAft>
                <a:spcPts val="0"/>
              </a:spcAft>
              <a:buNone/>
            </a:pPr>
            <a:r>
              <a:t/>
            </a:r>
            <a:endParaRPr sz="1200"/>
          </a:p>
        </p:txBody>
      </p:sp>
      <p:sp>
        <p:nvSpPr>
          <p:cNvPr id="258" name="Google Shape;258;p29"/>
          <p:cNvSpPr txBox="1"/>
          <p:nvPr>
            <p:ph idx="2" type="body"/>
          </p:nvPr>
        </p:nvSpPr>
        <p:spPr>
          <a:xfrm>
            <a:off x="3223964" y="1314450"/>
            <a:ext cx="2631900" cy="13050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b="1" lang="en" sz="1400"/>
              <a:t>Software and Systems Security</a:t>
            </a:r>
            <a:endParaRPr b="1" sz="1400"/>
          </a:p>
          <a:p>
            <a:pPr indent="0" lvl="0" marL="0" rtl="0" algn="l">
              <a:spcBef>
                <a:spcPts val="600"/>
              </a:spcBef>
              <a:spcAft>
                <a:spcPts val="0"/>
              </a:spcAft>
              <a:buNone/>
            </a:pPr>
            <a:r>
              <a:rPr lang="en" sz="1200"/>
              <a:t>Apply security solutions for infrastructure management and explain software &amp; hardware assurance best practices</a:t>
            </a:r>
            <a:endParaRPr sz="1200"/>
          </a:p>
          <a:p>
            <a:pPr indent="0" lvl="0" marL="0" rtl="0" algn="l">
              <a:spcBef>
                <a:spcPts val="600"/>
              </a:spcBef>
              <a:spcAft>
                <a:spcPts val="0"/>
              </a:spcAft>
              <a:buNone/>
            </a:pPr>
            <a:r>
              <a:t/>
            </a:r>
            <a:endParaRPr sz="1200"/>
          </a:p>
        </p:txBody>
      </p:sp>
      <p:sp>
        <p:nvSpPr>
          <p:cNvPr id="259" name="Google Shape;259;p29"/>
          <p:cNvSpPr txBox="1"/>
          <p:nvPr>
            <p:ph idx="3" type="body"/>
          </p:nvPr>
        </p:nvSpPr>
        <p:spPr>
          <a:xfrm>
            <a:off x="5990727" y="1314450"/>
            <a:ext cx="2631900" cy="13050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b="1" lang="en" sz="1400"/>
              <a:t>Compliance and Assessment</a:t>
            </a:r>
            <a:endParaRPr b="1" sz="1400"/>
          </a:p>
          <a:p>
            <a:pPr indent="0" lvl="0" marL="0" rtl="0" algn="l">
              <a:spcBef>
                <a:spcPts val="600"/>
              </a:spcBef>
              <a:spcAft>
                <a:spcPts val="0"/>
              </a:spcAft>
              <a:buNone/>
            </a:pPr>
            <a:r>
              <a:rPr lang="en" sz="1200"/>
              <a:t>Apply security concepts in support of organizational risk mitigation and understand the importance of frameworks, policies, procedures, and controls</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260" name="Google Shape;260;p29"/>
          <p:cNvSpPr txBox="1"/>
          <p:nvPr>
            <p:ph idx="2" type="body"/>
          </p:nvPr>
        </p:nvSpPr>
        <p:spPr>
          <a:xfrm>
            <a:off x="457189" y="3200400"/>
            <a:ext cx="2631900" cy="13050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b="1" lang="en" sz="1400"/>
              <a:t>Security Operations and Monitoring</a:t>
            </a:r>
            <a:endParaRPr b="1" sz="1400"/>
          </a:p>
          <a:p>
            <a:pPr indent="0" lvl="0" marL="0" rtl="0" algn="l">
              <a:spcBef>
                <a:spcPts val="600"/>
              </a:spcBef>
              <a:spcAft>
                <a:spcPts val="0"/>
              </a:spcAft>
              <a:buNone/>
            </a:pPr>
            <a:r>
              <a:rPr lang="en" sz="1200"/>
              <a:t>Analyze data as part of continuous security monitoring activities and implement configuration changes to existing controls to improve security</a:t>
            </a:r>
            <a:endParaRPr sz="1200"/>
          </a:p>
          <a:p>
            <a:pPr indent="0" lvl="0" marL="0" rtl="0" algn="l">
              <a:spcBef>
                <a:spcPts val="600"/>
              </a:spcBef>
              <a:spcAft>
                <a:spcPts val="0"/>
              </a:spcAft>
              <a:buNone/>
            </a:pPr>
            <a:r>
              <a:t/>
            </a:r>
            <a:endParaRPr sz="1200"/>
          </a:p>
        </p:txBody>
      </p:sp>
      <p:grpSp>
        <p:nvGrpSpPr>
          <p:cNvPr id="261" name="Google Shape;261;p29"/>
          <p:cNvGrpSpPr/>
          <p:nvPr/>
        </p:nvGrpSpPr>
        <p:grpSpPr>
          <a:xfrm>
            <a:off x="4381077" y="103171"/>
            <a:ext cx="381881" cy="241378"/>
            <a:chOff x="3241525" y="3039450"/>
            <a:chExt cx="494600" cy="312625"/>
          </a:xfrm>
        </p:grpSpPr>
        <p:sp>
          <p:nvSpPr>
            <p:cNvPr id="262" name="Google Shape;262;p29"/>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9"/>
          <p:cNvSpPr txBox="1"/>
          <p:nvPr>
            <p:ph idx="12" type="sldNum"/>
          </p:nvPr>
        </p:nvSpPr>
        <p:spPr>
          <a:xfrm>
            <a:off x="-125" y="4813400"/>
            <a:ext cx="9144000" cy="330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5" name="Google Shape;265;p29"/>
          <p:cNvSpPr txBox="1"/>
          <p:nvPr>
            <p:ph idx="1" type="body"/>
          </p:nvPr>
        </p:nvSpPr>
        <p:spPr>
          <a:xfrm>
            <a:off x="3256075" y="3200400"/>
            <a:ext cx="2631900" cy="13050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b="1" lang="en" sz="1400"/>
              <a:t>Incident Response</a:t>
            </a:r>
            <a:endParaRPr b="1" sz="1400"/>
          </a:p>
          <a:p>
            <a:pPr indent="0" lvl="0" marL="0" rtl="0" algn="l">
              <a:spcBef>
                <a:spcPts val="600"/>
              </a:spcBef>
              <a:spcAft>
                <a:spcPts val="0"/>
              </a:spcAft>
              <a:buNone/>
            </a:pPr>
            <a:r>
              <a:rPr lang="en" sz="1200"/>
              <a:t>Apply the appropriate incident response procedure, analyze potential indicators of compromise, and utilize basic digital forensics techniques</a:t>
            </a:r>
            <a:endParaRPr sz="1200"/>
          </a:p>
          <a:p>
            <a:pPr indent="0" lvl="0" marL="0" rtl="0" algn="l">
              <a:spcBef>
                <a:spcPts val="600"/>
              </a:spcBef>
              <a:spcAft>
                <a:spcPts val="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idx="1" type="body"/>
          </p:nvPr>
        </p:nvSpPr>
        <p:spPr>
          <a:xfrm>
            <a:off x="526650" y="1105400"/>
            <a:ext cx="8090700" cy="355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rgbClr val="CC0000"/>
                </a:solidFill>
              </a:rPr>
              <a:t>Practice Tests</a:t>
            </a:r>
            <a:endParaRPr b="1" sz="1700">
              <a:solidFill>
                <a:srgbClr val="CC0000"/>
              </a:solidFill>
            </a:endParaRPr>
          </a:p>
          <a:p>
            <a:pPr indent="-311150" lvl="0" marL="457200" rtl="0" algn="l">
              <a:spcBef>
                <a:spcPts val="600"/>
              </a:spcBef>
              <a:spcAft>
                <a:spcPts val="0"/>
              </a:spcAft>
              <a:buClr>
                <a:srgbClr val="000000"/>
              </a:buClr>
              <a:buSzPts val="1300"/>
              <a:buChar char="●"/>
            </a:pPr>
            <a:r>
              <a:rPr lang="en" sz="1300"/>
              <a:t>There are various practice tests out there that you can use to test your skills before taking the real exam. This will help you understand your strengths and weaknesses. </a:t>
            </a:r>
            <a:endParaRPr sz="1200"/>
          </a:p>
          <a:p>
            <a:pPr indent="0" lvl="0" marL="0" rtl="0" algn="l">
              <a:spcBef>
                <a:spcPts val="600"/>
              </a:spcBef>
              <a:spcAft>
                <a:spcPts val="0"/>
              </a:spcAft>
              <a:buNone/>
            </a:pPr>
            <a:r>
              <a:rPr b="1" lang="en" sz="1700">
                <a:solidFill>
                  <a:srgbClr val="CC0000"/>
                </a:solidFill>
              </a:rPr>
              <a:t>CySA+ Courses</a:t>
            </a:r>
            <a:endParaRPr b="1" sz="1700">
              <a:solidFill>
                <a:srgbClr val="CC0000"/>
              </a:solidFill>
            </a:endParaRPr>
          </a:p>
          <a:p>
            <a:pPr indent="-311150" lvl="0" marL="457200" rtl="0" algn="l">
              <a:spcBef>
                <a:spcPts val="600"/>
              </a:spcBef>
              <a:spcAft>
                <a:spcPts val="0"/>
              </a:spcAft>
              <a:buClr>
                <a:srgbClr val="000000"/>
              </a:buClr>
              <a:buSzPts val="1300"/>
              <a:buChar char="●"/>
            </a:pPr>
            <a:r>
              <a:rPr lang="en" sz="1300"/>
              <a:t>Take an online course on a well-known platform such as LinkedIn Learning or Coursera. </a:t>
            </a:r>
            <a:endParaRPr sz="1200"/>
          </a:p>
          <a:p>
            <a:pPr indent="0" lvl="0" marL="0" rtl="0" algn="l">
              <a:spcBef>
                <a:spcPts val="600"/>
              </a:spcBef>
              <a:spcAft>
                <a:spcPts val="0"/>
              </a:spcAft>
              <a:buNone/>
            </a:pPr>
            <a:r>
              <a:rPr b="1" lang="en" sz="1700">
                <a:solidFill>
                  <a:srgbClr val="CC0000"/>
                </a:solidFill>
              </a:rPr>
              <a:t>Textbooks</a:t>
            </a:r>
            <a:endParaRPr b="1" sz="1700">
              <a:solidFill>
                <a:srgbClr val="CC0000"/>
              </a:solidFill>
            </a:endParaRPr>
          </a:p>
          <a:p>
            <a:pPr indent="-311150" lvl="0" marL="457200" rtl="0" algn="l">
              <a:spcBef>
                <a:spcPts val="600"/>
              </a:spcBef>
              <a:spcAft>
                <a:spcPts val="0"/>
              </a:spcAft>
              <a:buClr>
                <a:srgbClr val="000000"/>
              </a:buClr>
              <a:buSzPts val="1300"/>
              <a:buChar char="●"/>
            </a:pPr>
            <a:r>
              <a:rPr lang="en" sz="1300"/>
              <a:t>Learn what it takes to pass the exam using a from a CySA+ textbook. Textbooks will often cover all the main skills you need to pass the certification. </a:t>
            </a:r>
            <a:endParaRPr sz="1300"/>
          </a:p>
          <a:p>
            <a:pPr indent="0" lvl="0" marL="0" rtl="0" algn="l">
              <a:spcBef>
                <a:spcPts val="600"/>
              </a:spcBef>
              <a:spcAft>
                <a:spcPts val="0"/>
              </a:spcAft>
              <a:buNone/>
            </a:pPr>
            <a:r>
              <a:rPr b="1" lang="en" sz="1700">
                <a:solidFill>
                  <a:srgbClr val="CC0000"/>
                </a:solidFill>
              </a:rPr>
              <a:t>Official CompTIA Prep</a:t>
            </a:r>
            <a:endParaRPr b="1" sz="1700">
              <a:solidFill>
                <a:srgbClr val="CC0000"/>
              </a:solidFill>
            </a:endParaRPr>
          </a:p>
          <a:p>
            <a:pPr indent="-311150" lvl="0" marL="457200" rtl="0" algn="l">
              <a:spcBef>
                <a:spcPts val="600"/>
              </a:spcBef>
              <a:spcAft>
                <a:spcPts val="0"/>
              </a:spcAft>
              <a:buClr>
                <a:schemeClr val="dk1"/>
              </a:buClr>
              <a:buSzPts val="1300"/>
              <a:buChar char="●"/>
            </a:pPr>
            <a:r>
              <a:rPr lang="en" sz="1300">
                <a:solidFill>
                  <a:schemeClr val="dk1"/>
                </a:solidFill>
              </a:rPr>
              <a:t>Study materials from the makers of the exam itself. Only downside… it’s expensive. </a:t>
            </a:r>
            <a:endParaRPr sz="1300"/>
          </a:p>
        </p:txBody>
      </p:sp>
      <p:sp>
        <p:nvSpPr>
          <p:cNvPr id="271" name="Google Shape;271;p30"/>
          <p:cNvSpPr txBox="1"/>
          <p:nvPr>
            <p:ph type="title"/>
          </p:nvPr>
        </p:nvSpPr>
        <p:spPr>
          <a:xfrm>
            <a:off x="1031425" y="6739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Sample Study Materials</a:t>
            </a:r>
            <a:endParaRPr/>
          </a:p>
        </p:txBody>
      </p:sp>
      <p:grpSp>
        <p:nvGrpSpPr>
          <p:cNvPr id="272" name="Google Shape;272;p30"/>
          <p:cNvGrpSpPr/>
          <p:nvPr/>
        </p:nvGrpSpPr>
        <p:grpSpPr>
          <a:xfrm>
            <a:off x="4416909" y="87780"/>
            <a:ext cx="310230" cy="366786"/>
            <a:chOff x="4636075" y="261925"/>
            <a:chExt cx="401800" cy="475050"/>
          </a:xfrm>
        </p:grpSpPr>
        <p:sp>
          <p:nvSpPr>
            <p:cNvPr id="273" name="Google Shape;273;p30"/>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idx="4294967295" type="ctrTitle"/>
          </p:nvPr>
        </p:nvSpPr>
        <p:spPr>
          <a:xfrm>
            <a:off x="685800" y="25739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Practice Questions</a:t>
            </a:r>
            <a:endParaRPr sz="6000"/>
          </a:p>
        </p:txBody>
      </p:sp>
      <p:sp>
        <p:nvSpPr>
          <p:cNvPr id="282" name="Google Shape;282;p31"/>
          <p:cNvSpPr txBox="1"/>
          <p:nvPr>
            <p:ph idx="4294967295" type="subTitle"/>
          </p:nvPr>
        </p:nvSpPr>
        <p:spPr>
          <a:xfrm>
            <a:off x="2473075" y="3563950"/>
            <a:ext cx="41979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solidFill>
                  <a:srgbClr val="434343"/>
                </a:solidFill>
              </a:rPr>
              <a:t>One of the best way to prepare for the Security+ exam is by practicing exam questions. </a:t>
            </a:r>
            <a:endParaRPr sz="1400">
              <a:solidFill>
                <a:srgbClr val="434343"/>
              </a:solidFill>
            </a:endParaRPr>
          </a:p>
        </p:txBody>
      </p:sp>
      <p:sp>
        <p:nvSpPr>
          <p:cNvPr id="283" name="Google Shape;283;p31"/>
          <p:cNvSpPr/>
          <p:nvPr/>
        </p:nvSpPr>
        <p:spPr>
          <a:xfrm>
            <a:off x="4748202" y="2264022"/>
            <a:ext cx="195774" cy="1869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31"/>
          <p:cNvGrpSpPr/>
          <p:nvPr/>
        </p:nvGrpSpPr>
        <p:grpSpPr>
          <a:xfrm>
            <a:off x="4505213" y="1214267"/>
            <a:ext cx="838737" cy="838952"/>
            <a:chOff x="6654650" y="3665275"/>
            <a:chExt cx="409100" cy="409125"/>
          </a:xfrm>
        </p:grpSpPr>
        <p:sp>
          <p:nvSpPr>
            <p:cNvPr id="285" name="Google Shape;285;p3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31"/>
          <p:cNvGrpSpPr/>
          <p:nvPr/>
        </p:nvGrpSpPr>
        <p:grpSpPr>
          <a:xfrm rot="1056959">
            <a:off x="3696844" y="1873841"/>
            <a:ext cx="554133" cy="554193"/>
            <a:chOff x="570875" y="4322250"/>
            <a:chExt cx="443300" cy="443325"/>
          </a:xfrm>
        </p:grpSpPr>
        <p:sp>
          <p:nvSpPr>
            <p:cNvPr id="288" name="Google Shape;288;p3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289" name="Google Shape;289;p3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290" name="Google Shape;290;p3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291" name="Google Shape;291;p3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grpSp>
      <p:sp>
        <p:nvSpPr>
          <p:cNvPr id="292" name="Google Shape;292;p31"/>
          <p:cNvSpPr/>
          <p:nvPr/>
        </p:nvSpPr>
        <p:spPr>
          <a:xfrm rot="2466699">
            <a:off x="3759072" y="1376879"/>
            <a:ext cx="272004" cy="25971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rot="-1609366">
            <a:off x="4156871" y="1540297"/>
            <a:ext cx="195747" cy="1869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rot="2926172">
            <a:off x="5343754" y="1688366"/>
            <a:ext cx="146594" cy="13997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rot="-1609329">
            <a:off x="4594798" y="1065150"/>
            <a:ext cx="132067" cy="12610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4474114" y="169597"/>
            <a:ext cx="195774" cy="1869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4294967295" type="ctrTitle"/>
          </p:nvPr>
        </p:nvSpPr>
        <p:spPr>
          <a:xfrm>
            <a:off x="1002750" y="2140425"/>
            <a:ext cx="7138500" cy="5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0" lang="en" sz="2300">
                <a:latin typeface="Cabin"/>
                <a:ea typeface="Cabin"/>
                <a:cs typeface="Cabin"/>
                <a:sym typeface="Cabin"/>
              </a:rPr>
              <a:t>Hello everyone and welcome! </a:t>
            </a:r>
            <a:endParaRPr i="0" sz="2300">
              <a:latin typeface="Cabin"/>
              <a:ea typeface="Cabin"/>
              <a:cs typeface="Cabin"/>
              <a:sym typeface="Cabin"/>
            </a:endParaRPr>
          </a:p>
          <a:p>
            <a:pPr indent="0" lvl="0" marL="0" rtl="0" algn="ctr">
              <a:spcBef>
                <a:spcPts val="0"/>
              </a:spcBef>
              <a:spcAft>
                <a:spcPts val="0"/>
              </a:spcAft>
              <a:buNone/>
            </a:pPr>
            <a:r>
              <a:rPr i="0" lang="en" sz="2300">
                <a:latin typeface="Cabin"/>
                <a:ea typeface="Cabin"/>
                <a:cs typeface="Cabin"/>
                <a:sym typeface="Cabin"/>
              </a:rPr>
              <a:t>We are WiCyS and CyberHawk Security at Illinois Tech.</a:t>
            </a:r>
            <a:endParaRPr i="0" sz="2300">
              <a:latin typeface="Cabin"/>
              <a:ea typeface="Cabin"/>
              <a:cs typeface="Cabin"/>
              <a:sym typeface="Cabin"/>
            </a:endParaRPr>
          </a:p>
        </p:txBody>
      </p:sp>
      <p:sp>
        <p:nvSpPr>
          <p:cNvPr id="71" name="Google Shape;71;p14"/>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3" name="Google Shape;303;p32"/>
          <p:cNvSpPr/>
          <p:nvPr/>
        </p:nvSpPr>
        <p:spPr>
          <a:xfrm>
            <a:off x="4414899" y="110983"/>
            <a:ext cx="313974" cy="313994"/>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txBox="1"/>
          <p:nvPr/>
        </p:nvSpPr>
        <p:spPr>
          <a:xfrm>
            <a:off x="319000" y="293350"/>
            <a:ext cx="3770100" cy="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600">
                <a:solidFill>
                  <a:schemeClr val="dk1"/>
                </a:solidFill>
                <a:latin typeface="Lora"/>
                <a:ea typeface="Lora"/>
                <a:cs typeface="Lora"/>
                <a:sym typeface="Lora"/>
              </a:rPr>
              <a:t>Threats, Attacks, and Vulnerability Management</a:t>
            </a:r>
            <a:endParaRPr b="1" sz="1600">
              <a:solidFill>
                <a:schemeClr val="dk1"/>
              </a:solidFill>
              <a:latin typeface="Lora"/>
              <a:ea typeface="Lora"/>
              <a:cs typeface="Lora"/>
              <a:sym typeface="Lora"/>
            </a:endParaRPr>
          </a:p>
          <a:p>
            <a:pPr indent="0" lvl="0" marL="0" rtl="0" algn="l">
              <a:lnSpc>
                <a:spcPct val="115000"/>
              </a:lnSpc>
              <a:spcBef>
                <a:spcPts val="600"/>
              </a:spcBef>
              <a:spcAft>
                <a:spcPts val="0"/>
              </a:spcAft>
              <a:buNone/>
            </a:pPr>
            <a:r>
              <a:t/>
            </a:r>
            <a:endParaRPr b="1" sz="1600">
              <a:solidFill>
                <a:schemeClr val="dk1"/>
              </a:solidFill>
              <a:latin typeface="Lora"/>
              <a:ea typeface="Lora"/>
              <a:cs typeface="Lora"/>
              <a:sym typeface="Lora"/>
            </a:endParaRPr>
          </a:p>
        </p:txBody>
      </p:sp>
      <p:pic>
        <p:nvPicPr>
          <p:cNvPr id="305" name="Google Shape;305;p32"/>
          <p:cNvPicPr preferRelativeResize="0"/>
          <p:nvPr/>
        </p:nvPicPr>
        <p:blipFill>
          <a:blip r:embed="rId3">
            <a:alphaModFix/>
          </a:blip>
          <a:stretch>
            <a:fillRect/>
          </a:stretch>
        </p:blipFill>
        <p:spPr>
          <a:xfrm>
            <a:off x="428325" y="1730125"/>
            <a:ext cx="4475275" cy="2054800"/>
          </a:xfrm>
          <a:prstGeom prst="rect">
            <a:avLst/>
          </a:prstGeom>
          <a:noFill/>
          <a:ln>
            <a:noFill/>
          </a:ln>
        </p:spPr>
      </p:pic>
      <p:sp>
        <p:nvSpPr>
          <p:cNvPr id="306" name="Google Shape;306;p32"/>
          <p:cNvSpPr txBox="1"/>
          <p:nvPr/>
        </p:nvSpPr>
        <p:spPr>
          <a:xfrm>
            <a:off x="5174725" y="898150"/>
            <a:ext cx="3481200" cy="3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ora"/>
                <a:ea typeface="Lora"/>
                <a:cs typeface="Lora"/>
                <a:sym typeface="Lora"/>
              </a:rPr>
              <a:t>Explanation:</a:t>
            </a:r>
            <a:endParaRPr b="1">
              <a:latin typeface="Lora"/>
              <a:ea typeface="Lora"/>
              <a:cs typeface="Lora"/>
              <a:sym typeface="Lora"/>
            </a:endParaRPr>
          </a:p>
          <a:p>
            <a:pPr indent="0" lvl="0" marL="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A DNS sinkhole provides false responses to queries for malicious websites to prevent users from visiting those sites.</a:t>
            </a:r>
            <a:endParaRPr sz="13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A honeynet is a decoy network containing one or more honeypots.</a:t>
            </a:r>
            <a:endParaRPr sz="13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A honeypot is a separate purposely-vulnerable machine that baits attackers and examines the techniques they use to gain a better understanding for how to secure other machines.</a:t>
            </a:r>
            <a:endParaRPr sz="13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The darknet is a restricted access computer network that is used for illegal peer-to-peer file sharing.</a:t>
            </a:r>
            <a:endParaRPr sz="1300">
              <a:latin typeface="Open Sans"/>
              <a:ea typeface="Open Sans"/>
              <a:cs typeface="Open Sans"/>
              <a:sym typeface="Open Sans"/>
            </a:endParaRPr>
          </a:p>
        </p:txBody>
      </p:sp>
      <p:sp>
        <p:nvSpPr>
          <p:cNvPr id="307" name="Google Shape;307;p32"/>
          <p:cNvSpPr/>
          <p:nvPr/>
        </p:nvSpPr>
        <p:spPr>
          <a:xfrm>
            <a:off x="442875" y="2526450"/>
            <a:ext cx="201300" cy="1207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3" name="Google Shape;313;p33"/>
          <p:cNvSpPr/>
          <p:nvPr/>
        </p:nvSpPr>
        <p:spPr>
          <a:xfrm>
            <a:off x="4414899" y="110983"/>
            <a:ext cx="313974" cy="313994"/>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txBox="1"/>
          <p:nvPr/>
        </p:nvSpPr>
        <p:spPr>
          <a:xfrm>
            <a:off x="319000" y="293350"/>
            <a:ext cx="3770100" cy="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600">
                <a:solidFill>
                  <a:schemeClr val="dk1"/>
                </a:solidFill>
                <a:latin typeface="Lora"/>
                <a:ea typeface="Lora"/>
                <a:cs typeface="Lora"/>
                <a:sym typeface="Lora"/>
              </a:rPr>
              <a:t>Software and Systems Security</a:t>
            </a:r>
            <a:endParaRPr b="1" sz="1600">
              <a:solidFill>
                <a:schemeClr val="dk1"/>
              </a:solidFill>
              <a:latin typeface="Lora"/>
              <a:ea typeface="Lora"/>
              <a:cs typeface="Lora"/>
              <a:sym typeface="Lora"/>
            </a:endParaRPr>
          </a:p>
        </p:txBody>
      </p:sp>
      <p:sp>
        <p:nvSpPr>
          <p:cNvPr id="315" name="Google Shape;315;p33"/>
          <p:cNvSpPr txBox="1"/>
          <p:nvPr/>
        </p:nvSpPr>
        <p:spPr>
          <a:xfrm>
            <a:off x="5267350" y="1033275"/>
            <a:ext cx="3481200" cy="3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ora"/>
                <a:ea typeface="Lora"/>
                <a:cs typeface="Lora"/>
                <a:sym typeface="Lora"/>
              </a:rPr>
              <a:t>Explanation:</a:t>
            </a:r>
            <a:endParaRPr b="1">
              <a:latin typeface="Lora"/>
              <a:ea typeface="Lora"/>
              <a:cs typeface="Lora"/>
              <a:sym typeface="Lora"/>
            </a:endParaRPr>
          </a:p>
          <a:p>
            <a:pPr indent="0" lvl="0" marL="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This server is listening on port 3389, which is used by the Remote Desktop Protocol (RDP) on Windows systems.</a:t>
            </a:r>
            <a:endParaRPr sz="13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The “ms” in “ms-sql-s” and “ms-wbt-server” indicates that these are Microsoft services, and such services are generally only run on Windows systems.</a:t>
            </a:r>
            <a:endParaRPr sz="1300">
              <a:latin typeface="Open Sans"/>
              <a:ea typeface="Open Sans"/>
              <a:cs typeface="Open Sans"/>
              <a:sym typeface="Open Sans"/>
            </a:endParaRPr>
          </a:p>
        </p:txBody>
      </p:sp>
      <p:pic>
        <p:nvPicPr>
          <p:cNvPr id="316" name="Google Shape;316;p33"/>
          <p:cNvPicPr preferRelativeResize="0"/>
          <p:nvPr/>
        </p:nvPicPr>
        <p:blipFill>
          <a:blip r:embed="rId3">
            <a:alphaModFix/>
          </a:blip>
          <a:stretch>
            <a:fillRect/>
          </a:stretch>
        </p:blipFill>
        <p:spPr>
          <a:xfrm>
            <a:off x="152400" y="1050550"/>
            <a:ext cx="4962551" cy="3557546"/>
          </a:xfrm>
          <a:prstGeom prst="rect">
            <a:avLst/>
          </a:prstGeom>
          <a:noFill/>
          <a:ln>
            <a:noFill/>
          </a:ln>
        </p:spPr>
      </p:pic>
      <p:sp>
        <p:nvSpPr>
          <p:cNvPr id="317" name="Google Shape;317;p33"/>
          <p:cNvSpPr/>
          <p:nvPr/>
        </p:nvSpPr>
        <p:spPr>
          <a:xfrm>
            <a:off x="152400" y="3331675"/>
            <a:ext cx="201300" cy="1207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3" name="Google Shape;323;p34"/>
          <p:cNvSpPr/>
          <p:nvPr/>
        </p:nvSpPr>
        <p:spPr>
          <a:xfrm>
            <a:off x="4414899" y="110983"/>
            <a:ext cx="313974" cy="313994"/>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txBox="1"/>
          <p:nvPr/>
        </p:nvSpPr>
        <p:spPr>
          <a:xfrm>
            <a:off x="319000" y="293350"/>
            <a:ext cx="3978900" cy="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600">
                <a:solidFill>
                  <a:schemeClr val="dk1"/>
                </a:solidFill>
                <a:latin typeface="Lora"/>
                <a:ea typeface="Lora"/>
                <a:cs typeface="Lora"/>
                <a:sym typeface="Lora"/>
              </a:rPr>
              <a:t>Security Operations and Monitoring</a:t>
            </a:r>
            <a:endParaRPr b="1" sz="1600">
              <a:solidFill>
                <a:schemeClr val="dk1"/>
              </a:solidFill>
              <a:latin typeface="Lora"/>
              <a:ea typeface="Lora"/>
              <a:cs typeface="Lora"/>
              <a:sym typeface="Lora"/>
            </a:endParaRPr>
          </a:p>
        </p:txBody>
      </p:sp>
      <p:sp>
        <p:nvSpPr>
          <p:cNvPr id="325" name="Google Shape;325;p34"/>
          <p:cNvSpPr txBox="1"/>
          <p:nvPr/>
        </p:nvSpPr>
        <p:spPr>
          <a:xfrm>
            <a:off x="5277425" y="2274700"/>
            <a:ext cx="3481200" cy="16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ora"/>
                <a:ea typeface="Lora"/>
                <a:cs typeface="Lora"/>
                <a:sym typeface="Lora"/>
              </a:rPr>
              <a:t>Explanation:</a:t>
            </a:r>
            <a:endParaRPr b="1">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sz="1300">
                <a:latin typeface="Open Sans"/>
                <a:ea typeface="Open Sans"/>
                <a:cs typeface="Open Sans"/>
                <a:sym typeface="Open Sans"/>
              </a:rPr>
              <a:t>Nexpose is a vulnerability scanner. Splunk, ArcSight, and QRadar are all examples of security information and event managers (SIEM).</a:t>
            </a:r>
            <a:endParaRPr sz="1300">
              <a:latin typeface="Open Sans"/>
              <a:ea typeface="Open Sans"/>
              <a:cs typeface="Open Sans"/>
              <a:sym typeface="Open Sans"/>
            </a:endParaRPr>
          </a:p>
        </p:txBody>
      </p:sp>
      <p:pic>
        <p:nvPicPr>
          <p:cNvPr id="326" name="Google Shape;326;p34"/>
          <p:cNvPicPr preferRelativeResize="0"/>
          <p:nvPr/>
        </p:nvPicPr>
        <p:blipFill>
          <a:blip r:embed="rId3">
            <a:alphaModFix/>
          </a:blip>
          <a:stretch>
            <a:fillRect/>
          </a:stretch>
        </p:blipFill>
        <p:spPr>
          <a:xfrm>
            <a:off x="152450" y="1898925"/>
            <a:ext cx="4962550" cy="2009885"/>
          </a:xfrm>
          <a:prstGeom prst="rect">
            <a:avLst/>
          </a:prstGeom>
          <a:noFill/>
          <a:ln>
            <a:noFill/>
          </a:ln>
        </p:spPr>
      </p:pic>
      <p:sp>
        <p:nvSpPr>
          <p:cNvPr id="327" name="Google Shape;327;p34"/>
          <p:cNvSpPr/>
          <p:nvPr/>
        </p:nvSpPr>
        <p:spPr>
          <a:xfrm>
            <a:off x="201300" y="2375475"/>
            <a:ext cx="201300" cy="138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7"/>
                                        </p:tgtEl>
                                      </p:cBhvr>
                                    </p:animEffect>
                                    <p:set>
                                      <p:cBhvr>
                                        <p:cTn dur="1" fill="hold">
                                          <p:stCondLst>
                                            <p:cond delay="1000"/>
                                          </p:stCondLst>
                                        </p:cTn>
                                        <p:tgtEl>
                                          <p:spTgt spid="3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333" name="Google Shape;333;p35"/>
          <p:cNvSpPr txBox="1"/>
          <p:nvPr>
            <p:ph idx="1" type="body"/>
          </p:nvPr>
        </p:nvSpPr>
        <p:spPr>
          <a:xfrm>
            <a:off x="1031425" y="1784825"/>
            <a:ext cx="7081200" cy="279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CC0000"/>
                </a:solidFill>
              </a:rPr>
              <a:t>Any questions?</a:t>
            </a:r>
            <a:endParaRPr b="1" sz="3600">
              <a:solidFill>
                <a:srgbClr val="CC0000"/>
              </a:solidFill>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You can find us at:</a:t>
            </a:r>
            <a:endParaRPr/>
          </a:p>
          <a:p>
            <a:pPr indent="0" lvl="0" marL="0" rtl="0" algn="ctr">
              <a:spcBef>
                <a:spcPts val="0"/>
              </a:spcBef>
              <a:spcAft>
                <a:spcPts val="0"/>
              </a:spcAft>
              <a:buNone/>
            </a:pPr>
            <a:r>
              <a:rPr lang="en" u="sng">
                <a:solidFill>
                  <a:schemeClr val="hlink"/>
                </a:solidFill>
                <a:hlinkClick r:id="rId3"/>
              </a:rPr>
              <a:t>wicys@iit.edu</a:t>
            </a:r>
            <a:endParaRPr/>
          </a:p>
          <a:p>
            <a:pPr indent="0" lvl="0" marL="0" rtl="0" algn="ctr">
              <a:spcBef>
                <a:spcPts val="0"/>
              </a:spcBef>
              <a:spcAft>
                <a:spcPts val="0"/>
              </a:spcAft>
              <a:buNone/>
            </a:pPr>
            <a:r>
              <a:rPr lang="en" u="sng">
                <a:solidFill>
                  <a:schemeClr val="hlink"/>
                </a:solidFill>
                <a:hlinkClick r:id="rId4"/>
              </a:rPr>
              <a:t>cyberhawks.iit.edu</a:t>
            </a:r>
            <a:endParaRPr/>
          </a:p>
          <a:p>
            <a:pPr indent="0" lvl="0" marL="0" rtl="0" algn="l">
              <a:spcBef>
                <a:spcPts val="0"/>
              </a:spcBef>
              <a:spcAft>
                <a:spcPts val="0"/>
              </a:spcAft>
              <a:buNone/>
            </a:pPr>
            <a:r>
              <a:t/>
            </a:r>
            <a:endParaRPr/>
          </a:p>
        </p:txBody>
      </p:sp>
      <p:sp>
        <p:nvSpPr>
          <p:cNvPr id="334" name="Google Shape;334;p35"/>
          <p:cNvSpPr/>
          <p:nvPr/>
        </p:nvSpPr>
        <p:spPr>
          <a:xfrm>
            <a:off x="4410757" y="111095"/>
            <a:ext cx="322468" cy="289480"/>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grpSp>
        <p:nvGrpSpPr>
          <p:cNvPr id="77" name="Google Shape;77;p15"/>
          <p:cNvGrpSpPr/>
          <p:nvPr/>
        </p:nvGrpSpPr>
        <p:grpSpPr>
          <a:xfrm>
            <a:off x="4400389" y="89024"/>
            <a:ext cx="343218" cy="337562"/>
            <a:chOff x="1244325" y="4999400"/>
            <a:chExt cx="444525" cy="437200"/>
          </a:xfrm>
        </p:grpSpPr>
        <p:sp>
          <p:nvSpPr>
            <p:cNvPr id="78" name="Google Shape;78;p15"/>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3" name="Google Shape;83;p15"/>
          <p:cNvCxnSpPr/>
          <p:nvPr/>
        </p:nvCxnSpPr>
        <p:spPr>
          <a:xfrm>
            <a:off x="-5775" y="2639275"/>
            <a:ext cx="9147300" cy="0"/>
          </a:xfrm>
          <a:prstGeom prst="straightConnector1">
            <a:avLst/>
          </a:prstGeom>
          <a:noFill/>
          <a:ln cap="flat" cmpd="sng" w="38100">
            <a:solidFill>
              <a:srgbClr val="000000"/>
            </a:solidFill>
            <a:prstDash val="solid"/>
            <a:round/>
            <a:headEnd len="sm" w="sm" type="none"/>
            <a:tailEnd len="sm" w="sm" type="none"/>
          </a:ln>
        </p:spPr>
      </p:cxnSp>
      <p:cxnSp>
        <p:nvCxnSpPr>
          <p:cNvPr id="84" name="Google Shape;84;p15"/>
          <p:cNvCxnSpPr/>
          <p:nvPr/>
        </p:nvCxnSpPr>
        <p:spPr>
          <a:xfrm flipH="1" rot="10800000">
            <a:off x="2702950" y="2032775"/>
            <a:ext cx="3300" cy="689100"/>
          </a:xfrm>
          <a:prstGeom prst="straightConnector1">
            <a:avLst/>
          </a:prstGeom>
          <a:noFill/>
          <a:ln cap="flat" cmpd="sng" w="38100">
            <a:solidFill>
              <a:srgbClr val="CC0000"/>
            </a:solidFill>
            <a:prstDash val="solid"/>
            <a:round/>
            <a:headEnd len="med" w="med" type="diamond"/>
            <a:tailEnd len="med" w="med" type="diamond"/>
          </a:ln>
        </p:spPr>
      </p:cxnSp>
      <p:cxnSp>
        <p:nvCxnSpPr>
          <p:cNvPr id="85" name="Google Shape;85;p15"/>
          <p:cNvCxnSpPr/>
          <p:nvPr/>
        </p:nvCxnSpPr>
        <p:spPr>
          <a:xfrm rot="10800000">
            <a:off x="4572025" y="2595375"/>
            <a:ext cx="0" cy="650400"/>
          </a:xfrm>
          <a:prstGeom prst="straightConnector1">
            <a:avLst/>
          </a:prstGeom>
          <a:noFill/>
          <a:ln cap="flat" cmpd="sng" w="38100">
            <a:solidFill>
              <a:srgbClr val="CC0000"/>
            </a:solidFill>
            <a:prstDash val="solid"/>
            <a:round/>
            <a:headEnd len="med" w="med" type="diamond"/>
            <a:tailEnd len="med" w="med" type="diamond"/>
          </a:ln>
        </p:spPr>
      </p:cxnSp>
      <p:sp>
        <p:nvSpPr>
          <p:cNvPr id="86" name="Google Shape;86;p15"/>
          <p:cNvSpPr txBox="1"/>
          <p:nvPr/>
        </p:nvSpPr>
        <p:spPr>
          <a:xfrm>
            <a:off x="1642300" y="1813163"/>
            <a:ext cx="2124600" cy="2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What is a SOC Analyst</a:t>
            </a:r>
            <a:endParaRPr b="1">
              <a:latin typeface="Lora"/>
              <a:ea typeface="Lora"/>
              <a:cs typeface="Lora"/>
              <a:sym typeface="Lora"/>
            </a:endParaRPr>
          </a:p>
        </p:txBody>
      </p:sp>
      <p:sp>
        <p:nvSpPr>
          <p:cNvPr id="87" name="Google Shape;87;p15"/>
          <p:cNvSpPr txBox="1"/>
          <p:nvPr/>
        </p:nvSpPr>
        <p:spPr>
          <a:xfrm>
            <a:off x="3479425" y="3245775"/>
            <a:ext cx="2185200" cy="2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What is CySA+</a:t>
            </a:r>
            <a:endParaRPr b="1">
              <a:latin typeface="Lora"/>
              <a:ea typeface="Lora"/>
              <a:cs typeface="Lora"/>
              <a:sym typeface="Lora"/>
            </a:endParaRPr>
          </a:p>
        </p:txBody>
      </p:sp>
      <p:sp>
        <p:nvSpPr>
          <p:cNvPr id="88" name="Google Shape;88;p15"/>
          <p:cNvSpPr txBox="1"/>
          <p:nvPr/>
        </p:nvSpPr>
        <p:spPr>
          <a:xfrm>
            <a:off x="5414800" y="1813175"/>
            <a:ext cx="2046000" cy="2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Q&amp;A</a:t>
            </a:r>
            <a:endParaRPr b="1">
              <a:latin typeface="Lora"/>
              <a:ea typeface="Lora"/>
              <a:cs typeface="Lora"/>
              <a:sym typeface="Lora"/>
            </a:endParaRPr>
          </a:p>
        </p:txBody>
      </p:sp>
      <p:cxnSp>
        <p:nvCxnSpPr>
          <p:cNvPr id="89" name="Google Shape;89;p15"/>
          <p:cNvCxnSpPr>
            <a:endCxn id="88" idx="2"/>
          </p:cNvCxnSpPr>
          <p:nvPr/>
        </p:nvCxnSpPr>
        <p:spPr>
          <a:xfrm rot="10800000">
            <a:off x="6437800" y="2032775"/>
            <a:ext cx="1200" cy="689100"/>
          </a:xfrm>
          <a:prstGeom prst="straightConnector1">
            <a:avLst/>
          </a:prstGeom>
          <a:noFill/>
          <a:ln cap="flat" cmpd="sng" w="38100">
            <a:solidFill>
              <a:srgbClr val="CC0000"/>
            </a:solidFill>
            <a:prstDash val="solid"/>
            <a:round/>
            <a:headEnd len="med" w="med" type="diamond"/>
            <a:tailEnd len="med" w="med" type="diamond"/>
          </a:ln>
        </p:spPr>
      </p:cxnSp>
      <p:sp>
        <p:nvSpPr>
          <p:cNvPr id="90" name="Google Shape;90;p15"/>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 SOC Analyst?</a:t>
            </a:r>
            <a:endParaRPr/>
          </a:p>
        </p:txBody>
      </p:sp>
      <p:sp>
        <p:nvSpPr>
          <p:cNvPr id="96" name="Google Shape;96;p16"/>
          <p:cNvSpPr txBox="1"/>
          <p:nvPr>
            <p:ph idx="1" type="body"/>
          </p:nvPr>
        </p:nvSpPr>
        <p:spPr>
          <a:xfrm>
            <a:off x="562675" y="1289250"/>
            <a:ext cx="8018400" cy="35658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SOC stands for Security Operations Center. Within the SOC, there are a team of security professionals and SOC analysts. </a:t>
            </a:r>
            <a:endParaRPr sz="1900"/>
          </a:p>
          <a:p>
            <a:pPr indent="-342900" lvl="0" marL="457200" rtl="0" algn="l">
              <a:spcBef>
                <a:spcPts val="0"/>
              </a:spcBef>
              <a:spcAft>
                <a:spcPts val="0"/>
              </a:spcAft>
              <a:buSzPts val="1800"/>
              <a:buChar char="◈"/>
            </a:pPr>
            <a:r>
              <a:rPr lang="en" sz="1900"/>
              <a:t>A SOC Analyst works with the team to review and monitor an organization’s network traffic and to identify any signs of malicious activity.</a:t>
            </a:r>
            <a:r>
              <a:rPr lang="en" sz="1700"/>
              <a:t> </a:t>
            </a:r>
            <a:endParaRPr sz="1700"/>
          </a:p>
          <a:p>
            <a:pPr indent="-355600" lvl="1" marL="914400" rtl="0" algn="l">
              <a:spcBef>
                <a:spcPts val="0"/>
              </a:spcBef>
              <a:spcAft>
                <a:spcPts val="0"/>
              </a:spcAft>
              <a:buSzPts val="2000"/>
              <a:buChar char="⬥"/>
            </a:pPr>
            <a:r>
              <a:rPr lang="en" sz="1800"/>
              <a:t>They also suggest improvements to remediate threats on a network.</a:t>
            </a:r>
            <a:endParaRPr sz="1800"/>
          </a:p>
          <a:p>
            <a:pPr indent="-349250" lvl="0" marL="457200" rtl="0" algn="l">
              <a:spcBef>
                <a:spcPts val="0"/>
              </a:spcBef>
              <a:spcAft>
                <a:spcPts val="0"/>
              </a:spcAft>
              <a:buSzPts val="1900"/>
              <a:buChar char="◈"/>
            </a:pPr>
            <a:r>
              <a:rPr lang="en" sz="1900"/>
              <a:t>The SOC Analyst career is a great entry-level role! Many cybersecurity professionals have started their career in this way.</a:t>
            </a:r>
            <a:endParaRPr sz="1900"/>
          </a:p>
        </p:txBody>
      </p:sp>
      <p:grpSp>
        <p:nvGrpSpPr>
          <p:cNvPr id="97" name="Google Shape;97;p16"/>
          <p:cNvGrpSpPr/>
          <p:nvPr/>
        </p:nvGrpSpPr>
        <p:grpSpPr>
          <a:xfrm>
            <a:off x="4416909" y="87780"/>
            <a:ext cx="310230" cy="366786"/>
            <a:chOff x="4636075" y="261925"/>
            <a:chExt cx="401800" cy="475050"/>
          </a:xfrm>
        </p:grpSpPr>
        <p:sp>
          <p:nvSpPr>
            <p:cNvPr id="98" name="Google Shape;98;p16"/>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6"/>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are SOC Analysts important?</a:t>
            </a:r>
            <a:endParaRPr/>
          </a:p>
        </p:txBody>
      </p:sp>
      <p:sp>
        <p:nvSpPr>
          <p:cNvPr id="108" name="Google Shape;108;p17"/>
          <p:cNvSpPr txBox="1"/>
          <p:nvPr>
            <p:ph idx="1" type="body"/>
          </p:nvPr>
        </p:nvSpPr>
        <p:spPr>
          <a:xfrm>
            <a:off x="562675" y="1289250"/>
            <a:ext cx="8018400" cy="35658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SOC Analysts are needed for their critical thinking capabilities. They make the call for when potentially malicious activity is a real threat or not. </a:t>
            </a:r>
            <a:endParaRPr sz="1900"/>
          </a:p>
          <a:p>
            <a:pPr indent="-342900" lvl="0" marL="457200" rtl="0" algn="l">
              <a:spcBef>
                <a:spcPts val="0"/>
              </a:spcBef>
              <a:spcAft>
                <a:spcPts val="0"/>
              </a:spcAft>
              <a:buSzPts val="1800"/>
              <a:buChar char="◈"/>
            </a:pPr>
            <a:r>
              <a:rPr lang="en" sz="1900"/>
              <a:t>They provide research and analysis into security incidents </a:t>
            </a:r>
            <a:endParaRPr sz="1900"/>
          </a:p>
          <a:p>
            <a:pPr indent="-349250" lvl="0" marL="457200" rtl="0" algn="l">
              <a:spcBef>
                <a:spcPts val="0"/>
              </a:spcBef>
              <a:spcAft>
                <a:spcPts val="0"/>
              </a:spcAft>
              <a:buSzPts val="1900"/>
              <a:buChar char="◈"/>
            </a:pPr>
            <a:r>
              <a:rPr lang="en" sz="1900"/>
              <a:t>They help the incident response teams in developing an incident response plan in the event of an incident. </a:t>
            </a:r>
            <a:endParaRPr sz="1900"/>
          </a:p>
        </p:txBody>
      </p:sp>
      <p:grpSp>
        <p:nvGrpSpPr>
          <p:cNvPr id="109" name="Google Shape;109;p17"/>
          <p:cNvGrpSpPr/>
          <p:nvPr/>
        </p:nvGrpSpPr>
        <p:grpSpPr>
          <a:xfrm>
            <a:off x="4416909" y="87780"/>
            <a:ext cx="310230" cy="366786"/>
            <a:chOff x="4636075" y="261925"/>
            <a:chExt cx="401800" cy="475050"/>
          </a:xfrm>
        </p:grpSpPr>
        <p:sp>
          <p:nvSpPr>
            <p:cNvPr id="110" name="Google Shape;110;p17"/>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7"/>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Average Pay and Job Titles</a:t>
            </a:r>
            <a:endParaRPr/>
          </a:p>
        </p:txBody>
      </p:sp>
      <p:sp>
        <p:nvSpPr>
          <p:cNvPr id="120" name="Google Shape;120;p18"/>
          <p:cNvSpPr txBox="1"/>
          <p:nvPr>
            <p:ph idx="1" type="body"/>
          </p:nvPr>
        </p:nvSpPr>
        <p:spPr>
          <a:xfrm>
            <a:off x="562675" y="1289250"/>
            <a:ext cx="8018400" cy="35658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SOC Analyst Salary – $47K to $79K</a:t>
            </a:r>
            <a:endParaRPr sz="1900"/>
          </a:p>
          <a:p>
            <a:pPr indent="-349250" lvl="0" marL="457200" rtl="0" algn="l">
              <a:spcBef>
                <a:spcPts val="0"/>
              </a:spcBef>
              <a:spcAft>
                <a:spcPts val="0"/>
              </a:spcAft>
              <a:buSzPts val="1900"/>
              <a:buChar char="◈"/>
            </a:pPr>
            <a:r>
              <a:rPr lang="en" sz="1900"/>
              <a:t>Job Titles Associated with the responsibilities of a SOC Analyst -  </a:t>
            </a:r>
            <a:endParaRPr sz="1900"/>
          </a:p>
          <a:p>
            <a:pPr indent="-298450" lvl="1" marL="914400" rtl="0" algn="l">
              <a:spcBef>
                <a:spcPts val="0"/>
              </a:spcBef>
              <a:spcAft>
                <a:spcPts val="0"/>
              </a:spcAft>
              <a:buClr>
                <a:schemeClr val="dk1"/>
              </a:buClr>
              <a:buSzPts val="1100"/>
              <a:buFont typeface="Arial"/>
              <a:buChar char="⬥"/>
            </a:pPr>
            <a:r>
              <a:rPr lang="en" sz="1900"/>
              <a:t>Threat Intelligence Analyst  </a:t>
            </a:r>
            <a:endParaRPr sz="1900"/>
          </a:p>
          <a:p>
            <a:pPr indent="-298450" lvl="1" marL="914400" rtl="0" algn="l">
              <a:spcBef>
                <a:spcPts val="0"/>
              </a:spcBef>
              <a:spcAft>
                <a:spcPts val="0"/>
              </a:spcAft>
              <a:buClr>
                <a:schemeClr val="dk1"/>
              </a:buClr>
              <a:buSzPts val="1100"/>
              <a:buFont typeface="Arial"/>
              <a:buChar char="⬥"/>
            </a:pPr>
            <a:r>
              <a:rPr lang="en" sz="1900"/>
              <a:t>Vulnerability Analyst  </a:t>
            </a:r>
            <a:endParaRPr sz="1900"/>
          </a:p>
          <a:p>
            <a:pPr indent="-298450" lvl="1" marL="914400" rtl="0" algn="l">
              <a:spcBef>
                <a:spcPts val="0"/>
              </a:spcBef>
              <a:spcAft>
                <a:spcPts val="0"/>
              </a:spcAft>
              <a:buClr>
                <a:schemeClr val="dk1"/>
              </a:buClr>
              <a:buSzPts val="1100"/>
              <a:buFont typeface="Arial"/>
              <a:buChar char="⬥"/>
            </a:pPr>
            <a:r>
              <a:rPr lang="en" sz="1900"/>
              <a:t>Cybersecurity Analyst  </a:t>
            </a:r>
            <a:endParaRPr sz="1900"/>
          </a:p>
          <a:p>
            <a:pPr indent="-298450" lvl="1" marL="914400" rtl="0" algn="l">
              <a:spcBef>
                <a:spcPts val="0"/>
              </a:spcBef>
              <a:spcAft>
                <a:spcPts val="0"/>
              </a:spcAft>
              <a:buClr>
                <a:schemeClr val="dk1"/>
              </a:buClr>
              <a:buSzPts val="1100"/>
              <a:buFont typeface="Arial"/>
              <a:buChar char="⬥"/>
            </a:pPr>
            <a:r>
              <a:rPr lang="en" sz="1900"/>
              <a:t>Information Security Analyst/Administrator  </a:t>
            </a:r>
            <a:endParaRPr sz="1900"/>
          </a:p>
          <a:p>
            <a:pPr indent="-298450" lvl="1" marL="914400" rtl="0" algn="l">
              <a:spcBef>
                <a:spcPts val="0"/>
              </a:spcBef>
              <a:spcAft>
                <a:spcPts val="0"/>
              </a:spcAft>
              <a:buClr>
                <a:schemeClr val="dk1"/>
              </a:buClr>
              <a:buSzPts val="1100"/>
              <a:buFont typeface="Arial"/>
              <a:buChar char="⬥"/>
            </a:pPr>
            <a:r>
              <a:rPr lang="en" sz="1900"/>
              <a:t>Security Administrator  </a:t>
            </a:r>
            <a:endParaRPr sz="1900"/>
          </a:p>
          <a:p>
            <a:pPr indent="0" lvl="0" marL="0" rtl="0" algn="l">
              <a:spcBef>
                <a:spcPts val="1200"/>
              </a:spcBef>
              <a:spcAft>
                <a:spcPts val="0"/>
              </a:spcAft>
              <a:buNone/>
            </a:pPr>
            <a:r>
              <a:t/>
            </a:r>
            <a:endParaRPr sz="1900"/>
          </a:p>
        </p:txBody>
      </p:sp>
      <p:grpSp>
        <p:nvGrpSpPr>
          <p:cNvPr id="121" name="Google Shape;121;p18"/>
          <p:cNvGrpSpPr/>
          <p:nvPr/>
        </p:nvGrpSpPr>
        <p:grpSpPr>
          <a:xfrm>
            <a:off x="4416909" y="87780"/>
            <a:ext cx="310230" cy="366786"/>
            <a:chOff x="4636075" y="261925"/>
            <a:chExt cx="401800" cy="475050"/>
          </a:xfrm>
        </p:grpSpPr>
        <p:sp>
          <p:nvSpPr>
            <p:cNvPr id="122" name="Google Shape;122;p18"/>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8"/>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day in the life</a:t>
            </a:r>
            <a:endParaRPr/>
          </a:p>
        </p:txBody>
      </p:sp>
      <p:sp>
        <p:nvSpPr>
          <p:cNvPr id="132" name="Google Shape;132;p19"/>
          <p:cNvSpPr txBox="1"/>
          <p:nvPr>
            <p:ph idx="1" type="body"/>
          </p:nvPr>
        </p:nvSpPr>
        <p:spPr>
          <a:xfrm>
            <a:off x="539000" y="1471725"/>
            <a:ext cx="25791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Look through network traffic</a:t>
            </a:r>
            <a:endParaRPr b="1" sz="1700">
              <a:solidFill>
                <a:schemeClr val="accent1"/>
              </a:solidFill>
            </a:endParaRPr>
          </a:p>
          <a:p>
            <a:pPr indent="0" lvl="0" marL="0" marR="0" rtl="0" algn="l">
              <a:lnSpc>
                <a:spcPct val="115000"/>
              </a:lnSpc>
              <a:spcBef>
                <a:spcPts val="600"/>
              </a:spcBef>
              <a:spcAft>
                <a:spcPts val="0"/>
              </a:spcAft>
              <a:buNone/>
            </a:pPr>
            <a:r>
              <a:rPr lang="en" sz="1700"/>
              <a:t>When an analyst starts their shift, they log into a SIEM system that collects and displays network traffic for the appliances on the network. </a:t>
            </a:r>
            <a:endParaRPr sz="1700"/>
          </a:p>
        </p:txBody>
      </p:sp>
      <p:sp>
        <p:nvSpPr>
          <p:cNvPr id="133" name="Google Shape;133;p19"/>
          <p:cNvSpPr txBox="1"/>
          <p:nvPr>
            <p:ph idx="2" type="body"/>
          </p:nvPr>
        </p:nvSpPr>
        <p:spPr>
          <a:xfrm>
            <a:off x="3250326" y="1471725"/>
            <a:ext cx="25791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Record observations</a:t>
            </a:r>
            <a:endParaRPr b="1" sz="1700">
              <a:solidFill>
                <a:schemeClr val="accent1"/>
              </a:solidFill>
            </a:endParaRPr>
          </a:p>
          <a:p>
            <a:pPr indent="0" lvl="0" marL="0" rtl="0" algn="l">
              <a:spcBef>
                <a:spcPts val="600"/>
              </a:spcBef>
              <a:spcAft>
                <a:spcPts val="0"/>
              </a:spcAft>
              <a:buNone/>
            </a:pPr>
            <a:r>
              <a:rPr lang="en" sz="1700">
                <a:solidFill>
                  <a:schemeClr val="dk1"/>
                </a:solidFill>
              </a:rPr>
              <a:t>When an analyst find any malicious behavior on the network, they record the case they found in a ticketing system. </a:t>
            </a:r>
            <a:endParaRPr sz="1700"/>
          </a:p>
        </p:txBody>
      </p:sp>
      <p:sp>
        <p:nvSpPr>
          <p:cNvPr id="134" name="Google Shape;134;p19"/>
          <p:cNvSpPr txBox="1"/>
          <p:nvPr>
            <p:ph idx="3" type="body"/>
          </p:nvPr>
        </p:nvSpPr>
        <p:spPr>
          <a:xfrm>
            <a:off x="5961653" y="1471725"/>
            <a:ext cx="25791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Escalate Alerts when Needed</a:t>
            </a:r>
            <a:endParaRPr b="1" sz="1700">
              <a:solidFill>
                <a:schemeClr val="accent1"/>
              </a:solidFill>
            </a:endParaRPr>
          </a:p>
          <a:p>
            <a:pPr indent="0" lvl="0" marL="0" rtl="0" algn="l">
              <a:spcBef>
                <a:spcPts val="600"/>
              </a:spcBef>
              <a:spcAft>
                <a:spcPts val="0"/>
              </a:spcAft>
              <a:buClr>
                <a:schemeClr val="dk1"/>
              </a:buClr>
              <a:buSzPts val="1100"/>
              <a:buFont typeface="Arial"/>
              <a:buNone/>
            </a:pPr>
            <a:r>
              <a:rPr lang="en" sz="1700">
                <a:solidFill>
                  <a:schemeClr val="dk1"/>
                </a:solidFill>
              </a:rPr>
              <a:t>After cases are recorded, tickets are escalated to senior team members based on the ticket severity level</a:t>
            </a:r>
            <a:endParaRPr sz="1700">
              <a:solidFill>
                <a:schemeClr val="dk1"/>
              </a:solidFill>
            </a:endParaRPr>
          </a:p>
          <a:p>
            <a:pPr indent="0" lvl="0" marL="0" rtl="0" algn="l">
              <a:spcBef>
                <a:spcPts val="600"/>
              </a:spcBef>
              <a:spcAft>
                <a:spcPts val="0"/>
              </a:spcAft>
              <a:buNone/>
            </a:pPr>
            <a:r>
              <a:t/>
            </a:r>
            <a:endParaRPr sz="1700"/>
          </a:p>
        </p:txBody>
      </p:sp>
      <p:grpSp>
        <p:nvGrpSpPr>
          <p:cNvPr id="135" name="Google Shape;135;p19"/>
          <p:cNvGrpSpPr/>
          <p:nvPr/>
        </p:nvGrpSpPr>
        <p:grpSpPr>
          <a:xfrm>
            <a:off x="4416909" y="87780"/>
            <a:ext cx="310230" cy="366786"/>
            <a:chOff x="4636075" y="261925"/>
            <a:chExt cx="401800" cy="475050"/>
          </a:xfrm>
        </p:grpSpPr>
        <p:sp>
          <p:nvSpPr>
            <p:cNvPr id="136" name="Google Shape;136;p19"/>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9"/>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Network Traffic Analysis</a:t>
            </a:r>
            <a:endParaRPr/>
          </a:p>
        </p:txBody>
      </p:sp>
      <p:sp>
        <p:nvSpPr>
          <p:cNvPr id="146" name="Google Shape;146;p20"/>
          <p:cNvSpPr txBox="1"/>
          <p:nvPr>
            <p:ph idx="1" type="body"/>
          </p:nvPr>
        </p:nvSpPr>
        <p:spPr>
          <a:xfrm>
            <a:off x="768925" y="1186100"/>
            <a:ext cx="7343700" cy="3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Looking through network traffic logs</a:t>
            </a:r>
            <a:endParaRPr b="1" sz="1700">
              <a:solidFill>
                <a:schemeClr val="accent1"/>
              </a:solidFill>
            </a:endParaRPr>
          </a:p>
          <a:p>
            <a:pPr indent="0" lvl="0" marL="0" marR="0" rtl="0" algn="l">
              <a:lnSpc>
                <a:spcPct val="115000"/>
              </a:lnSpc>
              <a:spcBef>
                <a:spcPts val="600"/>
              </a:spcBef>
              <a:spcAft>
                <a:spcPts val="0"/>
              </a:spcAft>
              <a:buNone/>
            </a:pPr>
            <a:r>
              <a:rPr lang="en" sz="1700"/>
              <a:t>The SIEM system (Kibana) may record traffic for a firewall, for example. </a:t>
            </a:r>
            <a:endParaRPr sz="1700"/>
          </a:p>
          <a:p>
            <a:pPr indent="0" lvl="0" marL="0" marR="0" rtl="0" algn="l">
              <a:lnSpc>
                <a:spcPct val="115000"/>
              </a:lnSpc>
              <a:spcBef>
                <a:spcPts val="600"/>
              </a:spcBef>
              <a:spcAft>
                <a:spcPts val="0"/>
              </a:spcAft>
              <a:buNone/>
            </a:pPr>
            <a:r>
              <a:rPr lang="en" sz="1700"/>
              <a:t>If we notice an external IP address trying to connect to our systems, we can conduct research on that IP address to determine if it is malicious or not. </a:t>
            </a:r>
            <a:endParaRPr sz="1700"/>
          </a:p>
          <a:p>
            <a:pPr indent="0" lvl="0" marL="0" marR="0" rtl="0" algn="l">
              <a:lnSpc>
                <a:spcPct val="115000"/>
              </a:lnSpc>
              <a:spcBef>
                <a:spcPts val="600"/>
              </a:spcBef>
              <a:spcAft>
                <a:spcPts val="0"/>
              </a:spcAft>
              <a:buNone/>
            </a:pPr>
            <a:r>
              <a:t/>
            </a:r>
            <a:endParaRPr sz="1700"/>
          </a:p>
          <a:p>
            <a:pPr indent="0" lvl="0" marL="0" marR="0" rtl="0" algn="l">
              <a:lnSpc>
                <a:spcPct val="115000"/>
              </a:lnSpc>
              <a:spcBef>
                <a:spcPts val="600"/>
              </a:spcBef>
              <a:spcAft>
                <a:spcPts val="0"/>
              </a:spcAft>
              <a:buNone/>
            </a:pPr>
            <a:r>
              <a:rPr lang="en" sz="1700" u="sng">
                <a:solidFill>
                  <a:schemeClr val="hlink"/>
                </a:solidFill>
                <a:hlinkClick r:id="rId3"/>
              </a:rPr>
              <a:t>Virustotal.com</a:t>
            </a:r>
            <a:endParaRPr sz="1700"/>
          </a:p>
          <a:p>
            <a:pPr indent="0" lvl="0" marL="0" marR="0" rtl="0" algn="l">
              <a:lnSpc>
                <a:spcPct val="115000"/>
              </a:lnSpc>
              <a:spcBef>
                <a:spcPts val="600"/>
              </a:spcBef>
              <a:spcAft>
                <a:spcPts val="0"/>
              </a:spcAft>
              <a:buNone/>
            </a:pPr>
            <a:r>
              <a:rPr lang="en" sz="1700" u="sng">
                <a:solidFill>
                  <a:schemeClr val="hlink"/>
                </a:solidFill>
                <a:hlinkClick r:id="rId4"/>
              </a:rPr>
              <a:t>Talosintelligence.com</a:t>
            </a:r>
            <a:endParaRPr sz="1700"/>
          </a:p>
          <a:p>
            <a:pPr indent="0" lvl="0" marL="0" marR="0" rtl="0" algn="l">
              <a:lnSpc>
                <a:spcPct val="115000"/>
              </a:lnSpc>
              <a:spcBef>
                <a:spcPts val="600"/>
              </a:spcBef>
              <a:spcAft>
                <a:spcPts val="0"/>
              </a:spcAft>
              <a:buNone/>
            </a:pPr>
            <a:r>
              <a:rPr lang="en" sz="1700"/>
              <a:t>Websites to check for malicious URLs or IP addresses or Files</a:t>
            </a:r>
            <a:endParaRPr sz="1700"/>
          </a:p>
        </p:txBody>
      </p:sp>
      <p:grpSp>
        <p:nvGrpSpPr>
          <p:cNvPr id="147" name="Google Shape;147;p20"/>
          <p:cNvGrpSpPr/>
          <p:nvPr/>
        </p:nvGrpSpPr>
        <p:grpSpPr>
          <a:xfrm>
            <a:off x="4416909" y="87780"/>
            <a:ext cx="310230" cy="366786"/>
            <a:chOff x="4636075" y="261925"/>
            <a:chExt cx="401800" cy="475050"/>
          </a:xfrm>
        </p:grpSpPr>
        <p:sp>
          <p:nvSpPr>
            <p:cNvPr id="148" name="Google Shape;148;p20"/>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0"/>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Network Traffic Analysis</a:t>
            </a:r>
            <a:endParaRPr/>
          </a:p>
        </p:txBody>
      </p:sp>
      <p:grpSp>
        <p:nvGrpSpPr>
          <p:cNvPr id="158" name="Google Shape;158;p21"/>
          <p:cNvGrpSpPr/>
          <p:nvPr/>
        </p:nvGrpSpPr>
        <p:grpSpPr>
          <a:xfrm>
            <a:off x="4416909" y="87780"/>
            <a:ext cx="310230" cy="366786"/>
            <a:chOff x="4636075" y="261925"/>
            <a:chExt cx="401800" cy="475050"/>
          </a:xfrm>
        </p:grpSpPr>
        <p:sp>
          <p:nvSpPr>
            <p:cNvPr id="159" name="Google Shape;159;p21"/>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1"/>
          <p:cNvSpPr txBox="1"/>
          <p:nvPr>
            <p:ph idx="12" type="sldNum"/>
          </p:nvPr>
        </p:nvSpPr>
        <p:spPr>
          <a:xfrm>
            <a:off x="-125" y="4813400"/>
            <a:ext cx="9144000" cy="3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4" name="Google Shape;164;p21"/>
          <p:cNvPicPr preferRelativeResize="0"/>
          <p:nvPr/>
        </p:nvPicPr>
        <p:blipFill rotWithShape="1">
          <a:blip r:embed="rId3">
            <a:alphaModFix/>
          </a:blip>
          <a:srcRect b="11331" l="0" r="4076" t="0"/>
          <a:stretch/>
        </p:blipFill>
        <p:spPr>
          <a:xfrm>
            <a:off x="157275" y="750150"/>
            <a:ext cx="8829200" cy="4119951"/>
          </a:xfrm>
          <a:prstGeom prst="rect">
            <a:avLst/>
          </a:prstGeom>
          <a:noFill/>
          <a:ln>
            <a:noFill/>
          </a:ln>
        </p:spPr>
      </p:pic>
      <p:sp>
        <p:nvSpPr>
          <p:cNvPr id="165" name="Google Shape;165;p21"/>
          <p:cNvSpPr/>
          <p:nvPr/>
        </p:nvSpPr>
        <p:spPr>
          <a:xfrm>
            <a:off x="2284875" y="4700625"/>
            <a:ext cx="1650900" cy="112800"/>
          </a:xfrm>
          <a:prstGeom prst="rect">
            <a:avLst/>
          </a:prstGeom>
          <a:noFill/>
          <a:ln cap="flat" cmpd="sng" w="38100">
            <a:solidFill>
              <a:srgbClr val="44C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orick template">
  <a:themeElements>
    <a:clrScheme name="Custom 347">
      <a:dk1>
        <a:srgbClr val="000000"/>
      </a:dk1>
      <a:lt1>
        <a:srgbClr val="FFFFFF"/>
      </a:lt1>
      <a:dk2>
        <a:srgbClr val="666666"/>
      </a:dk2>
      <a:lt2>
        <a:srgbClr val="F3EEEE"/>
      </a:lt2>
      <a:accent1>
        <a:srgbClr val="BD2A35"/>
      </a:accent1>
      <a:accent2>
        <a:srgbClr val="FF8671"/>
      </a:accent2>
      <a:accent3>
        <a:srgbClr val="111111"/>
      </a:accent3>
      <a:accent4>
        <a:srgbClr val="666666"/>
      </a:accent4>
      <a:accent5>
        <a:srgbClr val="999999"/>
      </a:accent5>
      <a:accent6>
        <a:srgbClr val="CCCCCC"/>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