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Cabin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Fizza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d87acbf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d87acb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Harshini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Fizza &amp; John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Fizza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1561ed8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1561ed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Anthea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Darril Gibson - </a:t>
            </a:r>
            <a:r>
              <a:rPr lang="en" sz="1200">
                <a:solidFill>
                  <a:schemeClr val="dk1"/>
                </a:solidFill>
              </a:rPr>
              <a:t>authored, coauthored, or contributed to more than 35 books on CompTIA A+, Network+, Security+, Windows Server, Windows 7, SQL Server, and more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Pocket Prep- different prices for different plans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LinkedIn Learning-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Anthea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6d87acbf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6d87acb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11111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fmla="val 10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decoration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419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op decoratio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i="1" sz="1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wicys@iit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mptia.org/home" TargetMode="External"/><Relationship Id="rId4" Type="http://schemas.openxmlformats.org/officeDocument/2006/relationships/hyperlink" Target="https://www.comptia.org/certifications/security#t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tcertifiedgetahead.com/about-security-sy0-501/" TargetMode="External"/><Relationship Id="rId4" Type="http://schemas.openxmlformats.org/officeDocument/2006/relationships/hyperlink" Target="https://getcertifiedgetahead.com/about-security-sy0-501/" TargetMode="External"/><Relationship Id="rId5" Type="http://schemas.openxmlformats.org/officeDocument/2006/relationships/hyperlink" Target="https://www.pocketprep.com/exams/comptia-security/" TargetMode="External"/><Relationship Id="rId6" Type="http://schemas.openxmlformats.org/officeDocument/2006/relationships/hyperlink" Target="https://www.linkedin.com/learning/paths/become-a-comptia-security-plus-certified-security-profession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598400" y="166237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>
                <a:latin typeface="Cabin"/>
                <a:ea typeface="Cabin"/>
                <a:cs typeface="Cabin"/>
                <a:sym typeface="Cabin"/>
              </a:rPr>
              <a:t>CompTiA Security+</a:t>
            </a:r>
            <a:endParaRPr i="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>
                <a:latin typeface="Cabin"/>
                <a:ea typeface="Cabin"/>
                <a:cs typeface="Cabin"/>
                <a:sym typeface="Cabin"/>
              </a:rPr>
              <a:t>Certification</a:t>
            </a:r>
            <a:endParaRPr i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4346460" y="309829"/>
            <a:ext cx="451066" cy="468527"/>
            <a:chOff x="3972400" y="4996350"/>
            <a:chExt cx="381000" cy="442675"/>
          </a:xfrm>
        </p:grpSpPr>
        <p:sp>
          <p:nvSpPr>
            <p:cNvPr id="63" name="Google Shape;63;p1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944225" y="3589275"/>
            <a:ext cx="72555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WiCyS and CyberHawk Security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Illinois Institute of Technology</a:t>
            </a:r>
            <a:endParaRPr b="1"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September</a:t>
            </a: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2020</a:t>
            </a:r>
            <a:endParaRPr b="1" i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414899" y="110983"/>
            <a:ext cx="313974" cy="31399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19000" y="293350"/>
            <a:ext cx="3770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Risk Management</a:t>
            </a:r>
            <a:endParaRPr b="1"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67350" y="1033275"/>
            <a:ext cx="3481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Explanation: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Physical controls are those that can be physically touched. Items such as fences, guard posts, mantraps, lighting, and signs are all included in the physical control category.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Some physical controls are also technical controls, such as CCTV and fire extinguishers, because you can touch them but you use technology to facilitate their function.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1055574"/>
            <a:ext cx="4712374" cy="32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414899" y="110983"/>
            <a:ext cx="313974" cy="31399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1037525"/>
            <a:ext cx="4716374" cy="34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319000" y="293350"/>
            <a:ext cx="2459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Cryptography and PKI</a:t>
            </a:r>
            <a:endParaRPr b="1"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267350" y="1033275"/>
            <a:ext cx="3481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Explanation: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various PGP versions (GPG, OpenPGP, PGP) all use the RSA algorithm and public and private keys for encryption and decryption.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They work well in situations where there is no PKI present, as it is possible to provide a public key for users to send the email with an encrypted message and then only the recipient's private key can decrypt the information.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031425" y="1784825"/>
            <a:ext cx="70812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</a:rPr>
              <a:t>Any questions?</a:t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wicys@iit.edu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410757" y="111095"/>
            <a:ext cx="322468" cy="28948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ctrTitle"/>
          </p:nvPr>
        </p:nvSpPr>
        <p:spPr>
          <a:xfrm>
            <a:off x="1002750" y="2140425"/>
            <a:ext cx="71385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>
                <a:latin typeface="Cabin"/>
                <a:ea typeface="Cabin"/>
                <a:cs typeface="Cabin"/>
                <a:sym typeface="Cabin"/>
              </a:rPr>
              <a:t>Hello everyone and welcome! </a:t>
            </a:r>
            <a:endParaRPr i="0" sz="23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>
                <a:latin typeface="Cabin"/>
                <a:ea typeface="Cabin"/>
                <a:cs typeface="Cabin"/>
                <a:sym typeface="Cabin"/>
              </a:rPr>
              <a:t>We are WiCyS and CyberHawk Security at Illinois Tech.</a:t>
            </a:r>
            <a:endParaRPr i="0" sz="23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400389" y="89024"/>
            <a:ext cx="343218" cy="337562"/>
            <a:chOff x="1244325" y="4999400"/>
            <a:chExt cx="444525" cy="437200"/>
          </a:xfrm>
        </p:grpSpPr>
        <p:sp>
          <p:nvSpPr>
            <p:cNvPr id="78" name="Google Shape;78;p15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5"/>
          <p:cNvCxnSpPr/>
          <p:nvPr/>
        </p:nvCxnSpPr>
        <p:spPr>
          <a:xfrm>
            <a:off x="-5775" y="2639275"/>
            <a:ext cx="9147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>
            <a:endCxn id="85" idx="2"/>
          </p:cNvCxnSpPr>
          <p:nvPr/>
        </p:nvCxnSpPr>
        <p:spPr>
          <a:xfrm flipH="1" rot="10800000">
            <a:off x="2641325" y="2032775"/>
            <a:ext cx="33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6" name="Google Shape;86;p15"/>
          <p:cNvCxnSpPr>
            <a:stCxn id="87" idx="0"/>
          </p:cNvCxnSpPr>
          <p:nvPr/>
        </p:nvCxnSpPr>
        <p:spPr>
          <a:xfrm rot="10800000">
            <a:off x="4577625" y="2555100"/>
            <a:ext cx="0" cy="650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5" name="Google Shape;85;p15"/>
          <p:cNvSpPr txBox="1"/>
          <p:nvPr/>
        </p:nvSpPr>
        <p:spPr>
          <a:xfrm>
            <a:off x="1759325" y="1813175"/>
            <a:ext cx="1770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What is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Security+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85025" y="3205500"/>
            <a:ext cx="21852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Why take the exam? 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414800" y="1813175"/>
            <a:ext cx="204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Practice Questions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9" name="Google Shape;89;p15"/>
          <p:cNvCxnSpPr>
            <a:endCxn id="88" idx="2"/>
          </p:cNvCxnSpPr>
          <p:nvPr/>
        </p:nvCxnSpPr>
        <p:spPr>
          <a:xfrm rot="10800000">
            <a:off x="6437800" y="2032775"/>
            <a:ext cx="12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Security+?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62675" y="1289250"/>
            <a:ext cx="80184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Official </a:t>
            </a:r>
            <a:r>
              <a:rPr lang="en" sz="18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CompTIA</a:t>
            </a:r>
            <a:r>
              <a:rPr lang="en" sz="1800"/>
              <a:t> certification that shows professionals, recruiters and employers that you know c</a:t>
            </a:r>
            <a:r>
              <a:rPr lang="en" sz="1800"/>
              <a:t>ybersecurity fundamentals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CompTIA is a very well known non-profit organization that issues professional certifications for IT industry.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The </a:t>
            </a:r>
            <a:r>
              <a:rPr lang="en" sz="15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Security+ Certfication</a:t>
            </a:r>
            <a:r>
              <a:rPr lang="en" sz="1500"/>
              <a:t> is especially b</a:t>
            </a:r>
            <a:r>
              <a:rPr lang="en" sz="1500"/>
              <a:t>eneficial when finding entry-level and intermediate-level cybersecurity jobs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en" sz="1900"/>
              <a:t>Certification you can get by passing </a:t>
            </a:r>
            <a:r>
              <a:rPr lang="en" sz="1900" u="sng"/>
              <a:t>ONE</a:t>
            </a:r>
            <a:r>
              <a:rPr lang="en" sz="1900"/>
              <a:t> online exam.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90 multiple choice and performance-based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90 mins to complete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en" sz="1900">
                <a:solidFill>
                  <a:schemeClr val="dk1"/>
                </a:solidFill>
              </a:rPr>
              <a:t>A certification that emphasizes hands-on practical skills and focuses on the latest trends and techniques</a:t>
            </a:r>
            <a:endParaRPr sz="15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8" name="Google Shape;98;p1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taking the exam?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Attract Employers and Recruiters </a:t>
            </a:r>
            <a:endParaRPr b="1" sz="17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The CompTIA Security+ certification is widely considered one of the essential foundational security certifications in the cybersecurity industry today. </a:t>
            </a:r>
            <a:endParaRPr sz="1700"/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Get Paid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A professional with CompTIA Security+ certification can expect an average salary range of a network engineer between $42,128 – $95,829. </a:t>
            </a:r>
            <a:endParaRPr sz="1700"/>
          </a:p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No Prerequisites 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Unlike many other cybersecurity certifications, Security+ does not have any requirements regarding mandatory prerequisites or experience.</a:t>
            </a:r>
            <a:endParaRPr sz="17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2" name="Google Shape;112;p1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skills will you learn? What’s on the exam?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314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Threats, Attacks, and Vulnerabilities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Detect types of compromise and have an understanding of penetration testing and vulnerability scanning concepts. </a:t>
            </a:r>
            <a:r>
              <a:rPr lang="en" sz="1200">
                <a:solidFill>
                  <a:schemeClr val="dk1"/>
                </a:solidFill>
              </a:rPr>
              <a:t>Makes up 21% of the exam.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3223964" y="1314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Technologies and Tools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Install, configure, and deploy network components while assessing and troubleshooting issues to support organizational security. Makes up 22% of the exam.</a:t>
            </a:r>
            <a:endParaRPr sz="1200"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5990727" y="1314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Architecture and Design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 secure network architecture concepts and systems design. </a:t>
            </a:r>
            <a:r>
              <a:rPr lang="en" sz="1200"/>
              <a:t>Makes up 15% of the exam.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57189" y="32004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Risk Management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 and summarize risk management best practices and the business impact. </a:t>
            </a:r>
            <a:r>
              <a:rPr lang="en" sz="1200"/>
              <a:t>Makes up 14% of the exam.</a:t>
            </a:r>
            <a:endParaRPr sz="1200"/>
          </a:p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5990727" y="32004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Cryptography and PKI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Install and configure wireless security settings and implement public key infrastructure. Makes up 12% of the exam.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4381077" y="103171"/>
            <a:ext cx="381881" cy="241378"/>
            <a:chOff x="3241525" y="3039450"/>
            <a:chExt cx="494600" cy="312625"/>
          </a:xfrm>
        </p:grpSpPr>
        <p:sp>
          <p:nvSpPr>
            <p:cNvPr id="128" name="Google Shape;128;p1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56075" y="32004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Identity and Access Management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Install and configure identity and access services, as well as management controls.</a:t>
            </a:r>
            <a:r>
              <a:rPr lang="en" sz="1200"/>
              <a:t> Makes up 15% of the exam.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26650" y="1105400"/>
            <a:ext cx="80907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</a:rPr>
              <a:t>Darril Gibson </a:t>
            </a:r>
            <a:endParaRPr b="1" sz="1700"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About Security+ SY0-501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/>
              <a:t>CompTIA Security+ Get Certified Get Ahead: SY0-501 Study Guide</a:t>
            </a:r>
            <a:endParaRPr sz="13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hlinkClick r:id="rId4"/>
              </a:rPr>
              <a:t>https://getcertifiedgetahead.com/about-security-sy0-501/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</a:rPr>
              <a:t>Pocket Prep  </a:t>
            </a:r>
            <a:endParaRPr b="1" sz="1700"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/>
              <a:t>Create Custom Security+ Exams, Detailed Explanations, Track Your Security+ Progress, </a:t>
            </a:r>
            <a:br>
              <a:rPr lang="en" sz="1300"/>
            </a:br>
            <a:r>
              <a:rPr lang="en" sz="1300"/>
              <a:t>Study on any Device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https://www.pocketprep.com/exams/comptia-security/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</a:rPr>
              <a:t>LinkedIn Learning  </a:t>
            </a:r>
            <a:endParaRPr b="1" sz="1700"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/>
              <a:t>Offers video courses taught by industry experts in software, creative, and business skills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https://www.linkedin.com/learning/paths/become-a-comptia-security-plus-certified-security-professional</a:t>
            </a:r>
            <a:endParaRPr sz="1300"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1031425" y="6739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Study Materials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39" name="Google Shape;139;p1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4294967295" type="ctrTitle"/>
          </p:nvPr>
        </p:nvSpPr>
        <p:spPr>
          <a:xfrm>
            <a:off x="6858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Practice Questions</a:t>
            </a:r>
            <a:endParaRPr sz="6000"/>
          </a:p>
        </p:txBody>
      </p:sp>
      <p:sp>
        <p:nvSpPr>
          <p:cNvPr id="148" name="Google Shape;148;p20"/>
          <p:cNvSpPr txBox="1"/>
          <p:nvPr>
            <p:ph idx="4294967295" type="subTitle"/>
          </p:nvPr>
        </p:nvSpPr>
        <p:spPr>
          <a:xfrm>
            <a:off x="2473075" y="3563950"/>
            <a:ext cx="419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One of the best way to prepare for the Security+ exam is by practicing exam questions. 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748202" y="2264022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4505213" y="1214267"/>
            <a:ext cx="838737" cy="838952"/>
            <a:chOff x="6654650" y="3665275"/>
            <a:chExt cx="409100" cy="409125"/>
          </a:xfrm>
        </p:grpSpPr>
        <p:sp>
          <p:nvSpPr>
            <p:cNvPr id="151" name="Google Shape;151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0"/>
          <p:cNvGrpSpPr/>
          <p:nvPr/>
        </p:nvGrpSpPr>
        <p:grpSpPr>
          <a:xfrm rot="1056959">
            <a:off x="3696844" y="1873841"/>
            <a:ext cx="554133" cy="554193"/>
            <a:chOff x="570875" y="4322250"/>
            <a:chExt cx="443300" cy="443325"/>
          </a:xfrm>
        </p:grpSpPr>
        <p:sp>
          <p:nvSpPr>
            <p:cNvPr id="154" name="Google Shape;154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</p:grpSp>
      <p:sp>
        <p:nvSpPr>
          <p:cNvPr id="158" name="Google Shape;158;p20"/>
          <p:cNvSpPr/>
          <p:nvPr/>
        </p:nvSpPr>
        <p:spPr>
          <a:xfrm rot="2466699">
            <a:off x="3759072" y="1376879"/>
            <a:ext cx="272004" cy="2597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-1609366">
            <a:off x="4156871" y="1540297"/>
            <a:ext cx="195747" cy="1869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 rot="2926172">
            <a:off x="5343754" y="1688366"/>
            <a:ext cx="146594" cy="13997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 rot="-1609329">
            <a:off x="4594798" y="1065150"/>
            <a:ext cx="132067" cy="1261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474114" y="169597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414899" y="110983"/>
            <a:ext cx="313974" cy="31399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19000" y="293350"/>
            <a:ext cx="3770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Threats, Attacks, and Vulnerabilities</a:t>
            </a:r>
            <a:endParaRPr b="1"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267350" y="1033275"/>
            <a:ext cx="3481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Explanation: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An offline password attack, or offline brute force attack, is when the attacker attempts to discover the password from a captured database or packet scan.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Some of the most effective methods to mitigate offline attacks are complex passwords and salted password hashes.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An online password attack would occur as a brute force attack against a web application login by repeatedly guessing at the password for an account.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0" y="1066100"/>
            <a:ext cx="4663151" cy="3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EEEE"/>
      </a:lt2>
      <a:accent1>
        <a:srgbClr val="BD2A35"/>
      </a:accent1>
      <a:accent2>
        <a:srgbClr val="FF8671"/>
      </a:accent2>
      <a:accent3>
        <a:srgbClr val="111111"/>
      </a:accent3>
      <a:accent4>
        <a:srgbClr val="666666"/>
      </a:accent4>
      <a:accent5>
        <a:srgbClr val="999999"/>
      </a:accent5>
      <a:accent6>
        <a:srgbClr val="CCCCCC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