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3588" cy="6858000"/>
  <p:notesSz cx="6858000" cy="9144000"/>
  <p:defaultTextStyle>
    <a:defPPr>
      <a:defRPr lang="sv-SE"/>
    </a:defPPr>
    <a:lvl1pPr marL="0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56" y="138"/>
      </p:cViewPr>
      <p:guideLst>
        <p:guide orient="horz" pos="197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F16D5-F98B-5A41-B3EE-0E98964D6D0D}" type="datetimeFigureOut">
              <a:rPr lang="en-US" smtClean="0"/>
              <a:t>5/9/2020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8285-6912-F849-AA50-41DCED2F36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122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>
            <a:normAutofit/>
          </a:bodyPr>
          <a:lstStyle>
            <a:lvl1pPr algn="ctr">
              <a:defRPr sz="5333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</p:spTree>
    <p:extLst>
      <p:ext uri="{BB962C8B-B14F-4D97-AF65-F5344CB8AC3E}">
        <p14:creationId xmlns:p14="http://schemas.microsoft.com/office/powerpoint/2010/main" val="91047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735983" y="740701"/>
            <a:ext cx="8847926" cy="1143000"/>
          </a:xfrm>
        </p:spPr>
        <p:txBody>
          <a:bodyPr>
            <a:normAutofit/>
          </a:bodyPr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80" y="2084851"/>
            <a:ext cx="10974229" cy="4525963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48391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40351" y="740702"/>
            <a:ext cx="2743557" cy="5851525"/>
          </a:xfrm>
        </p:spPr>
        <p:txBody>
          <a:bodyPr vert="eaVert">
            <a:normAutofit/>
          </a:bodyPr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80" y="740702"/>
            <a:ext cx="8027445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217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639960" y="932723"/>
            <a:ext cx="8943949" cy="1143000"/>
          </a:xfrm>
        </p:spPr>
        <p:txBody>
          <a:bodyPr>
            <a:normAutofit/>
          </a:bodyPr>
          <a:lstStyle>
            <a:lvl1pPr algn="r"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80" y="2332038"/>
            <a:ext cx="10974229" cy="4073293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3200">
                <a:latin typeface="Arial" pitchFamily="34" charset="0"/>
                <a:cs typeface="Arial" pitchFamily="34" charset="0"/>
              </a:defRPr>
            </a:lvl2pPr>
            <a:lvl3pPr>
              <a:defRPr sz="3200">
                <a:latin typeface="Arial" pitchFamily="34" charset="0"/>
                <a:cs typeface="Arial" pitchFamily="34" charset="0"/>
              </a:defRPr>
            </a:lvl3pPr>
            <a:lvl4pPr>
              <a:defRPr sz="3200">
                <a:latin typeface="Arial" pitchFamily="34" charset="0"/>
                <a:cs typeface="Arial" pitchFamily="34" charset="0"/>
              </a:defRPr>
            </a:lvl4pPr>
            <a:lvl5pPr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2186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5333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603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3937" y="836712"/>
            <a:ext cx="9039972" cy="1143000"/>
          </a:xfrm>
        </p:spPr>
        <p:txBody>
          <a:bodyPr>
            <a:normAutofit/>
          </a:bodyPr>
          <a:lstStyle>
            <a:lvl1pPr algn="r"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80" y="2372883"/>
            <a:ext cx="5385501" cy="4128459"/>
          </a:xfrm>
        </p:spPr>
        <p:txBody>
          <a:bodyPr>
            <a:normAutofit/>
          </a:bodyPr>
          <a:lstStyle>
            <a:lvl1pPr>
              <a:defRPr sz="2667">
                <a:latin typeface="Arial" pitchFamily="34" charset="0"/>
                <a:cs typeface="Arial" pitchFamily="34" charset="0"/>
              </a:defRPr>
            </a:lvl1pPr>
            <a:lvl2pPr>
              <a:defRPr sz="2667">
                <a:latin typeface="Arial" pitchFamily="34" charset="0"/>
                <a:cs typeface="Arial" pitchFamily="34" charset="0"/>
              </a:defRPr>
            </a:lvl2pPr>
            <a:lvl3pPr>
              <a:defRPr sz="2667">
                <a:latin typeface="Arial" pitchFamily="34" charset="0"/>
                <a:cs typeface="Arial" pitchFamily="34" charset="0"/>
              </a:defRPr>
            </a:lvl3pPr>
            <a:lvl4pPr>
              <a:defRPr sz="2667">
                <a:latin typeface="Arial" pitchFamily="34" charset="0"/>
                <a:cs typeface="Arial" pitchFamily="34" charset="0"/>
              </a:defRPr>
            </a:lvl4pPr>
            <a:lvl5pPr>
              <a:defRPr sz="2667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8407" y="2372883"/>
            <a:ext cx="5385501" cy="4128459"/>
          </a:xfrm>
        </p:spPr>
        <p:txBody>
          <a:bodyPr>
            <a:normAutofit/>
          </a:bodyPr>
          <a:lstStyle>
            <a:lvl1pPr>
              <a:defRPr sz="2667">
                <a:latin typeface="Arial" pitchFamily="34" charset="0"/>
                <a:cs typeface="Arial" pitchFamily="34" charset="0"/>
              </a:defRPr>
            </a:lvl1pPr>
            <a:lvl2pPr>
              <a:defRPr sz="2667">
                <a:latin typeface="Arial" pitchFamily="34" charset="0"/>
                <a:cs typeface="Arial" pitchFamily="34" charset="0"/>
              </a:defRPr>
            </a:lvl2pPr>
            <a:lvl3pPr>
              <a:defRPr sz="2667">
                <a:latin typeface="Arial" pitchFamily="34" charset="0"/>
                <a:cs typeface="Arial" pitchFamily="34" charset="0"/>
              </a:defRPr>
            </a:lvl3pPr>
            <a:lvl4pPr>
              <a:defRPr sz="2667">
                <a:latin typeface="Arial" pitchFamily="34" charset="0"/>
                <a:cs typeface="Arial" pitchFamily="34" charset="0"/>
              </a:defRPr>
            </a:lvl4pPr>
            <a:lvl5pPr>
              <a:defRPr sz="2667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1873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639960" y="932723"/>
            <a:ext cx="8943949" cy="1143000"/>
          </a:xfrm>
        </p:spPr>
        <p:txBody>
          <a:bodyPr>
            <a:normAutofit/>
          </a:bodyPr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79" y="2948947"/>
            <a:ext cx="5387619" cy="639763"/>
          </a:xfrm>
        </p:spPr>
        <p:txBody>
          <a:bodyPr anchor="b"/>
          <a:lstStyle>
            <a:lvl1pPr marL="0" indent="0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09679" y="3525011"/>
            <a:ext cx="5387619" cy="2551287"/>
          </a:xfrm>
        </p:spPr>
        <p:txBody>
          <a:bodyPr/>
          <a:lstStyle>
            <a:lvl1pPr>
              <a:defRPr sz="2667">
                <a:latin typeface="Arial" pitchFamily="34" charset="0"/>
                <a:cs typeface="Arial" pitchFamily="34" charset="0"/>
              </a:defRPr>
            </a:lvl1pPr>
            <a:lvl2pPr>
              <a:defRPr sz="2667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133">
                <a:latin typeface="Arial" pitchFamily="34" charset="0"/>
                <a:cs typeface="Arial" pitchFamily="34" charset="0"/>
              </a:defRPr>
            </a:lvl4pPr>
            <a:lvl5pPr>
              <a:defRPr sz="2133">
                <a:latin typeface="Arial" pitchFamily="34" charset="0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4175" y="2948947"/>
            <a:ext cx="5389735" cy="639763"/>
          </a:xfrm>
        </p:spPr>
        <p:txBody>
          <a:bodyPr anchor="b"/>
          <a:lstStyle>
            <a:lvl1pPr marL="0" indent="0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 hasCustomPrompt="1"/>
          </p:nvPr>
        </p:nvSpPr>
        <p:spPr>
          <a:xfrm>
            <a:off x="6194175" y="3621023"/>
            <a:ext cx="5389735" cy="2496276"/>
          </a:xfrm>
        </p:spPr>
        <p:txBody>
          <a:bodyPr/>
          <a:lstStyle>
            <a:lvl1pPr>
              <a:defRPr sz="2667">
                <a:latin typeface="Arial" pitchFamily="34" charset="0"/>
                <a:cs typeface="Arial" pitchFamily="34" charset="0"/>
              </a:defRPr>
            </a:lvl1pPr>
            <a:lvl2pPr>
              <a:defRPr sz="2667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133">
                <a:latin typeface="Arial" pitchFamily="34" charset="0"/>
                <a:cs typeface="Arial" pitchFamily="34" charset="0"/>
              </a:defRPr>
            </a:lvl4pPr>
            <a:lvl5pPr>
              <a:defRPr sz="2133">
                <a:latin typeface="Arial" pitchFamily="34" charset="0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4726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735983" y="1028733"/>
            <a:ext cx="8847926" cy="1143000"/>
          </a:xfrm>
        </p:spPr>
        <p:txBody>
          <a:bodyPr>
            <a:normAutofit/>
          </a:bodyPr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2539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05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52470" y="836712"/>
            <a:ext cx="6831439" cy="5472608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3200">
                <a:latin typeface="Arial" pitchFamily="34" charset="0"/>
                <a:cs typeface="Arial" pitchFamily="34" charset="0"/>
              </a:defRPr>
            </a:lvl2pPr>
            <a:lvl3pPr>
              <a:defRPr sz="3200">
                <a:latin typeface="Arial" pitchFamily="34" charset="0"/>
                <a:cs typeface="Arial" pitchFamily="34" charset="0"/>
              </a:defRPr>
            </a:lvl3pPr>
            <a:lvl4pPr>
              <a:defRPr sz="3200">
                <a:latin typeface="Arial" pitchFamily="34" charset="0"/>
                <a:cs typeface="Arial" pitchFamily="34" charset="0"/>
              </a:defRPr>
            </a:lvl4pPr>
            <a:lvl5pPr>
              <a:defRPr sz="3200">
                <a:latin typeface="Arial" pitchFamily="34" charset="0"/>
                <a:cs typeface="Arial" pitchFamily="34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23474" y="2084851"/>
            <a:ext cx="4011606" cy="4224469"/>
          </a:xfrm>
        </p:spPr>
        <p:txBody>
          <a:bodyPr/>
          <a:lstStyle>
            <a:lvl1pPr marL="0" indent="0">
              <a:buNone/>
              <a:defRPr sz="1867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79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90028" y="5120548"/>
            <a:ext cx="7316153" cy="566739"/>
          </a:xfrm>
        </p:spPr>
        <p:txBody>
          <a:bodyPr anchor="b"/>
          <a:lstStyle>
            <a:lvl1pPr algn="l">
              <a:defRPr sz="2667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90028" y="932723"/>
            <a:ext cx="7316153" cy="4114800"/>
          </a:xfrm>
        </p:spPr>
        <p:txBody>
          <a:bodyPr/>
          <a:lstStyle>
            <a:lvl1pPr marL="0" indent="0">
              <a:buNone/>
              <a:defRPr sz="4267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90028" y="5687286"/>
            <a:ext cx="7316153" cy="804863"/>
          </a:xfrm>
        </p:spPr>
        <p:txBody>
          <a:bodyPr/>
          <a:lstStyle>
            <a:lvl1pPr marL="0" indent="0">
              <a:buNone/>
              <a:defRPr sz="1867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610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uldkant header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8" cy="470395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2832006" y="1217636"/>
            <a:ext cx="87519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80" y="2332037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icture 7" descr="rod_logo_vit_etikett_84mm.eps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5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Recruitment challenge</a:t>
            </a:r>
            <a:br>
              <a:rPr lang="en-US" b="1" dirty="0"/>
            </a:br>
            <a:r>
              <a:rPr lang="en-US" b="1" dirty="0"/>
              <a:t>2020</a:t>
            </a:r>
            <a:endParaRPr lang="sv-S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Nima Ghoroubi</a:t>
            </a:r>
          </a:p>
        </p:txBody>
      </p:sp>
    </p:spTree>
    <p:extLst>
      <p:ext uri="{BB962C8B-B14F-4D97-AF65-F5344CB8AC3E}">
        <p14:creationId xmlns:p14="http://schemas.microsoft.com/office/powerpoint/2010/main" val="261411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6C7A-41B0-417F-A1A9-154EB2D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EA36-5573-417F-A64B-4177B245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Classify the images as containing cells who have or have not responded to the drug treatment</a:t>
            </a:r>
          </a:p>
          <a:p>
            <a:r>
              <a:rPr lang="en-US" sz="2400" dirty="0"/>
              <a:t>Idea? Well, patterns. </a:t>
            </a:r>
          </a:p>
          <a:p>
            <a:r>
              <a:rPr lang="en-US" sz="2400" dirty="0"/>
              <a:t>Classification, is it binary? Well not really, it is not yes it is effected and no it is not, there seems to be a transition also. </a:t>
            </a:r>
          </a:p>
        </p:txBody>
      </p:sp>
    </p:spTree>
    <p:extLst>
      <p:ext uri="{BB962C8B-B14F-4D97-AF65-F5344CB8AC3E}">
        <p14:creationId xmlns:p14="http://schemas.microsoft.com/office/powerpoint/2010/main" val="151332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40A5-A51B-433C-B4BE-77A9862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3BBA-037F-4E72-B652-28E3E4BC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Simplification always makes stuff easier to grasp.</a:t>
            </a:r>
          </a:p>
          <a:p>
            <a:r>
              <a:rPr lang="en-US" sz="2400" dirty="0"/>
              <a:t>Two channels, but are they both necessary? Expert opinion might say yes, but I have no reason as to why (at the moment of doing this work)</a:t>
            </a:r>
          </a:p>
          <a:p>
            <a:r>
              <a:rPr lang="en-US" sz="2400" dirty="0"/>
              <a:t>Channel one stains are the ones that change, so I will figure a pattern there</a:t>
            </a:r>
          </a:p>
          <a:p>
            <a:r>
              <a:rPr lang="en-US" sz="2400" dirty="0"/>
              <a:t>You cannot do pattern recognition with a model that is trained on 6 images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that is not the end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7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5BB5-F69B-456A-8FFA-1C22A1FD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hard, or smart?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17561D-4AE0-4D67-B3C3-486B90F2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82551"/>
            <a:ext cx="10974388" cy="39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0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A6EA-1AB9-4AF4-9274-9E62EC11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BDD4-A2BA-4453-ABA7-169F237D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Import the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Pre-process them to an understandable/fit candidate for VGG16 to predict which category it belongs to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Predict which category the image is in (feature prediction)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these features within a K-means clustering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39C5-E71B-4E7C-92C0-464FB64E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274B-697B-4777-9526-751A6B9D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simple series of small circles, large circles, one star, long lines and short lines could be classified with 100% accuracy</a:t>
            </a:r>
          </a:p>
          <a:p>
            <a:r>
              <a:rPr lang="en-US" sz="2400" dirty="0"/>
              <a:t>Same network was used for the 6 images with 4 possible clustering groups</a:t>
            </a:r>
          </a:p>
          <a:p>
            <a:r>
              <a:rPr lang="en-US" sz="2400" dirty="0"/>
              <a:t>Lets assume these are a logical phase based on drug dosage: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US" sz="2400" dirty="0"/>
              <a:t>Not reacting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US" sz="2400" dirty="0"/>
              <a:t>Minor reaction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US" sz="2400" dirty="0"/>
              <a:t>Noticeable reaction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US" sz="2400" dirty="0"/>
              <a:t>Fully reacting</a:t>
            </a:r>
          </a:p>
          <a:p>
            <a:pPr marL="990586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82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2878-F242-412F-B659-EA0983A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 1 3 3 0 0]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0713AA-FEE1-4B76-9E99-79FBDFA59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15" y="1916832"/>
            <a:ext cx="8462358" cy="4745600"/>
          </a:xfrm>
        </p:spPr>
      </p:pic>
    </p:spTree>
    <p:extLst>
      <p:ext uri="{BB962C8B-B14F-4D97-AF65-F5344CB8AC3E}">
        <p14:creationId xmlns:p14="http://schemas.microsoft.com/office/powerpoint/2010/main" val="49329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FDB3-3136-4FB9-AB54-EDFB71AF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“Finally”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FF18-7699-4AE4-8A4E-ECEB77A2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longshot “ideal” solution</a:t>
            </a:r>
          </a:p>
          <a:p>
            <a:r>
              <a:rPr lang="en-US" sz="2400" dirty="0"/>
              <a:t>Go with what facial recognition does but with cells</a:t>
            </a:r>
          </a:p>
          <a:p>
            <a:r>
              <a:rPr lang="en-US" sz="2400" dirty="0"/>
              <a:t>Extract a number of samples manually and </a:t>
            </a:r>
            <a:br>
              <a:rPr lang="en-US" sz="2400" dirty="0"/>
            </a:br>
            <a:r>
              <a:rPr lang="en-US" sz="2400" dirty="0"/>
              <a:t>use different angles, scales to generalize</a:t>
            </a:r>
          </a:p>
          <a:p>
            <a:r>
              <a:rPr lang="en-US" sz="2400" dirty="0"/>
              <a:t>Train a network to give estimates of a cell being</a:t>
            </a:r>
            <a:br>
              <a:rPr lang="en-US" sz="2400" dirty="0"/>
            </a:br>
            <a:r>
              <a:rPr lang="en-US" sz="2400" dirty="0"/>
              <a:t>in either of “m” cases (unaffected, in process,</a:t>
            </a:r>
            <a:br>
              <a:rPr lang="en-US" sz="2400" dirty="0"/>
            </a:br>
            <a:r>
              <a:rPr lang="en-US" sz="2400" dirty="0"/>
              <a:t>fully affected (?))</a:t>
            </a:r>
          </a:p>
          <a:p>
            <a:r>
              <a:rPr lang="en-US" sz="2400" dirty="0"/>
              <a:t>Use this network to extract the rest of cells</a:t>
            </a:r>
          </a:p>
          <a:p>
            <a:r>
              <a:rPr lang="en-US" sz="2400" dirty="0"/>
              <a:t>Retrain the network to be used for feature extraction</a:t>
            </a:r>
          </a:p>
          <a:p>
            <a:r>
              <a:rPr lang="en-US" sz="2400" dirty="0"/>
              <a:t>Predict new cells, by either clustering or directly</a:t>
            </a:r>
          </a:p>
          <a:p>
            <a:endParaRPr lang="en-US" sz="2400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98F0487-DA13-4F01-ABA1-C7B9B389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46" y="3714738"/>
            <a:ext cx="2704762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F04D-9B0A-46FF-AE2D-91D2B1F1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3F32-0A1F-4E90-B853-44EA6CF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Could fail, an ideal idea is not necessarily implemented the same exact way</a:t>
            </a:r>
          </a:p>
          <a:p>
            <a:r>
              <a:rPr lang="en-US" sz="2400" dirty="0"/>
              <a:t>Could potentially be very time consuming and processor hungry</a:t>
            </a:r>
          </a:p>
          <a:p>
            <a:r>
              <a:rPr lang="en-US" sz="2400" dirty="0"/>
              <a:t>Could potentially overfit to a certain dataset and be very unsuitable for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0072143"/>
      </p:ext>
    </p:extLst>
  </p:cSld>
  <p:clrMapOvr>
    <a:masterClrMapping/>
  </p:clrMapOvr>
</p:sld>
</file>

<file path=ppt/theme/theme1.xml><?xml version="1.0" encoding="utf-8"?>
<a:theme xmlns:a="http://schemas.openxmlformats.org/drawingml/2006/main" name="UU Guldk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314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UU Guldkant</vt:lpstr>
      <vt:lpstr>Recruitment challenge 2020</vt:lpstr>
      <vt:lpstr>Problem</vt:lpstr>
      <vt:lpstr>Approach</vt:lpstr>
      <vt:lpstr>Work hard, or smart?</vt:lpstr>
      <vt:lpstr>Method</vt:lpstr>
      <vt:lpstr>Validation</vt:lpstr>
      <vt:lpstr>[2 1 3 3 0 0]</vt:lpstr>
      <vt:lpstr>The “Finally” part</vt:lpstr>
      <vt:lpstr>Drawbacks</vt:lpstr>
    </vt:vector>
  </TitlesOfParts>
  <Company>Engelska parken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Josefin Svensson</dc:creator>
  <cp:lastModifiedBy>Nima Ghoroubi</cp:lastModifiedBy>
  <cp:revision>26</cp:revision>
  <dcterms:created xsi:type="dcterms:W3CDTF">2013-08-22T05:59:05Z</dcterms:created>
  <dcterms:modified xsi:type="dcterms:W3CDTF">2020-05-10T12:41:25Z</dcterms:modified>
</cp:coreProperties>
</file>