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4" r:id="rId4"/>
    <p:sldId id="264" r:id="rId5"/>
    <p:sldId id="258" r:id="rId6"/>
    <p:sldId id="259" r:id="rId7"/>
    <p:sldId id="283" r:id="rId8"/>
    <p:sldId id="275" r:id="rId9"/>
    <p:sldId id="272" r:id="rId10"/>
    <p:sldId id="273" r:id="rId11"/>
    <p:sldId id="274" r:id="rId12"/>
    <p:sldId id="278" r:id="rId13"/>
    <p:sldId id="279" r:id="rId14"/>
    <p:sldId id="280" r:id="rId15"/>
    <p:sldId id="281" r:id="rId16"/>
    <p:sldId id="282" r:id="rId17"/>
    <p:sldId id="277" r:id="rId18"/>
    <p:sldId id="260" r:id="rId19"/>
    <p:sldId id="262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D73A7-F9A7-AA42-A847-DB4E9E1B1FF3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D3DE8-A675-4D47-B97B-F13840E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3DE8-A675-4D47-B97B-F13840EFFD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51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3DE8-A675-4D47-B97B-F13840EFFD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3DE8-A675-4D47-B97B-F13840EFFD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51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3DE8-A675-4D47-B97B-F13840EFFD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0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3DE8-A675-4D47-B97B-F13840EFFD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8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3DE8-A675-4D47-B97B-F13840EFF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3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3DE8-A675-4D47-B97B-F13840EFF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5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3DE8-A675-4D47-B97B-F13840EFFD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2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X-variables</a:t>
            </a:r>
            <a:r>
              <a:rPr lang="en-US" baseline="0" dirty="0" smtClean="0"/>
              <a:t> are the ones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3DE8-A675-4D47-B97B-F13840EFF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6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3DE8-A675-4D47-B97B-F13840EFF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6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3DE8-A675-4D47-B97B-F13840EFF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3DE8-A675-4D47-B97B-F13840EFF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3DE8-A675-4D47-B97B-F13840EFF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7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7504-C453-C247-8A95-6E0BF1D28668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603-6B49-4B45-B132-C6AEF657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2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7504-C453-C247-8A95-6E0BF1D28668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603-6B49-4B45-B132-C6AEF657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4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7504-C453-C247-8A95-6E0BF1D28668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603-6B49-4B45-B132-C6AEF657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7504-C453-C247-8A95-6E0BF1D28668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603-6B49-4B45-B132-C6AEF657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4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7504-C453-C247-8A95-6E0BF1D28668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603-6B49-4B45-B132-C6AEF657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7504-C453-C247-8A95-6E0BF1D28668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603-6B49-4B45-B132-C6AEF657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7504-C453-C247-8A95-6E0BF1D28668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603-6B49-4B45-B132-C6AEF657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6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7504-C453-C247-8A95-6E0BF1D28668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603-6B49-4B45-B132-C6AEF657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7504-C453-C247-8A95-6E0BF1D28668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603-6B49-4B45-B132-C6AEF657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7504-C453-C247-8A95-6E0BF1D28668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603-6B49-4B45-B132-C6AEF657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7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7504-C453-C247-8A95-6E0BF1D28668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603-6B49-4B45-B132-C6AEF657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E7504-C453-C247-8A95-6E0BF1D28668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F603-6B49-4B45-B132-C6AEF657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1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expiry of Kiva’s loans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Jiamin 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6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12-10 at 8.54.2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934"/>
            <a:ext cx="9144000" cy="64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0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11 at 7.04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17" y="0"/>
            <a:ext cx="7123312" cy="5034175"/>
          </a:xfrm>
          <a:prstGeom prst="rect">
            <a:avLst/>
          </a:prstGeom>
        </p:spPr>
      </p:pic>
      <p:pic>
        <p:nvPicPr>
          <p:cNvPr id="5" name="Picture 4" descr="Screen Shot 2016-12-11 at 7.04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21" y="5008565"/>
            <a:ext cx="6498230" cy="170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7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3500"/>
            <a:ext cx="7704137" cy="673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4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56" b="16963"/>
          <a:stretch/>
        </p:blipFill>
        <p:spPr bwMode="auto">
          <a:xfrm>
            <a:off x="719139" y="63500"/>
            <a:ext cx="2222182" cy="559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49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3500"/>
            <a:ext cx="7704137" cy="673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2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ROC curve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337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Random forest had the best predictive power - highest ROC and accuracy score</a:t>
            </a:r>
          </a:p>
          <a:p>
            <a:r>
              <a:rPr lang="en-AU" dirty="0" smtClean="0"/>
              <a:t>Based on random forest</a:t>
            </a:r>
          </a:p>
          <a:p>
            <a:pPr lvl="1"/>
            <a:r>
              <a:rPr lang="en-AU" dirty="0" smtClean="0"/>
              <a:t>Higher loan amount – more likely for your loan to get expired</a:t>
            </a:r>
          </a:p>
          <a:p>
            <a:pPr lvl="1"/>
            <a:r>
              <a:rPr lang="en-AU" dirty="0" smtClean="0"/>
              <a:t>Longer loan term – more likely for your loan to expire</a:t>
            </a:r>
          </a:p>
          <a:p>
            <a:pPr lvl="1"/>
            <a:r>
              <a:rPr lang="en-AU" dirty="0" smtClean="0"/>
              <a:t>Female borrowers</a:t>
            </a:r>
          </a:p>
          <a:p>
            <a:pPr lvl="1"/>
            <a:r>
              <a:rPr lang="en-AU" smtClean="0"/>
              <a:t>Continent and sector does not really matter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563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9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dirty="0" smtClean="0"/>
              <a:t>more x-variables: merge with partner dataset</a:t>
            </a:r>
          </a:p>
          <a:p>
            <a:r>
              <a:rPr lang="en-US" dirty="0" smtClean="0"/>
              <a:t>Use other y-variables</a:t>
            </a:r>
          </a:p>
          <a:p>
            <a:r>
              <a:rPr lang="en-US" dirty="0" smtClean="0"/>
              <a:t>Recommendation engine (merge with lender data 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5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expired loans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5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(What is Kiva)</a:t>
            </a:r>
          </a:p>
          <a:p>
            <a:r>
              <a:rPr lang="en-US" dirty="0" smtClean="0"/>
              <a:t>Project aim</a:t>
            </a:r>
          </a:p>
          <a:p>
            <a:r>
              <a:rPr lang="en-US" dirty="0" smtClean="0"/>
              <a:t>Project plan</a:t>
            </a:r>
          </a:p>
          <a:p>
            <a:r>
              <a:rPr lang="en-US" dirty="0" smtClean="0"/>
              <a:t>Findings</a:t>
            </a:r>
          </a:p>
          <a:p>
            <a:r>
              <a:rPr lang="en-US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4772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4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smtClean="0"/>
              <a:t>Kiva webpage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which fundraising loans were going to expire (not get fully funded)</a:t>
            </a:r>
          </a:p>
          <a:p>
            <a:r>
              <a:rPr lang="en-US" dirty="0" smtClean="0"/>
              <a:t>Understand which factors were important in determining whether a loan expired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3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cleaning and exploration</a:t>
            </a: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Random Forests</a:t>
            </a:r>
          </a:p>
          <a:p>
            <a:r>
              <a:rPr lang="en-US" dirty="0" smtClean="0"/>
              <a:t>Evaluate models</a:t>
            </a:r>
          </a:p>
          <a:p>
            <a:pPr lvl="1"/>
            <a:r>
              <a:rPr lang="en-US" dirty="0" smtClean="0"/>
              <a:t>Which features were important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Predictive power: Accuracy </a:t>
            </a:r>
            <a:r>
              <a:rPr lang="en-US" dirty="0" smtClean="0"/>
              <a:t>scores </a:t>
            </a:r>
            <a:r>
              <a:rPr lang="en-US" dirty="0" smtClean="0"/>
              <a:t>&amp; </a:t>
            </a:r>
            <a:r>
              <a:rPr lang="en-US" dirty="0" smtClean="0"/>
              <a:t>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8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Kivatools.com</a:t>
            </a:r>
            <a:endParaRPr lang="en-US" dirty="0" smtClean="0"/>
          </a:p>
          <a:p>
            <a:r>
              <a:rPr lang="en-US" dirty="0" smtClean="0"/>
              <a:t>y </a:t>
            </a:r>
            <a:r>
              <a:rPr lang="en-US" dirty="0" smtClean="0"/>
              <a:t>variable: Binary </a:t>
            </a:r>
            <a:r>
              <a:rPr lang="en-US" dirty="0" smtClean="0"/>
              <a:t>variable, expired </a:t>
            </a:r>
            <a:r>
              <a:rPr lang="en-US" dirty="0" smtClean="0"/>
              <a:t>= 1, fully funded = </a:t>
            </a:r>
            <a:r>
              <a:rPr lang="en-US" dirty="0" smtClean="0"/>
              <a:t>0</a:t>
            </a:r>
            <a:endParaRPr lang="en-US" dirty="0" smtClean="0"/>
          </a:p>
          <a:p>
            <a:r>
              <a:rPr lang="en-US" dirty="0" smtClean="0"/>
              <a:t>Possible X variables:</a:t>
            </a:r>
          </a:p>
          <a:p>
            <a:pPr lvl="1"/>
            <a:r>
              <a:rPr lang="en-US" b="1" dirty="0" smtClean="0"/>
              <a:t>Numerical</a:t>
            </a:r>
            <a:r>
              <a:rPr lang="en-US" dirty="0" smtClean="0"/>
              <a:t>: Loan amount, Total borrowers, Total female borrowers, Total male borrowers, Posted year, Loan term in months</a:t>
            </a:r>
          </a:p>
          <a:p>
            <a:pPr lvl="1"/>
            <a:r>
              <a:rPr lang="en-US" b="1" dirty="0" smtClean="0"/>
              <a:t>Categorical</a:t>
            </a:r>
            <a:r>
              <a:rPr lang="en-US" dirty="0" smtClean="0"/>
              <a:t>: Country, Sector, Activity</a:t>
            </a:r>
          </a:p>
          <a:p>
            <a:pPr lvl="1"/>
            <a:r>
              <a:rPr lang="en-US" b="1" dirty="0" smtClean="0"/>
              <a:t>Text</a:t>
            </a:r>
            <a:r>
              <a:rPr lang="en-US" dirty="0" smtClean="0"/>
              <a:t>: Loan use description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1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</a:t>
            </a:r>
            <a:r>
              <a:rPr lang="en-US" dirty="0"/>
              <a:t> </a:t>
            </a:r>
            <a:r>
              <a:rPr lang="en-US" dirty="0" smtClean="0"/>
              <a:t>variable: Binary variable for if the loan expires (expired = 1, fully funded = 0)</a:t>
            </a:r>
          </a:p>
          <a:p>
            <a:r>
              <a:rPr lang="en-US" dirty="0" smtClean="0"/>
              <a:t>X</a:t>
            </a:r>
            <a:r>
              <a:rPr lang="en-US" dirty="0"/>
              <a:t> </a:t>
            </a:r>
            <a:r>
              <a:rPr lang="en-US" dirty="0" smtClean="0"/>
              <a:t>variables:</a:t>
            </a:r>
          </a:p>
          <a:p>
            <a:pPr lvl="1"/>
            <a:r>
              <a:rPr lang="en-US" b="1" dirty="0" smtClean="0"/>
              <a:t>Numerical</a:t>
            </a:r>
            <a:r>
              <a:rPr lang="en-US" dirty="0" smtClean="0"/>
              <a:t>: Loan amount, </a:t>
            </a:r>
            <a:r>
              <a:rPr lang="en-US" strike="sngStrike" dirty="0" smtClean="0"/>
              <a:t>Total borrowers</a:t>
            </a:r>
            <a:r>
              <a:rPr lang="en-US" dirty="0" smtClean="0"/>
              <a:t>, Total female borrowers, Total male borrowers, Posted year, Loan term in months</a:t>
            </a:r>
          </a:p>
          <a:p>
            <a:pPr lvl="1"/>
            <a:r>
              <a:rPr lang="en-US" b="1" dirty="0" smtClean="0"/>
              <a:t>Categorical</a:t>
            </a:r>
            <a:r>
              <a:rPr lang="en-US" dirty="0" smtClean="0"/>
              <a:t>: Continent </a:t>
            </a:r>
            <a:r>
              <a:rPr lang="en-US" strike="sngStrike" dirty="0" smtClean="0"/>
              <a:t>Country</a:t>
            </a:r>
            <a:r>
              <a:rPr lang="en-US" dirty="0" smtClean="0"/>
              <a:t>, Sector, </a:t>
            </a:r>
            <a:r>
              <a:rPr lang="en-US" strike="sngStrike" dirty="0" smtClean="0"/>
              <a:t>Activity</a:t>
            </a:r>
          </a:p>
          <a:p>
            <a:pPr lvl="1"/>
            <a:r>
              <a:rPr lang="en-US" b="1" dirty="0" smtClean="0"/>
              <a:t>Text</a:t>
            </a:r>
            <a:r>
              <a:rPr lang="en-US" dirty="0" smtClean="0"/>
              <a:t>: </a:t>
            </a:r>
            <a:r>
              <a:rPr lang="en-US" strike="sngStrike" dirty="0" smtClean="0"/>
              <a:t>Loan use description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7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07 at 4.40.1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7" t="19432" r="16302"/>
          <a:stretch/>
        </p:blipFill>
        <p:spPr>
          <a:xfrm>
            <a:off x="0" y="1531584"/>
            <a:ext cx="8686800" cy="4353593"/>
          </a:xfrm>
          <a:prstGeom prst="rect">
            <a:avLst/>
          </a:prstGeom>
        </p:spPr>
      </p:pic>
      <p:pic>
        <p:nvPicPr>
          <p:cNvPr id="5" name="Picture 4" descr="Screen Shot 2016-12-07 at 4.40.1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84" t="19727" r="1"/>
          <a:stretch/>
        </p:blipFill>
        <p:spPr>
          <a:xfrm>
            <a:off x="8144326" y="1517778"/>
            <a:ext cx="999674" cy="38740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Loan Count by Country</a:t>
            </a:r>
            <a:endParaRPr lang="en-US"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08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56624"/>
              </p:ext>
            </p:extLst>
          </p:nvPr>
        </p:nvGraphicFramePr>
        <p:xfrm>
          <a:off x="490298" y="1767134"/>
          <a:ext cx="7834038" cy="1794745"/>
        </p:xfrm>
        <a:graphic>
          <a:graphicData uri="http://schemas.openxmlformats.org/drawingml/2006/table">
            <a:tbl>
              <a:tblPr/>
              <a:tblGrid>
                <a:gridCol w="2174042"/>
                <a:gridCol w="1283853"/>
                <a:gridCol w="1421902"/>
                <a:gridCol w="1477120"/>
                <a:gridCol w="1477121"/>
              </a:tblGrid>
              <a:tr h="60808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Loan amount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No. of total borrowers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No. of male borrowers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No. of female borrowers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Loan amount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No. of total borrowers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0.533203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No. of male borrowers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0.262862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0.440664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No. of female borrowers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0.499284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0.953883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0.150881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5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7373</TotalTime>
  <Words>349</Words>
  <Application>Microsoft Macintosh PowerPoint</Application>
  <PresentationFormat>On-screen Show (4:3)</PresentationFormat>
  <Paragraphs>83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Predicting expiry of Kiva’s loans</vt:lpstr>
      <vt:lpstr>Outline</vt:lpstr>
      <vt:lpstr>Introduction</vt:lpstr>
      <vt:lpstr>Project aim</vt:lpstr>
      <vt:lpstr>Project plan </vt:lpstr>
      <vt:lpstr>Data</vt:lpstr>
      <vt:lpstr>Data</vt:lpstr>
      <vt:lpstr>Loan Count by Country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Logistic Regression</vt:lpstr>
      <vt:lpstr>Future work</vt:lpstr>
      <vt:lpstr>Spares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expiry of Kiva’s loans</dc:title>
  <dc:creator>Jiamin Lim</dc:creator>
  <cp:lastModifiedBy>Jiamin Lim</cp:lastModifiedBy>
  <cp:revision>23</cp:revision>
  <dcterms:created xsi:type="dcterms:W3CDTF">2016-12-04T10:20:01Z</dcterms:created>
  <dcterms:modified xsi:type="dcterms:W3CDTF">2016-12-13T10:35:51Z</dcterms:modified>
</cp:coreProperties>
</file>