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9" r:id="rId4"/>
    <p:sldId id="260" r:id="rId5"/>
    <p:sldId id="262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0A56E-D7B1-403C-8021-6814418181D2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1001C-075A-4E77-A95F-29F420B7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8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6930-0DF8-4469-88C9-352EBAA6ED3E}" type="datetime1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Nima Leclerc, nl475@cornell.edu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1C00-E677-44D8-BF64-FB83B2EB7036}" type="datetime1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Nima Leclerc, nl475@cornell.edu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5FF8-6FBF-4258-92EF-6304AA17F049}" type="datetime1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Nima Leclerc, nl475@cornell.edu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961D-BD25-4632-901D-8EAA4947C6B9}" type="datetime1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Nima Leclerc, nl475@cornell.edu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27A8-97B0-456D-B4FC-D9DDC2D2A1BE}" type="datetime1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Nima Leclerc, nl475@cornell.edu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9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51BA-B09A-47BC-A8F1-9C3A18F7A5B7}" type="datetime1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Nima Leclerc, nl475@cornell.edu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0C7C-419D-4D94-A298-E12311BA01E9}" type="datetime1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Nima Leclerc, nl475@cornell.edu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BAC4-DBD5-41F1-83EC-5F5A8D92410B}" type="datetime1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Nima Leclerc, nl475@cornell.edu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E2A2-761F-45E3-BFF5-799ECFFD86F3}" type="datetime1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Nima Leclerc, nl475@cornell.edu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1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F07-D043-4E03-9929-F4B6830A0EC9}" type="datetime1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Nima Leclerc, nl475@cornell.edu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0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16D1-6D4B-49D4-9542-40611F59F4F8}" type="datetime1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Nima Leclerc, nl475@cornell.edu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382B-68DC-4280-9FAA-B4B7183105DE}" type="datetime1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Nima Leclerc, nl475@cornell.edu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B28E-A41C-4A9A-A017-422AD3A4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l475@cornell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mailto:nl475@cornell.edu" TargetMode="External"/><Relationship Id="rId7" Type="http://schemas.openxmlformats.org/officeDocument/2006/relationships/image" Target="../media/image8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hyperlink" Target="mailto:nl475@cornell.edu" TargetMode="External"/><Relationship Id="rId7" Type="http://schemas.openxmlformats.org/officeDocument/2006/relationships/image" Target="../media/image1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11" Type="http://schemas.openxmlformats.org/officeDocument/2006/relationships/image" Target="../media/image17.emf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5.png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6.jpg"/><Relationship Id="rId3" Type="http://schemas.openxmlformats.org/officeDocument/2006/relationships/hyperlink" Target="mailto:nl475@cornell.edu" TargetMode="External"/><Relationship Id="rId7" Type="http://schemas.openxmlformats.org/officeDocument/2006/relationships/image" Target="../media/image22.png"/><Relationship Id="rId12" Type="http://schemas.openxmlformats.org/officeDocument/2006/relationships/image" Target="../media/image2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11" Type="http://schemas.openxmlformats.org/officeDocument/2006/relationships/image" Target="../media/image24.png"/><Relationship Id="rId5" Type="http://schemas.openxmlformats.org/officeDocument/2006/relationships/image" Target="../media/image18.emf"/><Relationship Id="rId15" Type="http://schemas.openxmlformats.org/officeDocument/2006/relationships/image" Target="../media/image30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1.jpeg"/><Relationship Id="rId14" Type="http://schemas.openxmlformats.org/officeDocument/2006/relationships/image" Target="../media/image2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hyperlink" Target="mailto:nl475@cornell.edu" TargetMode="External"/><Relationship Id="rId7" Type="http://schemas.openxmlformats.org/officeDocument/2006/relationships/image" Target="../media/image2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8.emf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13" Type="http://schemas.openxmlformats.org/officeDocument/2006/relationships/image" Target="../media/image40.jpg"/><Relationship Id="rId18" Type="http://schemas.openxmlformats.org/officeDocument/2006/relationships/image" Target="../media/image45.jpg"/><Relationship Id="rId3" Type="http://schemas.openxmlformats.org/officeDocument/2006/relationships/hyperlink" Target="mailto:nl475@cornell.edu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9.jpg"/><Relationship Id="rId17" Type="http://schemas.openxmlformats.org/officeDocument/2006/relationships/image" Target="../media/image44.jpg"/><Relationship Id="rId2" Type="http://schemas.openxmlformats.org/officeDocument/2006/relationships/image" Target="../media/image4.jpg"/><Relationship Id="rId16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jpg"/><Relationship Id="rId5" Type="http://schemas.openxmlformats.org/officeDocument/2006/relationships/image" Target="../media/image32.png"/><Relationship Id="rId15" Type="http://schemas.openxmlformats.org/officeDocument/2006/relationships/image" Target="../media/image42.jpg"/><Relationship Id="rId10" Type="http://schemas.openxmlformats.org/officeDocument/2006/relationships/image" Target="../media/image37.jpg"/><Relationship Id="rId4" Type="http://schemas.openxmlformats.org/officeDocument/2006/relationships/image" Target="../media/image5.png"/><Relationship Id="rId9" Type="http://schemas.openxmlformats.org/officeDocument/2006/relationships/image" Target="../media/image36.jpg"/><Relationship Id="rId14" Type="http://schemas.openxmlformats.org/officeDocument/2006/relationships/image" Target="../media/image4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mailto:nl475@cornell.edu" TargetMode="External"/><Relationship Id="rId7" Type="http://schemas.openxmlformats.org/officeDocument/2006/relationships/image" Target="../media/image4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5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nl475@cornell.edu" TargetMode="External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776247" y="5886275"/>
            <a:ext cx="3975847" cy="778982"/>
          </a:xfrm>
        </p:spPr>
        <p:txBody>
          <a:bodyPr/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 Leclerc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nl475@cornell.edu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05" y="164284"/>
            <a:ext cx="3076957" cy="9599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2113" y="3344162"/>
            <a:ext cx="8845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Nima Leclerc[1,2],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Jonah Haber [2], Jeffrey B. Neaton [2]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Department of Materials Science and Engineering, Cornell University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Molecular Foundry, Lawrence Berkeley National Laboratory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029" y="91764"/>
            <a:ext cx="2568971" cy="1284486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489382"/>
            <a:ext cx="12192000" cy="17327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3115" y="1675735"/>
            <a:ext cx="12533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 Engineering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Valleytronics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State Coherence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 result for berkeley lab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87" y="91764"/>
            <a:ext cx="1571425" cy="127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851604" y="2352315"/>
            <a:ext cx="1180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novel quantum degrees of freedom for next-generation computation! </a:t>
            </a:r>
          </a:p>
        </p:txBody>
      </p:sp>
    </p:spTree>
    <p:extLst>
      <p:ext uri="{BB962C8B-B14F-4D97-AF65-F5344CB8AC3E}">
        <p14:creationId xmlns:p14="http://schemas.microsoft.com/office/powerpoint/2010/main" val="304744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ter_MF+lbl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6" y="5886275"/>
            <a:ext cx="11920666" cy="907477"/>
          </a:xfrm>
          <a:prstGeom prst="rect">
            <a:avLst/>
          </a:prstGeom>
        </p:spPr>
      </p:pic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776247" y="5886275"/>
            <a:ext cx="3975847" cy="778982"/>
          </a:xfrm>
        </p:spPr>
        <p:txBody>
          <a:bodyPr/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 Leclerc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nl475@cornell.edu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6" y="235984"/>
            <a:ext cx="3351637" cy="350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6457" y="516459"/>
            <a:ext cx="7182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Coming to the End of Moore’s Law?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20" descr="https://upload.wikimedia.org/wikipedia/en/9/9d/Moore%27s_Law_Transistor_Count_1971-20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830" y="2532057"/>
            <a:ext cx="2924091" cy="21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35376" y="1192068"/>
            <a:ext cx="6836953" cy="923330"/>
            <a:chOff x="848723" y="1299401"/>
            <a:chExt cx="6836953" cy="923330"/>
          </a:xfrm>
        </p:grpSpPr>
        <p:sp>
          <p:nvSpPr>
            <p:cNvPr id="12" name="Rectangle 11"/>
            <p:cNvSpPr/>
            <p:nvPr/>
          </p:nvSpPr>
          <p:spPr>
            <a:xfrm>
              <a:off x="848723" y="1314319"/>
              <a:ext cx="6836953" cy="870051"/>
            </a:xfrm>
            <a:prstGeom prst="rect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0770" y="1299401"/>
              <a:ext cx="65849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-IC transistor density scales linear with time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-Power loss scaling  quadratic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-Major effort to reduced subthreshold voltage swing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 60 mV/Dec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426" y="2579735"/>
            <a:ext cx="2855403" cy="18931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l="15808" b="3574"/>
          <a:stretch/>
        </p:blipFill>
        <p:spPr>
          <a:xfrm>
            <a:off x="8897382" y="1260615"/>
            <a:ext cx="1217328" cy="203946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4449" y="4594067"/>
            <a:ext cx="3110208" cy="1098866"/>
            <a:chOff x="-1601893" y="1605709"/>
            <a:chExt cx="3775910" cy="699652"/>
          </a:xfrm>
          <a:solidFill>
            <a:srgbClr val="FF7C80"/>
          </a:solidFill>
        </p:grpSpPr>
        <p:sp>
          <p:nvSpPr>
            <p:cNvPr id="18" name="Rectangle 17"/>
            <p:cNvSpPr/>
            <p:nvPr/>
          </p:nvSpPr>
          <p:spPr>
            <a:xfrm>
              <a:off x="-1601893" y="1605709"/>
              <a:ext cx="3775910" cy="6996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521280" y="1639579"/>
              <a:ext cx="3695297" cy="5593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III-V CMOS Design Concepts Dominant (HEMT)  </a:t>
              </a:r>
            </a:p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[Cornell Group Proposal] 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5775533" y="2627448"/>
            <a:ext cx="672294" cy="665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Curved Down 20"/>
          <p:cNvSpPr/>
          <p:nvPr/>
        </p:nvSpPr>
        <p:spPr>
          <a:xfrm rot="20983342">
            <a:off x="6362191" y="2089708"/>
            <a:ext cx="2529145" cy="470075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3852" y="1698740"/>
                <a:ext cx="900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𝐋𝐨𝐰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852" y="1698740"/>
                <a:ext cx="900824" cy="276999"/>
              </a:xfrm>
              <a:prstGeom prst="rect">
                <a:avLst/>
              </a:prstGeom>
              <a:blipFill>
                <a:blip r:embed="rId8"/>
                <a:stretch>
                  <a:fillRect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Curved Down 23"/>
          <p:cNvSpPr/>
          <p:nvPr/>
        </p:nvSpPr>
        <p:spPr>
          <a:xfrm rot="1598166" flipV="1">
            <a:off x="6169278" y="4185595"/>
            <a:ext cx="2529145" cy="553042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79676" y="2593858"/>
                <a:ext cx="1764905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b="1" dirty="0"/>
                  <a:t> Devices!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76" y="2593858"/>
                <a:ext cx="1764905" cy="375552"/>
              </a:xfrm>
              <a:prstGeom prst="rect">
                <a:avLst/>
              </a:prstGeom>
              <a:blipFill>
                <a:blip r:embed="rId9"/>
                <a:stretch>
                  <a:fillRect t="-8197" r="-103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hea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593" y="4248545"/>
            <a:ext cx="1752350" cy="98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072329" y="4185117"/>
                <a:ext cx="1200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𝐇𝐞𝐚𝐭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𝐋𝐨𝐬𝐬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29" y="4185117"/>
                <a:ext cx="1200650" cy="276999"/>
              </a:xfrm>
              <a:prstGeom prst="rect">
                <a:avLst/>
              </a:prstGeom>
              <a:blipFill>
                <a:blip r:embed="rId11"/>
                <a:stretch>
                  <a:fillRect r="-507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3757470" y="5016687"/>
            <a:ext cx="4930718" cy="796651"/>
            <a:chOff x="3630640" y="5038393"/>
            <a:chExt cx="5198391" cy="889868"/>
          </a:xfrm>
        </p:grpSpPr>
        <p:sp>
          <p:nvSpPr>
            <p:cNvPr id="30" name="Rectangle 29"/>
            <p:cNvSpPr/>
            <p:nvPr/>
          </p:nvSpPr>
          <p:spPr>
            <a:xfrm>
              <a:off x="3630640" y="5038393"/>
              <a:ext cx="4642340" cy="889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48713" y="5075874"/>
              <a:ext cx="5180318" cy="790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Let’s  forget voltage? Think light. </a:t>
              </a:r>
            </a:p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Think valleys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36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4" grpId="0" animBg="1"/>
      <p:bldP spid="25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ter_MF+lbl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6" y="5886275"/>
            <a:ext cx="11920666" cy="907477"/>
          </a:xfrm>
          <a:prstGeom prst="rect">
            <a:avLst/>
          </a:prstGeom>
        </p:spPr>
      </p:pic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776247" y="5886275"/>
            <a:ext cx="3975847" cy="778982"/>
          </a:xfrm>
        </p:spPr>
        <p:txBody>
          <a:bodyPr/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 Leclerc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nl475@cornell.edu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6" y="235984"/>
            <a:ext cx="3351637" cy="350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9720" y="530687"/>
            <a:ext cx="1012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Valleytronics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Moving Electrons with Light for Computation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70340" y="2559750"/>
            <a:ext cx="3796037" cy="2729276"/>
            <a:chOff x="1211223" y="20681675"/>
            <a:chExt cx="5986093" cy="448843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93" b="15358"/>
            <a:stretch/>
          </p:blipFill>
          <p:spPr>
            <a:xfrm>
              <a:off x="1893050" y="20681675"/>
              <a:ext cx="5304266" cy="4488439"/>
            </a:xfrm>
            <a:prstGeom prst="rect">
              <a:avLst/>
            </a:prstGeom>
          </p:spPr>
        </p:pic>
        <p:sp>
          <p:nvSpPr>
            <p:cNvPr id="11" name="Arrow: Right 10"/>
            <p:cNvSpPr/>
            <p:nvPr/>
          </p:nvSpPr>
          <p:spPr>
            <a:xfrm>
              <a:off x="2854976" y="24986566"/>
              <a:ext cx="3583847" cy="137007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25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319956" y="21859630"/>
              <a:ext cx="2501005" cy="718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Energy</a:t>
              </a:r>
            </a:p>
          </p:txBody>
        </p:sp>
        <p:sp>
          <p:nvSpPr>
            <p:cNvPr id="14" name="Arrow: Right 13"/>
            <p:cNvSpPr/>
            <p:nvPr/>
          </p:nvSpPr>
          <p:spPr>
            <a:xfrm rot="16200000">
              <a:off x="79122" y="22706147"/>
              <a:ext cx="3583848" cy="13700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25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542217" y="23877865"/>
              <a:ext cx="1234468" cy="1209432"/>
              <a:chOff x="7068165" y="20589274"/>
              <a:chExt cx="1853669" cy="1828157"/>
            </a:xfrm>
          </p:grpSpPr>
          <p:sp>
            <p:nvSpPr>
              <p:cNvPr id="16" name="Hexagon 15"/>
              <p:cNvSpPr/>
              <p:nvPr/>
            </p:nvSpPr>
            <p:spPr>
              <a:xfrm>
                <a:off x="7068165" y="20589274"/>
                <a:ext cx="1853669" cy="1828157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25" dirty="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102"/>
              <a:stretch/>
            </p:blipFill>
            <p:spPr>
              <a:xfrm>
                <a:off x="8120204" y="20668425"/>
                <a:ext cx="406798" cy="402991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491856" y="21196601"/>
                <a:ext cx="429977" cy="390888"/>
              </a:xfrm>
              <a:prstGeom prst="rect">
                <a:avLst/>
              </a:prstGeom>
            </p:spPr>
          </p:pic>
        </p:grp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6612" y="2487303"/>
            <a:ext cx="3774953" cy="24164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419310" y="1170616"/>
            <a:ext cx="4772690" cy="3893985"/>
            <a:chOff x="7170987" y="849391"/>
            <a:chExt cx="4865919" cy="3838444"/>
          </a:xfrm>
        </p:grpSpPr>
        <p:pic>
          <p:nvPicPr>
            <p:cNvPr id="1026" name="Picture 2" descr="photo of Kin Fai Mak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2094" y="1878333"/>
              <a:ext cx="1851854" cy="212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einz Mar 2014 final__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3948" y="1913999"/>
              <a:ext cx="1655027" cy="206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7981949" y="4041504"/>
              <a:ext cx="2000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Kin Fai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Mak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(Cornell)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55171" y="4040225"/>
              <a:ext cx="2000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Tony Heinz (Columbia ) 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70987" y="849391"/>
              <a:ext cx="4865919" cy="978717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599550" y="1166108"/>
            <a:ext cx="5184462" cy="1206424"/>
            <a:chOff x="1468312" y="1638372"/>
            <a:chExt cx="6863438" cy="895869"/>
          </a:xfrm>
        </p:grpSpPr>
        <p:sp>
          <p:nvSpPr>
            <p:cNvPr id="27" name="Rectangle 26"/>
            <p:cNvSpPr/>
            <p:nvPr/>
          </p:nvSpPr>
          <p:spPr>
            <a:xfrm>
              <a:off x="1468312" y="1638372"/>
              <a:ext cx="6836953" cy="870051"/>
            </a:xfrm>
            <a:prstGeom prst="rect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20818" y="1642898"/>
              <a:ext cx="6710932" cy="891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Time-reversal symmetry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Valley index corresponding to K/K’ points in momentum space couple to right and left polarized light 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 NO GATE VOLTAGE = NO HEATING   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rrow: Right 23"/>
          <p:cNvSpPr/>
          <p:nvPr/>
        </p:nvSpPr>
        <p:spPr>
          <a:xfrm>
            <a:off x="3959694" y="3205452"/>
            <a:ext cx="596370" cy="524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644418" y="5133264"/>
            <a:ext cx="7018011" cy="805236"/>
            <a:chOff x="848723" y="1261040"/>
            <a:chExt cx="6836953" cy="923330"/>
          </a:xfrm>
        </p:grpSpPr>
        <p:sp>
          <p:nvSpPr>
            <p:cNvPr id="32" name="Rectangle 31"/>
            <p:cNvSpPr/>
            <p:nvPr/>
          </p:nvSpPr>
          <p:spPr>
            <a:xfrm>
              <a:off x="848723" y="1314319"/>
              <a:ext cx="6836953" cy="870051"/>
            </a:xfrm>
            <a:prstGeom prst="rect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4746" y="1261040"/>
              <a:ext cx="6584906" cy="811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grand physical challenge:  Maintain state coherence to be robust to lattice vibrations. So heat doesn't matter?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21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ter_MF+lbl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6275"/>
            <a:ext cx="11920666" cy="907477"/>
          </a:xfrm>
          <a:prstGeom prst="rect">
            <a:avLst/>
          </a:prstGeom>
        </p:spPr>
      </p:pic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776247" y="5886275"/>
            <a:ext cx="3975847" cy="778982"/>
          </a:xfrm>
        </p:spPr>
        <p:txBody>
          <a:bodyPr/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 Leclerc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nl475@cornell.edu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6" y="235984"/>
            <a:ext cx="3351637" cy="350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5061" y="630802"/>
            <a:ext cx="1012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to 2D Transition Metal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Dichacolgenides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4</a:t>
            </a:fld>
            <a:endParaRPr lang="en-US"/>
          </a:p>
        </p:txBody>
      </p:sp>
      <p:grpSp>
        <p:nvGrpSpPr>
          <p:cNvPr id="2054" name="Group 2053"/>
          <p:cNvGrpSpPr/>
          <p:nvPr/>
        </p:nvGrpSpPr>
        <p:grpSpPr>
          <a:xfrm>
            <a:off x="8423827" y="1406605"/>
            <a:ext cx="4631737" cy="4192043"/>
            <a:chOff x="8360783" y="1751543"/>
            <a:chExt cx="4631737" cy="4192043"/>
          </a:xfrm>
        </p:grpSpPr>
        <p:sp>
          <p:nvSpPr>
            <p:cNvPr id="37" name="TextBox 36"/>
            <p:cNvSpPr txBox="1"/>
            <p:nvPr/>
          </p:nvSpPr>
          <p:spPr>
            <a:xfrm>
              <a:off x="8360783" y="1751543"/>
              <a:ext cx="4631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Direct Band Gap Transition</a:t>
              </a:r>
            </a:p>
          </p:txBody>
        </p:sp>
        <p:grpSp>
          <p:nvGrpSpPr>
            <p:cNvPr id="2053" name="Group 2052"/>
            <p:cNvGrpSpPr/>
            <p:nvPr/>
          </p:nvGrpSpPr>
          <p:grpSpPr>
            <a:xfrm>
              <a:off x="8801502" y="2196360"/>
              <a:ext cx="2323325" cy="3747226"/>
              <a:chOff x="8565639" y="2119260"/>
              <a:chExt cx="2323325" cy="3747226"/>
            </a:xfrm>
          </p:grpSpPr>
          <p:grpSp>
            <p:nvGrpSpPr>
              <p:cNvPr id="2048" name="Group 2047"/>
              <p:cNvGrpSpPr/>
              <p:nvPr/>
            </p:nvGrpSpPr>
            <p:grpSpPr>
              <a:xfrm>
                <a:off x="8856709" y="2145238"/>
                <a:ext cx="1978113" cy="3074917"/>
                <a:chOff x="8964258" y="2009043"/>
                <a:chExt cx="1790030" cy="3112060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76646" y="2083496"/>
                  <a:ext cx="1577642" cy="1519833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0815" y="3467261"/>
                  <a:ext cx="1359120" cy="1653842"/>
                </a:xfrm>
                <a:prstGeom prst="rect">
                  <a:avLst/>
                </a:prstGeom>
              </p:spPr>
            </p:pic>
            <p:sp>
              <p:nvSpPr>
                <p:cNvPr id="30" name="Rectangle 29"/>
                <p:cNvSpPr/>
                <p:nvPr/>
              </p:nvSpPr>
              <p:spPr>
                <a:xfrm>
                  <a:off x="9006380" y="2009043"/>
                  <a:ext cx="340532" cy="2949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8964258" y="3428195"/>
                  <a:ext cx="340532" cy="2949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51" name="TextBox 2050"/>
              <p:cNvSpPr txBox="1"/>
              <p:nvPr/>
            </p:nvSpPr>
            <p:spPr>
              <a:xfrm>
                <a:off x="8703083" y="2119260"/>
                <a:ext cx="1283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Bulk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565639" y="3545275"/>
                <a:ext cx="1283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Mono</a:t>
                </a:r>
                <a:r>
                  <a:rPr lang="en-US" dirty="0"/>
                  <a:t>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2" name="TextBox 2051"/>
                  <p:cNvSpPr txBox="1"/>
                  <p:nvPr/>
                </p:nvSpPr>
                <p:spPr>
                  <a:xfrm>
                    <a:off x="9250664" y="5220155"/>
                    <a:ext cx="16383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ARPES </a:t>
                    </a:r>
                    <a:r>
                      <a: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Mo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[Cornell] </a:t>
                    </a:r>
                  </a:p>
                </p:txBody>
              </p:sp>
            </mc:Choice>
            <mc:Fallback xmlns="">
              <p:sp>
                <p:nvSpPr>
                  <p:cNvPr id="2052" name="TextBox 20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0664" y="5220155"/>
                    <a:ext cx="1638300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358" t="-471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58" name="Group 2057"/>
          <p:cNvGrpSpPr/>
          <p:nvPr/>
        </p:nvGrpSpPr>
        <p:grpSpPr>
          <a:xfrm>
            <a:off x="159113" y="1356936"/>
            <a:ext cx="3210166" cy="3340969"/>
            <a:chOff x="178426" y="2062195"/>
            <a:chExt cx="3210166" cy="3340969"/>
          </a:xfrm>
        </p:grpSpPr>
        <p:grpSp>
          <p:nvGrpSpPr>
            <p:cNvPr id="2055" name="Group 2054"/>
            <p:cNvGrpSpPr/>
            <p:nvPr/>
          </p:nvGrpSpPr>
          <p:grpSpPr>
            <a:xfrm>
              <a:off x="178426" y="2062195"/>
              <a:ext cx="3107705" cy="1752807"/>
              <a:chOff x="335996" y="2461732"/>
              <a:chExt cx="3107705" cy="175280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335996" y="2461732"/>
                <a:ext cx="2997420" cy="1752807"/>
                <a:chOff x="138046" y="2203255"/>
                <a:chExt cx="2997420" cy="1752807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17882" t="17371" r="21726" b="36196"/>
                <a:stretch/>
              </p:blipFill>
              <p:spPr>
                <a:xfrm>
                  <a:off x="891997" y="2615074"/>
                  <a:ext cx="2243469" cy="987225"/>
                </a:xfrm>
                <a:prstGeom prst="rect">
                  <a:avLst/>
                </a:prstGeom>
              </p:spPr>
            </p:pic>
            <p:pic>
              <p:nvPicPr>
                <p:cNvPr id="2050" name="Picture 2" descr="Image result for mos2 lubricant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13" r="29917" b="-5091"/>
                <a:stretch/>
              </p:blipFill>
              <p:spPr bwMode="auto">
                <a:xfrm>
                  <a:off x="138046" y="2203255"/>
                  <a:ext cx="691681" cy="17528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49" name="Oval 2048"/>
              <p:cNvSpPr/>
              <p:nvPr/>
            </p:nvSpPr>
            <p:spPr>
              <a:xfrm>
                <a:off x="1342469" y="3224894"/>
                <a:ext cx="395676" cy="78380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048025" y="2937167"/>
                <a:ext cx="395676" cy="78380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38946" y="3925836"/>
              <a:ext cx="3149646" cy="1477328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TMDs </a:t>
              </a:r>
            </a:p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Mo/W + S/Se </a:t>
              </a:r>
            </a:p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-Earth abundant  </a:t>
              </a:r>
            </a:p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-Used in lubricants 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9" name="Group 2058"/>
          <p:cNvGrpSpPr/>
          <p:nvPr/>
        </p:nvGrpSpPr>
        <p:grpSpPr>
          <a:xfrm>
            <a:off x="3369279" y="1406605"/>
            <a:ext cx="5092513" cy="3170510"/>
            <a:chOff x="3263127" y="1411887"/>
            <a:chExt cx="5092513" cy="3170510"/>
          </a:xfrm>
        </p:grpSpPr>
        <p:grpSp>
          <p:nvGrpSpPr>
            <p:cNvPr id="10" name="Group 9"/>
            <p:cNvGrpSpPr/>
            <p:nvPr/>
          </p:nvGrpSpPr>
          <p:grpSpPr>
            <a:xfrm>
              <a:off x="3263127" y="1985506"/>
              <a:ext cx="5087219" cy="1824997"/>
              <a:chOff x="33855950" y="6816879"/>
              <a:chExt cx="6960222" cy="243151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434973" y="7252054"/>
                <a:ext cx="2381199" cy="1507747"/>
              </a:xfrm>
              <a:prstGeom prst="rect">
                <a:avLst/>
              </a:prstGeom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33855950" y="6816879"/>
                <a:ext cx="3430320" cy="2431515"/>
                <a:chOff x="5784649" y="1612840"/>
                <a:chExt cx="2279974" cy="1868237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5784649" y="1612840"/>
                  <a:ext cx="2279974" cy="1696502"/>
                  <a:chOff x="4390894" y="2097035"/>
                  <a:chExt cx="3109361" cy="2257581"/>
                </a:xfrm>
              </p:grpSpPr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6325" b="1438"/>
                  <a:stretch/>
                </p:blipFill>
                <p:spPr>
                  <a:xfrm>
                    <a:off x="4390894" y="2282609"/>
                    <a:ext cx="3109361" cy="2072007"/>
                  </a:xfrm>
                  <a:prstGeom prst="rect">
                    <a:avLst/>
                  </a:prstGeom>
                </p:spPr>
              </p:pic>
              <p:sp>
                <p:nvSpPr>
                  <p:cNvPr id="23" name="Arrow: Up 22"/>
                  <p:cNvSpPr/>
                  <p:nvPr/>
                </p:nvSpPr>
                <p:spPr bwMode="auto">
                  <a:xfrm>
                    <a:off x="5792819" y="2097035"/>
                    <a:ext cx="95543" cy="185573"/>
                  </a:xfrm>
                  <a:prstGeom prst="upArrow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80010" tIns="40005" rIns="80010" bIns="40005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00100" eaLnBrk="0" hangingPunct="0"/>
                    <a:endParaRPr lang="en-US" sz="2100" dirty="0">
                      <a:latin typeface="Arial" charset="0"/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</p:grp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19159" y="3309340"/>
                  <a:ext cx="194035" cy="145526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19160" y="1629487"/>
                  <a:ext cx="194035" cy="145526"/>
                </a:xfrm>
                <a:prstGeom prst="rect">
                  <a:avLst/>
                </a:prstGeom>
              </p:spPr>
            </p:pic>
            <p:sp>
              <p:nvSpPr>
                <p:cNvPr id="21" name="Arrow: Up 20"/>
                <p:cNvSpPr/>
                <p:nvPr/>
              </p:nvSpPr>
              <p:spPr bwMode="auto">
                <a:xfrm rot="10800000">
                  <a:off x="6817748" y="3341625"/>
                  <a:ext cx="70058" cy="139452"/>
                </a:xfrm>
                <a:prstGeom prst="up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0010" tIns="40005" rIns="80010" bIns="4000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800100" eaLnBrk="0" hangingPunct="0"/>
                  <a:endParaRPr lang="en-US" sz="2100" dirty="0">
                    <a:latin typeface="Arial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963613" y="7572053"/>
                <a:ext cx="473081" cy="348586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124381" y="7621382"/>
                <a:ext cx="466596" cy="343808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/>
            </p:nvGrpSpPr>
            <p:grpSpPr>
              <a:xfrm>
                <a:off x="36179348" y="6821066"/>
                <a:ext cx="4343646" cy="558537"/>
                <a:chOff x="35908458" y="6710281"/>
                <a:chExt cx="4343646" cy="558537"/>
              </a:xfrm>
            </p:grpSpPr>
            <p:sp>
              <p:nvSpPr>
                <p:cNvPr id="16" name="Arrow: Right 15"/>
                <p:cNvSpPr/>
                <p:nvPr/>
              </p:nvSpPr>
              <p:spPr bwMode="auto">
                <a:xfrm>
                  <a:off x="36033148" y="6710281"/>
                  <a:ext cx="2019347" cy="558537"/>
                </a:xfrm>
                <a:prstGeom prst="rightArrow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0010" tIns="40005" rIns="80010" bIns="40005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800100" eaLnBrk="0" hangingPunct="0"/>
                  <a:endParaRPr lang="en-US" sz="2100">
                    <a:latin typeface="Arial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5908458" y="6746299"/>
                  <a:ext cx="4343646" cy="477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75" b="1" dirty="0">
                      <a:latin typeface="+mj-lt"/>
                    </a:rPr>
                    <a:t>2D Confinement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723903" y="1411887"/>
                  <a:ext cx="46317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2D Confinement of </a:t>
                  </a:r>
                  <a:r>
                    <a:rPr lang="en-US" b="1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Mo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b="1" dirty="0">
                      <a:solidFill>
                        <a:srgbClr val="C00000"/>
                      </a:solidFill>
                    </a:rPr>
                    <a:t> with Uniaxial Strain </a:t>
                  </a: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903" y="1411887"/>
                  <a:ext cx="463173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053" t="-13333" r="-13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/>
            <p:cNvSpPr txBox="1"/>
            <p:nvPr/>
          </p:nvSpPr>
          <p:spPr>
            <a:xfrm>
              <a:off x="4443543" y="4213065"/>
              <a:ext cx="2975433" cy="36933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Break Inversion Symmetry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ter_MF+lbl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6275"/>
            <a:ext cx="11920666" cy="907477"/>
          </a:xfrm>
          <a:prstGeom prst="rect">
            <a:avLst/>
          </a:prstGeom>
        </p:spPr>
      </p:pic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776247" y="5886275"/>
            <a:ext cx="3975847" cy="778982"/>
          </a:xfrm>
        </p:spPr>
        <p:txBody>
          <a:bodyPr/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 Leclerc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nl475@cornell.edu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6" y="235984"/>
            <a:ext cx="3351637" cy="350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5061" y="619994"/>
            <a:ext cx="1012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Electronic Materials with Quantum Mechanics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5</a:t>
            </a:fld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210870" y="1684023"/>
            <a:ext cx="2662420" cy="4010566"/>
            <a:chOff x="210870" y="1684023"/>
            <a:chExt cx="2662420" cy="4010566"/>
          </a:xfrm>
        </p:grpSpPr>
        <p:grpSp>
          <p:nvGrpSpPr>
            <p:cNvPr id="73" name="Group 72"/>
            <p:cNvGrpSpPr/>
            <p:nvPr/>
          </p:nvGrpSpPr>
          <p:grpSpPr>
            <a:xfrm>
              <a:off x="303371" y="1684023"/>
              <a:ext cx="2251022" cy="2895551"/>
              <a:chOff x="3013689" y="2133537"/>
              <a:chExt cx="2167382" cy="2982796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3689" y="2133537"/>
                <a:ext cx="2134012" cy="1417778"/>
              </a:xfrm>
              <a:prstGeom prst="rect">
                <a:avLst/>
              </a:prstGeom>
            </p:spPr>
          </p:pic>
          <p:pic>
            <p:nvPicPr>
              <p:cNvPr id="5122" name="Picture 2" descr="Image result for pseudopotentia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3689" y="3491079"/>
                <a:ext cx="2167382" cy="1625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4" name="TextBox 73"/>
            <p:cNvSpPr txBox="1"/>
            <p:nvPr/>
          </p:nvSpPr>
          <p:spPr>
            <a:xfrm>
              <a:off x="210870" y="4771259"/>
              <a:ext cx="2662420" cy="92333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Hypothesize/tune  structure and pseudo-interactions   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873290" y="1886130"/>
            <a:ext cx="4041762" cy="3946958"/>
            <a:chOff x="2873290" y="2263480"/>
            <a:chExt cx="4041762" cy="3946958"/>
          </a:xfrm>
        </p:grpSpPr>
        <p:grpSp>
          <p:nvGrpSpPr>
            <p:cNvPr id="60" name="Group 59"/>
            <p:cNvGrpSpPr/>
            <p:nvPr/>
          </p:nvGrpSpPr>
          <p:grpSpPr>
            <a:xfrm>
              <a:off x="3563415" y="2263480"/>
              <a:ext cx="3351637" cy="2184021"/>
              <a:chOff x="17578" y="2220555"/>
              <a:chExt cx="3673332" cy="2276240"/>
            </a:xfrm>
          </p:grpSpPr>
          <p:pic>
            <p:nvPicPr>
              <p:cNvPr id="55" name="Picture 2" descr="Image result for nersc supercomputer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83" y="2220555"/>
                <a:ext cx="2938122" cy="13001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8" y="3828915"/>
                <a:ext cx="3673332" cy="667880"/>
              </a:xfrm>
              <a:prstGeom prst="rect">
                <a:avLst/>
              </a:prstGeom>
            </p:spPr>
          </p:pic>
        </p:grpSp>
        <p:sp>
          <p:nvSpPr>
            <p:cNvPr id="59" name="Arrow: Chevron 58"/>
            <p:cNvSpPr/>
            <p:nvPr/>
          </p:nvSpPr>
          <p:spPr>
            <a:xfrm>
              <a:off x="2873290" y="2263480"/>
              <a:ext cx="762000" cy="1518187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98827" y="5010109"/>
              <a:ext cx="2564304" cy="120032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 SE for material in super computer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 use DFT  obtain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wavefucntions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113636" y="1301345"/>
            <a:ext cx="4807030" cy="4275972"/>
            <a:chOff x="7258015" y="1514460"/>
            <a:chExt cx="4807030" cy="4275972"/>
          </a:xfrm>
        </p:grpSpPr>
        <p:grpSp>
          <p:nvGrpSpPr>
            <p:cNvPr id="69" name="Group 68"/>
            <p:cNvGrpSpPr/>
            <p:nvPr/>
          </p:nvGrpSpPr>
          <p:grpSpPr>
            <a:xfrm>
              <a:off x="7258015" y="1514460"/>
              <a:ext cx="4807030" cy="3386350"/>
              <a:chOff x="6343098" y="1600035"/>
              <a:chExt cx="5749000" cy="3551545"/>
            </a:xfrm>
          </p:grpSpPr>
          <p:sp>
            <p:nvSpPr>
              <p:cNvPr id="61" name="Arrow: Chevron 60"/>
              <p:cNvSpPr/>
              <p:nvPr/>
            </p:nvSpPr>
            <p:spPr>
              <a:xfrm>
                <a:off x="6343098" y="2341776"/>
                <a:ext cx="762000" cy="1518187"/>
              </a:xfrm>
              <a:prstGeom prst="chevr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8371" y="3639495"/>
                <a:ext cx="4683727" cy="140625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 rotWithShape="1">
              <a:blip r:embed="rId10"/>
              <a:srcRect l="15808" b="3574"/>
              <a:stretch/>
            </p:blipFill>
            <p:spPr>
              <a:xfrm>
                <a:off x="8632808" y="1600035"/>
                <a:ext cx="1217328" cy="2039460"/>
              </a:xfrm>
              <a:prstGeom prst="rect">
                <a:avLst/>
              </a:prstGeom>
            </p:spPr>
          </p:pic>
          <p:sp>
            <p:nvSpPr>
              <p:cNvPr id="65" name="Rectangle 64"/>
              <p:cNvSpPr/>
              <p:nvPr/>
            </p:nvSpPr>
            <p:spPr>
              <a:xfrm>
                <a:off x="11135391" y="4623526"/>
                <a:ext cx="910950" cy="528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8508300" y="4867102"/>
              <a:ext cx="3364255" cy="92333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electronic properties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 device behavior, carrier lifetimes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853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ter_MF+lbl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6275"/>
            <a:ext cx="11920666" cy="907477"/>
          </a:xfrm>
          <a:prstGeom prst="rect">
            <a:avLst/>
          </a:prstGeom>
        </p:spPr>
      </p:pic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776247" y="5886275"/>
            <a:ext cx="3975847" cy="778982"/>
          </a:xfrm>
        </p:spPr>
        <p:txBody>
          <a:bodyPr/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 Leclerc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nl475@cornell.edu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6" y="235984"/>
            <a:ext cx="3351637" cy="350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7830" y="554096"/>
            <a:ext cx="1012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Coherence by Stretching Atomic Layers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t="7666" r="10576" b="8383"/>
          <a:stretch/>
        </p:blipFill>
        <p:spPr>
          <a:xfrm>
            <a:off x="583301" y="3054679"/>
            <a:ext cx="2591357" cy="167018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64254" y="2485205"/>
            <a:ext cx="6272160" cy="3636107"/>
            <a:chOff x="2116666" y="2235131"/>
            <a:chExt cx="5577792" cy="3059489"/>
          </a:xfrm>
        </p:grpSpPr>
        <p:grpSp>
          <p:nvGrpSpPr>
            <p:cNvPr id="11" name="Group 10"/>
            <p:cNvGrpSpPr/>
            <p:nvPr/>
          </p:nvGrpSpPr>
          <p:grpSpPr>
            <a:xfrm>
              <a:off x="2116666" y="2235131"/>
              <a:ext cx="5577792" cy="2469449"/>
              <a:chOff x="97017" y="1505830"/>
              <a:chExt cx="5668963" cy="2515340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82" t="8106" r="4717" b="10142"/>
              <a:stretch/>
            </p:blipFill>
            <p:spPr>
              <a:xfrm>
                <a:off x="97017" y="1643733"/>
                <a:ext cx="2329565" cy="2219623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2484607" y="1505830"/>
                <a:ext cx="3281373" cy="2515340"/>
                <a:chOff x="16406285" y="16325850"/>
                <a:chExt cx="4909690" cy="3601772"/>
              </a:xfrm>
            </p:grpSpPr>
            <p:sp>
              <p:nvSpPr>
                <p:cNvPr id="31" name="AutoShape 14" descr="Related image"/>
                <p:cNvSpPr>
                  <a:spLocks noChangeAspect="1" noChangeArrowheads="1"/>
                </p:cNvSpPr>
                <p:nvPr/>
              </p:nvSpPr>
              <p:spPr bwMode="auto">
                <a:xfrm>
                  <a:off x="19069050" y="16325850"/>
                  <a:ext cx="266700" cy="266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0010" tIns="40005" rIns="80010" bIns="4000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525"/>
                </a:p>
              </p:txBody>
            </p:sp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472" r="478" b="14290"/>
                <a:stretch/>
              </p:blipFill>
              <p:spPr>
                <a:xfrm>
                  <a:off x="16406285" y="16525100"/>
                  <a:ext cx="3060136" cy="3402522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71341" y="17653899"/>
                  <a:ext cx="314208" cy="259564"/>
                </a:xfrm>
                <a:prstGeom prst="rect">
                  <a:avLst/>
                </a:prstGeom>
              </p:spPr>
            </p:pic>
            <p:cxnSp>
              <p:nvCxnSpPr>
                <p:cNvPr id="34" name="Connector: Curved 33"/>
                <p:cNvCxnSpPr/>
                <p:nvPr/>
              </p:nvCxnSpPr>
              <p:spPr>
                <a:xfrm>
                  <a:off x="19325856" y="17831404"/>
                  <a:ext cx="738859" cy="228256"/>
                </a:xfrm>
                <a:prstGeom prst="curvedConnector3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04347" y="17742691"/>
                  <a:ext cx="245364" cy="213360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16824" y="18260513"/>
                  <a:ext cx="234696" cy="192024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56072" y="18008790"/>
                  <a:ext cx="469058" cy="257018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472782" y="19250713"/>
                  <a:ext cx="311854" cy="296261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39690" y="19246457"/>
                  <a:ext cx="280974" cy="296583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11218" y="17515754"/>
                  <a:ext cx="304038" cy="234696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90601" y="18540004"/>
                  <a:ext cx="325374" cy="234696"/>
                </a:xfrm>
                <a:prstGeom prst="rect">
                  <a:avLst/>
                </a:prstGeom>
              </p:spPr>
            </p:pic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73800" y="18046465"/>
                  <a:ext cx="256032" cy="224028"/>
                </a:xfrm>
                <a:prstGeom prst="rect">
                  <a:avLst/>
                </a:prstGeom>
              </p:spPr>
            </p:pic>
            <p:sp>
              <p:nvSpPr>
                <p:cNvPr id="43" name="AutoShape 2" descr="https://mail.google.com/mail/u/1/?ui=2&amp;ik=8d85ece8ff&amp;view=fimg&amp;th=16510354387568b6&amp;attid=0.1&amp;disp=emb&amp;realattid=ii_jkij37jq0_1651034cdc6e0ed2&amp;attbid=ANGjdJ9hOPfDxpP47AO9qX8cK5Rjbw2YJxn6z9Ccp7A8u-GlMT-Goa1U7AykGBV9gdHqEjMQel90gQSutfk0Ndka1g2Meuo6YLFWHf6nii4ObwR4sSn1I40s5SCL3N4&amp;sz=w908-h272&amp;ats=1533575314171&amp;rm=16510354387568b6&amp;zw&amp;atsh=1"/>
                <p:cNvSpPr>
                  <a:spLocks noChangeAspect="1" noChangeArrowheads="1"/>
                </p:cNvSpPr>
                <p:nvPr/>
              </p:nvSpPr>
              <p:spPr bwMode="auto">
                <a:xfrm>
                  <a:off x="19202400" y="16459200"/>
                  <a:ext cx="1771662" cy="17716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0010" tIns="40005" rIns="80010" bIns="4000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525"/>
                </a:p>
              </p:txBody>
            </p:sp>
          </p:grp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80" y="4688592"/>
              <a:ext cx="2524324" cy="5521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401999" y="4728263"/>
              <a:ext cx="1245986" cy="566357"/>
            </a:xfrm>
            <a:prstGeom prst="rect">
              <a:avLst/>
            </a:prstGeom>
          </p:spPr>
        </p:pic>
      </p:grpSp>
      <p:sp>
        <p:nvSpPr>
          <p:cNvPr id="45" name="Rectangle 44"/>
          <p:cNvSpPr/>
          <p:nvPr/>
        </p:nvSpPr>
        <p:spPr>
          <a:xfrm>
            <a:off x="674647" y="1181528"/>
            <a:ext cx="10179045" cy="137293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Proposal= Apply biaxial strain to 2D TMD material 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-Spatially separate K-</a:t>
            </a:r>
            <a:r>
              <a:rPr lang="el-G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valleys == &gt;  fewer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intervalley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scattering events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thermal vibrations don’t interfere coherence   longer exciton lifetime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-Energetically separate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l-G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valleys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only desire direct transitions for valley logic coherence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rrow: Chevron 45"/>
          <p:cNvSpPr/>
          <p:nvPr/>
        </p:nvSpPr>
        <p:spPr>
          <a:xfrm>
            <a:off x="3729056" y="3236250"/>
            <a:ext cx="637147" cy="1447571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4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ter_MF+lbl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80"/>
            <a:ext cx="11920666" cy="907477"/>
          </a:xfrm>
          <a:prstGeom prst="rect">
            <a:avLst/>
          </a:prstGeom>
        </p:spPr>
      </p:pic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765597" y="5980979"/>
            <a:ext cx="3975847" cy="778982"/>
          </a:xfrm>
        </p:spPr>
        <p:txBody>
          <a:bodyPr/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 Leclerc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nl475@cornell.edu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6" y="235984"/>
            <a:ext cx="3351637" cy="350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1927" y="603238"/>
            <a:ext cx="1012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 of Strain Engineering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Valleytronics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7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40329" y="1024958"/>
            <a:ext cx="11359405" cy="2915212"/>
            <a:chOff x="183992" y="1291260"/>
            <a:chExt cx="11359405" cy="2915212"/>
          </a:xfrm>
        </p:grpSpPr>
        <p:grpSp>
          <p:nvGrpSpPr>
            <p:cNvPr id="9" name="Group 8"/>
            <p:cNvGrpSpPr/>
            <p:nvPr/>
          </p:nvGrpSpPr>
          <p:grpSpPr>
            <a:xfrm>
              <a:off x="183992" y="1853355"/>
              <a:ext cx="5317857" cy="2353117"/>
              <a:chOff x="17807883" y="10962805"/>
              <a:chExt cx="7334032" cy="324709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435" y="10962805"/>
                <a:ext cx="4323480" cy="3247094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305" t="11772" r="19249" b="13729"/>
              <a:stretch/>
            </p:blipFill>
            <p:spPr>
              <a:xfrm>
                <a:off x="17807883" y="11242476"/>
                <a:ext cx="3122449" cy="2683877"/>
              </a:xfrm>
              <a:prstGeom prst="rect">
                <a:avLst/>
              </a:prstGeom>
            </p:spPr>
          </p:pic>
          <p:sp>
            <p:nvSpPr>
              <p:cNvPr id="12" name="Arrow: Curved Down 11"/>
              <p:cNvSpPr/>
              <p:nvPr/>
            </p:nvSpPr>
            <p:spPr>
              <a:xfrm>
                <a:off x="20790246" y="11991920"/>
                <a:ext cx="2142309" cy="431568"/>
              </a:xfrm>
              <a:prstGeom prst="curvedDownArrow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2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Multiplication Sign 12"/>
              <p:cNvSpPr/>
              <p:nvPr/>
            </p:nvSpPr>
            <p:spPr>
              <a:xfrm>
                <a:off x="19891894" y="12202878"/>
                <a:ext cx="430732" cy="32061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25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856108" y="12255828"/>
                <a:ext cx="766354" cy="280387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row: Curved Down 14"/>
              <p:cNvSpPr/>
              <p:nvPr/>
            </p:nvSpPr>
            <p:spPr>
              <a:xfrm rot="20145399">
                <a:off x="20111770" y="11643130"/>
                <a:ext cx="1656970" cy="283262"/>
              </a:xfrm>
              <a:prstGeom prst="curvedDownArrow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25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5069" b="-303"/>
            <a:stretch/>
          </p:blipFill>
          <p:spPr>
            <a:xfrm>
              <a:off x="6671951" y="1815300"/>
              <a:ext cx="2936446" cy="2237475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82909" y="1308360"/>
              <a:ext cx="5730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Energetics  </a:t>
              </a:r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 energetic contribution to coherence improves with strain </a:t>
              </a:r>
              <a:endPara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32279" y="1291260"/>
              <a:ext cx="48111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K-space transition </a:t>
              </a:r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 energetic contribution to coherence improves with strain </a:t>
              </a:r>
              <a:endPara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</a:rPr>
                <a:t> 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8139" y="4171506"/>
            <a:ext cx="8261696" cy="2040012"/>
            <a:chOff x="258139" y="4171506"/>
            <a:chExt cx="8261696" cy="2040012"/>
          </a:xfrm>
        </p:grpSpPr>
        <p:grpSp>
          <p:nvGrpSpPr>
            <p:cNvPr id="16" name="Group 15"/>
            <p:cNvGrpSpPr/>
            <p:nvPr/>
          </p:nvGrpSpPr>
          <p:grpSpPr>
            <a:xfrm>
              <a:off x="3211660" y="4171506"/>
              <a:ext cx="5308175" cy="2040012"/>
              <a:chOff x="9804610" y="6463518"/>
              <a:chExt cx="5504269" cy="2334217"/>
            </a:xfrm>
          </p:grpSpPr>
          <p:pic>
            <p:nvPicPr>
              <p:cNvPr id="17" name="Picture Placeholder 36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82" t="5268" r="4432" b="5497"/>
              <a:stretch/>
            </p:blipFill>
            <p:spPr>
              <a:xfrm>
                <a:off x="9804610" y="6629303"/>
                <a:ext cx="2664243" cy="2168432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80" r="6020" b="5675"/>
              <a:stretch/>
            </p:blipFill>
            <p:spPr>
              <a:xfrm>
                <a:off x="12460507" y="6752404"/>
                <a:ext cx="2848372" cy="2027526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9867870" y="6490795"/>
                <a:ext cx="2318268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1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0.0%  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613034" y="6463518"/>
                <a:ext cx="1458986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1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1.0%</a:t>
                </a: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10206921" y="7924619"/>
                <a:ext cx="2051517" cy="3058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25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148858" y="7891494"/>
                <a:ext cx="2243410" cy="280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25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 remains direct transition</a:t>
                </a:r>
                <a:r>
                  <a:rPr 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12813101" y="7916952"/>
                <a:ext cx="2051517" cy="4752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25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736516" y="7882018"/>
                <a:ext cx="2243410" cy="46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25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 remains direct transition,  </a:t>
                </a:r>
              </a:p>
              <a:p>
                <a:r>
                  <a:rPr lang="en-US" sz="105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225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sz="1225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transition emerges </a:t>
                </a:r>
                <a:endParaRPr lang="en-US" sz="105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58139" y="4508150"/>
              <a:ext cx="24195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Upper bound on strain = 1.0 %  </a:t>
              </a:r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 stay between 0-1.0%  </a:t>
              </a:r>
              <a:endPara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992647" y="3989015"/>
            <a:ext cx="2981341" cy="1704232"/>
            <a:chOff x="8992647" y="3989015"/>
            <a:chExt cx="2981341" cy="1704232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8992647" y="3989015"/>
              <a:ext cx="2928019" cy="170423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080366" y="4088457"/>
              <a:ext cx="28936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Take away </a:t>
              </a:r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 we can now engineer valley coherence of </a:t>
              </a:r>
              <a:r>
                <a:rPr lang="en-US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deviceswith</a:t>
              </a:r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application of biaxial strain on 2D materials  </a:t>
              </a:r>
              <a:endPara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51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656" y="372880"/>
            <a:ext cx="804333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just ask the right questions and think valleys… 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feynman qu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40" y="1619375"/>
            <a:ext cx="7484533" cy="352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28E-A41C-4A9A-A017-422AD3A43173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3663952" y="5942493"/>
            <a:ext cx="3975847" cy="7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 Leclerc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nl475@cornell.edu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6028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482</Words>
  <Application>Microsoft Macintosh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Nima Leclerc</dc:creator>
  <cp:lastModifiedBy>Nima Leclerc</cp:lastModifiedBy>
  <cp:revision>462</cp:revision>
  <dcterms:created xsi:type="dcterms:W3CDTF">2018-10-01T19:20:48Z</dcterms:created>
  <dcterms:modified xsi:type="dcterms:W3CDTF">2021-12-29T19:59:47Z</dcterms:modified>
</cp:coreProperties>
</file>