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8" d="100"/>
          <a:sy n="88"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BAE0-1FC0-4591-9DE6-598E1F882E4D}"/>
              </a:ext>
            </a:extLst>
          </p:cNvPr>
          <p:cNvSpPr>
            <a:spLocks noGrp="1"/>
          </p:cNvSpPr>
          <p:nvPr>
            <p:ph type="ctrTitle"/>
          </p:nvPr>
        </p:nvSpPr>
        <p:spPr>
          <a:xfrm>
            <a:off x="936172" y="1249945"/>
            <a:ext cx="9448800" cy="2133599"/>
          </a:xfrm>
        </p:spPr>
        <p:txBody>
          <a:bodyPr>
            <a:normAutofit/>
          </a:bodyPr>
          <a:lstStyle/>
          <a:p>
            <a:pPr algn="ctr"/>
            <a:r>
              <a:rPr lang="en-US" sz="7000" dirty="0">
                <a:latin typeface="Adobe Gothic Std B" panose="020B0800000000000000" pitchFamily="34" charset="-128"/>
                <a:ea typeface="Adobe Gothic Std B" panose="020B0800000000000000" pitchFamily="34" charset="-128"/>
              </a:rPr>
              <a:t>CURSOR MOVEMENT BY HAND GESTURE</a:t>
            </a:r>
            <a:endParaRPr lang="en-IN" sz="7000" dirty="0">
              <a:latin typeface="Adobe Gothic Std B" panose="020B0800000000000000" pitchFamily="34" charset="-128"/>
              <a:ea typeface="Adobe Gothic Std B" panose="020B0800000000000000" pitchFamily="34" charset="-128"/>
            </a:endParaRPr>
          </a:p>
        </p:txBody>
      </p:sp>
      <p:sp>
        <p:nvSpPr>
          <p:cNvPr id="4" name="TextBox 3">
            <a:extLst>
              <a:ext uri="{FF2B5EF4-FFF2-40B4-BE49-F238E27FC236}">
                <a16:creationId xmlns:a16="http://schemas.microsoft.com/office/drawing/2014/main" id="{0A840BFB-8E1F-45E3-B691-381D76BECD50}"/>
              </a:ext>
            </a:extLst>
          </p:cNvPr>
          <p:cNvSpPr txBox="1"/>
          <p:nvPr/>
        </p:nvSpPr>
        <p:spPr>
          <a:xfrm>
            <a:off x="3814354" y="3727267"/>
            <a:ext cx="3396343" cy="1323439"/>
          </a:xfrm>
          <a:prstGeom prst="rect">
            <a:avLst/>
          </a:prstGeom>
          <a:noFill/>
        </p:spPr>
        <p:txBody>
          <a:bodyPr wrap="square" rtlCol="0">
            <a:spAutoFit/>
          </a:bodyPr>
          <a:lstStyle/>
          <a:p>
            <a:pPr algn="ctr"/>
            <a:r>
              <a:rPr lang="en-US" sz="2000" dirty="0"/>
              <a:t>Members:</a:t>
            </a:r>
          </a:p>
          <a:p>
            <a:pPr algn="ctr"/>
            <a:r>
              <a:rPr lang="en-US" sz="2000" dirty="0"/>
              <a:t>Purti </a:t>
            </a:r>
            <a:r>
              <a:rPr lang="en-US" sz="2000" dirty="0" err="1"/>
              <a:t>Lalan</a:t>
            </a:r>
            <a:endParaRPr lang="en-US" sz="2000" dirty="0"/>
          </a:p>
          <a:p>
            <a:pPr algn="ctr"/>
            <a:r>
              <a:rPr lang="en-US" sz="2000" dirty="0" err="1"/>
              <a:t>Purvi</a:t>
            </a:r>
            <a:r>
              <a:rPr lang="en-US" sz="2000" dirty="0"/>
              <a:t> </a:t>
            </a:r>
            <a:r>
              <a:rPr lang="en-US" sz="2000" dirty="0" err="1"/>
              <a:t>Lalan</a:t>
            </a:r>
            <a:endParaRPr lang="en-US" sz="2000" dirty="0"/>
          </a:p>
          <a:p>
            <a:pPr algn="ctr"/>
            <a:r>
              <a:rPr lang="en-US" sz="2000" dirty="0"/>
              <a:t>Nimali Keny</a:t>
            </a:r>
            <a:endParaRPr lang="en-IN" sz="2000" dirty="0"/>
          </a:p>
        </p:txBody>
      </p:sp>
    </p:spTree>
    <p:extLst>
      <p:ext uri="{BB962C8B-B14F-4D97-AF65-F5344CB8AC3E}">
        <p14:creationId xmlns:p14="http://schemas.microsoft.com/office/powerpoint/2010/main" val="26249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54EC-962F-471B-B5CC-1DF48E61A614}"/>
              </a:ext>
            </a:extLst>
          </p:cNvPr>
          <p:cNvSpPr>
            <a:spLocks noGrp="1"/>
          </p:cNvSpPr>
          <p:nvPr>
            <p:ph type="title"/>
          </p:nvPr>
        </p:nvSpPr>
        <p:spPr>
          <a:xfrm>
            <a:off x="2895600" y="639314"/>
            <a:ext cx="8610600" cy="1293028"/>
          </a:xfrm>
        </p:spPr>
        <p:txBody>
          <a:bodyPr/>
          <a:lstStyle/>
          <a:p>
            <a:r>
              <a:rPr lang="en-US" dirty="0" err="1"/>
              <a:t>aBSTRACT</a:t>
            </a:r>
            <a:endParaRPr lang="en-IN" dirty="0"/>
          </a:p>
        </p:txBody>
      </p:sp>
      <p:sp>
        <p:nvSpPr>
          <p:cNvPr id="3" name="Content Placeholder 2">
            <a:extLst>
              <a:ext uri="{FF2B5EF4-FFF2-40B4-BE49-F238E27FC236}">
                <a16:creationId xmlns:a16="http://schemas.microsoft.com/office/drawing/2014/main" id="{D3F706BB-25AF-49C7-9C9F-B550F12D4862}"/>
              </a:ext>
            </a:extLst>
          </p:cNvPr>
          <p:cNvSpPr>
            <a:spLocks noGrp="1"/>
          </p:cNvSpPr>
          <p:nvPr>
            <p:ph idx="1"/>
          </p:nvPr>
        </p:nvSpPr>
        <p:spPr>
          <a:xfrm>
            <a:off x="685800" y="2107476"/>
            <a:ext cx="10820400" cy="4346342"/>
          </a:xfrm>
        </p:spPr>
        <p:txBody>
          <a:bodyPr>
            <a:normAutofit/>
          </a:bodyPr>
          <a:lstStyle/>
          <a:p>
            <a:r>
              <a:rPr lang="en-US" sz="2300" dirty="0"/>
              <a:t>We all wonder it would have been so comfortable if we could control cursor through the use of hand gestures. Well our proposed project puts forward a hand gesture based system that allows user to control the pc mouse movements through the use of hand movements. Our system uses pc webcam in order to detect hand gesture movements. The system continuously scans the camera input for five finger hand like patterns. Once a hand is detected, the system then locks it as an objects. A flag is set on the object in order to mark it as an object. After the object has been flagged and detected, our system then constantly records its movements in terms of X y direction movement based coordinates. These coordinates are then mapped real time onto the mouse cursor to move it according to hand movements.</a:t>
            </a:r>
            <a:endParaRPr lang="en-IN" sz="2300" dirty="0"/>
          </a:p>
          <a:p>
            <a:endParaRPr lang="en-IN" sz="2300" dirty="0"/>
          </a:p>
        </p:txBody>
      </p:sp>
    </p:spTree>
    <p:extLst>
      <p:ext uri="{BB962C8B-B14F-4D97-AF65-F5344CB8AC3E}">
        <p14:creationId xmlns:p14="http://schemas.microsoft.com/office/powerpoint/2010/main" val="384376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1953-B028-4D85-89D6-4640B86BF579}"/>
              </a:ext>
            </a:extLst>
          </p:cNvPr>
          <p:cNvSpPr>
            <a:spLocks noGrp="1"/>
          </p:cNvSpPr>
          <p:nvPr>
            <p:ph type="title"/>
          </p:nvPr>
        </p:nvSpPr>
        <p:spPr>
          <a:xfrm>
            <a:off x="1672046" y="764373"/>
            <a:ext cx="9834154" cy="1293028"/>
          </a:xfrm>
        </p:spPr>
        <p:txBody>
          <a:bodyPr/>
          <a:lstStyle/>
          <a:p>
            <a:r>
              <a:rPr lang="en-US" dirty="0"/>
              <a:t>Our algorithm works as follows:</a:t>
            </a:r>
            <a:endParaRPr lang="en-IN" dirty="0"/>
          </a:p>
        </p:txBody>
      </p:sp>
      <p:sp>
        <p:nvSpPr>
          <p:cNvPr id="3" name="Content Placeholder 2">
            <a:extLst>
              <a:ext uri="{FF2B5EF4-FFF2-40B4-BE49-F238E27FC236}">
                <a16:creationId xmlns:a16="http://schemas.microsoft.com/office/drawing/2014/main" id="{A40FF4BF-A5DD-4CF4-A70A-A7DE50D8C0FD}"/>
              </a:ext>
            </a:extLst>
          </p:cNvPr>
          <p:cNvSpPr>
            <a:spLocks noGrp="1"/>
          </p:cNvSpPr>
          <p:nvPr>
            <p:ph idx="1"/>
          </p:nvPr>
        </p:nvSpPr>
        <p:spPr>
          <a:xfrm>
            <a:off x="685800" y="2194560"/>
            <a:ext cx="10820400" cy="4789714"/>
          </a:xfrm>
        </p:spPr>
        <p:txBody>
          <a:bodyPr>
            <a:normAutofit/>
          </a:bodyPr>
          <a:lstStyle/>
          <a:p>
            <a:pPr lvl="0" fontAlgn="base"/>
            <a:r>
              <a:rPr lang="en-US" sz="2300" dirty="0"/>
              <a:t>Webcam video is captures using </a:t>
            </a:r>
            <a:r>
              <a:rPr lang="en-US" sz="2300" dirty="0" err="1"/>
              <a:t>c#</a:t>
            </a:r>
            <a:r>
              <a:rPr lang="en-US" sz="2300" dirty="0"/>
              <a:t> OR Python video capture libraries</a:t>
            </a:r>
            <a:endParaRPr lang="en-IN" sz="2300" dirty="0"/>
          </a:p>
          <a:p>
            <a:pPr lvl="0" fontAlgn="base"/>
            <a:r>
              <a:rPr lang="en-US" sz="2300" dirty="0"/>
              <a:t>It is broken up into continuous image frames</a:t>
            </a:r>
            <a:endParaRPr lang="en-IN" sz="2300" dirty="0"/>
          </a:p>
          <a:p>
            <a:pPr lvl="0" fontAlgn="base"/>
            <a:r>
              <a:rPr lang="en-US" sz="2300" dirty="0"/>
              <a:t>Each frame is converted to grayscale</a:t>
            </a:r>
            <a:endParaRPr lang="en-IN" sz="2300" dirty="0"/>
          </a:p>
          <a:p>
            <a:pPr lvl="0" fontAlgn="base"/>
            <a:r>
              <a:rPr lang="en-US" sz="2300" dirty="0"/>
              <a:t>Each frame is now scanned to check five finger design pattern</a:t>
            </a:r>
            <a:endParaRPr lang="en-IN" sz="2300" dirty="0"/>
          </a:p>
          <a:p>
            <a:pPr lvl="0" fontAlgn="base"/>
            <a:r>
              <a:rPr lang="en-US" sz="2300" dirty="0"/>
              <a:t>Once detected it is flagged as an object</a:t>
            </a:r>
            <a:endParaRPr lang="en-IN" sz="2300" dirty="0"/>
          </a:p>
          <a:p>
            <a:pPr lvl="0" fontAlgn="base"/>
            <a:r>
              <a:rPr lang="en-US" sz="2300" dirty="0"/>
              <a:t>System now tracks its movement within particular frame</a:t>
            </a:r>
            <a:endParaRPr lang="en-IN" sz="2300" dirty="0"/>
          </a:p>
          <a:p>
            <a:pPr lvl="0" fontAlgn="base"/>
            <a:r>
              <a:rPr lang="en-US" sz="2300" dirty="0"/>
              <a:t>This is tracked in terms of </a:t>
            </a:r>
            <a:r>
              <a:rPr lang="en-US" sz="2300" dirty="0" err="1"/>
              <a:t>x,y</a:t>
            </a:r>
            <a:r>
              <a:rPr lang="en-US" sz="2300" dirty="0"/>
              <a:t> coordinates</a:t>
            </a:r>
            <a:endParaRPr lang="en-IN" sz="2300" dirty="0"/>
          </a:p>
          <a:p>
            <a:pPr lvl="0" fontAlgn="base"/>
            <a:r>
              <a:rPr lang="en-US" sz="2300" dirty="0"/>
              <a:t>These x, coordinates are now mapped onto mouse cursor positioning</a:t>
            </a:r>
            <a:endParaRPr lang="en-IN" sz="2300" dirty="0"/>
          </a:p>
          <a:p>
            <a:endParaRPr lang="en-IN" sz="2300" dirty="0"/>
          </a:p>
        </p:txBody>
      </p:sp>
    </p:spTree>
    <p:extLst>
      <p:ext uri="{BB962C8B-B14F-4D97-AF65-F5344CB8AC3E}">
        <p14:creationId xmlns:p14="http://schemas.microsoft.com/office/powerpoint/2010/main" val="54611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7CA49-3789-4E1A-B610-FBBEAC31C518}"/>
              </a:ext>
            </a:extLst>
          </p:cNvPr>
          <p:cNvSpPr>
            <a:spLocks noGrp="1"/>
          </p:cNvSpPr>
          <p:nvPr>
            <p:ph idx="1"/>
          </p:nvPr>
        </p:nvSpPr>
        <p:spPr>
          <a:xfrm>
            <a:off x="685800" y="1672048"/>
            <a:ext cx="10820400" cy="4834022"/>
          </a:xfrm>
        </p:spPr>
        <p:txBody>
          <a:bodyPr>
            <a:normAutofit/>
          </a:bodyPr>
          <a:lstStyle/>
          <a:p>
            <a:r>
              <a:rPr lang="en-US" sz="2300" b="1" dirty="0"/>
              <a:t>Software Requirements:</a:t>
            </a:r>
            <a:endParaRPr lang="en-IN" sz="2300" dirty="0"/>
          </a:p>
          <a:p>
            <a:pPr lvl="0" fontAlgn="base"/>
            <a:r>
              <a:rPr lang="en-US" sz="2300" dirty="0"/>
              <a:t>Windows </a:t>
            </a:r>
            <a:r>
              <a:rPr lang="en-US" sz="2300" dirty="0" err="1"/>
              <a:t>Xp</a:t>
            </a:r>
            <a:r>
              <a:rPr lang="en-US" sz="2300" dirty="0"/>
              <a:t>, Windows 7(ultimate, enterprise) </a:t>
            </a:r>
            <a:endParaRPr lang="en-IN" sz="2300" dirty="0"/>
          </a:p>
          <a:p>
            <a:pPr lvl="0" fontAlgn="base"/>
            <a:r>
              <a:rPr lang="en-US" sz="2300" dirty="0" err="1"/>
              <a:t>Sql</a:t>
            </a:r>
            <a:r>
              <a:rPr lang="en-US" sz="2300" dirty="0"/>
              <a:t> 2008</a:t>
            </a:r>
            <a:endParaRPr lang="en-IN" sz="2300" dirty="0"/>
          </a:p>
          <a:p>
            <a:pPr lvl="0" fontAlgn="base"/>
            <a:r>
              <a:rPr lang="en-US" sz="2300" dirty="0"/>
              <a:t>Visual studio 2010</a:t>
            </a:r>
          </a:p>
          <a:p>
            <a:pPr lvl="0" fontAlgn="base"/>
            <a:endParaRPr lang="en-US" sz="2300" dirty="0"/>
          </a:p>
          <a:p>
            <a:pPr marL="0" lvl="0" indent="0" fontAlgn="base">
              <a:buNone/>
            </a:pPr>
            <a:endParaRPr lang="en-IN" sz="2300" dirty="0"/>
          </a:p>
          <a:p>
            <a:r>
              <a:rPr lang="en-US" sz="2300" b="1" dirty="0"/>
              <a:t>Hardware Components:</a:t>
            </a:r>
            <a:endParaRPr lang="en-IN" sz="2300" dirty="0"/>
          </a:p>
          <a:p>
            <a:pPr lvl="0" fontAlgn="base"/>
            <a:r>
              <a:rPr lang="en-US" sz="2300" dirty="0"/>
              <a:t>Processor – i3</a:t>
            </a:r>
            <a:endParaRPr lang="en-IN" sz="2300" dirty="0"/>
          </a:p>
          <a:p>
            <a:pPr lvl="0" fontAlgn="base"/>
            <a:r>
              <a:rPr lang="en-US" sz="2300" dirty="0"/>
              <a:t>Hard Disk – 2 GB</a:t>
            </a:r>
            <a:endParaRPr lang="en-IN" sz="2300" dirty="0"/>
          </a:p>
          <a:p>
            <a:pPr lvl="0" fontAlgn="base"/>
            <a:r>
              <a:rPr lang="en-US" sz="2300" dirty="0"/>
              <a:t>Memory – 1GB RAM</a:t>
            </a:r>
            <a:endParaRPr lang="en-IN" sz="2300" dirty="0"/>
          </a:p>
          <a:p>
            <a:endParaRPr lang="en-IN" sz="2300" dirty="0"/>
          </a:p>
        </p:txBody>
      </p:sp>
    </p:spTree>
    <p:extLst>
      <p:ext uri="{BB962C8B-B14F-4D97-AF65-F5344CB8AC3E}">
        <p14:creationId xmlns:p14="http://schemas.microsoft.com/office/powerpoint/2010/main" val="83301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73B29-5ABA-417F-9A65-1B8E6D31C4A0}"/>
              </a:ext>
            </a:extLst>
          </p:cNvPr>
          <p:cNvSpPr>
            <a:spLocks noGrp="1"/>
          </p:cNvSpPr>
          <p:nvPr>
            <p:ph idx="1"/>
          </p:nvPr>
        </p:nvSpPr>
        <p:spPr>
          <a:xfrm>
            <a:off x="685800" y="1193076"/>
            <a:ext cx="10820400" cy="5499462"/>
          </a:xfrm>
        </p:spPr>
        <p:txBody>
          <a:bodyPr>
            <a:normAutofit fontScale="92500" lnSpcReduction="10000"/>
          </a:bodyPr>
          <a:lstStyle/>
          <a:p>
            <a:pPr marL="0" indent="0">
              <a:buNone/>
            </a:pPr>
            <a:r>
              <a:rPr lang="en-US" sz="2500" b="1" dirty="0"/>
              <a:t>Advantages:</a:t>
            </a:r>
            <a:endParaRPr lang="en-IN" sz="2500" dirty="0"/>
          </a:p>
          <a:p>
            <a:pPr lvl="0" fontAlgn="base"/>
            <a:r>
              <a:rPr lang="en-US" dirty="0"/>
              <a:t>The system is easy to install.</a:t>
            </a:r>
            <a:endParaRPr lang="en-IN" dirty="0"/>
          </a:p>
          <a:p>
            <a:pPr lvl="0" fontAlgn="base"/>
            <a:r>
              <a:rPr lang="en-US" dirty="0"/>
              <a:t>It can be used as easy mouse control for users.</a:t>
            </a:r>
            <a:endParaRPr lang="en-IN" dirty="0"/>
          </a:p>
          <a:p>
            <a:pPr lvl="0" fontAlgn="base"/>
            <a:r>
              <a:rPr lang="en-US" dirty="0"/>
              <a:t>It is not an electronic based system so one can easily make use of laptops to install this system.</a:t>
            </a:r>
            <a:endParaRPr lang="en-IN" dirty="0"/>
          </a:p>
          <a:p>
            <a:pPr lvl="0" fontAlgn="base"/>
            <a:r>
              <a:rPr lang="en-US" dirty="0"/>
              <a:t>It is cost-effective.</a:t>
            </a:r>
            <a:endParaRPr lang="en-IN" dirty="0"/>
          </a:p>
          <a:p>
            <a:pPr lvl="0" fontAlgn="base"/>
            <a:r>
              <a:rPr lang="en-US" dirty="0"/>
              <a:t>It maximizes accuracy and reduces energy usage.</a:t>
            </a:r>
            <a:endParaRPr lang="en-IN" dirty="0"/>
          </a:p>
          <a:p>
            <a:pPr marL="0" indent="0">
              <a:buNone/>
            </a:pPr>
            <a:endParaRPr lang="en-IN" dirty="0"/>
          </a:p>
          <a:p>
            <a:pPr marL="0" indent="0">
              <a:buNone/>
            </a:pPr>
            <a:r>
              <a:rPr lang="en-US" sz="2500" b="1" dirty="0"/>
              <a:t>Disadvantages:</a:t>
            </a:r>
            <a:endParaRPr lang="en-IN" sz="2500" dirty="0"/>
          </a:p>
          <a:p>
            <a:pPr lvl="0" fontAlgn="base"/>
            <a:r>
              <a:rPr lang="en-US" dirty="0"/>
              <a:t>It requires a lot of memory.</a:t>
            </a:r>
            <a:endParaRPr lang="en-IN" dirty="0"/>
          </a:p>
          <a:p>
            <a:pPr lvl="0" fontAlgn="base"/>
            <a:r>
              <a:rPr lang="en-US" dirty="0"/>
              <a:t>The alarm it has limited accuracy.</a:t>
            </a:r>
            <a:endParaRPr lang="en-IN" dirty="0"/>
          </a:p>
          <a:p>
            <a:pPr marL="0" indent="0">
              <a:buNone/>
            </a:pPr>
            <a:endParaRPr lang="en-IN" dirty="0"/>
          </a:p>
          <a:p>
            <a:pPr marL="0" indent="0">
              <a:buNone/>
            </a:pPr>
            <a:r>
              <a:rPr lang="en-US" sz="2500" b="1" dirty="0"/>
              <a:t>Applications:</a:t>
            </a:r>
            <a:endParaRPr lang="en-IN" sz="2500" dirty="0"/>
          </a:p>
          <a:p>
            <a:r>
              <a:rPr lang="en-US" dirty="0"/>
              <a:t>The project can be used for home, office, school, shops </a:t>
            </a:r>
            <a:r>
              <a:rPr lang="en-US" dirty="0" err="1"/>
              <a:t>etc</a:t>
            </a:r>
            <a:r>
              <a:rPr lang="en-US" dirty="0"/>
              <a:t> for easy usage purposes. </a:t>
            </a:r>
            <a:endParaRPr lang="en-IN" dirty="0"/>
          </a:p>
          <a:p>
            <a:endParaRPr lang="en-IN" dirty="0"/>
          </a:p>
        </p:txBody>
      </p:sp>
    </p:spTree>
    <p:extLst>
      <p:ext uri="{BB962C8B-B14F-4D97-AF65-F5344CB8AC3E}">
        <p14:creationId xmlns:p14="http://schemas.microsoft.com/office/powerpoint/2010/main" val="28164000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55</TotalTime>
  <Words>367</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Adobe Gothic Std B</vt:lpstr>
      <vt:lpstr>Arial</vt:lpstr>
      <vt:lpstr>Century Gothic</vt:lpstr>
      <vt:lpstr>Vapor Trail</vt:lpstr>
      <vt:lpstr>CURSOR MOVEMENT BY HAND GESTURE</vt:lpstr>
      <vt:lpstr>aBSTRACT</vt:lpstr>
      <vt:lpstr>Our algorithm works as follows: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CURSOR MOVEMENT BY HAND GESTURE</dc:title>
  <dc:creator>nimali keny</dc:creator>
  <cp:lastModifiedBy>nimali keny</cp:lastModifiedBy>
  <cp:revision>5</cp:revision>
  <dcterms:created xsi:type="dcterms:W3CDTF">2020-02-26T06:54:05Z</dcterms:created>
  <dcterms:modified xsi:type="dcterms:W3CDTF">2020-02-26T07:49:25Z</dcterms:modified>
</cp:coreProperties>
</file>