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7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AE0-1FC0-4591-9DE6-598E1F88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2" y="1249945"/>
            <a:ext cx="9448800" cy="2133599"/>
          </a:xfrm>
        </p:spPr>
        <p:txBody>
          <a:bodyPr>
            <a:normAutofit/>
          </a:bodyPr>
          <a:lstStyle/>
          <a:p>
            <a:pPr algn="ctr"/>
            <a:r>
              <a:rPr lang="en-US" sz="7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CURSOR MOVEMENT BY HAND GESTURE</a:t>
            </a:r>
            <a:endParaRPr lang="en-IN" sz="7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40BFB-8E1F-45E3-B691-381D76BECD50}"/>
              </a:ext>
            </a:extLst>
          </p:cNvPr>
          <p:cNvSpPr txBox="1"/>
          <p:nvPr/>
        </p:nvSpPr>
        <p:spPr>
          <a:xfrm>
            <a:off x="3814354" y="3727267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Members:</a:t>
            </a:r>
          </a:p>
          <a:p>
            <a:pPr algn="ctr"/>
            <a:r>
              <a:rPr lang="en-US" sz="2000" dirty="0"/>
              <a:t>Purti </a:t>
            </a:r>
            <a:r>
              <a:rPr lang="en-US" sz="2000" dirty="0" err="1"/>
              <a:t>Lalan</a:t>
            </a:r>
            <a:endParaRPr lang="en-US" sz="2000" dirty="0"/>
          </a:p>
          <a:p>
            <a:pPr algn="ctr"/>
            <a:r>
              <a:rPr lang="en-US" sz="2000" dirty="0" err="1"/>
              <a:t>Purvi</a:t>
            </a:r>
            <a:r>
              <a:rPr lang="en-US" sz="2000" dirty="0"/>
              <a:t> </a:t>
            </a:r>
            <a:r>
              <a:rPr lang="en-US" sz="2000" dirty="0" err="1"/>
              <a:t>Lalan</a:t>
            </a:r>
            <a:endParaRPr lang="en-US" sz="2000" dirty="0"/>
          </a:p>
          <a:p>
            <a:pPr algn="ctr"/>
            <a:r>
              <a:rPr lang="en-US" sz="2000" dirty="0"/>
              <a:t>Nimali Keny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4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CA49-3789-4E1A-B610-FBBEAC31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9084"/>
            <a:ext cx="10820400" cy="498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Project Specifications </a:t>
            </a:r>
          </a:p>
          <a:p>
            <a:r>
              <a:rPr lang="en-US" sz="2400" dirty="0"/>
              <a:t>Software Specifications: </a:t>
            </a:r>
          </a:p>
          <a:p>
            <a:pPr lvl="1"/>
            <a:r>
              <a:rPr lang="en-US" sz="2200" dirty="0"/>
              <a:t>64-bit Operating System: Windows 8 or Higher </a:t>
            </a:r>
          </a:p>
          <a:p>
            <a:pPr lvl="1"/>
            <a:r>
              <a:rPr lang="en-US" sz="2200" dirty="0"/>
              <a:t>OpenCV 2.4.9 needs to be installed prior to running. </a:t>
            </a:r>
          </a:p>
          <a:p>
            <a:pPr lvl="1"/>
            <a:r>
              <a:rPr lang="en-US" sz="2200" dirty="0"/>
              <a:t>Windows Administrator permissions are needed for some parts of the program to function properly. </a:t>
            </a:r>
          </a:p>
          <a:p>
            <a:r>
              <a:rPr lang="en-US" sz="2400" dirty="0"/>
              <a:t>Hardware Specifications: A Webcam </a:t>
            </a:r>
          </a:p>
          <a:p>
            <a:r>
              <a:rPr lang="en-US" sz="2400" dirty="0"/>
              <a:t>Other Specifications: </a:t>
            </a:r>
          </a:p>
          <a:p>
            <a:r>
              <a:rPr lang="en-US" sz="2400" dirty="0"/>
              <a:t>A clear white background </a:t>
            </a:r>
          </a:p>
          <a:p>
            <a:r>
              <a:rPr lang="en-US" sz="2400" dirty="0"/>
              <a:t>There should be no other objects (especially red, blue, yellow colored) in front of the webcam other than on the fingers.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83301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3B29-5ABA-417F-9A65-1B8E6D31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3076"/>
            <a:ext cx="10820400" cy="5499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/>
              <a:t>Advantages:</a:t>
            </a:r>
            <a:endParaRPr lang="en-IN" sz="2500" dirty="0"/>
          </a:p>
          <a:p>
            <a:pPr lvl="0" fontAlgn="base"/>
            <a:r>
              <a:rPr lang="en-US" dirty="0"/>
              <a:t>The system is easy to install.</a:t>
            </a:r>
            <a:endParaRPr lang="en-IN" dirty="0"/>
          </a:p>
          <a:p>
            <a:pPr lvl="0" fontAlgn="base"/>
            <a:r>
              <a:rPr lang="en-US" dirty="0"/>
              <a:t>It can be used as easy mouse control for users.</a:t>
            </a:r>
            <a:endParaRPr lang="en-IN" dirty="0"/>
          </a:p>
          <a:p>
            <a:pPr lvl="0" fontAlgn="base"/>
            <a:r>
              <a:rPr lang="en-US" dirty="0"/>
              <a:t>It is not an electronic based system so one can easily make use of laptops to install this system.</a:t>
            </a:r>
            <a:endParaRPr lang="en-IN" dirty="0"/>
          </a:p>
          <a:p>
            <a:pPr lvl="0" fontAlgn="base"/>
            <a:r>
              <a:rPr lang="en-US" dirty="0"/>
              <a:t>It is cost-effective.</a:t>
            </a:r>
            <a:endParaRPr lang="en-IN" dirty="0"/>
          </a:p>
          <a:p>
            <a:pPr lvl="0" fontAlgn="base"/>
            <a:r>
              <a:rPr lang="en-US" dirty="0"/>
              <a:t>It maximizes accuracy and reduces energy usage.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500" b="1" dirty="0"/>
              <a:t>Disadvantages:</a:t>
            </a:r>
            <a:endParaRPr lang="en-IN" sz="2500" dirty="0"/>
          </a:p>
          <a:p>
            <a:pPr lvl="0" fontAlgn="base"/>
            <a:r>
              <a:rPr lang="en-US" dirty="0"/>
              <a:t>It requires a lot of memory.</a:t>
            </a:r>
            <a:endParaRPr lang="en-IN" dirty="0"/>
          </a:p>
          <a:p>
            <a:pPr lvl="0" fontAlgn="base"/>
            <a:r>
              <a:rPr lang="en-US" dirty="0"/>
              <a:t>The alarm it has limited accuracy.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500" b="1" dirty="0"/>
              <a:t>Applications:</a:t>
            </a:r>
            <a:endParaRPr lang="en-IN" sz="2500" dirty="0"/>
          </a:p>
          <a:p>
            <a:r>
              <a:rPr lang="en-US" dirty="0"/>
              <a:t>The project can be used for home, office, school, shops </a:t>
            </a:r>
            <a:r>
              <a:rPr lang="en-US" dirty="0" err="1"/>
              <a:t>etc</a:t>
            </a:r>
            <a:r>
              <a:rPr lang="en-US" dirty="0"/>
              <a:t> for easy usage purposes.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4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1953-B028-4D85-89D6-4640B86B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046" y="764373"/>
            <a:ext cx="9834154" cy="1293028"/>
          </a:xfrm>
        </p:spPr>
        <p:txBody>
          <a:bodyPr/>
          <a:lstStyle/>
          <a:p>
            <a:r>
              <a:rPr lang="en-US" dirty="0"/>
              <a:t>Our algorithm works as follows: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F4BF-A5DD-4CF4-A70A-A7DE50D8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789714"/>
          </a:xfrm>
        </p:spPr>
        <p:txBody>
          <a:bodyPr>
            <a:normAutofit/>
          </a:bodyPr>
          <a:lstStyle/>
          <a:p>
            <a:pPr lvl="0" fontAlgn="base"/>
            <a:r>
              <a:rPr lang="en-US" sz="2300" dirty="0"/>
              <a:t>Webcam video is captures using </a:t>
            </a:r>
            <a:r>
              <a:rPr lang="en-US" sz="2300" dirty="0" err="1"/>
              <a:t>c#</a:t>
            </a:r>
            <a:r>
              <a:rPr lang="en-US" sz="2300" dirty="0"/>
              <a:t> OR Python video capture libraries</a:t>
            </a:r>
            <a:endParaRPr lang="en-IN" sz="2300" dirty="0"/>
          </a:p>
          <a:p>
            <a:pPr lvl="0" fontAlgn="base"/>
            <a:r>
              <a:rPr lang="en-US" sz="2300" dirty="0"/>
              <a:t>It is broken up into continuous image frames</a:t>
            </a:r>
            <a:endParaRPr lang="en-IN" sz="2300" dirty="0"/>
          </a:p>
          <a:p>
            <a:pPr lvl="0" fontAlgn="base"/>
            <a:r>
              <a:rPr lang="en-US" sz="2300" dirty="0"/>
              <a:t>Each frame is converted to grayscale</a:t>
            </a:r>
            <a:endParaRPr lang="en-IN" sz="2300" dirty="0"/>
          </a:p>
          <a:p>
            <a:pPr lvl="0" fontAlgn="base"/>
            <a:r>
              <a:rPr lang="en-US" sz="2300" dirty="0"/>
              <a:t>Each frame is now scanned to check five finger design pattern</a:t>
            </a:r>
            <a:endParaRPr lang="en-IN" sz="2300" dirty="0"/>
          </a:p>
          <a:p>
            <a:pPr lvl="0" fontAlgn="base"/>
            <a:r>
              <a:rPr lang="en-US" sz="2300" dirty="0"/>
              <a:t>Once detected it is flagged as an object</a:t>
            </a:r>
            <a:endParaRPr lang="en-IN" sz="2300" dirty="0"/>
          </a:p>
          <a:p>
            <a:pPr lvl="0" fontAlgn="base"/>
            <a:r>
              <a:rPr lang="en-US" sz="2300" dirty="0"/>
              <a:t>System now tracks its movement within particular frame</a:t>
            </a:r>
            <a:endParaRPr lang="en-IN" sz="2300" dirty="0"/>
          </a:p>
          <a:p>
            <a:pPr lvl="0" fontAlgn="base"/>
            <a:r>
              <a:rPr lang="en-US" sz="2300" dirty="0"/>
              <a:t>This is tracked in terms of </a:t>
            </a:r>
            <a:r>
              <a:rPr lang="en-US" sz="2300" dirty="0" err="1"/>
              <a:t>x,y</a:t>
            </a:r>
            <a:r>
              <a:rPr lang="en-US" sz="2300" dirty="0"/>
              <a:t> coordinates</a:t>
            </a:r>
            <a:endParaRPr lang="en-IN" sz="2300" dirty="0"/>
          </a:p>
          <a:p>
            <a:pPr lvl="0" fontAlgn="base"/>
            <a:r>
              <a:rPr lang="en-US" sz="2300" dirty="0"/>
              <a:t>These x, coordinates are now mapped onto mouse cursor positioning</a:t>
            </a:r>
            <a:endParaRPr lang="en-IN" sz="2300" dirty="0"/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5461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E689-6CF1-415C-87F8-93A0FD6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23E7C-5601-419B-A3BD-B5D11E7A5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61365"/>
            <a:ext cx="4598894" cy="6478213"/>
          </a:xfrm>
        </p:spPr>
      </p:pic>
    </p:spTree>
    <p:extLst>
      <p:ext uri="{BB962C8B-B14F-4D97-AF65-F5344CB8AC3E}">
        <p14:creationId xmlns:p14="http://schemas.microsoft.com/office/powerpoint/2010/main" val="12283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41E-4FCC-4F82-BF46-7311C31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91F02-6781-4543-953D-2E3FC2EE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04" y="1183341"/>
            <a:ext cx="8946327" cy="5498529"/>
          </a:xfrm>
        </p:spPr>
      </p:pic>
    </p:spTree>
    <p:extLst>
      <p:ext uri="{BB962C8B-B14F-4D97-AF65-F5344CB8AC3E}">
        <p14:creationId xmlns:p14="http://schemas.microsoft.com/office/powerpoint/2010/main" val="7065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C1E8-15B5-4822-BD1A-097D45B9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9588"/>
            <a:ext cx="10820400" cy="4999702"/>
          </a:xfrm>
        </p:spPr>
        <p:txBody>
          <a:bodyPr>
            <a:normAutofit/>
          </a:bodyPr>
          <a:lstStyle/>
          <a:p>
            <a:r>
              <a:rPr lang="en-US" sz="3200" dirty="0"/>
              <a:t>The main objectives of the project are as follows: -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>a. </a:t>
            </a:r>
            <a:r>
              <a:rPr lang="en-US" sz="3200" b="1" dirty="0"/>
              <a:t> </a:t>
            </a:r>
            <a:r>
              <a:rPr lang="en-US" sz="3200" dirty="0"/>
              <a:t>Obtain input video feed 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>b. Retrieve useful data from the image to be used as input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>c. Filter the image and identify different colors.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>d. Track the movement of colors in the video frame. 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>e.  Implement it to the mouse interface of the computer according to predefined notions for mouse pointer control.</a:t>
            </a:r>
            <a:r>
              <a:rPr lang="en-US" sz="3200" b="1" dirty="0"/>
              <a:t> 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8127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jpeg">
            <a:extLst>
              <a:ext uri="{FF2B5EF4-FFF2-40B4-BE49-F238E27FC236}">
                <a16:creationId xmlns:a16="http://schemas.microsoft.com/office/drawing/2014/main" id="{B55963C9-EB2D-44F8-A2E9-AE1E857A5B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719" y="196507"/>
            <a:ext cx="5720561" cy="64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E76B-F4FF-4BEE-81C6-06E5AAB7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1166"/>
            <a:ext cx="10820400" cy="5430357"/>
          </a:xfrm>
        </p:spPr>
        <p:txBody>
          <a:bodyPr>
            <a:noAutofit/>
          </a:bodyPr>
          <a:lstStyle/>
          <a:p>
            <a:r>
              <a:rPr lang="en-US" sz="2800" dirty="0"/>
              <a:t>The HSV color space was chosen since it was found by to be the best color space for skin detection. </a:t>
            </a:r>
          </a:p>
          <a:p>
            <a:r>
              <a:rPr lang="en-US" sz="2800" dirty="0"/>
              <a:t>The next step would be to use a method that would differentiate selected color pixels from non-color pixels in the image (color detection). </a:t>
            </a:r>
          </a:p>
          <a:p>
            <a:r>
              <a:rPr lang="en-US" sz="2800" dirty="0"/>
              <a:t>The system can be broken down in four main components, which are: </a:t>
            </a:r>
          </a:p>
          <a:p>
            <a:pPr lvl="1"/>
            <a:r>
              <a:rPr lang="en-US" sz="2800" dirty="0"/>
              <a:t>Color detection </a:t>
            </a:r>
          </a:p>
          <a:p>
            <a:pPr lvl="1"/>
            <a:r>
              <a:rPr lang="en-US" sz="2800" dirty="0"/>
              <a:t>Color Contour Extraction </a:t>
            </a:r>
          </a:p>
          <a:p>
            <a:pPr lvl="1"/>
            <a:r>
              <a:rPr lang="en-US" sz="2800" dirty="0"/>
              <a:t>Hand Tracking </a:t>
            </a:r>
          </a:p>
          <a:p>
            <a:pPr lvl="1"/>
            <a:r>
              <a:rPr lang="en-US" sz="2800" dirty="0"/>
              <a:t>Gesture Recognition </a:t>
            </a:r>
          </a:p>
          <a:p>
            <a:pPr lvl="1"/>
            <a:r>
              <a:rPr lang="en-US" sz="2800" dirty="0"/>
              <a:t>Cursor Control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84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D912-1645-4373-8199-0382E20C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0" y="646122"/>
            <a:ext cx="10820400" cy="5961298"/>
          </a:xfrm>
        </p:spPr>
        <p:txBody>
          <a:bodyPr>
            <a:normAutofit fontScale="92500"/>
          </a:bodyPr>
          <a:lstStyle/>
          <a:p>
            <a:r>
              <a:rPr lang="en-US" dirty="0"/>
              <a:t>calibrate the color ranges for three of his fingers individually. This is done by calling the </a:t>
            </a:r>
            <a:r>
              <a:rPr lang="en-US" b="1" dirty="0" err="1"/>
              <a:t>calibrateColor</a:t>
            </a:r>
            <a:r>
              <a:rPr lang="en-US" b="1" dirty="0"/>
              <a:t>() </a:t>
            </a:r>
            <a:r>
              <a:rPr lang="en-US" dirty="0"/>
              <a:t>function thrice right at the beginning of the program</a:t>
            </a:r>
          </a:p>
          <a:p>
            <a:r>
              <a:rPr lang="en-US" dirty="0"/>
              <a:t>Depending on the calibrations, only the three fingertips are extracted from the video, one   by one, using the </a:t>
            </a:r>
            <a:r>
              <a:rPr lang="en-US" b="1" dirty="0"/>
              <a:t>cv2.inRange()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remove noise in the video feed, we apply a </a:t>
            </a:r>
            <a:r>
              <a:rPr lang="en-US" b="1" dirty="0"/>
              <a:t>two-step morphism </a:t>
            </a:r>
            <a:r>
              <a:rPr lang="en-US" dirty="0"/>
              <a:t>i.e. erosion and dilation</a:t>
            </a:r>
          </a:p>
          <a:p>
            <a:pPr lvl="0"/>
            <a:r>
              <a:rPr lang="en-US" dirty="0"/>
              <a:t>Depending upon its output, the </a:t>
            </a:r>
            <a:r>
              <a:rPr lang="en-US" b="1" dirty="0" err="1"/>
              <a:t>performAction</a:t>
            </a:r>
            <a:r>
              <a:rPr lang="en-US" b="1" dirty="0"/>
              <a:t>() </a:t>
            </a:r>
            <a:r>
              <a:rPr lang="en-US" dirty="0"/>
              <a:t>function carries out either of the following using the </a:t>
            </a:r>
            <a:r>
              <a:rPr lang="en-US" dirty="0" err="1"/>
              <a:t>PyAutoGUI</a:t>
            </a:r>
            <a:r>
              <a:rPr lang="en-US" dirty="0"/>
              <a:t> library:</a:t>
            </a:r>
            <a:endParaRPr lang="en-IN" dirty="0"/>
          </a:p>
          <a:p>
            <a:pPr lvl="1"/>
            <a:r>
              <a:rPr lang="en-US" dirty="0"/>
              <a:t>free cursor movement</a:t>
            </a:r>
            <a:endParaRPr lang="en-IN" dirty="0"/>
          </a:p>
          <a:p>
            <a:pPr lvl="1"/>
            <a:r>
              <a:rPr lang="en-US" dirty="0"/>
              <a:t>left click</a:t>
            </a:r>
            <a:endParaRPr lang="en-IN" dirty="0"/>
          </a:p>
          <a:p>
            <a:pPr lvl="1"/>
            <a:r>
              <a:rPr lang="en-US" dirty="0"/>
              <a:t>right click</a:t>
            </a:r>
            <a:endParaRPr lang="en-IN" dirty="0"/>
          </a:p>
          <a:p>
            <a:pPr lvl="1"/>
            <a:r>
              <a:rPr lang="en-US" dirty="0"/>
              <a:t>drag/select</a:t>
            </a:r>
          </a:p>
          <a:p>
            <a:pPr lvl="1"/>
            <a:r>
              <a:rPr lang="en-US" sz="2200" dirty="0"/>
              <a:t>scroll up</a:t>
            </a:r>
            <a:endParaRPr lang="en-IN" sz="1800" dirty="0"/>
          </a:p>
          <a:p>
            <a:pPr lvl="1"/>
            <a:r>
              <a:rPr lang="en-US" sz="2200" dirty="0"/>
              <a:t>scroll down</a:t>
            </a:r>
            <a:endParaRPr lang="en-IN" sz="1800" dirty="0"/>
          </a:p>
          <a:p>
            <a:endParaRPr lang="en-IN" sz="2400" dirty="0"/>
          </a:p>
          <a:p>
            <a:pPr lvl="1"/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Blue Object Tracking">
            <a:extLst>
              <a:ext uri="{FF2B5EF4-FFF2-40B4-BE49-F238E27FC236}">
                <a16:creationId xmlns:a16="http://schemas.microsoft.com/office/drawing/2014/main" id="{3EBB16A3-7803-4E54-8C87-BCC250009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08" y="1840684"/>
            <a:ext cx="4286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4B2B5778-5B2C-40E6-9E3E-1182E6C067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559" y="172489"/>
            <a:ext cx="8490821" cy="65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68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</TotalTime>
  <Words>513</Words>
  <Application>Microsoft Office PowerPoint</Application>
  <PresentationFormat>Widescreen</PresentationFormat>
  <Paragraphs>67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Adobe Gothic Std B</vt:lpstr>
      <vt:lpstr>Arial</vt:lpstr>
      <vt:lpstr>Century Gothic</vt:lpstr>
      <vt:lpstr>Vapor Trail</vt:lpstr>
      <vt:lpstr>CURSOR MOVEMENT BY HAND GESTURE</vt:lpstr>
      <vt:lpstr>Our algorithm works as follows:</vt:lpstr>
      <vt:lpstr>Program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 MOVEMENT BY HAND GESTURE</dc:title>
  <dc:creator>nimali keny</dc:creator>
  <cp:lastModifiedBy>nimali keny</cp:lastModifiedBy>
  <cp:revision>8</cp:revision>
  <dcterms:created xsi:type="dcterms:W3CDTF">2020-02-26T06:54:05Z</dcterms:created>
  <dcterms:modified xsi:type="dcterms:W3CDTF">2020-04-03T10:44:56Z</dcterms:modified>
</cp:coreProperties>
</file>