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slideMasters/slideMaster4.xml" ContentType="application/vnd.openxmlformats-officedocument.presentationml.slide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sldIdLst>
    <p:sldId id="286" r:id="rId5"/>
  </p:sldIdLst>
  <p:sldSz cx="41148000" cy="19202400"/>
  <p:notesSz cx="6858000" cy="9144000"/>
  <p:defaultText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3E9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395" autoAdjust="0"/>
    <p:restoredTop sz="94706" autoAdjust="0"/>
  </p:normalViewPr>
  <p:slideViewPr>
    <p:cSldViewPr snapToGrid="0" snapToObjects="1" showGuides="1">
      <p:cViewPr>
        <p:scale>
          <a:sx n="35" d="100"/>
          <a:sy n="35" d="100"/>
        </p:scale>
        <p:origin x="708" y="-72"/>
      </p:cViewPr>
      <p:guideLst>
        <p:guide orient="horz" pos="12095"/>
        <p:guide orient="horz" pos="35"/>
        <p:guide pos="259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9/8/2011</a:t>
            </a:fld>
            <a:endParaRPr lang="en-US" dirty="0"/>
          </a:p>
        </p:txBody>
      </p:sp>
      <p:sp>
        <p:nvSpPr>
          <p:cNvPr id="4" name="Slide Image Placeholder 3"/>
          <p:cNvSpPr>
            <a:spLocks noGrp="1" noRot="1" noChangeAspect="1"/>
          </p:cNvSpPr>
          <p:nvPr>
            <p:ph type="sldImg" idx="2"/>
          </p:nvPr>
        </p:nvSpPr>
        <p:spPr>
          <a:xfrm>
            <a:off x="-244475" y="685800"/>
            <a:ext cx="73469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 xmlns:p14="http://schemas.microsoft.com/office/powerpoint/2010/main" val="1793081983"/>
      </p:ext>
    </p:extLst>
  </p:cSld>
  <p:clrMap bg1="lt1" tx1="dk1" bg2="lt2" tx2="dk2" accent1="accent1" accent2="accent2" accent3="accent3" accent4="accent4" accent5="accent5" accent6="accent6" hlink="hlink" folHlink="folHlink"/>
  <p:notesStyle>
    <a:lvl1pPr marL="0" algn="l" defTabSz="3448171" rtl="0" eaLnBrk="1" latinLnBrk="0" hangingPunct="1">
      <a:defRPr sz="4600" kern="1200">
        <a:solidFill>
          <a:schemeClr val="tx1"/>
        </a:solidFill>
        <a:latin typeface="+mn-lt"/>
        <a:ea typeface="+mn-ea"/>
        <a:cs typeface="+mn-cs"/>
      </a:defRPr>
    </a:lvl1pPr>
    <a:lvl2pPr marL="1724086" algn="l" defTabSz="3448171" rtl="0" eaLnBrk="1" latinLnBrk="0" hangingPunct="1">
      <a:defRPr sz="4600" kern="1200">
        <a:solidFill>
          <a:schemeClr val="tx1"/>
        </a:solidFill>
        <a:latin typeface="+mn-lt"/>
        <a:ea typeface="+mn-ea"/>
        <a:cs typeface="+mn-cs"/>
      </a:defRPr>
    </a:lvl2pPr>
    <a:lvl3pPr marL="3448171" algn="l" defTabSz="3448171" rtl="0" eaLnBrk="1" latinLnBrk="0" hangingPunct="1">
      <a:defRPr sz="4600" kern="1200">
        <a:solidFill>
          <a:schemeClr val="tx1"/>
        </a:solidFill>
        <a:latin typeface="+mn-lt"/>
        <a:ea typeface="+mn-ea"/>
        <a:cs typeface="+mn-cs"/>
      </a:defRPr>
    </a:lvl3pPr>
    <a:lvl4pPr marL="5172257" algn="l" defTabSz="3448171" rtl="0" eaLnBrk="1" latinLnBrk="0" hangingPunct="1">
      <a:defRPr sz="4600" kern="1200">
        <a:solidFill>
          <a:schemeClr val="tx1"/>
        </a:solidFill>
        <a:latin typeface="+mn-lt"/>
        <a:ea typeface="+mn-ea"/>
        <a:cs typeface="+mn-cs"/>
      </a:defRPr>
    </a:lvl4pPr>
    <a:lvl5pPr marL="6896342" algn="l" defTabSz="3448171" rtl="0" eaLnBrk="1" latinLnBrk="0" hangingPunct="1">
      <a:defRPr sz="4600" kern="1200">
        <a:solidFill>
          <a:schemeClr val="tx1"/>
        </a:solidFill>
        <a:latin typeface="+mn-lt"/>
        <a:ea typeface="+mn-ea"/>
        <a:cs typeface="+mn-cs"/>
      </a:defRPr>
    </a:lvl5pPr>
    <a:lvl6pPr marL="8620428" algn="l" defTabSz="3448171" rtl="0" eaLnBrk="1" latinLnBrk="0" hangingPunct="1">
      <a:defRPr sz="4600" kern="1200">
        <a:solidFill>
          <a:schemeClr val="tx1"/>
        </a:solidFill>
        <a:latin typeface="+mn-lt"/>
        <a:ea typeface="+mn-ea"/>
        <a:cs typeface="+mn-cs"/>
      </a:defRPr>
    </a:lvl6pPr>
    <a:lvl7pPr marL="10344514" algn="l" defTabSz="3448171" rtl="0" eaLnBrk="1" latinLnBrk="0" hangingPunct="1">
      <a:defRPr sz="4600" kern="1200">
        <a:solidFill>
          <a:schemeClr val="tx1"/>
        </a:solidFill>
        <a:latin typeface="+mn-lt"/>
        <a:ea typeface="+mn-ea"/>
        <a:cs typeface="+mn-cs"/>
      </a:defRPr>
    </a:lvl7pPr>
    <a:lvl8pPr marL="12068599" algn="l" defTabSz="3448171" rtl="0" eaLnBrk="1" latinLnBrk="0" hangingPunct="1">
      <a:defRPr sz="4600" kern="1200">
        <a:solidFill>
          <a:schemeClr val="tx1"/>
        </a:solidFill>
        <a:latin typeface="+mn-lt"/>
        <a:ea typeface="+mn-ea"/>
        <a:cs typeface="+mn-cs"/>
      </a:defRPr>
    </a:lvl8pPr>
    <a:lvl9pPr marL="13792685" algn="l" defTabSz="3448171"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475" y="685800"/>
            <a:ext cx="73469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91366" y="266701"/>
            <a:ext cx="30009353" cy="844550"/>
          </a:xfrm>
          <a:prstGeom prst="rect">
            <a:avLst/>
          </a:prstGeom>
        </p:spPr>
        <p:txBody>
          <a:bodyPr lIns="71838" tIns="35918" rIns="71838" bIns="35918" anchor="ctr" anchorCtr="0"/>
          <a:lstStyle>
            <a:lvl1pPr>
              <a:defRPr sz="4900"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444997" y="9643412"/>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4997" y="307260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INTRODUCTION or ABSTRACT</a:t>
            </a:r>
            <a:endParaRPr lang="en-US" dirty="0"/>
          </a:p>
        </p:txBody>
      </p:sp>
      <p:sp>
        <p:nvSpPr>
          <p:cNvPr id="7" name="Text Placeholder 6"/>
          <p:cNvSpPr>
            <a:spLocks noGrp="1"/>
          </p:cNvSpPr>
          <p:nvPr>
            <p:ph type="body" sz="quarter" idx="12" hasCustomPrompt="1"/>
          </p:nvPr>
        </p:nvSpPr>
        <p:spPr>
          <a:xfrm>
            <a:off x="5572126" y="1155700"/>
            <a:ext cx="30075188" cy="666750"/>
          </a:xfrm>
          <a:prstGeom prst="rect">
            <a:avLst/>
          </a:prstGeom>
        </p:spPr>
        <p:txBody>
          <a:bodyPr lIns="71838" tIns="35918" rIns="71838" bIns="35918" anchor="ctr" anchorCtr="0"/>
          <a:lstStyle>
            <a:lvl1pPr algn="ctr">
              <a:buNone/>
              <a:defRPr sz="4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14" name="Picture Placeholder 13"/>
          <p:cNvSpPr>
            <a:spLocks noGrp="1"/>
          </p:cNvSpPr>
          <p:nvPr>
            <p:ph type="pic" sz="quarter" idx="15" hasCustomPrompt="1"/>
          </p:nvPr>
        </p:nvSpPr>
        <p:spPr>
          <a:xfrm>
            <a:off x="857250" y="66675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15" name="Text Placeholder 6"/>
          <p:cNvSpPr>
            <a:spLocks noGrp="1"/>
          </p:cNvSpPr>
          <p:nvPr>
            <p:ph type="body" sz="quarter" idx="16" hasCustomPrompt="1"/>
          </p:nvPr>
        </p:nvSpPr>
        <p:spPr>
          <a:xfrm>
            <a:off x="5572126" y="1911350"/>
            <a:ext cx="30075188" cy="666750"/>
          </a:xfrm>
          <a:prstGeom prst="rect">
            <a:avLst/>
          </a:prstGeom>
        </p:spPr>
        <p:txBody>
          <a:bodyPr lIns="71838" tIns="35918" rIns="71838" bIns="35918" anchor="ctr" anchorCtr="0"/>
          <a:lstStyle>
            <a:lvl1pPr algn="ctr">
              <a:buNone/>
              <a:defRPr sz="2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18" name="Picture Placeholder 13"/>
          <p:cNvSpPr>
            <a:spLocks noGrp="1"/>
          </p:cNvSpPr>
          <p:nvPr>
            <p:ph type="pic" sz="quarter" idx="18" hasCustomPrompt="1"/>
          </p:nvPr>
        </p:nvSpPr>
        <p:spPr>
          <a:xfrm>
            <a:off x="36147375" y="71120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8579942" y="3072606"/>
            <a:ext cx="7752457"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444997" y="3588127"/>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444997" y="9127892"/>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6691741"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6691741"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50547" y="3071681"/>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50546" y="3593790"/>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50546" y="8325763"/>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50547" y="8841283"/>
            <a:ext cx="775543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50547" y="14533377"/>
            <a:ext cx="775543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50546" y="15048898"/>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8562925" y="3593790"/>
            <a:ext cx="7754386"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83" name="Picture Placeholder 13"/>
          <p:cNvSpPr>
            <a:spLocks noGrp="1"/>
          </p:cNvSpPr>
          <p:nvPr>
            <p:ph type="pic" sz="quarter" idx="11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76" name="Text Placeholder 3"/>
          <p:cNvSpPr>
            <a:spLocks noGrp="1"/>
          </p:cNvSpPr>
          <p:nvPr>
            <p:ph type="body" sz="quarter" idx="136" hasCustomPrompt="1"/>
          </p:nvPr>
        </p:nvSpPr>
        <p:spPr>
          <a:xfrm>
            <a:off x="24808518"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24808518"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78" name="Text Placeholder 5"/>
          <p:cNvSpPr>
            <a:spLocks noGrp="1"/>
          </p:cNvSpPr>
          <p:nvPr>
            <p:ph type="body" sz="quarter" idx="13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79" name="Text Placeholder 5"/>
          <p:cNvSpPr>
            <a:spLocks noGrp="1"/>
          </p:cNvSpPr>
          <p:nvPr>
            <p:ph type="body" sz="quarter" idx="13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0" name="Text Placeholder 5"/>
          <p:cNvSpPr>
            <a:spLocks noGrp="1"/>
          </p:cNvSpPr>
          <p:nvPr>
            <p:ph type="body" sz="quarter" idx="140"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1" name="Text Placeholder 5"/>
          <p:cNvSpPr>
            <a:spLocks noGrp="1"/>
          </p:cNvSpPr>
          <p:nvPr>
            <p:ph type="body" sz="quarter" idx="141"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2" name="Text Placeholder 5"/>
          <p:cNvSpPr>
            <a:spLocks noGrp="1"/>
          </p:cNvSpPr>
          <p:nvPr>
            <p:ph type="body" sz="quarter" idx="142"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8" name="Text Placeholder 5"/>
          <p:cNvSpPr>
            <a:spLocks noGrp="1"/>
          </p:cNvSpPr>
          <p:nvPr>
            <p:ph type="body" sz="quarter" idx="143"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0" name="Text Placeholder 5"/>
          <p:cNvSpPr>
            <a:spLocks noGrp="1"/>
          </p:cNvSpPr>
          <p:nvPr>
            <p:ph type="body" sz="quarter" idx="144"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1" name="Text Placeholder 5"/>
          <p:cNvSpPr>
            <a:spLocks noGrp="1"/>
          </p:cNvSpPr>
          <p:nvPr>
            <p:ph type="body" sz="quarter" idx="145"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3" name="Text Placeholder 5"/>
          <p:cNvSpPr>
            <a:spLocks noGrp="1"/>
          </p:cNvSpPr>
          <p:nvPr>
            <p:ph type="body" sz="quarter" idx="146"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4" name="Text Placeholder 5"/>
          <p:cNvSpPr>
            <a:spLocks noGrp="1"/>
          </p:cNvSpPr>
          <p:nvPr>
            <p:ph type="body" sz="quarter" idx="147"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4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4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9" name="Text Placeholder 3"/>
          <p:cNvSpPr>
            <a:spLocks noGrp="1"/>
          </p:cNvSpPr>
          <p:nvPr>
            <p:ph type="body" sz="quarter" idx="15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0" name="Text Placeholder 3"/>
          <p:cNvSpPr>
            <a:spLocks noGrp="1"/>
          </p:cNvSpPr>
          <p:nvPr>
            <p:ph type="body" sz="quarter" idx="151"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1" name="Text Placeholder 3"/>
          <p:cNvSpPr>
            <a:spLocks noGrp="1"/>
          </p:cNvSpPr>
          <p:nvPr>
            <p:ph type="body" sz="quarter" idx="15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2" name="Text Placeholder 3"/>
          <p:cNvSpPr>
            <a:spLocks noGrp="1"/>
          </p:cNvSpPr>
          <p:nvPr>
            <p:ph type="body" sz="quarter" idx="153"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4" name="Text Placeholder 3"/>
          <p:cNvSpPr>
            <a:spLocks noGrp="1"/>
          </p:cNvSpPr>
          <p:nvPr>
            <p:ph type="body" sz="quarter" idx="15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5" name="Text Placeholder 3"/>
          <p:cNvSpPr>
            <a:spLocks noGrp="1"/>
          </p:cNvSpPr>
          <p:nvPr>
            <p:ph type="body" sz="quarter" idx="155"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6" name="Text Placeholder 3"/>
          <p:cNvSpPr>
            <a:spLocks noGrp="1"/>
          </p:cNvSpPr>
          <p:nvPr>
            <p:ph type="body" sz="quarter" idx="156"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7" name="Text Placeholder 3"/>
          <p:cNvSpPr>
            <a:spLocks noGrp="1"/>
          </p:cNvSpPr>
          <p:nvPr>
            <p:ph type="body" sz="quarter" idx="157"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58"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59"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6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8" name="Title 1"/>
          <p:cNvSpPr>
            <a:spLocks noGrp="1"/>
          </p:cNvSpPr>
          <p:nvPr>
            <p:ph type="title" hasCustomPrompt="1"/>
          </p:nvPr>
        </p:nvSpPr>
        <p:spPr>
          <a:xfrm>
            <a:off x="5591366" y="266701"/>
            <a:ext cx="30009353" cy="844550"/>
          </a:xfrm>
          <a:prstGeom prst="rect">
            <a:avLst/>
          </a:prstGeom>
        </p:spPr>
        <p:txBody>
          <a:bodyPr lIns="71838" tIns="35918" rIns="71838" bIns="35918" anchor="ctr" anchorCtr="0"/>
          <a:lstStyle>
            <a:lvl1pPr>
              <a:defRPr sz="4900" b="1"/>
            </a:lvl1pPr>
          </a:lstStyle>
          <a:p>
            <a:r>
              <a:rPr lang="en-US" dirty="0" smtClean="0"/>
              <a:t>Click here to add the poster title</a:t>
            </a:r>
            <a:endParaRPr lang="en-US" dirty="0"/>
          </a:p>
        </p:txBody>
      </p:sp>
      <p:sp>
        <p:nvSpPr>
          <p:cNvPr id="59" name="Text Placeholder 3"/>
          <p:cNvSpPr>
            <a:spLocks noGrp="1"/>
          </p:cNvSpPr>
          <p:nvPr>
            <p:ph type="body" sz="quarter" idx="10" hasCustomPrompt="1"/>
          </p:nvPr>
        </p:nvSpPr>
        <p:spPr>
          <a:xfrm>
            <a:off x="444997" y="9643412"/>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2" name="Text Placeholder 5"/>
          <p:cNvSpPr>
            <a:spLocks noGrp="1"/>
          </p:cNvSpPr>
          <p:nvPr>
            <p:ph type="body" sz="quarter" idx="11" hasCustomPrompt="1"/>
          </p:nvPr>
        </p:nvSpPr>
        <p:spPr>
          <a:xfrm>
            <a:off x="444997" y="307260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INTRODUCTION or ABSTRACT</a:t>
            </a:r>
            <a:endParaRPr lang="en-US" dirty="0"/>
          </a:p>
        </p:txBody>
      </p:sp>
      <p:sp>
        <p:nvSpPr>
          <p:cNvPr id="64" name="Text Placeholder 6"/>
          <p:cNvSpPr>
            <a:spLocks noGrp="1"/>
          </p:cNvSpPr>
          <p:nvPr>
            <p:ph type="body" sz="quarter" idx="12" hasCustomPrompt="1"/>
          </p:nvPr>
        </p:nvSpPr>
        <p:spPr>
          <a:xfrm>
            <a:off x="5572126" y="1155700"/>
            <a:ext cx="30075188" cy="666750"/>
          </a:xfrm>
          <a:prstGeom prst="rect">
            <a:avLst/>
          </a:prstGeom>
        </p:spPr>
        <p:txBody>
          <a:bodyPr lIns="71838" tIns="35918" rIns="71838" bIns="35918" anchor="ctr" anchorCtr="0"/>
          <a:lstStyle>
            <a:lvl1pPr algn="ctr">
              <a:buNone/>
              <a:defRPr sz="4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65" name="Picture Placeholder 13"/>
          <p:cNvSpPr>
            <a:spLocks noGrp="1"/>
          </p:cNvSpPr>
          <p:nvPr>
            <p:ph type="pic" sz="quarter" idx="15" hasCustomPrompt="1"/>
          </p:nvPr>
        </p:nvSpPr>
        <p:spPr>
          <a:xfrm>
            <a:off x="857250" y="66675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67" name="Text Placeholder 6"/>
          <p:cNvSpPr>
            <a:spLocks noGrp="1"/>
          </p:cNvSpPr>
          <p:nvPr>
            <p:ph type="body" sz="quarter" idx="16" hasCustomPrompt="1"/>
          </p:nvPr>
        </p:nvSpPr>
        <p:spPr>
          <a:xfrm>
            <a:off x="5572126" y="1911350"/>
            <a:ext cx="30075188" cy="666750"/>
          </a:xfrm>
          <a:prstGeom prst="rect">
            <a:avLst/>
          </a:prstGeom>
        </p:spPr>
        <p:txBody>
          <a:bodyPr lIns="71838" tIns="35918" rIns="71838" bIns="35918" anchor="ctr" anchorCtr="0"/>
          <a:lstStyle>
            <a:lvl1pPr algn="ctr">
              <a:buNone/>
              <a:defRPr sz="2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68" name="Picture Placeholder 13"/>
          <p:cNvSpPr>
            <a:spLocks noGrp="1"/>
          </p:cNvSpPr>
          <p:nvPr>
            <p:ph type="pic" sz="quarter" idx="18" hasCustomPrompt="1"/>
          </p:nvPr>
        </p:nvSpPr>
        <p:spPr>
          <a:xfrm>
            <a:off x="36147375" y="71120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70" name="Text Placeholder 5"/>
          <p:cNvSpPr>
            <a:spLocks noGrp="1"/>
          </p:cNvSpPr>
          <p:nvPr>
            <p:ph type="body" sz="quarter" idx="20" hasCustomPrompt="1"/>
          </p:nvPr>
        </p:nvSpPr>
        <p:spPr>
          <a:xfrm>
            <a:off x="465320" y="14527714"/>
            <a:ext cx="7752457"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OBJECTIVES</a:t>
            </a:r>
            <a:endParaRPr lang="en-US" dirty="0"/>
          </a:p>
        </p:txBody>
      </p:sp>
      <p:sp>
        <p:nvSpPr>
          <p:cNvPr id="71" name="Text Placeholder 3"/>
          <p:cNvSpPr>
            <a:spLocks noGrp="1"/>
          </p:cNvSpPr>
          <p:nvPr>
            <p:ph type="body" sz="quarter" idx="21" hasCustomPrompt="1"/>
          </p:nvPr>
        </p:nvSpPr>
        <p:spPr>
          <a:xfrm>
            <a:off x="444997" y="3588127"/>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3" name="Text Placeholder 5"/>
          <p:cNvSpPr>
            <a:spLocks noGrp="1"/>
          </p:cNvSpPr>
          <p:nvPr>
            <p:ph type="body" sz="quarter" idx="22" hasCustomPrompt="1"/>
          </p:nvPr>
        </p:nvSpPr>
        <p:spPr>
          <a:xfrm>
            <a:off x="444997" y="9127892"/>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MATERIALS &amp; METHODS</a:t>
            </a:r>
            <a:endParaRPr lang="en-US" dirty="0"/>
          </a:p>
        </p:txBody>
      </p:sp>
      <p:sp>
        <p:nvSpPr>
          <p:cNvPr id="74" name="Text Placeholder 3"/>
          <p:cNvSpPr>
            <a:spLocks noGrp="1"/>
          </p:cNvSpPr>
          <p:nvPr>
            <p:ph type="body" sz="quarter" idx="23" hasCustomPrompt="1"/>
          </p:nvPr>
        </p:nvSpPr>
        <p:spPr>
          <a:xfrm>
            <a:off x="8579275" y="3593790"/>
            <a:ext cx="6963001"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6" name="Text Placeholder 5"/>
          <p:cNvSpPr>
            <a:spLocks noGrp="1"/>
          </p:cNvSpPr>
          <p:nvPr>
            <p:ph type="body" sz="quarter" idx="24" hasCustomPrompt="1"/>
          </p:nvPr>
        </p:nvSpPr>
        <p:spPr>
          <a:xfrm>
            <a:off x="8579274" y="3050680"/>
            <a:ext cx="23996226"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05" name="Text Placeholder 5"/>
          <p:cNvSpPr>
            <a:spLocks noGrp="1"/>
          </p:cNvSpPr>
          <p:nvPr>
            <p:ph type="body" sz="quarter" idx="25" hasCustomPrompt="1"/>
          </p:nvPr>
        </p:nvSpPr>
        <p:spPr>
          <a:xfrm>
            <a:off x="32950547" y="3071681"/>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CONCLUSIONS</a:t>
            </a:r>
            <a:endParaRPr lang="en-US" dirty="0"/>
          </a:p>
        </p:txBody>
      </p:sp>
      <p:sp>
        <p:nvSpPr>
          <p:cNvPr id="106" name="Text Placeholder 3"/>
          <p:cNvSpPr>
            <a:spLocks noGrp="1"/>
          </p:cNvSpPr>
          <p:nvPr>
            <p:ph type="body" sz="quarter" idx="26" hasCustomPrompt="1"/>
          </p:nvPr>
        </p:nvSpPr>
        <p:spPr>
          <a:xfrm>
            <a:off x="32950546" y="3593790"/>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07" name="Text Placeholder 5"/>
          <p:cNvSpPr>
            <a:spLocks noGrp="1"/>
          </p:cNvSpPr>
          <p:nvPr>
            <p:ph type="body" sz="quarter" idx="27" hasCustomPrompt="1"/>
          </p:nvPr>
        </p:nvSpPr>
        <p:spPr>
          <a:xfrm>
            <a:off x="32950546" y="8325763"/>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REFERENCES</a:t>
            </a:r>
            <a:endParaRPr lang="en-US" dirty="0"/>
          </a:p>
        </p:txBody>
      </p:sp>
      <p:sp>
        <p:nvSpPr>
          <p:cNvPr id="108" name="Text Placeholder 3"/>
          <p:cNvSpPr>
            <a:spLocks noGrp="1"/>
          </p:cNvSpPr>
          <p:nvPr>
            <p:ph type="body" sz="quarter" idx="28" hasCustomPrompt="1"/>
          </p:nvPr>
        </p:nvSpPr>
        <p:spPr>
          <a:xfrm>
            <a:off x="32950547" y="8841283"/>
            <a:ext cx="775543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09" name="Text Placeholder 5"/>
          <p:cNvSpPr>
            <a:spLocks noGrp="1"/>
          </p:cNvSpPr>
          <p:nvPr>
            <p:ph type="body" sz="quarter" idx="29" hasCustomPrompt="1"/>
          </p:nvPr>
        </p:nvSpPr>
        <p:spPr>
          <a:xfrm>
            <a:off x="32950547" y="14533377"/>
            <a:ext cx="775543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ACKNOWLEDGEMENTS  or  CONTACT</a:t>
            </a:r>
            <a:endParaRPr lang="en-US" dirty="0"/>
          </a:p>
        </p:txBody>
      </p:sp>
      <p:sp>
        <p:nvSpPr>
          <p:cNvPr id="110" name="Text Placeholder 3"/>
          <p:cNvSpPr>
            <a:spLocks noGrp="1"/>
          </p:cNvSpPr>
          <p:nvPr>
            <p:ph type="body" sz="quarter" idx="30" hasCustomPrompt="1"/>
          </p:nvPr>
        </p:nvSpPr>
        <p:spPr>
          <a:xfrm>
            <a:off x="32950546" y="15048898"/>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11" name="Text Placeholder 3"/>
          <p:cNvSpPr>
            <a:spLocks noGrp="1"/>
          </p:cNvSpPr>
          <p:nvPr>
            <p:ph type="body" sz="quarter" idx="96" hasCustomPrompt="1"/>
          </p:nvPr>
        </p:nvSpPr>
        <p:spPr>
          <a:xfrm>
            <a:off x="448303" y="15048898"/>
            <a:ext cx="7754386"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18" name="Text Placeholder 3"/>
          <p:cNvSpPr>
            <a:spLocks noGrp="1"/>
          </p:cNvSpPr>
          <p:nvPr>
            <p:ph type="body" sz="quarter" idx="150" hasCustomPrompt="1"/>
          </p:nvPr>
        </p:nvSpPr>
        <p:spPr>
          <a:xfrm>
            <a:off x="17095888" y="3566200"/>
            <a:ext cx="6963001"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19" name="Text Placeholder 3"/>
          <p:cNvSpPr>
            <a:spLocks noGrp="1"/>
          </p:cNvSpPr>
          <p:nvPr>
            <p:ph type="body" sz="quarter" idx="151" hasCustomPrompt="1"/>
          </p:nvPr>
        </p:nvSpPr>
        <p:spPr>
          <a:xfrm>
            <a:off x="25612500" y="3566200"/>
            <a:ext cx="6963001"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03" name="Picture Placeholder 13"/>
          <p:cNvSpPr>
            <a:spLocks noGrp="1"/>
          </p:cNvSpPr>
          <p:nvPr>
            <p:ph type="pic" sz="quarter" idx="11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04" name="Picture Placeholder 13"/>
          <p:cNvSpPr>
            <a:spLocks noGrp="1"/>
          </p:cNvSpPr>
          <p:nvPr>
            <p:ph type="pic" sz="quarter" idx="126"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0" name="Picture Placeholder 13"/>
          <p:cNvSpPr>
            <a:spLocks noGrp="1"/>
          </p:cNvSpPr>
          <p:nvPr>
            <p:ph type="pic" sz="quarter" idx="129"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1" name="Picture Placeholder 13"/>
          <p:cNvSpPr>
            <a:spLocks noGrp="1"/>
          </p:cNvSpPr>
          <p:nvPr>
            <p:ph type="pic" sz="quarter" idx="130"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2" name="Picture Placeholder 13"/>
          <p:cNvSpPr>
            <a:spLocks noGrp="1"/>
          </p:cNvSpPr>
          <p:nvPr>
            <p:ph type="pic" sz="quarter" idx="131"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3" name="Picture Placeholder 13"/>
          <p:cNvSpPr>
            <a:spLocks noGrp="1"/>
          </p:cNvSpPr>
          <p:nvPr>
            <p:ph type="pic" sz="quarter" idx="132"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4" name="Picture Placeholder 13"/>
          <p:cNvSpPr>
            <a:spLocks noGrp="1"/>
          </p:cNvSpPr>
          <p:nvPr>
            <p:ph type="pic" sz="quarter" idx="133"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5" name="Picture Placeholder 13"/>
          <p:cNvSpPr>
            <a:spLocks noGrp="1"/>
          </p:cNvSpPr>
          <p:nvPr>
            <p:ph type="pic" sz="quarter" idx="134"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6" name="Picture Placeholder 13"/>
          <p:cNvSpPr>
            <a:spLocks noGrp="1"/>
          </p:cNvSpPr>
          <p:nvPr>
            <p:ph type="pic" sz="quarter" idx="13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7" name="Text Placeholder 5"/>
          <p:cNvSpPr>
            <a:spLocks noGrp="1"/>
          </p:cNvSpPr>
          <p:nvPr>
            <p:ph type="body" sz="quarter" idx="13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58" name="Text Placeholder 5"/>
          <p:cNvSpPr>
            <a:spLocks noGrp="1"/>
          </p:cNvSpPr>
          <p:nvPr>
            <p:ph type="body" sz="quarter" idx="13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59" name="Text Placeholder 5"/>
          <p:cNvSpPr>
            <a:spLocks noGrp="1"/>
          </p:cNvSpPr>
          <p:nvPr>
            <p:ph type="body" sz="quarter" idx="140"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0" name="Text Placeholder 5"/>
          <p:cNvSpPr>
            <a:spLocks noGrp="1"/>
          </p:cNvSpPr>
          <p:nvPr>
            <p:ph type="body" sz="quarter" idx="141"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1" name="Text Placeholder 5"/>
          <p:cNvSpPr>
            <a:spLocks noGrp="1"/>
          </p:cNvSpPr>
          <p:nvPr>
            <p:ph type="body" sz="quarter" idx="142"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2" name="Text Placeholder 5"/>
          <p:cNvSpPr>
            <a:spLocks noGrp="1"/>
          </p:cNvSpPr>
          <p:nvPr>
            <p:ph type="body" sz="quarter" idx="143"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3" name="Text Placeholder 5"/>
          <p:cNvSpPr>
            <a:spLocks noGrp="1"/>
          </p:cNvSpPr>
          <p:nvPr>
            <p:ph type="body" sz="quarter" idx="144"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4" name="Text Placeholder 5"/>
          <p:cNvSpPr>
            <a:spLocks noGrp="1"/>
          </p:cNvSpPr>
          <p:nvPr>
            <p:ph type="body" sz="quarter" idx="145"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5" name="Text Placeholder 5"/>
          <p:cNvSpPr>
            <a:spLocks noGrp="1"/>
          </p:cNvSpPr>
          <p:nvPr>
            <p:ph type="body" sz="quarter" idx="146"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6" name="Text Placeholder 5"/>
          <p:cNvSpPr>
            <a:spLocks noGrp="1"/>
          </p:cNvSpPr>
          <p:nvPr>
            <p:ph type="body" sz="quarter" idx="147"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7" name="Text Placeholder 5"/>
          <p:cNvSpPr>
            <a:spLocks noGrp="1"/>
          </p:cNvSpPr>
          <p:nvPr>
            <p:ph type="body" sz="quarter" idx="14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8" name="Text Placeholder 5"/>
          <p:cNvSpPr>
            <a:spLocks noGrp="1"/>
          </p:cNvSpPr>
          <p:nvPr>
            <p:ph type="body" sz="quarter" idx="14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9" name="Text Placeholder 3"/>
          <p:cNvSpPr>
            <a:spLocks noGrp="1"/>
          </p:cNvSpPr>
          <p:nvPr>
            <p:ph type="body" sz="quarter" idx="15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0" name="Text Placeholder 3"/>
          <p:cNvSpPr>
            <a:spLocks noGrp="1"/>
          </p:cNvSpPr>
          <p:nvPr>
            <p:ph type="body" sz="quarter" idx="153"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1" name="Text Placeholder 3"/>
          <p:cNvSpPr>
            <a:spLocks noGrp="1"/>
          </p:cNvSpPr>
          <p:nvPr>
            <p:ph type="body" sz="quarter" idx="15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2" name="Text Placeholder 3"/>
          <p:cNvSpPr>
            <a:spLocks noGrp="1"/>
          </p:cNvSpPr>
          <p:nvPr>
            <p:ph type="body" sz="quarter" idx="155"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3" name="Text Placeholder 3"/>
          <p:cNvSpPr>
            <a:spLocks noGrp="1"/>
          </p:cNvSpPr>
          <p:nvPr>
            <p:ph type="body" sz="quarter" idx="156"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4" name="Text Placeholder 3"/>
          <p:cNvSpPr>
            <a:spLocks noGrp="1"/>
          </p:cNvSpPr>
          <p:nvPr>
            <p:ph type="body" sz="quarter" idx="157"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5" name="Text Placeholder 3"/>
          <p:cNvSpPr>
            <a:spLocks noGrp="1"/>
          </p:cNvSpPr>
          <p:nvPr>
            <p:ph type="body" sz="quarter" idx="158"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6" name="Text Placeholder 3"/>
          <p:cNvSpPr>
            <a:spLocks noGrp="1"/>
          </p:cNvSpPr>
          <p:nvPr>
            <p:ph type="body" sz="quarter" idx="159"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7" name="Text Placeholder 3"/>
          <p:cNvSpPr>
            <a:spLocks noGrp="1"/>
          </p:cNvSpPr>
          <p:nvPr>
            <p:ph type="body" sz="quarter" idx="16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8" name="Text Placeholder 3"/>
          <p:cNvSpPr>
            <a:spLocks noGrp="1"/>
          </p:cNvSpPr>
          <p:nvPr>
            <p:ph type="body" sz="quarter" idx="161"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9" name="Text Placeholder 3"/>
          <p:cNvSpPr>
            <a:spLocks noGrp="1"/>
          </p:cNvSpPr>
          <p:nvPr>
            <p:ph type="body" sz="quarter" idx="16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93" name="Title 1"/>
          <p:cNvSpPr>
            <a:spLocks noGrp="1"/>
          </p:cNvSpPr>
          <p:nvPr>
            <p:ph type="title" hasCustomPrompt="1"/>
          </p:nvPr>
        </p:nvSpPr>
        <p:spPr>
          <a:xfrm>
            <a:off x="5591366" y="266701"/>
            <a:ext cx="30009353" cy="844550"/>
          </a:xfrm>
          <a:prstGeom prst="rect">
            <a:avLst/>
          </a:prstGeom>
        </p:spPr>
        <p:txBody>
          <a:bodyPr lIns="71838" tIns="35918" rIns="71838" bIns="35918" anchor="ctr" anchorCtr="0"/>
          <a:lstStyle>
            <a:lvl1pPr>
              <a:defRPr sz="4900" b="1"/>
            </a:lvl1pPr>
          </a:lstStyle>
          <a:p>
            <a:r>
              <a:rPr lang="en-US" dirty="0" smtClean="0"/>
              <a:t>Click here to add the poster title</a:t>
            </a:r>
            <a:endParaRPr lang="en-US" dirty="0"/>
          </a:p>
        </p:txBody>
      </p:sp>
      <p:sp>
        <p:nvSpPr>
          <p:cNvPr id="94" name="Text Placeholder 3"/>
          <p:cNvSpPr>
            <a:spLocks noGrp="1"/>
          </p:cNvSpPr>
          <p:nvPr>
            <p:ph type="body" sz="quarter" idx="10" hasCustomPrompt="1"/>
          </p:nvPr>
        </p:nvSpPr>
        <p:spPr>
          <a:xfrm>
            <a:off x="444997" y="9643412"/>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95" name="Text Placeholder 5"/>
          <p:cNvSpPr>
            <a:spLocks noGrp="1"/>
          </p:cNvSpPr>
          <p:nvPr>
            <p:ph type="body" sz="quarter" idx="11" hasCustomPrompt="1"/>
          </p:nvPr>
        </p:nvSpPr>
        <p:spPr>
          <a:xfrm>
            <a:off x="444997" y="307260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INTRODUCTION or ABSTRACT</a:t>
            </a:r>
            <a:endParaRPr lang="en-US" dirty="0"/>
          </a:p>
        </p:txBody>
      </p:sp>
      <p:sp>
        <p:nvSpPr>
          <p:cNvPr id="96" name="Text Placeholder 6"/>
          <p:cNvSpPr>
            <a:spLocks noGrp="1"/>
          </p:cNvSpPr>
          <p:nvPr>
            <p:ph type="body" sz="quarter" idx="12" hasCustomPrompt="1"/>
          </p:nvPr>
        </p:nvSpPr>
        <p:spPr>
          <a:xfrm>
            <a:off x="5572126" y="1155700"/>
            <a:ext cx="30075188" cy="666750"/>
          </a:xfrm>
          <a:prstGeom prst="rect">
            <a:avLst/>
          </a:prstGeom>
        </p:spPr>
        <p:txBody>
          <a:bodyPr lIns="71838" tIns="35918" rIns="71838" bIns="35918" anchor="ctr" anchorCtr="0"/>
          <a:lstStyle>
            <a:lvl1pPr algn="ctr">
              <a:buNone/>
              <a:defRPr sz="4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97" name="Picture Placeholder 13"/>
          <p:cNvSpPr>
            <a:spLocks noGrp="1"/>
          </p:cNvSpPr>
          <p:nvPr>
            <p:ph type="pic" sz="quarter" idx="15" hasCustomPrompt="1"/>
          </p:nvPr>
        </p:nvSpPr>
        <p:spPr>
          <a:xfrm>
            <a:off x="857250" y="66675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98" name="Text Placeholder 6"/>
          <p:cNvSpPr>
            <a:spLocks noGrp="1"/>
          </p:cNvSpPr>
          <p:nvPr>
            <p:ph type="body" sz="quarter" idx="16" hasCustomPrompt="1"/>
          </p:nvPr>
        </p:nvSpPr>
        <p:spPr>
          <a:xfrm>
            <a:off x="5572126" y="1911350"/>
            <a:ext cx="30075188" cy="666750"/>
          </a:xfrm>
          <a:prstGeom prst="rect">
            <a:avLst/>
          </a:prstGeom>
        </p:spPr>
        <p:txBody>
          <a:bodyPr lIns="71838" tIns="35918" rIns="71838" bIns="35918" anchor="ctr" anchorCtr="0"/>
          <a:lstStyle>
            <a:lvl1pPr algn="ctr">
              <a:buNone/>
              <a:defRPr sz="2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99" name="Picture Placeholder 13"/>
          <p:cNvSpPr>
            <a:spLocks noGrp="1"/>
          </p:cNvSpPr>
          <p:nvPr>
            <p:ph type="pic" sz="quarter" idx="18" hasCustomPrompt="1"/>
          </p:nvPr>
        </p:nvSpPr>
        <p:spPr>
          <a:xfrm>
            <a:off x="36147375" y="71120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100" name="Text Placeholder 5"/>
          <p:cNvSpPr>
            <a:spLocks noGrp="1"/>
          </p:cNvSpPr>
          <p:nvPr>
            <p:ph type="body" sz="quarter" idx="20" hasCustomPrompt="1"/>
          </p:nvPr>
        </p:nvSpPr>
        <p:spPr>
          <a:xfrm>
            <a:off x="465320" y="14527714"/>
            <a:ext cx="7752457"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OBJECTIVES</a:t>
            </a:r>
            <a:endParaRPr lang="en-US" dirty="0"/>
          </a:p>
        </p:txBody>
      </p:sp>
      <p:sp>
        <p:nvSpPr>
          <p:cNvPr id="101" name="Text Placeholder 3"/>
          <p:cNvSpPr>
            <a:spLocks noGrp="1"/>
          </p:cNvSpPr>
          <p:nvPr>
            <p:ph type="body" sz="quarter" idx="21" hasCustomPrompt="1"/>
          </p:nvPr>
        </p:nvSpPr>
        <p:spPr>
          <a:xfrm>
            <a:off x="444997" y="3588127"/>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0" name="Text Placeholder 5"/>
          <p:cNvSpPr>
            <a:spLocks noGrp="1"/>
          </p:cNvSpPr>
          <p:nvPr>
            <p:ph type="body" sz="quarter" idx="22" hasCustomPrompt="1"/>
          </p:nvPr>
        </p:nvSpPr>
        <p:spPr>
          <a:xfrm>
            <a:off x="444997" y="9127892"/>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MATERIALS &amp; METHODS</a:t>
            </a:r>
            <a:endParaRPr lang="en-US" dirty="0"/>
          </a:p>
        </p:txBody>
      </p:sp>
      <p:sp>
        <p:nvSpPr>
          <p:cNvPr id="121" name="Text Placeholder 3"/>
          <p:cNvSpPr>
            <a:spLocks noGrp="1"/>
          </p:cNvSpPr>
          <p:nvPr>
            <p:ph type="body" sz="quarter" idx="23" hasCustomPrompt="1"/>
          </p:nvPr>
        </p:nvSpPr>
        <p:spPr>
          <a:xfrm>
            <a:off x="16691741"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2" name="Text Placeholder 5"/>
          <p:cNvSpPr>
            <a:spLocks noGrp="1"/>
          </p:cNvSpPr>
          <p:nvPr>
            <p:ph type="body" sz="quarter" idx="24" hasCustomPrompt="1"/>
          </p:nvPr>
        </p:nvSpPr>
        <p:spPr>
          <a:xfrm>
            <a:off x="16691741"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23" name="Text Placeholder 5"/>
          <p:cNvSpPr>
            <a:spLocks noGrp="1"/>
          </p:cNvSpPr>
          <p:nvPr>
            <p:ph type="body" sz="quarter" idx="25" hasCustomPrompt="1"/>
          </p:nvPr>
        </p:nvSpPr>
        <p:spPr>
          <a:xfrm>
            <a:off x="32950547" y="3071681"/>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CONCLUSIONS</a:t>
            </a:r>
            <a:endParaRPr lang="en-US" dirty="0"/>
          </a:p>
        </p:txBody>
      </p:sp>
      <p:sp>
        <p:nvSpPr>
          <p:cNvPr id="124" name="Text Placeholder 3"/>
          <p:cNvSpPr>
            <a:spLocks noGrp="1"/>
          </p:cNvSpPr>
          <p:nvPr>
            <p:ph type="body" sz="quarter" idx="26" hasCustomPrompt="1"/>
          </p:nvPr>
        </p:nvSpPr>
        <p:spPr>
          <a:xfrm>
            <a:off x="32950546" y="3593790"/>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5" name="Text Placeholder 5"/>
          <p:cNvSpPr>
            <a:spLocks noGrp="1"/>
          </p:cNvSpPr>
          <p:nvPr>
            <p:ph type="body" sz="quarter" idx="27" hasCustomPrompt="1"/>
          </p:nvPr>
        </p:nvSpPr>
        <p:spPr>
          <a:xfrm>
            <a:off x="32950546" y="8325763"/>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REFERENCES</a:t>
            </a:r>
            <a:endParaRPr lang="en-US" dirty="0"/>
          </a:p>
        </p:txBody>
      </p:sp>
      <p:sp>
        <p:nvSpPr>
          <p:cNvPr id="126" name="Text Placeholder 3"/>
          <p:cNvSpPr>
            <a:spLocks noGrp="1"/>
          </p:cNvSpPr>
          <p:nvPr>
            <p:ph type="body" sz="quarter" idx="28" hasCustomPrompt="1"/>
          </p:nvPr>
        </p:nvSpPr>
        <p:spPr>
          <a:xfrm>
            <a:off x="32950547" y="8841283"/>
            <a:ext cx="775543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7" name="Text Placeholder 5"/>
          <p:cNvSpPr>
            <a:spLocks noGrp="1"/>
          </p:cNvSpPr>
          <p:nvPr>
            <p:ph type="body" sz="quarter" idx="29" hasCustomPrompt="1"/>
          </p:nvPr>
        </p:nvSpPr>
        <p:spPr>
          <a:xfrm>
            <a:off x="32950547" y="14533377"/>
            <a:ext cx="775543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ACKNOWLEDGEMENTS  or  CONTACT</a:t>
            </a:r>
            <a:endParaRPr lang="en-US" dirty="0"/>
          </a:p>
        </p:txBody>
      </p:sp>
      <p:sp>
        <p:nvSpPr>
          <p:cNvPr id="128" name="Text Placeholder 3"/>
          <p:cNvSpPr>
            <a:spLocks noGrp="1"/>
          </p:cNvSpPr>
          <p:nvPr>
            <p:ph type="body" sz="quarter" idx="30" hasCustomPrompt="1"/>
          </p:nvPr>
        </p:nvSpPr>
        <p:spPr>
          <a:xfrm>
            <a:off x="32950546" y="15048898"/>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9" name="Text Placeholder 3"/>
          <p:cNvSpPr>
            <a:spLocks noGrp="1"/>
          </p:cNvSpPr>
          <p:nvPr>
            <p:ph type="body" sz="quarter" idx="96" hasCustomPrompt="1"/>
          </p:nvPr>
        </p:nvSpPr>
        <p:spPr>
          <a:xfrm>
            <a:off x="448303" y="15048898"/>
            <a:ext cx="7754386"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0" name="Text Placeholder 3"/>
          <p:cNvSpPr>
            <a:spLocks noGrp="1"/>
          </p:cNvSpPr>
          <p:nvPr>
            <p:ph type="body" sz="quarter" idx="150" hasCustomPrompt="1"/>
          </p:nvPr>
        </p:nvSpPr>
        <p:spPr>
          <a:xfrm>
            <a:off x="24808518"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1" name="Text Placeholder 5"/>
          <p:cNvSpPr>
            <a:spLocks noGrp="1"/>
          </p:cNvSpPr>
          <p:nvPr>
            <p:ph type="body" sz="quarter" idx="151" hasCustomPrompt="1"/>
          </p:nvPr>
        </p:nvSpPr>
        <p:spPr>
          <a:xfrm>
            <a:off x="24808518"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32" name="Text Placeholder 3"/>
          <p:cNvSpPr>
            <a:spLocks noGrp="1"/>
          </p:cNvSpPr>
          <p:nvPr>
            <p:ph type="body" sz="quarter" idx="152" hasCustomPrompt="1"/>
          </p:nvPr>
        </p:nvSpPr>
        <p:spPr>
          <a:xfrm>
            <a:off x="8579274" y="353861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3" name="Text Placeholder 5"/>
          <p:cNvSpPr>
            <a:spLocks noGrp="1"/>
          </p:cNvSpPr>
          <p:nvPr>
            <p:ph type="body" sz="quarter" idx="153" hasCustomPrompt="1"/>
          </p:nvPr>
        </p:nvSpPr>
        <p:spPr>
          <a:xfrm>
            <a:off x="8579274" y="302309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34" name="Text Placeholder 3"/>
          <p:cNvSpPr>
            <a:spLocks noGrp="1"/>
          </p:cNvSpPr>
          <p:nvPr>
            <p:ph type="body" sz="quarter" idx="154" hasCustomPrompt="1"/>
          </p:nvPr>
        </p:nvSpPr>
        <p:spPr>
          <a:xfrm>
            <a:off x="16691741" y="11623837"/>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5" name="Text Placeholder 5"/>
          <p:cNvSpPr>
            <a:spLocks noGrp="1"/>
          </p:cNvSpPr>
          <p:nvPr>
            <p:ph type="body" sz="quarter" idx="155" hasCustomPrompt="1"/>
          </p:nvPr>
        </p:nvSpPr>
        <p:spPr>
          <a:xfrm>
            <a:off x="16691741" y="11108316"/>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36" name="Text Placeholder 3"/>
          <p:cNvSpPr>
            <a:spLocks noGrp="1"/>
          </p:cNvSpPr>
          <p:nvPr>
            <p:ph type="body" sz="quarter" idx="156" hasCustomPrompt="1"/>
          </p:nvPr>
        </p:nvSpPr>
        <p:spPr>
          <a:xfrm>
            <a:off x="24808518" y="11623837"/>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7" name="Text Placeholder 5"/>
          <p:cNvSpPr>
            <a:spLocks noGrp="1"/>
          </p:cNvSpPr>
          <p:nvPr>
            <p:ph type="body" sz="quarter" idx="157" hasCustomPrompt="1"/>
          </p:nvPr>
        </p:nvSpPr>
        <p:spPr>
          <a:xfrm>
            <a:off x="24808518" y="11108316"/>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38" name="Text Placeholder 3"/>
          <p:cNvSpPr>
            <a:spLocks noGrp="1"/>
          </p:cNvSpPr>
          <p:nvPr>
            <p:ph type="body" sz="quarter" idx="158" hasCustomPrompt="1"/>
          </p:nvPr>
        </p:nvSpPr>
        <p:spPr>
          <a:xfrm>
            <a:off x="8579274" y="11596248"/>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9" name="Text Placeholder 5"/>
          <p:cNvSpPr>
            <a:spLocks noGrp="1"/>
          </p:cNvSpPr>
          <p:nvPr>
            <p:ph type="body" sz="quarter" idx="159" hasCustomPrompt="1"/>
          </p:nvPr>
        </p:nvSpPr>
        <p:spPr>
          <a:xfrm>
            <a:off x="8579274" y="11080726"/>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65" name="Picture Placeholder 13"/>
          <p:cNvSpPr>
            <a:spLocks noGrp="1"/>
          </p:cNvSpPr>
          <p:nvPr>
            <p:ph type="pic" sz="quarter" idx="11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66" name="Picture Placeholder 13"/>
          <p:cNvSpPr>
            <a:spLocks noGrp="1"/>
          </p:cNvSpPr>
          <p:nvPr>
            <p:ph type="pic" sz="quarter" idx="126"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67" name="Picture Placeholder 13"/>
          <p:cNvSpPr>
            <a:spLocks noGrp="1"/>
          </p:cNvSpPr>
          <p:nvPr>
            <p:ph type="pic" sz="quarter" idx="127"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70" name="Picture Placeholder 13"/>
          <p:cNvSpPr>
            <a:spLocks noGrp="1"/>
          </p:cNvSpPr>
          <p:nvPr>
            <p:ph type="pic" sz="quarter" idx="128"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1" name="Picture Placeholder 13"/>
          <p:cNvSpPr>
            <a:spLocks noGrp="1"/>
          </p:cNvSpPr>
          <p:nvPr>
            <p:ph type="pic" sz="quarter" idx="129"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2" name="Picture Placeholder 13"/>
          <p:cNvSpPr>
            <a:spLocks noGrp="1"/>
          </p:cNvSpPr>
          <p:nvPr>
            <p:ph type="pic" sz="quarter" idx="130"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3" name="Picture Placeholder 13"/>
          <p:cNvSpPr>
            <a:spLocks noGrp="1"/>
          </p:cNvSpPr>
          <p:nvPr>
            <p:ph type="pic" sz="quarter" idx="131"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32"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33"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34"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3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8" name="Text Placeholder 5"/>
          <p:cNvSpPr>
            <a:spLocks noGrp="1"/>
          </p:cNvSpPr>
          <p:nvPr>
            <p:ph type="body" sz="quarter" idx="13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9" name="Text Placeholder 5"/>
          <p:cNvSpPr>
            <a:spLocks noGrp="1"/>
          </p:cNvSpPr>
          <p:nvPr>
            <p:ph type="body" sz="quarter" idx="13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0" name="Text Placeholder 5"/>
          <p:cNvSpPr>
            <a:spLocks noGrp="1"/>
          </p:cNvSpPr>
          <p:nvPr>
            <p:ph type="body" sz="quarter" idx="140"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1"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2"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3"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4"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5"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6"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8" name="Text Placeholder 5"/>
          <p:cNvSpPr>
            <a:spLocks noGrp="1"/>
          </p:cNvSpPr>
          <p:nvPr>
            <p:ph type="body" sz="quarter" idx="147"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9" name="Text Placeholder 5"/>
          <p:cNvSpPr>
            <a:spLocks noGrp="1"/>
          </p:cNvSpPr>
          <p:nvPr>
            <p:ph type="body" sz="quarter" idx="14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0" name="Text Placeholder 5"/>
          <p:cNvSpPr>
            <a:spLocks noGrp="1"/>
          </p:cNvSpPr>
          <p:nvPr>
            <p:ph type="body" sz="quarter" idx="14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1" name="Text Placeholder 3"/>
          <p:cNvSpPr>
            <a:spLocks noGrp="1"/>
          </p:cNvSpPr>
          <p:nvPr>
            <p:ph type="body" sz="quarter" idx="16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61"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6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63"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6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65"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66"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67"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9" name="Text Placeholder 3"/>
          <p:cNvSpPr>
            <a:spLocks noGrp="1"/>
          </p:cNvSpPr>
          <p:nvPr>
            <p:ph type="body" sz="quarter" idx="168"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60" name="Text Placeholder 3"/>
          <p:cNvSpPr>
            <a:spLocks noGrp="1"/>
          </p:cNvSpPr>
          <p:nvPr>
            <p:ph type="body" sz="quarter" idx="169"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61" name="Text Placeholder 3"/>
          <p:cNvSpPr>
            <a:spLocks noGrp="1"/>
          </p:cNvSpPr>
          <p:nvPr>
            <p:ph type="body" sz="quarter" idx="17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60" name="Title 1"/>
          <p:cNvSpPr>
            <a:spLocks noGrp="1"/>
          </p:cNvSpPr>
          <p:nvPr>
            <p:ph type="title" hasCustomPrompt="1"/>
          </p:nvPr>
        </p:nvSpPr>
        <p:spPr>
          <a:xfrm>
            <a:off x="5591366" y="266701"/>
            <a:ext cx="30009353" cy="844550"/>
          </a:xfrm>
          <a:prstGeom prst="rect">
            <a:avLst/>
          </a:prstGeom>
        </p:spPr>
        <p:txBody>
          <a:bodyPr lIns="71838" tIns="35918" rIns="71838" bIns="35918" anchor="ctr" anchorCtr="0"/>
          <a:lstStyle>
            <a:lvl1pPr>
              <a:defRPr sz="4900" b="1"/>
            </a:lvl1pPr>
          </a:lstStyle>
          <a:p>
            <a:r>
              <a:rPr lang="en-US" dirty="0" smtClean="0"/>
              <a:t>Click here to add the poster title</a:t>
            </a:r>
            <a:endParaRPr lang="en-US" dirty="0"/>
          </a:p>
        </p:txBody>
      </p:sp>
      <p:sp>
        <p:nvSpPr>
          <p:cNvPr id="61" name="Text Placeholder 3"/>
          <p:cNvSpPr>
            <a:spLocks noGrp="1"/>
          </p:cNvSpPr>
          <p:nvPr>
            <p:ph type="body" sz="quarter" idx="10" hasCustomPrompt="1"/>
          </p:nvPr>
        </p:nvSpPr>
        <p:spPr>
          <a:xfrm>
            <a:off x="444997" y="9643412"/>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2" name="Text Placeholder 5"/>
          <p:cNvSpPr>
            <a:spLocks noGrp="1"/>
          </p:cNvSpPr>
          <p:nvPr>
            <p:ph type="body" sz="quarter" idx="11" hasCustomPrompt="1"/>
          </p:nvPr>
        </p:nvSpPr>
        <p:spPr>
          <a:xfrm>
            <a:off x="444997" y="307260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INTRODUCTION or ABSTRACT</a:t>
            </a:r>
            <a:endParaRPr lang="en-US" dirty="0"/>
          </a:p>
        </p:txBody>
      </p:sp>
      <p:sp>
        <p:nvSpPr>
          <p:cNvPr id="63" name="Text Placeholder 6"/>
          <p:cNvSpPr>
            <a:spLocks noGrp="1"/>
          </p:cNvSpPr>
          <p:nvPr>
            <p:ph type="body" sz="quarter" idx="12" hasCustomPrompt="1"/>
          </p:nvPr>
        </p:nvSpPr>
        <p:spPr>
          <a:xfrm>
            <a:off x="5572126" y="1155700"/>
            <a:ext cx="30075188" cy="666750"/>
          </a:xfrm>
          <a:prstGeom prst="rect">
            <a:avLst/>
          </a:prstGeom>
        </p:spPr>
        <p:txBody>
          <a:bodyPr lIns="71838" tIns="35918" rIns="71838" bIns="35918" anchor="ctr" anchorCtr="0"/>
          <a:lstStyle>
            <a:lvl1pPr algn="ctr">
              <a:buNone/>
              <a:defRPr sz="4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64" name="Picture Placeholder 13"/>
          <p:cNvSpPr>
            <a:spLocks noGrp="1"/>
          </p:cNvSpPr>
          <p:nvPr>
            <p:ph type="pic" sz="quarter" idx="15" hasCustomPrompt="1"/>
          </p:nvPr>
        </p:nvSpPr>
        <p:spPr>
          <a:xfrm>
            <a:off x="857250" y="66675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65" name="Text Placeholder 6"/>
          <p:cNvSpPr>
            <a:spLocks noGrp="1"/>
          </p:cNvSpPr>
          <p:nvPr>
            <p:ph type="body" sz="quarter" idx="16" hasCustomPrompt="1"/>
          </p:nvPr>
        </p:nvSpPr>
        <p:spPr>
          <a:xfrm>
            <a:off x="5572126" y="1911350"/>
            <a:ext cx="30075188" cy="666750"/>
          </a:xfrm>
          <a:prstGeom prst="rect">
            <a:avLst/>
          </a:prstGeom>
        </p:spPr>
        <p:txBody>
          <a:bodyPr lIns="71838" tIns="35918" rIns="71838" bIns="35918" anchor="ctr" anchorCtr="0"/>
          <a:lstStyle>
            <a:lvl1pPr algn="ctr">
              <a:buNone/>
              <a:defRPr sz="2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66" name="Picture Placeholder 13"/>
          <p:cNvSpPr>
            <a:spLocks noGrp="1"/>
          </p:cNvSpPr>
          <p:nvPr>
            <p:ph type="pic" sz="quarter" idx="18" hasCustomPrompt="1"/>
          </p:nvPr>
        </p:nvSpPr>
        <p:spPr>
          <a:xfrm>
            <a:off x="36147375" y="71120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67" name="Text Placeholder 5"/>
          <p:cNvSpPr>
            <a:spLocks noGrp="1"/>
          </p:cNvSpPr>
          <p:nvPr>
            <p:ph type="body" sz="quarter" idx="20" hasCustomPrompt="1"/>
          </p:nvPr>
        </p:nvSpPr>
        <p:spPr>
          <a:xfrm>
            <a:off x="465320" y="14527714"/>
            <a:ext cx="7752457"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OBJECTIVES</a:t>
            </a:r>
            <a:endParaRPr lang="en-US" dirty="0"/>
          </a:p>
        </p:txBody>
      </p:sp>
      <p:sp>
        <p:nvSpPr>
          <p:cNvPr id="68" name="Text Placeholder 3"/>
          <p:cNvSpPr>
            <a:spLocks noGrp="1"/>
          </p:cNvSpPr>
          <p:nvPr>
            <p:ph type="body" sz="quarter" idx="21" hasCustomPrompt="1"/>
          </p:nvPr>
        </p:nvSpPr>
        <p:spPr>
          <a:xfrm>
            <a:off x="444997" y="3588127"/>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9" name="Text Placeholder 5"/>
          <p:cNvSpPr>
            <a:spLocks noGrp="1"/>
          </p:cNvSpPr>
          <p:nvPr>
            <p:ph type="body" sz="quarter" idx="22" hasCustomPrompt="1"/>
          </p:nvPr>
        </p:nvSpPr>
        <p:spPr>
          <a:xfrm>
            <a:off x="444997" y="9127892"/>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MATERIALS &amp; METHODS</a:t>
            </a:r>
            <a:endParaRPr lang="en-US" dirty="0"/>
          </a:p>
        </p:txBody>
      </p:sp>
      <p:sp>
        <p:nvSpPr>
          <p:cNvPr id="71" name="Text Placeholder 3"/>
          <p:cNvSpPr>
            <a:spLocks noGrp="1"/>
          </p:cNvSpPr>
          <p:nvPr>
            <p:ph type="body" sz="quarter" idx="23" hasCustomPrompt="1"/>
          </p:nvPr>
        </p:nvSpPr>
        <p:spPr>
          <a:xfrm>
            <a:off x="16691741"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2" name="Text Placeholder 5"/>
          <p:cNvSpPr>
            <a:spLocks noGrp="1"/>
          </p:cNvSpPr>
          <p:nvPr>
            <p:ph type="body" sz="quarter" idx="24" hasCustomPrompt="1"/>
          </p:nvPr>
        </p:nvSpPr>
        <p:spPr>
          <a:xfrm>
            <a:off x="16691741"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73" name="Text Placeholder 5"/>
          <p:cNvSpPr>
            <a:spLocks noGrp="1"/>
          </p:cNvSpPr>
          <p:nvPr>
            <p:ph type="body" sz="quarter" idx="25" hasCustomPrompt="1"/>
          </p:nvPr>
        </p:nvSpPr>
        <p:spPr>
          <a:xfrm>
            <a:off x="32950547" y="3071681"/>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CONCLUSIONS</a:t>
            </a:r>
            <a:endParaRPr lang="en-US" dirty="0"/>
          </a:p>
        </p:txBody>
      </p:sp>
      <p:sp>
        <p:nvSpPr>
          <p:cNvPr id="74" name="Text Placeholder 3"/>
          <p:cNvSpPr>
            <a:spLocks noGrp="1"/>
          </p:cNvSpPr>
          <p:nvPr>
            <p:ph type="body" sz="quarter" idx="26" hasCustomPrompt="1"/>
          </p:nvPr>
        </p:nvSpPr>
        <p:spPr>
          <a:xfrm>
            <a:off x="32950546" y="3593790"/>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5" name="Text Placeholder 5"/>
          <p:cNvSpPr>
            <a:spLocks noGrp="1"/>
          </p:cNvSpPr>
          <p:nvPr>
            <p:ph type="body" sz="quarter" idx="27" hasCustomPrompt="1"/>
          </p:nvPr>
        </p:nvSpPr>
        <p:spPr>
          <a:xfrm>
            <a:off x="32950546" y="8325763"/>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REFERENCES</a:t>
            </a:r>
            <a:endParaRPr lang="en-US" dirty="0"/>
          </a:p>
        </p:txBody>
      </p:sp>
      <p:sp>
        <p:nvSpPr>
          <p:cNvPr id="76" name="Text Placeholder 3"/>
          <p:cNvSpPr>
            <a:spLocks noGrp="1"/>
          </p:cNvSpPr>
          <p:nvPr>
            <p:ph type="body" sz="quarter" idx="28" hasCustomPrompt="1"/>
          </p:nvPr>
        </p:nvSpPr>
        <p:spPr>
          <a:xfrm>
            <a:off x="32950547" y="8841283"/>
            <a:ext cx="775543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29" hasCustomPrompt="1"/>
          </p:nvPr>
        </p:nvSpPr>
        <p:spPr>
          <a:xfrm>
            <a:off x="32950547" y="14533377"/>
            <a:ext cx="775543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ACKNOWLEDGEMENTS  or  CONTACT</a:t>
            </a:r>
            <a:endParaRPr lang="en-US" dirty="0"/>
          </a:p>
        </p:txBody>
      </p:sp>
      <p:sp>
        <p:nvSpPr>
          <p:cNvPr id="78" name="Text Placeholder 3"/>
          <p:cNvSpPr>
            <a:spLocks noGrp="1"/>
          </p:cNvSpPr>
          <p:nvPr>
            <p:ph type="body" sz="quarter" idx="30" hasCustomPrompt="1"/>
          </p:nvPr>
        </p:nvSpPr>
        <p:spPr>
          <a:xfrm>
            <a:off x="32950546" y="15048898"/>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9" name="Text Placeholder 3"/>
          <p:cNvSpPr>
            <a:spLocks noGrp="1"/>
          </p:cNvSpPr>
          <p:nvPr>
            <p:ph type="body" sz="quarter" idx="96" hasCustomPrompt="1"/>
          </p:nvPr>
        </p:nvSpPr>
        <p:spPr>
          <a:xfrm>
            <a:off x="448303" y="15048898"/>
            <a:ext cx="7754386"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80" name="Text Placeholder 3"/>
          <p:cNvSpPr>
            <a:spLocks noGrp="1"/>
          </p:cNvSpPr>
          <p:nvPr>
            <p:ph type="body" sz="quarter" idx="150" hasCustomPrompt="1"/>
          </p:nvPr>
        </p:nvSpPr>
        <p:spPr>
          <a:xfrm>
            <a:off x="24808518"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91" name="Text Placeholder 5"/>
          <p:cNvSpPr>
            <a:spLocks noGrp="1"/>
          </p:cNvSpPr>
          <p:nvPr>
            <p:ph type="body" sz="quarter" idx="151" hasCustomPrompt="1"/>
          </p:nvPr>
        </p:nvSpPr>
        <p:spPr>
          <a:xfrm>
            <a:off x="24808518"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92" name="Text Placeholder 3"/>
          <p:cNvSpPr>
            <a:spLocks noGrp="1"/>
          </p:cNvSpPr>
          <p:nvPr>
            <p:ph type="body" sz="quarter" idx="152" hasCustomPrompt="1"/>
          </p:nvPr>
        </p:nvSpPr>
        <p:spPr>
          <a:xfrm>
            <a:off x="8579274" y="353861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93" name="Text Placeholder 5"/>
          <p:cNvSpPr>
            <a:spLocks noGrp="1"/>
          </p:cNvSpPr>
          <p:nvPr>
            <p:ph type="body" sz="quarter" idx="153" hasCustomPrompt="1"/>
          </p:nvPr>
        </p:nvSpPr>
        <p:spPr>
          <a:xfrm>
            <a:off x="8579274" y="302309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59" name="Picture Placeholder 13"/>
          <p:cNvSpPr>
            <a:spLocks noGrp="1"/>
          </p:cNvSpPr>
          <p:nvPr>
            <p:ph type="pic" sz="quarter" idx="11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70" name="Picture Placeholder 13"/>
          <p:cNvSpPr>
            <a:spLocks noGrp="1"/>
          </p:cNvSpPr>
          <p:nvPr>
            <p:ph type="pic" sz="quarter" idx="126"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1" name="Picture Placeholder 13"/>
          <p:cNvSpPr>
            <a:spLocks noGrp="1"/>
          </p:cNvSpPr>
          <p:nvPr>
            <p:ph type="pic" sz="quarter" idx="127"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2" name="Picture Placeholder 13"/>
          <p:cNvSpPr>
            <a:spLocks noGrp="1"/>
          </p:cNvSpPr>
          <p:nvPr>
            <p:ph type="pic" sz="quarter" idx="128"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3" name="Picture Placeholder 13"/>
          <p:cNvSpPr>
            <a:spLocks noGrp="1"/>
          </p:cNvSpPr>
          <p:nvPr>
            <p:ph type="pic" sz="quarter" idx="129"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30"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31"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32"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33"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4"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90" name="Text Placeholder 5"/>
          <p:cNvSpPr>
            <a:spLocks noGrp="1"/>
          </p:cNvSpPr>
          <p:nvPr>
            <p:ph type="body" sz="quarter" idx="13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3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0"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1"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2"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3"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4"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8" name="Text Placeholder 5"/>
          <p:cNvSpPr>
            <a:spLocks noGrp="1"/>
          </p:cNvSpPr>
          <p:nvPr>
            <p:ph type="body" sz="quarter" idx="145"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9" name="Text Placeholder 5"/>
          <p:cNvSpPr>
            <a:spLocks noGrp="1"/>
          </p:cNvSpPr>
          <p:nvPr>
            <p:ph type="body" sz="quarter" idx="146"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0" name="Text Placeholder 5"/>
          <p:cNvSpPr>
            <a:spLocks noGrp="1"/>
          </p:cNvSpPr>
          <p:nvPr>
            <p:ph type="body" sz="quarter" idx="147"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1" name="Text Placeholder 5"/>
          <p:cNvSpPr>
            <a:spLocks noGrp="1"/>
          </p:cNvSpPr>
          <p:nvPr>
            <p:ph type="body" sz="quarter" idx="14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2" name="Text Placeholder 5"/>
          <p:cNvSpPr>
            <a:spLocks noGrp="1"/>
          </p:cNvSpPr>
          <p:nvPr>
            <p:ph type="body" sz="quarter" idx="14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3" name="Text Placeholder 3"/>
          <p:cNvSpPr>
            <a:spLocks noGrp="1"/>
          </p:cNvSpPr>
          <p:nvPr>
            <p:ph type="body" sz="quarter" idx="15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55"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56"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57"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58"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59"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9" name="Text Placeholder 3"/>
          <p:cNvSpPr>
            <a:spLocks noGrp="1"/>
          </p:cNvSpPr>
          <p:nvPr>
            <p:ph type="body" sz="quarter" idx="16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46" name="Text Placeholder 3"/>
          <p:cNvSpPr>
            <a:spLocks noGrp="1"/>
          </p:cNvSpPr>
          <p:nvPr>
            <p:ph type="body" sz="quarter" idx="161"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47" name="Text Placeholder 3"/>
          <p:cNvSpPr>
            <a:spLocks noGrp="1"/>
          </p:cNvSpPr>
          <p:nvPr>
            <p:ph type="body" sz="quarter" idx="16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48" name="Text Placeholder 3"/>
          <p:cNvSpPr>
            <a:spLocks noGrp="1"/>
          </p:cNvSpPr>
          <p:nvPr>
            <p:ph type="body" sz="quarter" idx="163"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49" name="Text Placeholder 3"/>
          <p:cNvSpPr>
            <a:spLocks noGrp="1"/>
          </p:cNvSpPr>
          <p:nvPr>
            <p:ph type="body" sz="quarter" idx="16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9" name="Rectangle 28"/>
          <p:cNvSpPr/>
          <p:nvPr/>
        </p:nvSpPr>
        <p:spPr>
          <a:xfrm>
            <a:off x="-8210549" y="-11431"/>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r>
              <a:rPr lang="en-US" sz="3200" b="1" dirty="0" smtClean="0">
                <a:solidFill>
                  <a:schemeClr val="bg1"/>
                </a:solidFill>
                <a:latin typeface="Trebuchet MS" pitchFamily="34" charset="0"/>
              </a:rPr>
              <a:t>QUICK DESIGN</a:t>
            </a:r>
            <a:r>
              <a:rPr lang="en-US" sz="3200" b="1" baseline="0" dirty="0" smtClean="0">
                <a:solidFill>
                  <a:schemeClr val="bg1"/>
                </a:solidFill>
                <a:latin typeface="Trebuchet MS" pitchFamily="34" charset="0"/>
              </a:rPr>
              <a:t> </a:t>
            </a:r>
            <a:r>
              <a:rPr lang="en-US" sz="3200" b="1" dirty="0" smtClean="0">
                <a:solidFill>
                  <a:schemeClr val="bg1"/>
                </a:solidFill>
                <a:latin typeface="Trebuchet MS" pitchFamily="34" charset="0"/>
              </a:rPr>
              <a:t>GUIDE</a:t>
            </a:r>
          </a:p>
          <a:p>
            <a:pPr algn="ctr"/>
            <a:r>
              <a:rPr lang="en-US" sz="2800" b="1" dirty="0" smtClean="0">
                <a:solidFill>
                  <a:srgbClr val="FFFF00"/>
                </a:solidFill>
                <a:latin typeface="Trebuchet MS" pitchFamily="34" charset="0"/>
              </a:rPr>
              <a:t>(--THIS SECTION DOES NOT PRINT--)</a:t>
            </a:r>
          </a:p>
          <a:p>
            <a:pPr algn="ctr"/>
            <a:endParaRPr lang="en-US" sz="600" b="1" dirty="0" smtClean="0">
              <a:latin typeface="Trebuchet MS" pitchFamily="34" charset="0"/>
            </a:endParaRPr>
          </a:p>
          <a:p>
            <a:pPr defTabSz="3448422"/>
            <a:r>
              <a:rPr lang="en-US" sz="2000" dirty="0" smtClean="0">
                <a:latin typeface="Trebuchet MS" pitchFamily="34" charset="0"/>
              </a:rPr>
              <a:t>This PowerPoint</a:t>
            </a:r>
            <a:r>
              <a:rPr lang="en-US" sz="2000" baseline="0" dirty="0" smtClean="0">
                <a:latin typeface="Trebuchet MS" pitchFamily="34" charset="0"/>
              </a:rPr>
              <a:t> </a:t>
            </a:r>
            <a:r>
              <a:rPr lang="en-US" sz="2000" dirty="0" smtClean="0">
                <a:latin typeface="Trebuchet MS" pitchFamily="34" charset="0"/>
              </a:rPr>
              <a:t>2007 template produces</a:t>
            </a:r>
            <a:r>
              <a:rPr lang="en-US" sz="2000" baseline="0" dirty="0" smtClean="0">
                <a:latin typeface="Trebuchet MS" pitchFamily="34" charset="0"/>
              </a:rPr>
              <a:t> </a:t>
            </a:r>
            <a:r>
              <a:rPr lang="en-US" sz="2000" dirty="0" smtClean="0">
                <a:latin typeface="Trebuchet MS" pitchFamily="34" charset="0"/>
              </a:rPr>
              <a:t>a 42”x90” professional  poster. It</a:t>
            </a:r>
            <a:r>
              <a:rPr lang="en-US" sz="2000" baseline="0" dirty="0" smtClean="0">
                <a:latin typeface="Trebuchet MS" pitchFamily="34" charset="0"/>
              </a:rPr>
              <a:t> </a:t>
            </a:r>
            <a:r>
              <a:rPr lang="en-US" sz="2000" dirty="0" smtClean="0">
                <a:latin typeface="Trebuchet MS" pitchFamily="34" charset="0"/>
              </a:rPr>
              <a:t>will save you valuable time placing titles, subtitles,</a:t>
            </a:r>
            <a:r>
              <a:rPr lang="en-US" sz="2000" baseline="0" dirty="0" smtClean="0">
                <a:latin typeface="Trebuchet MS" pitchFamily="34" charset="0"/>
              </a:rPr>
              <a:t> text, and graphics</a:t>
            </a:r>
            <a:r>
              <a:rPr lang="en-US" sz="2000" dirty="0" smtClean="0">
                <a:latin typeface="Trebuchet MS" pitchFamily="34" charset="0"/>
              </a:rPr>
              <a:t>. </a:t>
            </a:r>
          </a:p>
          <a:p>
            <a:pPr defTabSz="3448422"/>
            <a:endParaRPr lang="en-US" sz="2000" dirty="0" smtClean="0">
              <a:latin typeface="Trebuchet MS" pitchFamily="34" charset="0"/>
            </a:endParaRPr>
          </a:p>
          <a:p>
            <a:pPr defTabSz="3448422"/>
            <a:r>
              <a:rPr lang="en-US" sz="2000" dirty="0" smtClean="0">
                <a:latin typeface="Trebuchet MS" pitchFamily="34" charset="0"/>
              </a:rPr>
              <a:t>Use it to create your presentation. Then send</a:t>
            </a:r>
            <a:r>
              <a:rPr lang="en-US" sz="2000" baseline="0" dirty="0" smtClean="0">
                <a:latin typeface="Trebuchet MS" pitchFamily="34" charset="0"/>
              </a:rPr>
              <a:t> it </a:t>
            </a:r>
            <a:r>
              <a:rPr lang="en-US" sz="2000" dirty="0" smtClean="0">
                <a:latin typeface="Trebuchet MS" pitchFamily="34" charset="0"/>
              </a:rPr>
              <a:t>to </a:t>
            </a:r>
            <a:r>
              <a:rPr lang="en-US" sz="2000" b="1" dirty="0" smtClean="0">
                <a:latin typeface="Trebuchet MS" pitchFamily="34" charset="0"/>
              </a:rPr>
              <a:t>PosterPresentations.com</a:t>
            </a:r>
            <a:r>
              <a:rPr lang="en-US" sz="2000" dirty="0" smtClean="0">
                <a:latin typeface="Trebuchet MS" pitchFamily="34" charset="0"/>
              </a:rPr>
              <a:t> for premium quality, same day affordable printing.</a:t>
            </a:r>
            <a:br>
              <a:rPr lang="en-US" sz="2000" dirty="0" smtClean="0">
                <a:latin typeface="Trebuchet MS" pitchFamily="34" charset="0"/>
              </a:rPr>
            </a:br>
            <a:endParaRPr lang="en-US" sz="2000" dirty="0" smtClean="0">
              <a:latin typeface="Trebuchet MS" pitchFamily="34" charset="0"/>
            </a:endParaRPr>
          </a:p>
          <a:p>
            <a:pPr defTabSz="3448422"/>
            <a:r>
              <a:rPr lang="en-US" sz="2000" dirty="0" smtClean="0">
                <a:latin typeface="Trebuchet MS" pitchFamily="34" charset="0"/>
              </a:rPr>
              <a:t>We provide a series of </a:t>
            </a:r>
            <a:r>
              <a:rPr lang="en-US" sz="2000" b="1" dirty="0" smtClean="0">
                <a:latin typeface="Trebuchet MS" pitchFamily="34" charset="0"/>
              </a:rPr>
              <a:t>online tutorials</a:t>
            </a:r>
            <a:r>
              <a:rPr lang="en-US" sz="2000" dirty="0" smtClean="0">
                <a:latin typeface="Trebuchet MS" pitchFamily="34" charset="0"/>
              </a:rPr>
              <a:t> that will guide you through the poster design process and answer your poster production questions. </a:t>
            </a:r>
          </a:p>
          <a:p>
            <a:pPr defTabSz="3448422"/>
            <a:endParaRPr lang="en-US" sz="2000" dirty="0" smtClean="0">
              <a:latin typeface="Trebuchet MS" pitchFamily="34" charset="0"/>
            </a:endParaRPr>
          </a:p>
          <a:p>
            <a:pPr defTabSz="3448422"/>
            <a:r>
              <a:rPr lang="en-US" sz="2000" dirty="0" smtClean="0">
                <a:latin typeface="Trebuchet MS" pitchFamily="34" charset="0"/>
              </a:rPr>
              <a:t>View our online</a:t>
            </a:r>
            <a:r>
              <a:rPr lang="en-US" sz="2000" baseline="0" dirty="0" smtClean="0">
                <a:latin typeface="Trebuchet MS" pitchFamily="34" charset="0"/>
              </a:rPr>
              <a:t> tutorials at:</a:t>
            </a:r>
            <a:r>
              <a:rPr lang="en-US" sz="2000" dirty="0" smtClean="0">
                <a:latin typeface="Trebuchet MS" pitchFamily="34" charset="0"/>
              </a:rPr>
              <a:t/>
            </a:r>
            <a:br>
              <a:rPr lang="en-US" sz="2000" dirty="0" smtClean="0">
                <a:latin typeface="Trebuchet MS" pitchFamily="34" charset="0"/>
              </a:rPr>
            </a:br>
            <a:r>
              <a:rPr lang="en-US" sz="2000" dirty="0" smtClean="0">
                <a:solidFill>
                  <a:srgbClr val="FFFF00"/>
                </a:solidFill>
                <a:latin typeface="Trebuchet MS" pitchFamily="34" charset="0"/>
              </a:rPr>
              <a:t> http://bit.ly/Poster_creation_help </a:t>
            </a:r>
            <a:r>
              <a:rPr lang="en-US" sz="2000" dirty="0" smtClean="0">
                <a:latin typeface="Trebuchet MS" pitchFamily="34" charset="0"/>
              </a:rPr>
              <a:t/>
            </a:r>
            <a:br>
              <a:rPr lang="en-US" sz="2000" dirty="0" smtClean="0">
                <a:latin typeface="Trebuchet MS" pitchFamily="34" charset="0"/>
              </a:rPr>
            </a:br>
            <a:r>
              <a:rPr lang="en-US" sz="2000" dirty="0" smtClean="0">
                <a:latin typeface="Trebuchet MS" pitchFamily="34" charset="0"/>
              </a:rPr>
              <a:t>(copy</a:t>
            </a:r>
            <a:r>
              <a:rPr lang="en-US" sz="2000" baseline="0" dirty="0" smtClean="0">
                <a:latin typeface="Trebuchet MS" pitchFamily="34" charset="0"/>
              </a:rPr>
              <a:t> and paste the link into your web browser).</a:t>
            </a:r>
          </a:p>
          <a:p>
            <a:pPr defTabSz="3448422"/>
            <a:endParaRPr lang="en-US" sz="2000" dirty="0" smtClean="0">
              <a:latin typeface="Trebuchet MS" pitchFamily="34" charset="0"/>
            </a:endParaRPr>
          </a:p>
          <a:p>
            <a:pPr defTabSz="3448422"/>
            <a:r>
              <a:rPr lang="en-US" sz="2000" dirty="0" smtClean="0">
                <a:latin typeface="Trebuchet MS" pitchFamily="34" charset="0"/>
              </a:rPr>
              <a:t>For assistance and to order your printed poster</a:t>
            </a:r>
            <a:r>
              <a:rPr lang="en-US" sz="2000" dirty="0" smtClean="0">
                <a:solidFill>
                  <a:schemeClr val="bg1"/>
                </a:solidFill>
                <a:latin typeface="Trebuchet MS" pitchFamily="34" charset="0"/>
              </a:rPr>
              <a:t> call </a:t>
            </a:r>
            <a:r>
              <a:rPr lang="en-US" sz="2000" b="1" dirty="0" smtClean="0">
                <a:solidFill>
                  <a:srgbClr val="FFFF00"/>
                </a:solidFill>
                <a:latin typeface="Trebuchet MS" pitchFamily="34" charset="0"/>
              </a:rPr>
              <a:t>PosterPresentations.com</a:t>
            </a:r>
            <a:r>
              <a:rPr lang="en-US" sz="2000" dirty="0" smtClean="0">
                <a:solidFill>
                  <a:srgbClr val="FFFF00"/>
                </a:solidFill>
                <a:latin typeface="Trebuchet MS" pitchFamily="34" charset="0"/>
              </a:rPr>
              <a:t> </a:t>
            </a:r>
            <a:r>
              <a:rPr lang="en-US" sz="2000" dirty="0" smtClean="0">
                <a:latin typeface="Trebuchet MS" pitchFamily="34" charset="0"/>
              </a:rPr>
              <a:t>at </a:t>
            </a:r>
            <a:r>
              <a:rPr lang="en-US" sz="2800" b="1" dirty="0" smtClean="0">
                <a:solidFill>
                  <a:srgbClr val="FFFF00"/>
                </a:solidFill>
                <a:latin typeface="Trebuchet MS" pitchFamily="34" charset="0"/>
              </a:rPr>
              <a:t>1.866.649.3004</a:t>
            </a:r>
          </a:p>
          <a:p>
            <a:pPr defTabSz="3448422"/>
            <a:endParaRPr lang="en-US" sz="2800" b="1" dirty="0" smtClean="0">
              <a:solidFill>
                <a:srgbClr val="FFFF00"/>
              </a:solidFill>
              <a:latin typeface="Trebuchet MS" pitchFamily="34" charset="0"/>
            </a:endParaRPr>
          </a:p>
          <a:p>
            <a:pPr algn="ctr"/>
            <a:r>
              <a:rPr lang="en-US" sz="3200" b="1" dirty="0" smtClean="0">
                <a:solidFill>
                  <a:schemeClr val="bg1"/>
                </a:solidFill>
                <a:latin typeface="Trebuchet MS" pitchFamily="34" charset="0"/>
              </a:rPr>
              <a:t>Object Placeholders</a:t>
            </a:r>
          </a:p>
          <a:p>
            <a:pPr algn="ctr"/>
            <a:endParaRPr lang="en-US" sz="600" b="1" dirty="0" smtClean="0">
              <a:solidFill>
                <a:schemeClr val="bg1"/>
              </a:solidFill>
              <a:latin typeface="Trebuchet MS" pitchFamily="34" charset="0"/>
            </a:endParaRPr>
          </a:p>
          <a:p>
            <a:pPr defTabSz="3448422"/>
            <a:r>
              <a:rPr lang="en-US" sz="2000" dirty="0" smtClean="0">
                <a:latin typeface="Trebuchet MS" pitchFamily="34" charset="0"/>
              </a:rPr>
              <a:t>Use the placeholders provided below to add new elements to your poster:</a:t>
            </a:r>
            <a:r>
              <a:rPr lang="en-US" sz="2000" baseline="0" dirty="0" smtClean="0">
                <a:latin typeface="Trebuchet MS" pitchFamily="34" charset="0"/>
              </a:rPr>
              <a:t> </a:t>
            </a:r>
            <a:r>
              <a:rPr lang="en-US" sz="2000" dirty="0" smtClean="0">
                <a:latin typeface="Trebuchet MS" pitchFamily="34" charset="0"/>
              </a:rPr>
              <a:t>Drag a placeholder onto the</a:t>
            </a:r>
            <a:r>
              <a:rPr lang="en-US" sz="2000" baseline="0" dirty="0" smtClean="0">
                <a:latin typeface="Trebuchet MS" pitchFamily="34" charset="0"/>
              </a:rPr>
              <a:t> poster area,</a:t>
            </a:r>
            <a:r>
              <a:rPr lang="en-US" sz="2000" dirty="0" smtClean="0">
                <a:latin typeface="Trebuchet MS" pitchFamily="34" charset="0"/>
              </a:rPr>
              <a:t> size it, and click it to edit.</a:t>
            </a: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Section Header placeholder</a:t>
            </a:r>
          </a:p>
          <a:p>
            <a:pPr defTabSz="3448422"/>
            <a:r>
              <a:rPr lang="en-US" sz="2000" dirty="0" smtClean="0">
                <a:latin typeface="Trebuchet MS" pitchFamily="34" charset="0"/>
              </a:rPr>
              <a:t>Use</a:t>
            </a:r>
            <a:r>
              <a:rPr lang="en-US" sz="2000" baseline="0" dirty="0" smtClean="0">
                <a:latin typeface="Trebuchet MS" pitchFamily="34" charset="0"/>
              </a:rPr>
              <a:t> section headers to separate topics or concepts within your presentation. </a:t>
            </a:r>
          </a:p>
          <a:p>
            <a:pPr defTabSz="3448422"/>
            <a:endParaRPr lang="en-US" sz="2000" baseline="0" dirty="0" smtClean="0">
              <a:latin typeface="Trebuchet MS" pitchFamily="34" charset="0"/>
            </a:endParaRPr>
          </a:p>
          <a:p>
            <a:pPr defTabSz="3448422"/>
            <a:endParaRPr lang="en-US" sz="2000" dirty="0" smtClean="0">
              <a:latin typeface="Trebuchet MS" pitchFamily="34" charset="0"/>
            </a:endParaRP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Text placeholder</a:t>
            </a:r>
          </a:p>
          <a:p>
            <a:pPr defTabSz="3448422"/>
            <a:r>
              <a:rPr lang="en-US" sz="2000" baseline="0" dirty="0" smtClean="0">
                <a:latin typeface="Trebuchet MS" pitchFamily="34" charset="0"/>
              </a:rPr>
              <a:t>Move this preformatted text placeholder to the poster to add a new body of text.</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r>
              <a:rPr lang="en-US" sz="2000" b="1" baseline="0" dirty="0" smtClean="0">
                <a:solidFill>
                  <a:srgbClr val="FFFF00"/>
                </a:solidFill>
                <a:latin typeface="Trebuchet MS" pitchFamily="34" charset="0"/>
              </a:rPr>
              <a:t>Picture placeholder</a:t>
            </a:r>
          </a:p>
          <a:p>
            <a:pPr defTabSz="3448422"/>
            <a:r>
              <a:rPr lang="en-US" sz="2000" baseline="0" dirty="0" smtClean="0">
                <a:latin typeface="Trebuchet MS" pitchFamily="34" charset="0"/>
              </a:rPr>
              <a:t>Move this graphic placeholder onto your poster, size it first, and then click it to add a picture to the poster.</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defTabSz="3448422"/>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3448422"/>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7" name="Rectangle 36"/>
          <p:cNvSpPr>
            <a:spLocks noChangeArrowheads="1"/>
          </p:cNvSpPr>
          <p:nvPr/>
        </p:nvSpPr>
        <p:spPr bwMode="auto">
          <a:xfrm>
            <a:off x="0" y="0"/>
            <a:ext cx="41148000" cy="2800350"/>
          </a:xfrm>
          <a:prstGeom prst="rect">
            <a:avLst/>
          </a:prstGeom>
          <a:solidFill>
            <a:schemeClr val="accent5">
              <a:lumMod val="75000"/>
            </a:schemeClr>
          </a:solidFill>
          <a:ln w="9525">
            <a:solidFill>
              <a:schemeClr val="tx1"/>
            </a:solidFill>
            <a:miter lim="800000"/>
            <a:headEnd/>
            <a:tailEnd/>
          </a:ln>
          <a:effectLst/>
        </p:spPr>
        <p:txBody>
          <a:bodyPr wrap="none" lIns="71838" tIns="35918" rIns="71838" bIns="35918" anchor="ctr"/>
          <a:lstStyle/>
          <a:p>
            <a:pPr>
              <a:defRPr/>
            </a:pPr>
            <a:endParaRPr lang="en-US" dirty="0"/>
          </a:p>
        </p:txBody>
      </p:sp>
      <p:sp>
        <p:nvSpPr>
          <p:cNvPr id="9" name="Rectangle 9"/>
          <p:cNvSpPr>
            <a:spLocks noChangeArrowheads="1"/>
          </p:cNvSpPr>
          <p:nvPr/>
        </p:nvSpPr>
        <p:spPr bwMode="auto">
          <a:xfrm>
            <a:off x="0" y="2803128"/>
            <a:ext cx="41148000" cy="88900"/>
          </a:xfrm>
          <a:prstGeom prst="rect">
            <a:avLst/>
          </a:prstGeom>
          <a:solidFill>
            <a:schemeClr val="accent5">
              <a:lumMod val="50000"/>
            </a:schemeClr>
          </a:solidFill>
          <a:ln w="152400">
            <a:noFill/>
            <a:miter lim="800000"/>
            <a:headEnd/>
            <a:tailEnd/>
          </a:ln>
          <a:effectLst/>
        </p:spPr>
        <p:txBody>
          <a:bodyPr wrap="none" lIns="71838" tIns="35918" rIns="71838" bIns="35918" anchor="ctr"/>
          <a:lstStyle/>
          <a:p>
            <a:pPr>
              <a:defRPr/>
            </a:pPr>
            <a:endParaRPr lang="en-US" dirty="0"/>
          </a:p>
        </p:txBody>
      </p:sp>
      <p:sp>
        <p:nvSpPr>
          <p:cNvPr id="10" name="Text Box 14"/>
          <p:cNvSpPr txBox="1">
            <a:spLocks noChangeArrowheads="1"/>
          </p:cNvSpPr>
          <p:nvPr/>
        </p:nvSpPr>
        <p:spPr bwMode="auto">
          <a:xfrm>
            <a:off x="767956" y="18802350"/>
            <a:ext cx="2357438" cy="263979"/>
          </a:xfrm>
          <a:prstGeom prst="rect">
            <a:avLst/>
          </a:prstGeom>
          <a:noFill/>
          <a:ln w="9525">
            <a:noFill/>
            <a:miter lim="800000"/>
            <a:headEnd/>
            <a:tailEnd/>
          </a:ln>
          <a:effectLst/>
        </p:spPr>
        <p:txBody>
          <a:bodyPr lIns="71701" tIns="35844" rIns="71701" bIns="35844">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444997"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0" name="Rectangle 19"/>
          <p:cNvSpPr/>
          <p:nvPr/>
        </p:nvSpPr>
        <p:spPr>
          <a:xfrm>
            <a:off x="41458243" y="0"/>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lnSpc>
                <a:spcPct val="100000"/>
              </a:lnSpc>
            </a:pPr>
            <a:r>
              <a:rPr lang="en-US" sz="2800" b="1" dirty="0" smtClean="0">
                <a:solidFill>
                  <a:schemeClr val="bg1"/>
                </a:solidFill>
                <a:latin typeface="Trebuchet MS" pitchFamily="34" charset="0"/>
              </a:rPr>
              <a:t>QUICK</a:t>
            </a:r>
            <a:r>
              <a:rPr lang="en-US" sz="2800" b="1" baseline="0" dirty="0" smtClean="0">
                <a:solidFill>
                  <a:schemeClr val="bg1"/>
                </a:solidFill>
                <a:latin typeface="Trebuchet MS" pitchFamily="34" charset="0"/>
              </a:rPr>
              <a:t> TIPS</a:t>
            </a:r>
            <a:endParaRPr lang="en-US" sz="2800" b="1" dirty="0" smtClean="0">
              <a:solidFill>
                <a:schemeClr val="bg1"/>
              </a:solidFill>
              <a:latin typeface="Trebuchet MS" pitchFamily="34" charset="0"/>
            </a:endParaRPr>
          </a:p>
          <a:p>
            <a:pPr algn="ctr">
              <a:lnSpc>
                <a:spcPct val="100000"/>
              </a:lnSpc>
            </a:pPr>
            <a:r>
              <a:rPr lang="en-US" sz="2800" b="1" dirty="0" smtClean="0">
                <a:solidFill>
                  <a:srgbClr val="FFFF00"/>
                </a:solidFill>
                <a:latin typeface="Trebuchet MS" pitchFamily="34" charset="0"/>
              </a:rPr>
              <a:t>(--THIS SECTION DOES NOT PRINT--)</a:t>
            </a:r>
          </a:p>
          <a:p>
            <a:pPr algn="ctr">
              <a:lnSpc>
                <a:spcPct val="100000"/>
              </a:lnSpc>
            </a:pPr>
            <a:endParaRPr lang="en-US" sz="2000" b="1" dirty="0" smtClean="0">
              <a:latin typeface="Trebuchet MS" pitchFamily="34" charset="0"/>
            </a:endParaRPr>
          </a:p>
          <a:p>
            <a:pPr defTabSz="4310009">
              <a:lnSpc>
                <a:spcPct val="100000"/>
              </a:lnSpc>
            </a:pPr>
            <a:r>
              <a:rPr lang="en-US" sz="2000" dirty="0" smtClean="0">
                <a:latin typeface="Trebuchet MS" pitchFamily="34" charset="0"/>
              </a:rPr>
              <a:t>This PowerPoint</a:t>
            </a:r>
            <a:r>
              <a:rPr lang="en-US" sz="2000" baseline="0" dirty="0" smtClean="0">
                <a:latin typeface="Trebuchet MS" pitchFamily="34" charset="0"/>
              </a:rPr>
              <a:t> template requires basic PowerPoint (version 2007 or newer) skills. Below is a list of commonly asked questions specific to this template. </a:t>
            </a:r>
            <a:br>
              <a:rPr lang="en-US" sz="2000" baseline="0" dirty="0" smtClean="0">
                <a:latin typeface="Trebuchet MS" pitchFamily="34" charset="0"/>
              </a:rPr>
            </a:br>
            <a:r>
              <a:rPr lang="en-US" sz="2000" baseline="0" dirty="0" smtClean="0">
                <a:latin typeface="Trebuchet MS" pitchFamily="34" charset="0"/>
              </a:rPr>
              <a:t>If you are using an older version of PowerPoint some template features may not work properly.</a:t>
            </a:r>
            <a:endParaRPr lang="en-US" sz="2800" b="1" dirty="0" smtClean="0">
              <a:solidFill>
                <a:srgbClr val="FFFF00"/>
              </a:solidFill>
              <a:latin typeface="Trebuchet MS" pitchFamily="34" charset="0"/>
            </a:endParaRPr>
          </a:p>
          <a:p>
            <a:pPr defTabSz="4310009">
              <a:lnSpc>
                <a:spcPct val="100000"/>
              </a:lnSpc>
            </a:pPr>
            <a:endParaRPr lang="en-US" sz="2800" b="1" dirty="0" smtClean="0">
              <a:solidFill>
                <a:srgbClr val="FFFF00"/>
              </a:solidFill>
              <a:latin typeface="Trebuchet MS" pitchFamily="34" charset="0"/>
            </a:endParaRPr>
          </a:p>
          <a:p>
            <a:pPr algn="ctr">
              <a:lnSpc>
                <a:spcPct val="100000"/>
              </a:lnSpc>
            </a:pPr>
            <a:r>
              <a:rPr lang="en-US" sz="2800" b="1" dirty="0" smtClean="0">
                <a:solidFill>
                  <a:schemeClr val="bg1"/>
                </a:solidFill>
                <a:latin typeface="Trebuchet MS" pitchFamily="34" charset="0"/>
              </a:rPr>
              <a:t>Using the template</a:t>
            </a:r>
          </a:p>
          <a:p>
            <a:pPr algn="ctr">
              <a:lnSpc>
                <a:spcPct val="100000"/>
              </a:lnSpc>
            </a:pPr>
            <a:endParaRPr lang="en-US" sz="2800" b="1" baseline="0" dirty="0" smtClean="0">
              <a:solidFill>
                <a:schemeClr val="bg1"/>
              </a:solidFill>
              <a:latin typeface="Trebuchet MS" pitchFamily="34" charset="0"/>
            </a:endParaRPr>
          </a:p>
          <a:p>
            <a:pPr marL="0" marR="0" indent="0" algn="l" defTabSz="4310009" rtl="0" eaLnBrk="1" fontAlgn="auto" latinLnBrk="0" hangingPunct="1">
              <a:lnSpc>
                <a:spcPct val="100000"/>
              </a:lnSpc>
              <a:spcBef>
                <a:spcPts val="0"/>
              </a:spcBef>
              <a:spcAft>
                <a:spcPts val="0"/>
              </a:spcAft>
              <a:buClrTx/>
              <a:buSzTx/>
              <a:buFontTx/>
              <a:buNone/>
              <a:tabLst/>
              <a:defRPr/>
            </a:pPr>
            <a:r>
              <a:rPr lang="en-US" sz="2000" b="1" dirty="0" smtClean="0">
                <a:solidFill>
                  <a:srgbClr val="FFFF00"/>
                </a:solidFill>
                <a:latin typeface="Trebuchet MS" pitchFamily="34" charset="0"/>
              </a:rPr>
              <a:t>Verifying the quality of your graphics</a:t>
            </a:r>
          </a:p>
          <a:p>
            <a:pPr defTabSz="4310009">
              <a:lnSpc>
                <a:spcPct val="100000"/>
              </a:lnSpc>
            </a:pPr>
            <a:r>
              <a:rPr lang="en-US" sz="2000" dirty="0" smtClean="0">
                <a:latin typeface="Trebuchet MS" pitchFamily="34" charset="0"/>
              </a:rPr>
              <a:t>Go to the </a:t>
            </a:r>
            <a:r>
              <a:rPr lang="en-US" sz="20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000" baseline="0" dirty="0" smtClean="0">
                <a:latin typeface="Trebuchet MS" pitchFamily="34" charset="0"/>
              </a:rPr>
            </a:br>
            <a:endParaRPr lang="en-US" sz="2000" baseline="0" dirty="0" smtClean="0">
              <a:latin typeface="Trebuchet MS" pitchFamily="34" charset="0"/>
            </a:endParaRPr>
          </a:p>
          <a:p>
            <a:pPr defTabSz="4310009">
              <a:lnSpc>
                <a:spcPct val="100000"/>
              </a:lnSpc>
            </a:pPr>
            <a:r>
              <a:rPr lang="en-US" sz="2000" b="1" dirty="0" smtClean="0">
                <a:solidFill>
                  <a:srgbClr val="FFFF00"/>
                </a:solidFill>
                <a:latin typeface="Trebuchet MS" pitchFamily="34" charset="0"/>
              </a:rPr>
              <a:t>Using the placeholders</a:t>
            </a:r>
          </a:p>
          <a:p>
            <a:pPr defTabSz="4310009">
              <a:lnSpc>
                <a:spcPct val="100000"/>
              </a:lnSpc>
            </a:pPr>
            <a:r>
              <a:rPr lang="en-US" sz="2000" baseline="0" dirty="0" smtClean="0">
                <a:latin typeface="Trebuchet MS" pitchFamily="34" charset="0"/>
              </a:rPr>
              <a:t>To add text to this template click inside a placeholder and type in or paste your text. To move a placeholder, click on it </a:t>
            </a:r>
            <a:r>
              <a:rPr lang="en-US" sz="2000" u="sng" baseline="0" dirty="0" smtClean="0">
                <a:latin typeface="Trebuchet MS" pitchFamily="34" charset="0"/>
              </a:rPr>
              <a:t>once</a:t>
            </a:r>
            <a:r>
              <a:rPr lang="en-US" sz="2000" baseline="0" dirty="0" smtClean="0">
                <a:latin typeface="Trebuchet MS" pitchFamily="34" charset="0"/>
              </a:rPr>
              <a:t> (to select it), place your cursor on its frame and your cursor will change to this symbol:         Then, click </a:t>
            </a:r>
            <a:r>
              <a:rPr lang="en-US" sz="2000" u="sng" baseline="0" dirty="0" smtClean="0">
                <a:latin typeface="Trebuchet MS" pitchFamily="34" charset="0"/>
              </a:rPr>
              <a:t>once</a:t>
            </a:r>
            <a:r>
              <a:rPr lang="en-US" sz="2000" baseline="0" dirty="0" smtClean="0">
                <a:latin typeface="Trebuchet MS" pitchFamily="34" charset="0"/>
              </a:rPr>
              <a:t> and drag it to its new location where you can resize it as needed. Additional placeholders can be found on the left side of this template.</a:t>
            </a:r>
          </a:p>
          <a:p>
            <a:pPr defTabSz="4310009">
              <a:lnSpc>
                <a:spcPct val="100000"/>
              </a:lnSpc>
            </a:pPr>
            <a:endParaRPr lang="en-US" sz="2000" b="1" baseline="0" dirty="0" smtClean="0">
              <a:solidFill>
                <a:srgbClr val="FFFF00"/>
              </a:solidFill>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Modifying the layout</a:t>
            </a:r>
          </a:p>
          <a:p>
            <a:pPr defTabSz="4310009">
              <a:lnSpc>
                <a:spcPct val="100000"/>
              </a:lnSpc>
            </a:pPr>
            <a:r>
              <a:rPr lang="en-US" sz="2000" dirty="0" smtClean="0">
                <a:latin typeface="Trebuchet MS" pitchFamily="34" charset="0"/>
              </a:rPr>
              <a:t>This template has four </a:t>
            </a:r>
            <a:r>
              <a:rPr lang="en-US" sz="2000" baseline="0" dirty="0" smtClean="0">
                <a:latin typeface="Trebuchet MS" pitchFamily="34" charset="0"/>
              </a:rPr>
              <a:t>different </a:t>
            </a:r>
          </a:p>
          <a:p>
            <a:pPr defTabSz="4310009">
              <a:lnSpc>
                <a:spcPct val="100000"/>
              </a:lnSpc>
            </a:pPr>
            <a:r>
              <a:rPr lang="en-US" sz="2000" baseline="0" dirty="0" smtClean="0">
                <a:latin typeface="Trebuchet MS" pitchFamily="34" charset="0"/>
              </a:rPr>
              <a:t>column layouts. </a:t>
            </a:r>
            <a:r>
              <a:rPr lang="en-US" sz="2000" u="sng" baseline="0" dirty="0" smtClean="0">
                <a:latin typeface="Trebuchet MS" pitchFamily="34" charset="0"/>
              </a:rPr>
              <a:t>Right-click</a:t>
            </a:r>
            <a:r>
              <a:rPr lang="en-US" sz="2000" baseline="0" dirty="0" smtClean="0">
                <a:latin typeface="Trebuchet MS" pitchFamily="34" charset="0"/>
              </a:rPr>
              <a:t> your</a:t>
            </a:r>
          </a:p>
          <a:p>
            <a:pPr defTabSz="4310009">
              <a:lnSpc>
                <a:spcPct val="100000"/>
              </a:lnSpc>
            </a:pPr>
            <a:r>
              <a:rPr lang="en-US" sz="2000" baseline="0" dirty="0" smtClean="0">
                <a:latin typeface="Trebuchet MS" pitchFamily="34" charset="0"/>
              </a:rPr>
              <a:t>Mouse on the background and </a:t>
            </a:r>
          </a:p>
          <a:p>
            <a:pPr defTabSz="4310009">
              <a:lnSpc>
                <a:spcPct val="100000"/>
              </a:lnSpc>
            </a:pPr>
            <a:r>
              <a:rPr lang="en-US" sz="2000" baseline="0" dirty="0" smtClean="0">
                <a:latin typeface="Trebuchet MS" pitchFamily="34" charset="0"/>
              </a:rPr>
              <a:t>click on “Layout” to see the </a:t>
            </a:r>
          </a:p>
          <a:p>
            <a:pPr defTabSz="4310009">
              <a:lnSpc>
                <a:spcPct val="100000"/>
              </a:lnSpc>
            </a:pPr>
            <a:r>
              <a:rPr lang="en-US" sz="2000" baseline="0" dirty="0" smtClean="0">
                <a:latin typeface="Trebuchet MS" pitchFamily="34" charset="0"/>
              </a:rPr>
              <a:t>layout  options.  The columns in the provided layouts are fixed and cannot be moved but advanced users can modify any layout by going to VIEW and then SLIDE MASTER.</a:t>
            </a:r>
          </a:p>
          <a:p>
            <a:pPr marL="0" marR="0" indent="0" algn="l" defTabSz="4310009" rtl="0" eaLnBrk="1" fontAlgn="auto" latinLnBrk="0" hangingPunct="1">
              <a:lnSpc>
                <a:spcPct val="100000"/>
              </a:lnSpc>
              <a:spcBef>
                <a:spcPts val="0"/>
              </a:spcBef>
              <a:spcAft>
                <a:spcPts val="0"/>
              </a:spcAft>
              <a:buClrTx/>
              <a:buSzTx/>
              <a:buFontTx/>
              <a:buNone/>
              <a:tabLst/>
              <a:defRPr/>
            </a:pPr>
            <a:endParaRPr lang="en-US" sz="2000" baseline="0" dirty="0" smtClean="0">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Importing text and graphics from external sources</a:t>
            </a:r>
          </a:p>
          <a:p>
            <a:pPr defTabSz="4310009">
              <a:lnSpc>
                <a:spcPct val="100000"/>
              </a:lnSpc>
            </a:pPr>
            <a:r>
              <a:rPr lang="en-US" sz="2000" b="1" u="sng" baseline="0" dirty="0" smtClean="0">
                <a:latin typeface="Trebuchet MS" pitchFamily="34" charset="0"/>
              </a:rPr>
              <a:t>TEXT: </a:t>
            </a:r>
            <a:r>
              <a:rPr lang="en-US" sz="2000" baseline="0" dirty="0" smtClean="0">
                <a:latin typeface="Trebuchet MS" pitchFamily="34" charset="0"/>
              </a:rPr>
              <a:t>Paste or type your text into a pre-existing placeholder or drag in a new placeholder from the left side of the template. Move it anywhere as needed.</a:t>
            </a:r>
          </a:p>
          <a:p>
            <a:pPr defTabSz="4310009">
              <a:lnSpc>
                <a:spcPct val="100000"/>
              </a:lnSpc>
            </a:pPr>
            <a:r>
              <a:rPr lang="en-US" sz="2000" b="1" u="sng" baseline="0" dirty="0" smtClean="0">
                <a:latin typeface="Trebuchet MS" pitchFamily="34" charset="0"/>
              </a:rPr>
              <a:t>PHOTOS: </a:t>
            </a:r>
            <a:r>
              <a:rPr lang="en-US" sz="2000" baseline="0" dirty="0" smtClean="0">
                <a:latin typeface="Trebuchet MS" pitchFamily="34" charset="0"/>
              </a:rPr>
              <a:t>Drag in a picture placeholder, size it </a:t>
            </a:r>
            <a:r>
              <a:rPr lang="en-US" sz="2000" u="sng" baseline="0" dirty="0" smtClean="0">
                <a:latin typeface="Trebuchet MS" pitchFamily="34" charset="0"/>
              </a:rPr>
              <a:t>first</a:t>
            </a:r>
            <a:r>
              <a:rPr lang="en-US" sz="2000" baseline="0" dirty="0" smtClean="0">
                <a:latin typeface="Trebuchet MS" pitchFamily="34" charset="0"/>
              </a:rPr>
              <a:t>, click in it and insert a photo from the menu.</a:t>
            </a:r>
          </a:p>
          <a:p>
            <a:pPr defTabSz="4310009">
              <a:lnSpc>
                <a:spcPct val="100000"/>
              </a:lnSpc>
            </a:pPr>
            <a:r>
              <a:rPr lang="en-US" sz="2000" b="1" u="sng" baseline="0" dirty="0" smtClean="0">
                <a:latin typeface="Trebuchet MS" pitchFamily="34" charset="0"/>
              </a:rPr>
              <a:t>TABLES: </a:t>
            </a:r>
            <a:r>
              <a:rPr lang="en-US" sz="2000" baseline="0" dirty="0" smtClean="0">
                <a:latin typeface="Trebuchet MS" pitchFamily="34" charset="0"/>
              </a:rPr>
              <a:t>You can copy and paste a table from an external document onto this poster template. To make the text fit better in the cells of an imported table, </a:t>
            </a:r>
            <a:r>
              <a:rPr lang="en-US" sz="2000" u="sng" baseline="0" dirty="0" smtClean="0">
                <a:latin typeface="Trebuchet MS" pitchFamily="34" charset="0"/>
              </a:rPr>
              <a:t>right-click</a:t>
            </a:r>
            <a:r>
              <a:rPr lang="en-US" sz="2000" baseline="0" dirty="0" smtClean="0">
                <a:latin typeface="Trebuchet MS" pitchFamily="34" charset="0"/>
              </a:rPr>
              <a:t> on the table, click FORMAT SHAPE  then click on TEXT BOX and change the INTERNAL MARGIN values to 0.25</a:t>
            </a:r>
          </a:p>
          <a:p>
            <a:pPr defTabSz="4310009">
              <a:lnSpc>
                <a:spcPct val="100000"/>
              </a:lnSpc>
            </a:pPr>
            <a:endParaRPr lang="en-US" sz="2000" baseline="0" dirty="0" smtClean="0">
              <a:latin typeface="Trebuchet MS" pitchFamily="34" charset="0"/>
            </a:endParaRPr>
          </a:p>
          <a:p>
            <a:pPr defTabSz="2873339"/>
            <a:r>
              <a:rPr lang="en-US" sz="2000" b="1" baseline="0" dirty="0" smtClean="0">
                <a:solidFill>
                  <a:srgbClr val="FFFF00"/>
                </a:solidFill>
                <a:latin typeface="Trebuchet MS" pitchFamily="34" charset="0"/>
              </a:rPr>
              <a:t>Modifying the color scheme</a:t>
            </a:r>
          </a:p>
          <a:p>
            <a:pPr defTabSz="2873339"/>
            <a:r>
              <a:rPr lang="en-US" sz="2000" baseline="0" dirty="0" smtClean="0">
                <a:latin typeface="Trebuchet MS" pitchFamily="34" charset="0"/>
              </a:rPr>
              <a:t>To change the color scheme of this template go to the “Design” menu and click on “Colors”. You can choose from the provide color combinations or you can create your own.</a:t>
            </a:r>
          </a:p>
          <a:p>
            <a:pPr defTabSz="4310009">
              <a:lnSpc>
                <a:spcPct val="100000"/>
              </a:lnSpc>
            </a:pPr>
            <a:endParaRPr lang="en-US" sz="2000" baseline="0" dirty="0" smtClean="0">
              <a:latin typeface="Trebuchet MS" pitchFamily="34" charset="0"/>
            </a:endParaRPr>
          </a:p>
          <a:p>
            <a:pPr defTabSz="3448422">
              <a:lnSpc>
                <a:spcPct val="100000"/>
              </a:lnSpc>
            </a:pPr>
            <a:endParaRPr lang="en-US" sz="1400" baseline="0" dirty="0" smtClean="0">
              <a:latin typeface="Trebuchet MS" pitchFamily="34" charset="0"/>
            </a:endParaRPr>
          </a:p>
          <a:p>
            <a:pPr defTabSz="3448422">
              <a:lnSpc>
                <a:spcPct val="100000"/>
              </a:lnSpc>
            </a:pPr>
            <a:endParaRPr lang="en-US" sz="1400" dirty="0" smtClean="0">
              <a:latin typeface="Trebuchet MS" pitchFamily="34" charset="0"/>
            </a:endParaRPr>
          </a:p>
          <a:p>
            <a:pPr algn="ctr">
              <a:lnSpc>
                <a:spcPct val="100000"/>
              </a:lnSpc>
            </a:pPr>
            <a:endParaRPr lang="en-US" sz="1400" b="1" dirty="0" smtClean="0">
              <a:solidFill>
                <a:schemeClr val="bg1"/>
              </a:solidFill>
              <a:latin typeface="Trebuchet MS" pitchFamily="34" charset="0"/>
            </a:endParaRPr>
          </a:p>
          <a:p>
            <a:pPr defTabSz="3448422">
              <a:lnSpc>
                <a:spcPct val="100000"/>
              </a:lnSpc>
            </a:pPr>
            <a:endParaRPr lang="en-US" sz="1400" b="1" dirty="0" smtClean="0">
              <a:solidFill>
                <a:srgbClr val="FFFF00"/>
              </a:solidFill>
              <a:latin typeface="Trebuchet MS" pitchFamily="34" charset="0"/>
            </a:endParaRPr>
          </a:p>
          <a:p>
            <a:pPr algn="ctr">
              <a:lnSpc>
                <a:spcPct val="100000"/>
              </a:lnSpc>
            </a:pPr>
            <a:endParaRPr lang="en-US" sz="2000" b="1" dirty="0">
              <a:latin typeface="Trebuchet MS" pitchFamily="34" charset="0"/>
            </a:endParaRPr>
          </a:p>
        </p:txBody>
      </p:sp>
      <p:sp>
        <p:nvSpPr>
          <p:cNvPr id="34" name="Rectangle 33"/>
          <p:cNvSpPr/>
          <p:nvPr/>
        </p:nvSpPr>
        <p:spPr>
          <a:xfrm>
            <a:off x="-8210549" y="12063017"/>
            <a:ext cx="7725718" cy="458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838" tIns="35918" rIns="71838" bIns="35918" rtlCol="0" anchor="ctr"/>
          <a:lstStyle/>
          <a:p>
            <a:pPr algn="ctr"/>
            <a:endParaRPr lang="en-US"/>
          </a:p>
        </p:txBody>
      </p:sp>
      <p:pic>
        <p:nvPicPr>
          <p:cNvPr id="36" name="Picture 2"/>
          <p:cNvPicPr>
            <a:picLocks noChangeAspect="1" noChangeArrowheads="1"/>
          </p:cNvPicPr>
          <p:nvPr/>
        </p:nvPicPr>
        <p:blipFill>
          <a:blip r:embed="rId3" cstate="print"/>
          <a:srcRect/>
          <a:stretch>
            <a:fillRect/>
          </a:stretch>
        </p:blipFill>
        <p:spPr bwMode="auto">
          <a:xfrm>
            <a:off x="45921478" y="9201150"/>
            <a:ext cx="2891008" cy="1378456"/>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4280534" y="7924006"/>
            <a:ext cx="553641" cy="255588"/>
          </a:xfrm>
          <a:prstGeom prst="rect">
            <a:avLst/>
          </a:prstGeom>
          <a:noFill/>
          <a:ln w="9525">
            <a:solidFill>
              <a:schemeClr val="tx1"/>
            </a:solidFill>
            <a:miter lim="800000"/>
            <a:headEnd/>
            <a:tailEnd/>
          </a:ln>
          <a:effectLst/>
        </p:spPr>
      </p:pic>
      <p:sp>
        <p:nvSpPr>
          <p:cNvPr id="44" name="TextBox 43"/>
          <p:cNvSpPr txBox="1"/>
          <p:nvPr/>
        </p:nvSpPr>
        <p:spPr>
          <a:xfrm>
            <a:off x="41631810" y="17641171"/>
            <a:ext cx="8587768" cy="1359428"/>
          </a:xfrm>
          <a:prstGeom prst="rect">
            <a:avLst/>
          </a:prstGeom>
          <a:noFill/>
        </p:spPr>
        <p:txBody>
          <a:bodyPr wrap="square" lIns="71838" tIns="35918" rIns="71838" bIns="35918" rtlCol="0">
            <a:spAutoFit/>
          </a:bodyPr>
          <a:lstStyle/>
          <a:p>
            <a:pPr>
              <a:lnSpc>
                <a:spcPts val="2475"/>
              </a:lnSpc>
            </a:pPr>
            <a:r>
              <a:rPr lang="en-US" sz="2400" dirty="0" smtClean="0">
                <a:solidFill>
                  <a:schemeClr val="bg1"/>
                </a:solidFill>
              </a:rPr>
              <a:t>© 2011 PosterPresentations.com</a:t>
            </a:r>
            <a:br>
              <a:rPr lang="en-US" sz="2400" dirty="0" smtClean="0">
                <a:solidFill>
                  <a:schemeClr val="bg1"/>
                </a:solidFill>
              </a:rPr>
            </a:br>
            <a:r>
              <a:rPr lang="en-US" sz="2400" dirty="0" smtClean="0">
                <a:solidFill>
                  <a:schemeClr val="bg1"/>
                </a:solidFill>
              </a:rPr>
              <a:t>    2117 Fourth Street ,</a:t>
            </a:r>
            <a:r>
              <a:rPr lang="en-US" sz="2400" baseline="0" dirty="0" smtClean="0">
                <a:solidFill>
                  <a:schemeClr val="bg1"/>
                </a:solidFill>
              </a:rPr>
              <a:t> Unit C</a:t>
            </a:r>
            <a:br>
              <a:rPr lang="en-US" sz="2400" baseline="0" dirty="0" smtClean="0">
                <a:solidFill>
                  <a:schemeClr val="bg1"/>
                </a:solidFill>
              </a:rPr>
            </a:br>
            <a:r>
              <a:rPr lang="en-US" sz="2400" baseline="0" dirty="0" smtClean="0">
                <a:solidFill>
                  <a:schemeClr val="bg1"/>
                </a:solidFill>
              </a:rPr>
              <a:t>    Berkeley  CA  94710</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400" b="1" dirty="0">
              <a:solidFill>
                <a:srgbClr val="FFFF00"/>
              </a:solidFill>
            </a:endParaRPr>
          </a:p>
        </p:txBody>
      </p:sp>
      <p:grpSp>
        <p:nvGrpSpPr>
          <p:cNvPr id="27" name="Group 26"/>
          <p:cNvGrpSpPr/>
          <p:nvPr/>
        </p:nvGrpSpPr>
        <p:grpSpPr>
          <a:xfrm>
            <a:off x="-7929499" y="18351607"/>
            <a:ext cx="7100824" cy="702169"/>
            <a:chOff x="44242388" y="28040026"/>
            <a:chExt cx="9771400" cy="1104659"/>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33" name="Picture 32"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600" y="28040026"/>
              <a:ext cx="8671188" cy="1016814"/>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a:t>
              </a:r>
              <a:br>
                <a:rPr lang="en-US" sz="1800" baseline="0" dirty="0" smtClean="0">
                  <a:solidFill>
                    <a:schemeClr val="tx2"/>
                  </a:solidFill>
                  <a:latin typeface="Trebuchet MS" pitchFamily="34" charset="0"/>
                </a:rPr>
              </a:br>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b="1" dirty="0">
                <a:solidFill>
                  <a:schemeClr val="tx2"/>
                </a:solidFill>
                <a:latin typeface="Trebuchet MS" pitchFamily="34" charset="0"/>
              </a:endParaRPr>
            </a:p>
          </p:txBody>
        </p:sp>
      </p:grpSp>
      <p:sp>
        <p:nvSpPr>
          <p:cNvPr id="57" name="Rectangle 33"/>
          <p:cNvSpPr>
            <a:spLocks noChangeArrowheads="1"/>
          </p:cNvSpPr>
          <p:nvPr/>
        </p:nvSpPr>
        <p:spPr bwMode="auto">
          <a:xfrm>
            <a:off x="166947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58" name="Rectangle 33"/>
          <p:cNvSpPr>
            <a:spLocks noChangeArrowheads="1"/>
          </p:cNvSpPr>
          <p:nvPr/>
        </p:nvSpPr>
        <p:spPr bwMode="auto">
          <a:xfrm>
            <a:off x="248196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59" name="Rectangle 33"/>
          <p:cNvSpPr>
            <a:spLocks noChangeArrowheads="1"/>
          </p:cNvSpPr>
          <p:nvPr/>
        </p:nvSpPr>
        <p:spPr bwMode="auto">
          <a:xfrm>
            <a:off x="329445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60" name="Rectangle 33"/>
          <p:cNvSpPr>
            <a:spLocks noChangeArrowheads="1"/>
          </p:cNvSpPr>
          <p:nvPr/>
        </p:nvSpPr>
        <p:spPr bwMode="auto">
          <a:xfrm>
            <a:off x="8569896"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cxnSp>
        <p:nvCxnSpPr>
          <p:cNvPr id="41" name="Straight Connector 40"/>
          <p:cNvCxnSpPr/>
          <p:nvPr/>
        </p:nvCxnSpPr>
        <p:spPr>
          <a:xfrm>
            <a:off x="-8180614" y="7122319"/>
            <a:ext cx="7695783"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458243" y="3200399"/>
            <a:ext cx="7725718"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458243" y="17230205"/>
            <a:ext cx="7725718"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448171" rtl="0" eaLnBrk="1" latinLnBrk="0" hangingPunct="1">
        <a:spcBef>
          <a:spcPct val="0"/>
        </a:spcBef>
        <a:buNone/>
        <a:defRPr sz="6900" kern="1200">
          <a:solidFill>
            <a:schemeClr val="bg1"/>
          </a:solidFill>
          <a:latin typeface="Trebuchet MS" pitchFamily="34" charset="0"/>
          <a:ea typeface="+mj-ea"/>
          <a:cs typeface="+mj-cs"/>
        </a:defRPr>
      </a:lvl1pPr>
    </p:titleStyle>
    <p:bodyStyle>
      <a:lvl1pPr marL="1293065" indent="-1293065" algn="l" defTabSz="3448171"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639" indent="-1077553" algn="l" defTabSz="3448171"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214" indent="-862043" algn="l" defTabSz="3448171"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300"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758385"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482471"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20655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2930642"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65472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1" name="Rectangle 33"/>
          <p:cNvSpPr>
            <a:spLocks noChangeArrowheads="1"/>
          </p:cNvSpPr>
          <p:nvPr/>
        </p:nvSpPr>
        <p:spPr bwMode="auto">
          <a:xfrm>
            <a:off x="8569895" y="3067050"/>
            <a:ext cx="24011185"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7" name="Rectangle 36"/>
          <p:cNvSpPr>
            <a:spLocks noChangeArrowheads="1"/>
          </p:cNvSpPr>
          <p:nvPr/>
        </p:nvSpPr>
        <p:spPr bwMode="auto">
          <a:xfrm>
            <a:off x="0" y="0"/>
            <a:ext cx="41148000" cy="2800350"/>
          </a:xfrm>
          <a:prstGeom prst="rect">
            <a:avLst/>
          </a:prstGeom>
          <a:solidFill>
            <a:schemeClr val="accent5">
              <a:lumMod val="75000"/>
            </a:schemeClr>
          </a:solidFill>
          <a:ln w="9525">
            <a:solidFill>
              <a:schemeClr val="tx1"/>
            </a:solidFill>
            <a:miter lim="800000"/>
            <a:headEnd/>
            <a:tailEnd/>
          </a:ln>
          <a:effectLst/>
        </p:spPr>
        <p:txBody>
          <a:bodyPr wrap="none" lIns="71838" tIns="35918" rIns="71838" bIns="35918" anchor="ctr"/>
          <a:lstStyle/>
          <a:p>
            <a:pPr>
              <a:defRPr/>
            </a:pPr>
            <a:endParaRPr lang="en-US" dirty="0"/>
          </a:p>
        </p:txBody>
      </p:sp>
      <p:sp>
        <p:nvSpPr>
          <p:cNvPr id="9" name="Rectangle 9"/>
          <p:cNvSpPr>
            <a:spLocks noChangeArrowheads="1"/>
          </p:cNvSpPr>
          <p:nvPr/>
        </p:nvSpPr>
        <p:spPr bwMode="auto">
          <a:xfrm>
            <a:off x="0" y="2803128"/>
            <a:ext cx="41148000" cy="88900"/>
          </a:xfrm>
          <a:prstGeom prst="rect">
            <a:avLst/>
          </a:prstGeom>
          <a:solidFill>
            <a:schemeClr val="accent5">
              <a:lumMod val="50000"/>
            </a:schemeClr>
          </a:solidFill>
          <a:ln w="152400">
            <a:noFill/>
            <a:miter lim="800000"/>
            <a:headEnd/>
            <a:tailEnd/>
          </a:ln>
          <a:effectLst/>
        </p:spPr>
        <p:txBody>
          <a:bodyPr wrap="none" lIns="71838" tIns="35918" rIns="71838" bIns="35918" anchor="ctr"/>
          <a:lstStyle/>
          <a:p>
            <a:pPr>
              <a:defRPr/>
            </a:pPr>
            <a:endParaRPr lang="en-US" dirty="0"/>
          </a:p>
        </p:txBody>
      </p:sp>
      <p:sp>
        <p:nvSpPr>
          <p:cNvPr id="10" name="Text Box 14"/>
          <p:cNvSpPr txBox="1">
            <a:spLocks noChangeArrowheads="1"/>
          </p:cNvSpPr>
          <p:nvPr/>
        </p:nvSpPr>
        <p:spPr bwMode="auto">
          <a:xfrm>
            <a:off x="767956" y="18802350"/>
            <a:ext cx="2357438" cy="263979"/>
          </a:xfrm>
          <a:prstGeom prst="rect">
            <a:avLst/>
          </a:prstGeom>
          <a:noFill/>
          <a:ln w="9525">
            <a:noFill/>
            <a:miter lim="800000"/>
            <a:headEnd/>
            <a:tailEnd/>
          </a:ln>
          <a:effectLst/>
        </p:spPr>
        <p:txBody>
          <a:bodyPr lIns="71701" tIns="35844" rIns="71701" bIns="35844">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444997"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0" name="Rectangle 33"/>
          <p:cNvSpPr>
            <a:spLocks noChangeArrowheads="1"/>
          </p:cNvSpPr>
          <p:nvPr/>
        </p:nvSpPr>
        <p:spPr bwMode="auto">
          <a:xfrm>
            <a:off x="329445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1" name="Rectangle 20"/>
          <p:cNvSpPr/>
          <p:nvPr/>
        </p:nvSpPr>
        <p:spPr>
          <a:xfrm>
            <a:off x="-8210549" y="-11431"/>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r>
              <a:rPr lang="en-US" sz="3200" b="1" dirty="0" smtClean="0">
                <a:solidFill>
                  <a:schemeClr val="bg1"/>
                </a:solidFill>
                <a:latin typeface="Trebuchet MS" pitchFamily="34" charset="0"/>
              </a:rPr>
              <a:t>QUICK DESIGN</a:t>
            </a:r>
            <a:r>
              <a:rPr lang="en-US" sz="3200" b="1" baseline="0" dirty="0" smtClean="0">
                <a:solidFill>
                  <a:schemeClr val="bg1"/>
                </a:solidFill>
                <a:latin typeface="Trebuchet MS" pitchFamily="34" charset="0"/>
              </a:rPr>
              <a:t> </a:t>
            </a:r>
            <a:r>
              <a:rPr lang="en-US" sz="3200" b="1" dirty="0" smtClean="0">
                <a:solidFill>
                  <a:schemeClr val="bg1"/>
                </a:solidFill>
                <a:latin typeface="Trebuchet MS" pitchFamily="34" charset="0"/>
              </a:rPr>
              <a:t>GUIDE</a:t>
            </a:r>
          </a:p>
          <a:p>
            <a:pPr algn="ctr"/>
            <a:r>
              <a:rPr lang="en-US" sz="2800" b="1" dirty="0" smtClean="0">
                <a:solidFill>
                  <a:srgbClr val="FFFF00"/>
                </a:solidFill>
                <a:latin typeface="Trebuchet MS" pitchFamily="34" charset="0"/>
              </a:rPr>
              <a:t>(--THIS SECTION DOES NOT PRINT--)</a:t>
            </a:r>
          </a:p>
          <a:p>
            <a:pPr algn="ctr"/>
            <a:endParaRPr lang="en-US" sz="600" b="1" dirty="0" smtClean="0">
              <a:latin typeface="Trebuchet MS" pitchFamily="34" charset="0"/>
            </a:endParaRPr>
          </a:p>
          <a:p>
            <a:pPr defTabSz="3448422"/>
            <a:r>
              <a:rPr lang="en-US" sz="2000" dirty="0" smtClean="0">
                <a:latin typeface="Trebuchet MS" pitchFamily="34" charset="0"/>
              </a:rPr>
              <a:t>This PowerPoint</a:t>
            </a:r>
            <a:r>
              <a:rPr lang="en-US" sz="2000" baseline="0" dirty="0" smtClean="0">
                <a:latin typeface="Trebuchet MS" pitchFamily="34" charset="0"/>
              </a:rPr>
              <a:t> </a:t>
            </a:r>
            <a:r>
              <a:rPr lang="en-US" sz="2000" dirty="0" smtClean="0">
                <a:latin typeface="Trebuchet MS" pitchFamily="34" charset="0"/>
              </a:rPr>
              <a:t>2007 template produces</a:t>
            </a:r>
            <a:r>
              <a:rPr lang="en-US" sz="2000" baseline="0" dirty="0" smtClean="0">
                <a:latin typeface="Trebuchet MS" pitchFamily="34" charset="0"/>
              </a:rPr>
              <a:t> </a:t>
            </a:r>
            <a:r>
              <a:rPr lang="en-US" sz="2000" dirty="0" smtClean="0">
                <a:latin typeface="Trebuchet MS" pitchFamily="34" charset="0"/>
              </a:rPr>
              <a:t>a 42”x90” professional  poster. It</a:t>
            </a:r>
            <a:r>
              <a:rPr lang="en-US" sz="2000" baseline="0" dirty="0" smtClean="0">
                <a:latin typeface="Trebuchet MS" pitchFamily="34" charset="0"/>
              </a:rPr>
              <a:t> </a:t>
            </a:r>
            <a:r>
              <a:rPr lang="en-US" sz="2000" dirty="0" smtClean="0">
                <a:latin typeface="Trebuchet MS" pitchFamily="34" charset="0"/>
              </a:rPr>
              <a:t>will save you valuable time placing titles, subtitles,</a:t>
            </a:r>
            <a:r>
              <a:rPr lang="en-US" sz="2000" baseline="0" dirty="0" smtClean="0">
                <a:latin typeface="Trebuchet MS" pitchFamily="34" charset="0"/>
              </a:rPr>
              <a:t> text, and graphics</a:t>
            </a:r>
            <a:r>
              <a:rPr lang="en-US" sz="2000" dirty="0" smtClean="0">
                <a:latin typeface="Trebuchet MS" pitchFamily="34" charset="0"/>
              </a:rPr>
              <a:t>. </a:t>
            </a:r>
          </a:p>
          <a:p>
            <a:pPr defTabSz="3448422"/>
            <a:endParaRPr lang="en-US" sz="2000" dirty="0" smtClean="0">
              <a:latin typeface="Trebuchet MS" pitchFamily="34" charset="0"/>
            </a:endParaRPr>
          </a:p>
          <a:p>
            <a:pPr defTabSz="3448422"/>
            <a:r>
              <a:rPr lang="en-US" sz="2000" dirty="0" smtClean="0">
                <a:latin typeface="Trebuchet MS" pitchFamily="34" charset="0"/>
              </a:rPr>
              <a:t>Use it to create your presentation. Then send</a:t>
            </a:r>
            <a:r>
              <a:rPr lang="en-US" sz="2000" baseline="0" dirty="0" smtClean="0">
                <a:latin typeface="Trebuchet MS" pitchFamily="34" charset="0"/>
              </a:rPr>
              <a:t> it </a:t>
            </a:r>
            <a:r>
              <a:rPr lang="en-US" sz="2000" dirty="0" smtClean="0">
                <a:latin typeface="Trebuchet MS" pitchFamily="34" charset="0"/>
              </a:rPr>
              <a:t>to </a:t>
            </a:r>
            <a:r>
              <a:rPr lang="en-US" sz="2000" b="1" dirty="0" smtClean="0">
                <a:latin typeface="Trebuchet MS" pitchFamily="34" charset="0"/>
              </a:rPr>
              <a:t>PosterPresentations.com</a:t>
            </a:r>
            <a:r>
              <a:rPr lang="en-US" sz="2000" dirty="0" smtClean="0">
                <a:latin typeface="Trebuchet MS" pitchFamily="34" charset="0"/>
              </a:rPr>
              <a:t> for premium quality, same day affordable printing.</a:t>
            </a:r>
            <a:br>
              <a:rPr lang="en-US" sz="2000" dirty="0" smtClean="0">
                <a:latin typeface="Trebuchet MS" pitchFamily="34" charset="0"/>
              </a:rPr>
            </a:br>
            <a:endParaRPr lang="en-US" sz="2000" dirty="0" smtClean="0">
              <a:latin typeface="Trebuchet MS" pitchFamily="34" charset="0"/>
            </a:endParaRPr>
          </a:p>
          <a:p>
            <a:pPr defTabSz="3448422"/>
            <a:r>
              <a:rPr lang="en-US" sz="2000" dirty="0" smtClean="0">
                <a:latin typeface="Trebuchet MS" pitchFamily="34" charset="0"/>
              </a:rPr>
              <a:t>We provide a series of </a:t>
            </a:r>
            <a:r>
              <a:rPr lang="en-US" sz="2000" b="1" dirty="0" smtClean="0">
                <a:latin typeface="Trebuchet MS" pitchFamily="34" charset="0"/>
              </a:rPr>
              <a:t>online tutorials</a:t>
            </a:r>
            <a:r>
              <a:rPr lang="en-US" sz="2000" dirty="0" smtClean="0">
                <a:latin typeface="Trebuchet MS" pitchFamily="34" charset="0"/>
              </a:rPr>
              <a:t> that will guide you through the poster design process and answer your poster production questions. </a:t>
            </a:r>
          </a:p>
          <a:p>
            <a:pPr defTabSz="3448422"/>
            <a:endParaRPr lang="en-US" sz="2000" dirty="0" smtClean="0">
              <a:latin typeface="Trebuchet MS" pitchFamily="34" charset="0"/>
            </a:endParaRPr>
          </a:p>
          <a:p>
            <a:pPr defTabSz="3448422"/>
            <a:r>
              <a:rPr lang="en-US" sz="2000" dirty="0" smtClean="0">
                <a:latin typeface="Trebuchet MS" pitchFamily="34" charset="0"/>
              </a:rPr>
              <a:t>View our online</a:t>
            </a:r>
            <a:r>
              <a:rPr lang="en-US" sz="2000" baseline="0" dirty="0" smtClean="0">
                <a:latin typeface="Trebuchet MS" pitchFamily="34" charset="0"/>
              </a:rPr>
              <a:t> tutorials at:</a:t>
            </a:r>
            <a:r>
              <a:rPr lang="en-US" sz="2000" dirty="0" smtClean="0">
                <a:latin typeface="Trebuchet MS" pitchFamily="34" charset="0"/>
              </a:rPr>
              <a:t/>
            </a:r>
            <a:br>
              <a:rPr lang="en-US" sz="2000" dirty="0" smtClean="0">
                <a:latin typeface="Trebuchet MS" pitchFamily="34" charset="0"/>
              </a:rPr>
            </a:br>
            <a:r>
              <a:rPr lang="en-US" sz="2000" dirty="0" smtClean="0">
                <a:solidFill>
                  <a:srgbClr val="FFFF00"/>
                </a:solidFill>
                <a:latin typeface="Trebuchet MS" pitchFamily="34" charset="0"/>
              </a:rPr>
              <a:t> http://bit.ly/Poster_creation_help </a:t>
            </a:r>
            <a:r>
              <a:rPr lang="en-US" sz="2000" dirty="0" smtClean="0">
                <a:latin typeface="Trebuchet MS" pitchFamily="34" charset="0"/>
              </a:rPr>
              <a:t/>
            </a:r>
            <a:br>
              <a:rPr lang="en-US" sz="2000" dirty="0" smtClean="0">
                <a:latin typeface="Trebuchet MS" pitchFamily="34" charset="0"/>
              </a:rPr>
            </a:br>
            <a:r>
              <a:rPr lang="en-US" sz="2000" dirty="0" smtClean="0">
                <a:latin typeface="Trebuchet MS" pitchFamily="34" charset="0"/>
              </a:rPr>
              <a:t>(copy</a:t>
            </a:r>
            <a:r>
              <a:rPr lang="en-US" sz="2000" baseline="0" dirty="0" smtClean="0">
                <a:latin typeface="Trebuchet MS" pitchFamily="34" charset="0"/>
              </a:rPr>
              <a:t> and paste the link into your web browser).</a:t>
            </a:r>
          </a:p>
          <a:p>
            <a:pPr defTabSz="3448422"/>
            <a:endParaRPr lang="en-US" sz="2000" dirty="0" smtClean="0">
              <a:latin typeface="Trebuchet MS" pitchFamily="34" charset="0"/>
            </a:endParaRPr>
          </a:p>
          <a:p>
            <a:pPr defTabSz="3448422"/>
            <a:r>
              <a:rPr lang="en-US" sz="2000" dirty="0" smtClean="0">
                <a:latin typeface="Trebuchet MS" pitchFamily="34" charset="0"/>
              </a:rPr>
              <a:t>For assistance and to order your printed poster</a:t>
            </a:r>
            <a:r>
              <a:rPr lang="en-US" sz="2000" dirty="0" smtClean="0">
                <a:solidFill>
                  <a:schemeClr val="bg1"/>
                </a:solidFill>
                <a:latin typeface="Trebuchet MS" pitchFamily="34" charset="0"/>
              </a:rPr>
              <a:t> call </a:t>
            </a:r>
            <a:r>
              <a:rPr lang="en-US" sz="2000" b="1" dirty="0" smtClean="0">
                <a:solidFill>
                  <a:srgbClr val="FFFF00"/>
                </a:solidFill>
                <a:latin typeface="Trebuchet MS" pitchFamily="34" charset="0"/>
              </a:rPr>
              <a:t>PosterPresentations.com</a:t>
            </a:r>
            <a:r>
              <a:rPr lang="en-US" sz="2000" dirty="0" smtClean="0">
                <a:solidFill>
                  <a:srgbClr val="FFFF00"/>
                </a:solidFill>
                <a:latin typeface="Trebuchet MS" pitchFamily="34" charset="0"/>
              </a:rPr>
              <a:t> </a:t>
            </a:r>
            <a:r>
              <a:rPr lang="en-US" sz="2000" dirty="0" smtClean="0">
                <a:latin typeface="Trebuchet MS" pitchFamily="34" charset="0"/>
              </a:rPr>
              <a:t>at </a:t>
            </a:r>
            <a:r>
              <a:rPr lang="en-US" sz="2800" b="1" dirty="0" smtClean="0">
                <a:solidFill>
                  <a:srgbClr val="FFFF00"/>
                </a:solidFill>
                <a:latin typeface="Trebuchet MS" pitchFamily="34" charset="0"/>
              </a:rPr>
              <a:t>1.866.649.3004</a:t>
            </a:r>
          </a:p>
          <a:p>
            <a:pPr defTabSz="3448422"/>
            <a:endParaRPr lang="en-US" sz="2800" b="1" dirty="0" smtClean="0">
              <a:solidFill>
                <a:srgbClr val="FFFF00"/>
              </a:solidFill>
              <a:latin typeface="Trebuchet MS" pitchFamily="34" charset="0"/>
            </a:endParaRPr>
          </a:p>
          <a:p>
            <a:pPr algn="ctr"/>
            <a:r>
              <a:rPr lang="en-US" sz="3200" b="1" dirty="0" smtClean="0">
                <a:solidFill>
                  <a:schemeClr val="bg1"/>
                </a:solidFill>
                <a:latin typeface="Trebuchet MS" pitchFamily="34" charset="0"/>
              </a:rPr>
              <a:t>Object Placeholders</a:t>
            </a:r>
          </a:p>
          <a:p>
            <a:pPr algn="ctr"/>
            <a:endParaRPr lang="en-US" sz="600" b="1" dirty="0" smtClean="0">
              <a:solidFill>
                <a:schemeClr val="bg1"/>
              </a:solidFill>
              <a:latin typeface="Trebuchet MS" pitchFamily="34" charset="0"/>
            </a:endParaRPr>
          </a:p>
          <a:p>
            <a:pPr defTabSz="3448422"/>
            <a:r>
              <a:rPr lang="en-US" sz="2000" dirty="0" smtClean="0">
                <a:latin typeface="Trebuchet MS" pitchFamily="34" charset="0"/>
              </a:rPr>
              <a:t>Use the placeholders provided below to add new elements to your poster:</a:t>
            </a:r>
            <a:r>
              <a:rPr lang="en-US" sz="2000" baseline="0" dirty="0" smtClean="0">
                <a:latin typeface="Trebuchet MS" pitchFamily="34" charset="0"/>
              </a:rPr>
              <a:t> </a:t>
            </a:r>
            <a:r>
              <a:rPr lang="en-US" sz="2000" dirty="0" smtClean="0">
                <a:latin typeface="Trebuchet MS" pitchFamily="34" charset="0"/>
              </a:rPr>
              <a:t>Drag a placeholder onto the</a:t>
            </a:r>
            <a:r>
              <a:rPr lang="en-US" sz="2000" baseline="0" dirty="0" smtClean="0">
                <a:latin typeface="Trebuchet MS" pitchFamily="34" charset="0"/>
              </a:rPr>
              <a:t> poster area,</a:t>
            </a:r>
            <a:r>
              <a:rPr lang="en-US" sz="2000" dirty="0" smtClean="0">
                <a:latin typeface="Trebuchet MS" pitchFamily="34" charset="0"/>
              </a:rPr>
              <a:t> size it, and click it to edit.</a:t>
            </a: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Section Header placeholder</a:t>
            </a:r>
          </a:p>
          <a:p>
            <a:pPr defTabSz="3448422"/>
            <a:r>
              <a:rPr lang="en-US" sz="2000" dirty="0" smtClean="0">
                <a:latin typeface="Trebuchet MS" pitchFamily="34" charset="0"/>
              </a:rPr>
              <a:t>Use</a:t>
            </a:r>
            <a:r>
              <a:rPr lang="en-US" sz="2000" baseline="0" dirty="0" smtClean="0">
                <a:latin typeface="Trebuchet MS" pitchFamily="34" charset="0"/>
              </a:rPr>
              <a:t> section headers to separate topics or concepts within your presentation. </a:t>
            </a:r>
          </a:p>
          <a:p>
            <a:pPr defTabSz="3448422"/>
            <a:endParaRPr lang="en-US" sz="2000" baseline="0" dirty="0" smtClean="0">
              <a:latin typeface="Trebuchet MS" pitchFamily="34" charset="0"/>
            </a:endParaRPr>
          </a:p>
          <a:p>
            <a:pPr defTabSz="3448422"/>
            <a:endParaRPr lang="en-US" sz="2000" dirty="0" smtClean="0">
              <a:latin typeface="Trebuchet MS" pitchFamily="34" charset="0"/>
            </a:endParaRP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Text placeholder</a:t>
            </a:r>
          </a:p>
          <a:p>
            <a:pPr defTabSz="3448422"/>
            <a:r>
              <a:rPr lang="en-US" sz="2000" baseline="0" dirty="0" smtClean="0">
                <a:latin typeface="Trebuchet MS" pitchFamily="34" charset="0"/>
              </a:rPr>
              <a:t>Move this preformatted text placeholder to the poster to add a new body of text.</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r>
              <a:rPr lang="en-US" sz="2000" b="1" baseline="0" dirty="0" smtClean="0">
                <a:solidFill>
                  <a:srgbClr val="FFFF00"/>
                </a:solidFill>
                <a:latin typeface="Trebuchet MS" pitchFamily="34" charset="0"/>
              </a:rPr>
              <a:t>Picture placeholder</a:t>
            </a:r>
          </a:p>
          <a:p>
            <a:pPr defTabSz="3448422"/>
            <a:r>
              <a:rPr lang="en-US" sz="2000" baseline="0" dirty="0" smtClean="0">
                <a:latin typeface="Trebuchet MS" pitchFamily="34" charset="0"/>
              </a:rPr>
              <a:t>Move this graphic placeholder onto your poster, size it first, and then click it to add a picture to the poster.</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defTabSz="3448422"/>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3448422"/>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2" name="Rectangle 21"/>
          <p:cNvSpPr/>
          <p:nvPr/>
        </p:nvSpPr>
        <p:spPr>
          <a:xfrm>
            <a:off x="41458243" y="0"/>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lnSpc>
                <a:spcPct val="100000"/>
              </a:lnSpc>
            </a:pPr>
            <a:r>
              <a:rPr lang="en-US" sz="2800" b="1" dirty="0" smtClean="0">
                <a:solidFill>
                  <a:schemeClr val="bg1"/>
                </a:solidFill>
                <a:latin typeface="Trebuchet MS" pitchFamily="34" charset="0"/>
              </a:rPr>
              <a:t>QUICK</a:t>
            </a:r>
            <a:r>
              <a:rPr lang="en-US" sz="2800" b="1" baseline="0" dirty="0" smtClean="0">
                <a:solidFill>
                  <a:schemeClr val="bg1"/>
                </a:solidFill>
                <a:latin typeface="Trebuchet MS" pitchFamily="34" charset="0"/>
              </a:rPr>
              <a:t> TIPS</a:t>
            </a:r>
            <a:endParaRPr lang="en-US" sz="2800" b="1" dirty="0" smtClean="0">
              <a:solidFill>
                <a:schemeClr val="bg1"/>
              </a:solidFill>
              <a:latin typeface="Trebuchet MS" pitchFamily="34" charset="0"/>
            </a:endParaRPr>
          </a:p>
          <a:p>
            <a:pPr algn="ctr">
              <a:lnSpc>
                <a:spcPct val="100000"/>
              </a:lnSpc>
            </a:pPr>
            <a:r>
              <a:rPr lang="en-US" sz="2800" b="1" dirty="0" smtClean="0">
                <a:solidFill>
                  <a:srgbClr val="FFFF00"/>
                </a:solidFill>
                <a:latin typeface="Trebuchet MS" pitchFamily="34" charset="0"/>
              </a:rPr>
              <a:t>(--THIS SECTION DOES NOT PRINT--)</a:t>
            </a:r>
          </a:p>
          <a:p>
            <a:pPr algn="ctr">
              <a:lnSpc>
                <a:spcPct val="100000"/>
              </a:lnSpc>
            </a:pPr>
            <a:endParaRPr lang="en-US" sz="2000" b="1" dirty="0" smtClean="0">
              <a:latin typeface="Trebuchet MS" pitchFamily="34" charset="0"/>
            </a:endParaRPr>
          </a:p>
          <a:p>
            <a:pPr defTabSz="4310009">
              <a:lnSpc>
                <a:spcPct val="100000"/>
              </a:lnSpc>
            </a:pPr>
            <a:r>
              <a:rPr lang="en-US" sz="2000" dirty="0" smtClean="0">
                <a:latin typeface="Trebuchet MS" pitchFamily="34" charset="0"/>
              </a:rPr>
              <a:t>This PowerPoint</a:t>
            </a:r>
            <a:r>
              <a:rPr lang="en-US" sz="2000" baseline="0" dirty="0" smtClean="0">
                <a:latin typeface="Trebuchet MS" pitchFamily="34" charset="0"/>
              </a:rPr>
              <a:t> template requires basic PowerPoint (version 2007 or newer) skills. Below is a list of commonly asked questions specific to this template. </a:t>
            </a:r>
            <a:br>
              <a:rPr lang="en-US" sz="2000" baseline="0" dirty="0" smtClean="0">
                <a:latin typeface="Trebuchet MS" pitchFamily="34" charset="0"/>
              </a:rPr>
            </a:br>
            <a:r>
              <a:rPr lang="en-US" sz="2000" baseline="0" dirty="0" smtClean="0">
                <a:latin typeface="Trebuchet MS" pitchFamily="34" charset="0"/>
              </a:rPr>
              <a:t>If you are using an older version of PowerPoint some template features may not work properly.</a:t>
            </a:r>
            <a:endParaRPr lang="en-US" sz="2800" b="1" dirty="0" smtClean="0">
              <a:solidFill>
                <a:srgbClr val="FFFF00"/>
              </a:solidFill>
              <a:latin typeface="Trebuchet MS" pitchFamily="34" charset="0"/>
            </a:endParaRPr>
          </a:p>
          <a:p>
            <a:pPr defTabSz="4310009">
              <a:lnSpc>
                <a:spcPct val="100000"/>
              </a:lnSpc>
            </a:pPr>
            <a:endParaRPr lang="en-US" sz="2800" b="1" dirty="0" smtClean="0">
              <a:solidFill>
                <a:srgbClr val="FFFF00"/>
              </a:solidFill>
              <a:latin typeface="Trebuchet MS" pitchFamily="34" charset="0"/>
            </a:endParaRPr>
          </a:p>
          <a:p>
            <a:pPr algn="ctr">
              <a:lnSpc>
                <a:spcPct val="100000"/>
              </a:lnSpc>
            </a:pPr>
            <a:r>
              <a:rPr lang="en-US" sz="2800" b="1" dirty="0" smtClean="0">
                <a:solidFill>
                  <a:schemeClr val="bg1"/>
                </a:solidFill>
                <a:latin typeface="Trebuchet MS" pitchFamily="34" charset="0"/>
              </a:rPr>
              <a:t>Using the template</a:t>
            </a:r>
          </a:p>
          <a:p>
            <a:pPr algn="ctr">
              <a:lnSpc>
                <a:spcPct val="100000"/>
              </a:lnSpc>
            </a:pPr>
            <a:endParaRPr lang="en-US" sz="2800" b="1" baseline="0" dirty="0" smtClean="0">
              <a:solidFill>
                <a:schemeClr val="bg1"/>
              </a:solidFill>
              <a:latin typeface="Trebuchet MS" pitchFamily="34" charset="0"/>
            </a:endParaRPr>
          </a:p>
          <a:p>
            <a:pPr marL="0" marR="0" indent="0" algn="l" defTabSz="4310009" rtl="0" eaLnBrk="1" fontAlgn="auto" latinLnBrk="0" hangingPunct="1">
              <a:lnSpc>
                <a:spcPct val="100000"/>
              </a:lnSpc>
              <a:spcBef>
                <a:spcPts val="0"/>
              </a:spcBef>
              <a:spcAft>
                <a:spcPts val="0"/>
              </a:spcAft>
              <a:buClrTx/>
              <a:buSzTx/>
              <a:buFontTx/>
              <a:buNone/>
              <a:tabLst/>
              <a:defRPr/>
            </a:pPr>
            <a:r>
              <a:rPr lang="en-US" sz="2000" b="1" dirty="0" smtClean="0">
                <a:solidFill>
                  <a:srgbClr val="FFFF00"/>
                </a:solidFill>
                <a:latin typeface="Trebuchet MS" pitchFamily="34" charset="0"/>
              </a:rPr>
              <a:t>Verifying the quality of your graphics</a:t>
            </a:r>
          </a:p>
          <a:p>
            <a:pPr defTabSz="4310009">
              <a:lnSpc>
                <a:spcPct val="100000"/>
              </a:lnSpc>
            </a:pPr>
            <a:r>
              <a:rPr lang="en-US" sz="2000" dirty="0" smtClean="0">
                <a:latin typeface="Trebuchet MS" pitchFamily="34" charset="0"/>
              </a:rPr>
              <a:t>Go to the </a:t>
            </a:r>
            <a:r>
              <a:rPr lang="en-US" sz="20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000" baseline="0" dirty="0" smtClean="0">
                <a:latin typeface="Trebuchet MS" pitchFamily="34" charset="0"/>
              </a:rPr>
            </a:br>
            <a:endParaRPr lang="en-US" sz="2000" baseline="0" dirty="0" smtClean="0">
              <a:latin typeface="Trebuchet MS" pitchFamily="34" charset="0"/>
            </a:endParaRPr>
          </a:p>
          <a:p>
            <a:pPr defTabSz="4310009">
              <a:lnSpc>
                <a:spcPct val="100000"/>
              </a:lnSpc>
            </a:pPr>
            <a:r>
              <a:rPr lang="en-US" sz="2000" b="1" dirty="0" smtClean="0">
                <a:solidFill>
                  <a:srgbClr val="FFFF00"/>
                </a:solidFill>
                <a:latin typeface="Trebuchet MS" pitchFamily="34" charset="0"/>
              </a:rPr>
              <a:t>Using the placeholders</a:t>
            </a:r>
          </a:p>
          <a:p>
            <a:pPr defTabSz="4310009">
              <a:lnSpc>
                <a:spcPct val="100000"/>
              </a:lnSpc>
            </a:pPr>
            <a:r>
              <a:rPr lang="en-US" sz="2000" baseline="0" dirty="0" smtClean="0">
                <a:latin typeface="Trebuchet MS" pitchFamily="34" charset="0"/>
              </a:rPr>
              <a:t>To add text to this template click inside a placeholder and type in or paste your text. To move a placeholder, click on it </a:t>
            </a:r>
            <a:r>
              <a:rPr lang="en-US" sz="2000" u="sng" baseline="0" dirty="0" smtClean="0">
                <a:latin typeface="Trebuchet MS" pitchFamily="34" charset="0"/>
              </a:rPr>
              <a:t>once</a:t>
            </a:r>
            <a:r>
              <a:rPr lang="en-US" sz="2000" baseline="0" dirty="0" smtClean="0">
                <a:latin typeface="Trebuchet MS" pitchFamily="34" charset="0"/>
              </a:rPr>
              <a:t> (to select it), place your cursor on its frame and your cursor will change to this symbol:         Then, click </a:t>
            </a:r>
            <a:r>
              <a:rPr lang="en-US" sz="2000" u="sng" baseline="0" dirty="0" smtClean="0">
                <a:latin typeface="Trebuchet MS" pitchFamily="34" charset="0"/>
              </a:rPr>
              <a:t>once</a:t>
            </a:r>
            <a:r>
              <a:rPr lang="en-US" sz="2000" baseline="0" dirty="0" smtClean="0">
                <a:latin typeface="Trebuchet MS" pitchFamily="34" charset="0"/>
              </a:rPr>
              <a:t> and drag it to its new location where you can resize it as needed. Additional placeholders can be found on the left side of this template.</a:t>
            </a:r>
          </a:p>
          <a:p>
            <a:pPr defTabSz="4310009">
              <a:lnSpc>
                <a:spcPct val="100000"/>
              </a:lnSpc>
            </a:pPr>
            <a:endParaRPr lang="en-US" sz="2000" b="1" baseline="0" dirty="0" smtClean="0">
              <a:solidFill>
                <a:srgbClr val="FFFF00"/>
              </a:solidFill>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Modifying the layout</a:t>
            </a:r>
          </a:p>
          <a:p>
            <a:pPr defTabSz="4310009">
              <a:lnSpc>
                <a:spcPct val="100000"/>
              </a:lnSpc>
            </a:pPr>
            <a:r>
              <a:rPr lang="en-US" sz="2000" dirty="0" smtClean="0">
                <a:latin typeface="Trebuchet MS" pitchFamily="34" charset="0"/>
              </a:rPr>
              <a:t>This template has four </a:t>
            </a:r>
            <a:r>
              <a:rPr lang="en-US" sz="2000" baseline="0" dirty="0" smtClean="0">
                <a:latin typeface="Trebuchet MS" pitchFamily="34" charset="0"/>
              </a:rPr>
              <a:t>different </a:t>
            </a:r>
          </a:p>
          <a:p>
            <a:pPr defTabSz="4310009">
              <a:lnSpc>
                <a:spcPct val="100000"/>
              </a:lnSpc>
            </a:pPr>
            <a:r>
              <a:rPr lang="en-US" sz="2000" baseline="0" dirty="0" smtClean="0">
                <a:latin typeface="Trebuchet MS" pitchFamily="34" charset="0"/>
              </a:rPr>
              <a:t>column layouts. </a:t>
            </a:r>
            <a:r>
              <a:rPr lang="en-US" sz="2000" u="sng" baseline="0" dirty="0" smtClean="0">
                <a:latin typeface="Trebuchet MS" pitchFamily="34" charset="0"/>
              </a:rPr>
              <a:t>Right-click</a:t>
            </a:r>
            <a:r>
              <a:rPr lang="en-US" sz="2000" baseline="0" dirty="0" smtClean="0">
                <a:latin typeface="Trebuchet MS" pitchFamily="34" charset="0"/>
              </a:rPr>
              <a:t> your</a:t>
            </a:r>
          </a:p>
          <a:p>
            <a:pPr defTabSz="4310009">
              <a:lnSpc>
                <a:spcPct val="100000"/>
              </a:lnSpc>
            </a:pPr>
            <a:r>
              <a:rPr lang="en-US" sz="2000" baseline="0" dirty="0" smtClean="0">
                <a:latin typeface="Trebuchet MS" pitchFamily="34" charset="0"/>
              </a:rPr>
              <a:t>Mouse on the background and </a:t>
            </a:r>
          </a:p>
          <a:p>
            <a:pPr defTabSz="4310009">
              <a:lnSpc>
                <a:spcPct val="100000"/>
              </a:lnSpc>
            </a:pPr>
            <a:r>
              <a:rPr lang="en-US" sz="2000" baseline="0" dirty="0" smtClean="0">
                <a:latin typeface="Trebuchet MS" pitchFamily="34" charset="0"/>
              </a:rPr>
              <a:t>click on “Layout” to see the </a:t>
            </a:r>
          </a:p>
          <a:p>
            <a:pPr defTabSz="4310009">
              <a:lnSpc>
                <a:spcPct val="100000"/>
              </a:lnSpc>
            </a:pPr>
            <a:r>
              <a:rPr lang="en-US" sz="2000" baseline="0" dirty="0" smtClean="0">
                <a:latin typeface="Trebuchet MS" pitchFamily="34" charset="0"/>
              </a:rPr>
              <a:t>layout  options.  The columns in the provided layouts are fixed and cannot be moved but advanced users can modify any layout by going to VIEW and then SLIDE MASTER.</a:t>
            </a:r>
          </a:p>
          <a:p>
            <a:pPr marL="0" marR="0" indent="0" algn="l" defTabSz="4310009" rtl="0" eaLnBrk="1" fontAlgn="auto" latinLnBrk="0" hangingPunct="1">
              <a:lnSpc>
                <a:spcPct val="100000"/>
              </a:lnSpc>
              <a:spcBef>
                <a:spcPts val="0"/>
              </a:spcBef>
              <a:spcAft>
                <a:spcPts val="0"/>
              </a:spcAft>
              <a:buClrTx/>
              <a:buSzTx/>
              <a:buFontTx/>
              <a:buNone/>
              <a:tabLst/>
              <a:defRPr/>
            </a:pPr>
            <a:endParaRPr lang="en-US" sz="2000" baseline="0" dirty="0" smtClean="0">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Importing text and graphics from external sources</a:t>
            </a:r>
          </a:p>
          <a:p>
            <a:pPr defTabSz="4310009">
              <a:lnSpc>
                <a:spcPct val="100000"/>
              </a:lnSpc>
            </a:pPr>
            <a:r>
              <a:rPr lang="en-US" sz="2000" b="1" u="sng" baseline="0" dirty="0" smtClean="0">
                <a:latin typeface="Trebuchet MS" pitchFamily="34" charset="0"/>
              </a:rPr>
              <a:t>TEXT: </a:t>
            </a:r>
            <a:r>
              <a:rPr lang="en-US" sz="2000" baseline="0" dirty="0" smtClean="0">
                <a:latin typeface="Trebuchet MS" pitchFamily="34" charset="0"/>
              </a:rPr>
              <a:t>Paste or type your text into a pre-existing placeholder or drag in a new placeholder from the left side of the template. Move it anywhere as needed.</a:t>
            </a:r>
          </a:p>
          <a:p>
            <a:pPr defTabSz="4310009">
              <a:lnSpc>
                <a:spcPct val="100000"/>
              </a:lnSpc>
            </a:pPr>
            <a:r>
              <a:rPr lang="en-US" sz="2000" b="1" u="sng" baseline="0" dirty="0" smtClean="0">
                <a:latin typeface="Trebuchet MS" pitchFamily="34" charset="0"/>
              </a:rPr>
              <a:t>PHOTOS: </a:t>
            </a:r>
            <a:r>
              <a:rPr lang="en-US" sz="2000" baseline="0" dirty="0" smtClean="0">
                <a:latin typeface="Trebuchet MS" pitchFamily="34" charset="0"/>
              </a:rPr>
              <a:t>Drag in a picture placeholder, size it </a:t>
            </a:r>
            <a:r>
              <a:rPr lang="en-US" sz="2000" u="sng" baseline="0" dirty="0" smtClean="0">
                <a:latin typeface="Trebuchet MS" pitchFamily="34" charset="0"/>
              </a:rPr>
              <a:t>first</a:t>
            </a:r>
            <a:r>
              <a:rPr lang="en-US" sz="2000" baseline="0" dirty="0" smtClean="0">
                <a:latin typeface="Trebuchet MS" pitchFamily="34" charset="0"/>
              </a:rPr>
              <a:t>, click in it and insert a photo from the menu.</a:t>
            </a:r>
          </a:p>
          <a:p>
            <a:pPr defTabSz="4310009">
              <a:lnSpc>
                <a:spcPct val="100000"/>
              </a:lnSpc>
            </a:pPr>
            <a:r>
              <a:rPr lang="en-US" sz="2000" b="1" u="sng" baseline="0" dirty="0" smtClean="0">
                <a:latin typeface="Trebuchet MS" pitchFamily="34" charset="0"/>
              </a:rPr>
              <a:t>TABLES: </a:t>
            </a:r>
            <a:r>
              <a:rPr lang="en-US" sz="2000" baseline="0" dirty="0" smtClean="0">
                <a:latin typeface="Trebuchet MS" pitchFamily="34" charset="0"/>
              </a:rPr>
              <a:t>You can copy and paste a table from an external document onto this poster template. To make the text fit better in the cells of an imported table, </a:t>
            </a:r>
            <a:r>
              <a:rPr lang="en-US" sz="2000" u="sng" baseline="0" dirty="0" smtClean="0">
                <a:latin typeface="Trebuchet MS" pitchFamily="34" charset="0"/>
              </a:rPr>
              <a:t>right-click</a:t>
            </a:r>
            <a:r>
              <a:rPr lang="en-US" sz="2000" baseline="0" dirty="0" smtClean="0">
                <a:latin typeface="Trebuchet MS" pitchFamily="34" charset="0"/>
              </a:rPr>
              <a:t> on the table, click FORMAT SHAPE  then click on TEXT BOX and change the INTERNAL MARGIN values to 0.25</a:t>
            </a:r>
          </a:p>
          <a:p>
            <a:pPr defTabSz="4310009">
              <a:lnSpc>
                <a:spcPct val="100000"/>
              </a:lnSpc>
            </a:pPr>
            <a:endParaRPr lang="en-US" sz="2000" baseline="0" dirty="0" smtClean="0">
              <a:latin typeface="Trebuchet MS" pitchFamily="34" charset="0"/>
            </a:endParaRPr>
          </a:p>
          <a:p>
            <a:pPr defTabSz="2873339"/>
            <a:r>
              <a:rPr lang="en-US" sz="2000" b="1" baseline="0" dirty="0" smtClean="0">
                <a:solidFill>
                  <a:srgbClr val="FFFF00"/>
                </a:solidFill>
                <a:latin typeface="Trebuchet MS" pitchFamily="34" charset="0"/>
              </a:rPr>
              <a:t>Modifying the color scheme</a:t>
            </a:r>
          </a:p>
          <a:p>
            <a:pPr defTabSz="2873339"/>
            <a:r>
              <a:rPr lang="en-US" sz="2000" baseline="0" dirty="0" smtClean="0">
                <a:latin typeface="Trebuchet MS" pitchFamily="34" charset="0"/>
              </a:rPr>
              <a:t>To change the color scheme of this template go to the “Design” menu and click on “Colors”. You can choose from the provide color combinations or you can create your own.</a:t>
            </a:r>
          </a:p>
          <a:p>
            <a:pPr defTabSz="4310009">
              <a:lnSpc>
                <a:spcPct val="100000"/>
              </a:lnSpc>
            </a:pPr>
            <a:endParaRPr lang="en-US" sz="2000" baseline="0" dirty="0" smtClean="0">
              <a:latin typeface="Trebuchet MS" pitchFamily="34" charset="0"/>
            </a:endParaRPr>
          </a:p>
          <a:p>
            <a:pPr defTabSz="3448422">
              <a:lnSpc>
                <a:spcPct val="100000"/>
              </a:lnSpc>
            </a:pPr>
            <a:endParaRPr lang="en-US" sz="1400" baseline="0" dirty="0" smtClean="0">
              <a:latin typeface="Trebuchet MS" pitchFamily="34" charset="0"/>
            </a:endParaRPr>
          </a:p>
          <a:p>
            <a:pPr defTabSz="3448422">
              <a:lnSpc>
                <a:spcPct val="100000"/>
              </a:lnSpc>
            </a:pPr>
            <a:endParaRPr lang="en-US" sz="1400" dirty="0" smtClean="0">
              <a:latin typeface="Trebuchet MS" pitchFamily="34" charset="0"/>
            </a:endParaRPr>
          </a:p>
          <a:p>
            <a:pPr algn="ctr">
              <a:lnSpc>
                <a:spcPct val="100000"/>
              </a:lnSpc>
            </a:pPr>
            <a:endParaRPr lang="en-US" sz="1400" b="1" dirty="0" smtClean="0">
              <a:solidFill>
                <a:schemeClr val="bg1"/>
              </a:solidFill>
              <a:latin typeface="Trebuchet MS" pitchFamily="34" charset="0"/>
            </a:endParaRPr>
          </a:p>
          <a:p>
            <a:pPr defTabSz="3448422">
              <a:lnSpc>
                <a:spcPct val="100000"/>
              </a:lnSpc>
            </a:pPr>
            <a:endParaRPr lang="en-US" sz="1400" b="1" dirty="0" smtClean="0">
              <a:solidFill>
                <a:srgbClr val="FFFF00"/>
              </a:solidFill>
              <a:latin typeface="Trebuchet MS" pitchFamily="34" charset="0"/>
            </a:endParaRPr>
          </a:p>
          <a:p>
            <a:pPr algn="ctr">
              <a:lnSpc>
                <a:spcPct val="100000"/>
              </a:lnSpc>
            </a:pPr>
            <a:endParaRPr lang="en-US" sz="2000" b="1" dirty="0">
              <a:latin typeface="Trebuchet MS" pitchFamily="34" charset="0"/>
            </a:endParaRPr>
          </a:p>
        </p:txBody>
      </p:sp>
      <p:sp>
        <p:nvSpPr>
          <p:cNvPr id="23" name="Rectangle 22"/>
          <p:cNvSpPr/>
          <p:nvPr/>
        </p:nvSpPr>
        <p:spPr>
          <a:xfrm>
            <a:off x="-8210549" y="12063017"/>
            <a:ext cx="7725718" cy="458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838" tIns="35918" rIns="71838" bIns="35918" rtlCol="0" anchor="ctr"/>
          <a:lstStyle/>
          <a:p>
            <a:pPr algn="ctr"/>
            <a:endParaRPr lang="en-US"/>
          </a:p>
        </p:txBody>
      </p:sp>
      <p:pic>
        <p:nvPicPr>
          <p:cNvPr id="24" name="Picture 2"/>
          <p:cNvPicPr>
            <a:picLocks noChangeAspect="1" noChangeArrowheads="1"/>
          </p:cNvPicPr>
          <p:nvPr/>
        </p:nvPicPr>
        <p:blipFill>
          <a:blip r:embed="rId3" cstate="print"/>
          <a:srcRect/>
          <a:stretch>
            <a:fillRect/>
          </a:stretch>
        </p:blipFill>
        <p:spPr bwMode="auto">
          <a:xfrm>
            <a:off x="45921478" y="9201150"/>
            <a:ext cx="2891008" cy="1378456"/>
          </a:xfrm>
          <a:prstGeom prst="rect">
            <a:avLst/>
          </a:prstGeom>
          <a:noFill/>
          <a:ln w="9525">
            <a:noFill/>
            <a:miter lim="800000"/>
            <a:headEnd/>
            <a:tailEnd/>
          </a:ln>
          <a:effectLst/>
        </p:spPr>
      </p:pic>
      <p:pic>
        <p:nvPicPr>
          <p:cNvPr id="25" name="Picture 2"/>
          <p:cNvPicPr>
            <a:picLocks noChangeAspect="1" noChangeArrowheads="1"/>
          </p:cNvPicPr>
          <p:nvPr/>
        </p:nvPicPr>
        <p:blipFill>
          <a:blip r:embed="rId4" cstate="print"/>
          <a:srcRect/>
          <a:stretch>
            <a:fillRect/>
          </a:stretch>
        </p:blipFill>
        <p:spPr bwMode="auto">
          <a:xfrm>
            <a:off x="44280534" y="7924006"/>
            <a:ext cx="553641" cy="255588"/>
          </a:xfrm>
          <a:prstGeom prst="rect">
            <a:avLst/>
          </a:prstGeom>
          <a:noFill/>
          <a:ln w="9525">
            <a:solidFill>
              <a:schemeClr val="tx1"/>
            </a:solidFill>
            <a:miter lim="800000"/>
            <a:headEnd/>
            <a:tailEnd/>
          </a:ln>
          <a:effectLst/>
        </p:spPr>
      </p:pic>
      <p:grpSp>
        <p:nvGrpSpPr>
          <p:cNvPr id="26" name="Group 25"/>
          <p:cNvGrpSpPr/>
          <p:nvPr/>
        </p:nvGrpSpPr>
        <p:grpSpPr>
          <a:xfrm>
            <a:off x="-7929499" y="18351607"/>
            <a:ext cx="7100824" cy="702169"/>
            <a:chOff x="44242388" y="28040026"/>
            <a:chExt cx="9771400" cy="1104659"/>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29" name="Picture 28"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32" name="TextBox 32"/>
            <p:cNvSpPr txBox="1"/>
            <p:nvPr userDrawn="1"/>
          </p:nvSpPr>
          <p:spPr>
            <a:xfrm>
              <a:off x="45342600" y="28040026"/>
              <a:ext cx="8671188" cy="1016814"/>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a:t>
              </a:r>
              <a:br>
                <a:rPr lang="en-US" sz="1800" baseline="0" dirty="0" smtClean="0">
                  <a:solidFill>
                    <a:schemeClr val="tx2"/>
                  </a:solidFill>
                  <a:latin typeface="Trebuchet MS" pitchFamily="34" charset="0"/>
                </a:rPr>
              </a:br>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b="1" dirty="0">
                <a:solidFill>
                  <a:schemeClr val="tx2"/>
                </a:solidFill>
                <a:latin typeface="Trebuchet MS" pitchFamily="34" charset="0"/>
              </a:endParaRPr>
            </a:p>
          </p:txBody>
        </p:sp>
      </p:grpSp>
      <p:cxnSp>
        <p:nvCxnSpPr>
          <p:cNvPr id="33" name="Straight Connector 32"/>
          <p:cNvCxnSpPr/>
          <p:nvPr/>
        </p:nvCxnSpPr>
        <p:spPr>
          <a:xfrm>
            <a:off x="-8180614" y="7122319"/>
            <a:ext cx="7695783"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1458243" y="3200399"/>
            <a:ext cx="7725718"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458243" y="17230205"/>
            <a:ext cx="7725718"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448171" rtl="0" eaLnBrk="1" latinLnBrk="0" hangingPunct="1">
        <a:spcBef>
          <a:spcPct val="0"/>
        </a:spcBef>
        <a:buNone/>
        <a:defRPr sz="6900" kern="1200">
          <a:solidFill>
            <a:schemeClr val="bg1"/>
          </a:solidFill>
          <a:latin typeface="Trebuchet MS" pitchFamily="34" charset="0"/>
          <a:ea typeface="+mj-ea"/>
          <a:cs typeface="+mj-cs"/>
        </a:defRPr>
      </a:lvl1pPr>
    </p:titleStyle>
    <p:bodyStyle>
      <a:lvl1pPr marL="1293065" indent="-1293065" algn="l" defTabSz="3448171"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639" indent="-1077553" algn="l" defTabSz="3448171"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214" indent="-862043" algn="l" defTabSz="3448171"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300"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758385"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482471"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20655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2930642"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65472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1148000" cy="2800350"/>
          </a:xfrm>
          <a:prstGeom prst="rect">
            <a:avLst/>
          </a:prstGeom>
          <a:solidFill>
            <a:schemeClr val="accent5">
              <a:lumMod val="75000"/>
            </a:schemeClr>
          </a:solidFill>
          <a:ln w="9525">
            <a:solidFill>
              <a:schemeClr val="tx1"/>
            </a:solidFill>
            <a:miter lim="800000"/>
            <a:headEnd/>
            <a:tailEnd/>
          </a:ln>
          <a:effectLst/>
        </p:spPr>
        <p:txBody>
          <a:bodyPr wrap="none" lIns="71838" tIns="35918" rIns="71838" bIns="35918" anchor="ctr"/>
          <a:lstStyle/>
          <a:p>
            <a:pPr>
              <a:defRPr/>
            </a:pPr>
            <a:endParaRPr lang="en-US" dirty="0"/>
          </a:p>
        </p:txBody>
      </p:sp>
      <p:sp>
        <p:nvSpPr>
          <p:cNvPr id="9" name="Rectangle 9"/>
          <p:cNvSpPr>
            <a:spLocks noChangeArrowheads="1"/>
          </p:cNvSpPr>
          <p:nvPr/>
        </p:nvSpPr>
        <p:spPr bwMode="auto">
          <a:xfrm>
            <a:off x="0" y="2803128"/>
            <a:ext cx="41148000" cy="88900"/>
          </a:xfrm>
          <a:prstGeom prst="rect">
            <a:avLst/>
          </a:prstGeom>
          <a:solidFill>
            <a:schemeClr val="accent5">
              <a:lumMod val="50000"/>
            </a:schemeClr>
          </a:solidFill>
          <a:ln w="152400">
            <a:noFill/>
            <a:miter lim="800000"/>
            <a:headEnd/>
            <a:tailEnd/>
          </a:ln>
          <a:effectLst/>
        </p:spPr>
        <p:txBody>
          <a:bodyPr wrap="none" lIns="71838" tIns="35918" rIns="71838" bIns="35918" anchor="ctr"/>
          <a:lstStyle/>
          <a:p>
            <a:pPr>
              <a:defRPr/>
            </a:pPr>
            <a:endParaRPr lang="en-US" dirty="0"/>
          </a:p>
        </p:txBody>
      </p:sp>
      <p:sp>
        <p:nvSpPr>
          <p:cNvPr id="10" name="Text Box 14"/>
          <p:cNvSpPr txBox="1">
            <a:spLocks noChangeArrowheads="1"/>
          </p:cNvSpPr>
          <p:nvPr/>
        </p:nvSpPr>
        <p:spPr bwMode="auto">
          <a:xfrm>
            <a:off x="767956" y="18802350"/>
            <a:ext cx="2357438" cy="263979"/>
          </a:xfrm>
          <a:prstGeom prst="rect">
            <a:avLst/>
          </a:prstGeom>
          <a:noFill/>
          <a:ln w="9525">
            <a:noFill/>
            <a:miter lim="800000"/>
            <a:headEnd/>
            <a:tailEnd/>
          </a:ln>
          <a:effectLst/>
        </p:spPr>
        <p:txBody>
          <a:bodyPr lIns="71701" tIns="35844" rIns="71701" bIns="35844">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444997"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8" name="Rectangle 33"/>
          <p:cNvSpPr>
            <a:spLocks noChangeArrowheads="1"/>
          </p:cNvSpPr>
          <p:nvPr/>
        </p:nvSpPr>
        <p:spPr bwMode="auto">
          <a:xfrm>
            <a:off x="16694795" y="3067051"/>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0" name="Rectangle 33"/>
          <p:cNvSpPr>
            <a:spLocks noChangeArrowheads="1"/>
          </p:cNvSpPr>
          <p:nvPr/>
        </p:nvSpPr>
        <p:spPr bwMode="auto">
          <a:xfrm>
            <a:off x="24819695" y="3067051"/>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4" name="Rectangle 33"/>
          <p:cNvSpPr>
            <a:spLocks noChangeArrowheads="1"/>
          </p:cNvSpPr>
          <p:nvPr/>
        </p:nvSpPr>
        <p:spPr bwMode="auto">
          <a:xfrm>
            <a:off x="329445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5" name="Rectangle 33"/>
          <p:cNvSpPr>
            <a:spLocks noChangeArrowheads="1"/>
          </p:cNvSpPr>
          <p:nvPr/>
        </p:nvSpPr>
        <p:spPr bwMode="auto">
          <a:xfrm>
            <a:off x="8569896" y="3067051"/>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6" name="Rectangle 33"/>
          <p:cNvSpPr>
            <a:spLocks noChangeArrowheads="1"/>
          </p:cNvSpPr>
          <p:nvPr/>
        </p:nvSpPr>
        <p:spPr bwMode="auto">
          <a:xfrm>
            <a:off x="16694795" y="11114033"/>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7" name="Rectangle 33"/>
          <p:cNvSpPr>
            <a:spLocks noChangeArrowheads="1"/>
          </p:cNvSpPr>
          <p:nvPr/>
        </p:nvSpPr>
        <p:spPr bwMode="auto">
          <a:xfrm>
            <a:off x="24819695" y="11114033"/>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8" name="Rectangle 33"/>
          <p:cNvSpPr>
            <a:spLocks noChangeArrowheads="1"/>
          </p:cNvSpPr>
          <p:nvPr/>
        </p:nvSpPr>
        <p:spPr bwMode="auto">
          <a:xfrm>
            <a:off x="8569896" y="11114033"/>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6" name="Rectangle 25"/>
          <p:cNvSpPr/>
          <p:nvPr/>
        </p:nvSpPr>
        <p:spPr>
          <a:xfrm>
            <a:off x="-8210549" y="-11431"/>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r>
              <a:rPr lang="en-US" sz="3200" b="1" dirty="0" smtClean="0">
                <a:solidFill>
                  <a:schemeClr val="bg1"/>
                </a:solidFill>
                <a:latin typeface="Trebuchet MS" pitchFamily="34" charset="0"/>
              </a:rPr>
              <a:t>QUICK DESIGN</a:t>
            </a:r>
            <a:r>
              <a:rPr lang="en-US" sz="3200" b="1" baseline="0" dirty="0" smtClean="0">
                <a:solidFill>
                  <a:schemeClr val="bg1"/>
                </a:solidFill>
                <a:latin typeface="Trebuchet MS" pitchFamily="34" charset="0"/>
              </a:rPr>
              <a:t> </a:t>
            </a:r>
            <a:r>
              <a:rPr lang="en-US" sz="3200" b="1" dirty="0" smtClean="0">
                <a:solidFill>
                  <a:schemeClr val="bg1"/>
                </a:solidFill>
                <a:latin typeface="Trebuchet MS" pitchFamily="34" charset="0"/>
              </a:rPr>
              <a:t>GUIDE</a:t>
            </a:r>
          </a:p>
          <a:p>
            <a:pPr algn="ctr"/>
            <a:r>
              <a:rPr lang="en-US" sz="2800" b="1" dirty="0" smtClean="0">
                <a:solidFill>
                  <a:srgbClr val="FFFF00"/>
                </a:solidFill>
                <a:latin typeface="Trebuchet MS" pitchFamily="34" charset="0"/>
              </a:rPr>
              <a:t>(--THIS SECTION DOES NOT PRINT--)</a:t>
            </a:r>
          </a:p>
          <a:p>
            <a:pPr algn="ctr"/>
            <a:endParaRPr lang="en-US" sz="600" b="1" dirty="0" smtClean="0">
              <a:latin typeface="Trebuchet MS" pitchFamily="34" charset="0"/>
            </a:endParaRPr>
          </a:p>
          <a:p>
            <a:pPr defTabSz="3448422"/>
            <a:r>
              <a:rPr lang="en-US" sz="2000" dirty="0" smtClean="0">
                <a:latin typeface="Trebuchet MS" pitchFamily="34" charset="0"/>
              </a:rPr>
              <a:t>This PowerPoint</a:t>
            </a:r>
            <a:r>
              <a:rPr lang="en-US" sz="2000" baseline="0" dirty="0" smtClean="0">
                <a:latin typeface="Trebuchet MS" pitchFamily="34" charset="0"/>
              </a:rPr>
              <a:t> </a:t>
            </a:r>
            <a:r>
              <a:rPr lang="en-US" sz="2000" dirty="0" smtClean="0">
                <a:latin typeface="Trebuchet MS" pitchFamily="34" charset="0"/>
              </a:rPr>
              <a:t>2007 template produces</a:t>
            </a:r>
            <a:r>
              <a:rPr lang="en-US" sz="2000" baseline="0" dirty="0" smtClean="0">
                <a:latin typeface="Trebuchet MS" pitchFamily="34" charset="0"/>
              </a:rPr>
              <a:t> </a:t>
            </a:r>
            <a:r>
              <a:rPr lang="en-US" sz="2000" dirty="0" smtClean="0">
                <a:latin typeface="Trebuchet MS" pitchFamily="34" charset="0"/>
              </a:rPr>
              <a:t>a 42”x90” professional  poster. It</a:t>
            </a:r>
            <a:r>
              <a:rPr lang="en-US" sz="2000" baseline="0" dirty="0" smtClean="0">
                <a:latin typeface="Trebuchet MS" pitchFamily="34" charset="0"/>
              </a:rPr>
              <a:t> </a:t>
            </a:r>
            <a:r>
              <a:rPr lang="en-US" sz="2000" dirty="0" smtClean="0">
                <a:latin typeface="Trebuchet MS" pitchFamily="34" charset="0"/>
              </a:rPr>
              <a:t>will save you valuable time placing titles, subtitles,</a:t>
            </a:r>
            <a:r>
              <a:rPr lang="en-US" sz="2000" baseline="0" dirty="0" smtClean="0">
                <a:latin typeface="Trebuchet MS" pitchFamily="34" charset="0"/>
              </a:rPr>
              <a:t> text, and graphics</a:t>
            </a:r>
            <a:r>
              <a:rPr lang="en-US" sz="2000" dirty="0" smtClean="0">
                <a:latin typeface="Trebuchet MS" pitchFamily="34" charset="0"/>
              </a:rPr>
              <a:t>. </a:t>
            </a:r>
          </a:p>
          <a:p>
            <a:pPr defTabSz="3448422"/>
            <a:endParaRPr lang="en-US" sz="2000" dirty="0" smtClean="0">
              <a:latin typeface="Trebuchet MS" pitchFamily="34" charset="0"/>
            </a:endParaRPr>
          </a:p>
          <a:p>
            <a:pPr defTabSz="3448422"/>
            <a:r>
              <a:rPr lang="en-US" sz="2000" dirty="0" smtClean="0">
                <a:latin typeface="Trebuchet MS" pitchFamily="34" charset="0"/>
              </a:rPr>
              <a:t>Use it to create your presentation. Then send</a:t>
            </a:r>
            <a:r>
              <a:rPr lang="en-US" sz="2000" baseline="0" dirty="0" smtClean="0">
                <a:latin typeface="Trebuchet MS" pitchFamily="34" charset="0"/>
              </a:rPr>
              <a:t> it </a:t>
            </a:r>
            <a:r>
              <a:rPr lang="en-US" sz="2000" dirty="0" smtClean="0">
                <a:latin typeface="Trebuchet MS" pitchFamily="34" charset="0"/>
              </a:rPr>
              <a:t>to </a:t>
            </a:r>
            <a:r>
              <a:rPr lang="en-US" sz="2000" b="1" dirty="0" smtClean="0">
                <a:latin typeface="Trebuchet MS" pitchFamily="34" charset="0"/>
              </a:rPr>
              <a:t>PosterPresentations.com</a:t>
            </a:r>
            <a:r>
              <a:rPr lang="en-US" sz="2000" dirty="0" smtClean="0">
                <a:latin typeface="Trebuchet MS" pitchFamily="34" charset="0"/>
              </a:rPr>
              <a:t> for premium quality, same day affordable printing.</a:t>
            </a:r>
            <a:br>
              <a:rPr lang="en-US" sz="2000" dirty="0" smtClean="0">
                <a:latin typeface="Trebuchet MS" pitchFamily="34" charset="0"/>
              </a:rPr>
            </a:br>
            <a:endParaRPr lang="en-US" sz="2000" dirty="0" smtClean="0">
              <a:latin typeface="Trebuchet MS" pitchFamily="34" charset="0"/>
            </a:endParaRPr>
          </a:p>
          <a:p>
            <a:pPr defTabSz="3448422"/>
            <a:r>
              <a:rPr lang="en-US" sz="2000" dirty="0" smtClean="0">
                <a:latin typeface="Trebuchet MS" pitchFamily="34" charset="0"/>
              </a:rPr>
              <a:t>We provide a series of </a:t>
            </a:r>
            <a:r>
              <a:rPr lang="en-US" sz="2000" b="1" dirty="0" smtClean="0">
                <a:latin typeface="Trebuchet MS" pitchFamily="34" charset="0"/>
              </a:rPr>
              <a:t>online tutorials</a:t>
            </a:r>
            <a:r>
              <a:rPr lang="en-US" sz="2000" dirty="0" smtClean="0">
                <a:latin typeface="Trebuchet MS" pitchFamily="34" charset="0"/>
              </a:rPr>
              <a:t> that will guide you through the poster design process and answer your poster production questions. </a:t>
            </a:r>
          </a:p>
          <a:p>
            <a:pPr defTabSz="3448422"/>
            <a:endParaRPr lang="en-US" sz="2000" dirty="0" smtClean="0">
              <a:latin typeface="Trebuchet MS" pitchFamily="34" charset="0"/>
            </a:endParaRPr>
          </a:p>
          <a:p>
            <a:pPr defTabSz="3448422"/>
            <a:r>
              <a:rPr lang="en-US" sz="2000" dirty="0" smtClean="0">
                <a:latin typeface="Trebuchet MS" pitchFamily="34" charset="0"/>
              </a:rPr>
              <a:t>View our online</a:t>
            </a:r>
            <a:r>
              <a:rPr lang="en-US" sz="2000" baseline="0" dirty="0" smtClean="0">
                <a:latin typeface="Trebuchet MS" pitchFamily="34" charset="0"/>
              </a:rPr>
              <a:t> tutorials at:</a:t>
            </a:r>
            <a:r>
              <a:rPr lang="en-US" sz="2000" dirty="0" smtClean="0">
                <a:latin typeface="Trebuchet MS" pitchFamily="34" charset="0"/>
              </a:rPr>
              <a:t/>
            </a:r>
            <a:br>
              <a:rPr lang="en-US" sz="2000" dirty="0" smtClean="0">
                <a:latin typeface="Trebuchet MS" pitchFamily="34" charset="0"/>
              </a:rPr>
            </a:br>
            <a:r>
              <a:rPr lang="en-US" sz="2000" dirty="0" smtClean="0">
                <a:solidFill>
                  <a:srgbClr val="FFFF00"/>
                </a:solidFill>
                <a:latin typeface="Trebuchet MS" pitchFamily="34" charset="0"/>
              </a:rPr>
              <a:t> http://bit.ly/Poster_creation_help </a:t>
            </a:r>
            <a:r>
              <a:rPr lang="en-US" sz="2000" dirty="0" smtClean="0">
                <a:latin typeface="Trebuchet MS" pitchFamily="34" charset="0"/>
              </a:rPr>
              <a:t/>
            </a:r>
            <a:br>
              <a:rPr lang="en-US" sz="2000" dirty="0" smtClean="0">
                <a:latin typeface="Trebuchet MS" pitchFamily="34" charset="0"/>
              </a:rPr>
            </a:br>
            <a:r>
              <a:rPr lang="en-US" sz="2000" dirty="0" smtClean="0">
                <a:latin typeface="Trebuchet MS" pitchFamily="34" charset="0"/>
              </a:rPr>
              <a:t>(copy</a:t>
            </a:r>
            <a:r>
              <a:rPr lang="en-US" sz="2000" baseline="0" dirty="0" smtClean="0">
                <a:latin typeface="Trebuchet MS" pitchFamily="34" charset="0"/>
              </a:rPr>
              <a:t> and paste the link into your web browser).</a:t>
            </a:r>
          </a:p>
          <a:p>
            <a:pPr defTabSz="3448422"/>
            <a:endParaRPr lang="en-US" sz="2000" dirty="0" smtClean="0">
              <a:latin typeface="Trebuchet MS" pitchFamily="34" charset="0"/>
            </a:endParaRPr>
          </a:p>
          <a:p>
            <a:pPr defTabSz="3448422"/>
            <a:r>
              <a:rPr lang="en-US" sz="2000" dirty="0" smtClean="0">
                <a:latin typeface="Trebuchet MS" pitchFamily="34" charset="0"/>
              </a:rPr>
              <a:t>For assistance and to order your printed poster</a:t>
            </a:r>
            <a:r>
              <a:rPr lang="en-US" sz="2000" dirty="0" smtClean="0">
                <a:solidFill>
                  <a:schemeClr val="bg1"/>
                </a:solidFill>
                <a:latin typeface="Trebuchet MS" pitchFamily="34" charset="0"/>
              </a:rPr>
              <a:t> call </a:t>
            </a:r>
            <a:r>
              <a:rPr lang="en-US" sz="2000" b="1" dirty="0" smtClean="0">
                <a:solidFill>
                  <a:srgbClr val="FFFF00"/>
                </a:solidFill>
                <a:latin typeface="Trebuchet MS" pitchFamily="34" charset="0"/>
              </a:rPr>
              <a:t>PosterPresentations.com</a:t>
            </a:r>
            <a:r>
              <a:rPr lang="en-US" sz="2000" dirty="0" smtClean="0">
                <a:solidFill>
                  <a:srgbClr val="FFFF00"/>
                </a:solidFill>
                <a:latin typeface="Trebuchet MS" pitchFamily="34" charset="0"/>
              </a:rPr>
              <a:t> </a:t>
            </a:r>
            <a:r>
              <a:rPr lang="en-US" sz="2000" dirty="0" smtClean="0">
                <a:latin typeface="Trebuchet MS" pitchFamily="34" charset="0"/>
              </a:rPr>
              <a:t>at </a:t>
            </a:r>
            <a:r>
              <a:rPr lang="en-US" sz="2800" b="1" dirty="0" smtClean="0">
                <a:solidFill>
                  <a:srgbClr val="FFFF00"/>
                </a:solidFill>
                <a:latin typeface="Trebuchet MS" pitchFamily="34" charset="0"/>
              </a:rPr>
              <a:t>1.866.649.3004</a:t>
            </a:r>
          </a:p>
          <a:p>
            <a:pPr defTabSz="3448422"/>
            <a:endParaRPr lang="en-US" sz="2800" b="1" dirty="0" smtClean="0">
              <a:solidFill>
                <a:srgbClr val="FFFF00"/>
              </a:solidFill>
              <a:latin typeface="Trebuchet MS" pitchFamily="34" charset="0"/>
            </a:endParaRPr>
          </a:p>
          <a:p>
            <a:pPr algn="ctr"/>
            <a:r>
              <a:rPr lang="en-US" sz="3200" b="1" dirty="0" smtClean="0">
                <a:solidFill>
                  <a:schemeClr val="bg1"/>
                </a:solidFill>
                <a:latin typeface="Trebuchet MS" pitchFamily="34" charset="0"/>
              </a:rPr>
              <a:t>Object Placeholders</a:t>
            </a:r>
          </a:p>
          <a:p>
            <a:pPr algn="ctr"/>
            <a:endParaRPr lang="en-US" sz="600" b="1" dirty="0" smtClean="0">
              <a:solidFill>
                <a:schemeClr val="bg1"/>
              </a:solidFill>
              <a:latin typeface="Trebuchet MS" pitchFamily="34" charset="0"/>
            </a:endParaRPr>
          </a:p>
          <a:p>
            <a:pPr defTabSz="3448422"/>
            <a:r>
              <a:rPr lang="en-US" sz="2000" dirty="0" smtClean="0">
                <a:latin typeface="Trebuchet MS" pitchFamily="34" charset="0"/>
              </a:rPr>
              <a:t>Use the placeholders provided below to add new elements to your poster:</a:t>
            </a:r>
            <a:r>
              <a:rPr lang="en-US" sz="2000" baseline="0" dirty="0" smtClean="0">
                <a:latin typeface="Trebuchet MS" pitchFamily="34" charset="0"/>
              </a:rPr>
              <a:t> </a:t>
            </a:r>
            <a:r>
              <a:rPr lang="en-US" sz="2000" dirty="0" smtClean="0">
                <a:latin typeface="Trebuchet MS" pitchFamily="34" charset="0"/>
              </a:rPr>
              <a:t>Drag a placeholder onto the</a:t>
            </a:r>
            <a:r>
              <a:rPr lang="en-US" sz="2000" baseline="0" dirty="0" smtClean="0">
                <a:latin typeface="Trebuchet MS" pitchFamily="34" charset="0"/>
              </a:rPr>
              <a:t> poster area,</a:t>
            </a:r>
            <a:r>
              <a:rPr lang="en-US" sz="2000" dirty="0" smtClean="0">
                <a:latin typeface="Trebuchet MS" pitchFamily="34" charset="0"/>
              </a:rPr>
              <a:t> size it, and click it to edit.</a:t>
            </a: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Section Header placeholder</a:t>
            </a:r>
          </a:p>
          <a:p>
            <a:pPr defTabSz="3448422"/>
            <a:r>
              <a:rPr lang="en-US" sz="2000" dirty="0" smtClean="0">
                <a:latin typeface="Trebuchet MS" pitchFamily="34" charset="0"/>
              </a:rPr>
              <a:t>Use</a:t>
            </a:r>
            <a:r>
              <a:rPr lang="en-US" sz="2000" baseline="0" dirty="0" smtClean="0">
                <a:latin typeface="Trebuchet MS" pitchFamily="34" charset="0"/>
              </a:rPr>
              <a:t> section headers to separate topics or concepts within your presentation. </a:t>
            </a:r>
          </a:p>
          <a:p>
            <a:pPr defTabSz="3448422"/>
            <a:endParaRPr lang="en-US" sz="2000" baseline="0" dirty="0" smtClean="0">
              <a:latin typeface="Trebuchet MS" pitchFamily="34" charset="0"/>
            </a:endParaRPr>
          </a:p>
          <a:p>
            <a:pPr defTabSz="3448422"/>
            <a:endParaRPr lang="en-US" sz="2000" dirty="0" smtClean="0">
              <a:latin typeface="Trebuchet MS" pitchFamily="34" charset="0"/>
            </a:endParaRP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Text placeholder</a:t>
            </a:r>
          </a:p>
          <a:p>
            <a:pPr defTabSz="3448422"/>
            <a:r>
              <a:rPr lang="en-US" sz="2000" baseline="0" dirty="0" smtClean="0">
                <a:latin typeface="Trebuchet MS" pitchFamily="34" charset="0"/>
              </a:rPr>
              <a:t>Move this preformatted text placeholder to the poster to add a new body of text.</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r>
              <a:rPr lang="en-US" sz="2000" b="1" baseline="0" dirty="0" smtClean="0">
                <a:solidFill>
                  <a:srgbClr val="FFFF00"/>
                </a:solidFill>
                <a:latin typeface="Trebuchet MS" pitchFamily="34" charset="0"/>
              </a:rPr>
              <a:t>Picture placeholder</a:t>
            </a:r>
          </a:p>
          <a:p>
            <a:pPr defTabSz="3448422"/>
            <a:r>
              <a:rPr lang="en-US" sz="2000" baseline="0" dirty="0" smtClean="0">
                <a:latin typeface="Trebuchet MS" pitchFamily="34" charset="0"/>
              </a:rPr>
              <a:t>Move this graphic placeholder onto your poster, size it first, and then click it to add a picture to the poster.</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defTabSz="3448422"/>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3448422"/>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41458243" y="0"/>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lnSpc>
                <a:spcPct val="100000"/>
              </a:lnSpc>
            </a:pPr>
            <a:r>
              <a:rPr lang="en-US" sz="2800" b="1" dirty="0" smtClean="0">
                <a:solidFill>
                  <a:schemeClr val="bg1"/>
                </a:solidFill>
                <a:latin typeface="Trebuchet MS" pitchFamily="34" charset="0"/>
              </a:rPr>
              <a:t>QUICK</a:t>
            </a:r>
            <a:r>
              <a:rPr lang="en-US" sz="2800" b="1" baseline="0" dirty="0" smtClean="0">
                <a:solidFill>
                  <a:schemeClr val="bg1"/>
                </a:solidFill>
                <a:latin typeface="Trebuchet MS" pitchFamily="34" charset="0"/>
              </a:rPr>
              <a:t> TIPS</a:t>
            </a:r>
            <a:endParaRPr lang="en-US" sz="2800" b="1" dirty="0" smtClean="0">
              <a:solidFill>
                <a:schemeClr val="bg1"/>
              </a:solidFill>
              <a:latin typeface="Trebuchet MS" pitchFamily="34" charset="0"/>
            </a:endParaRPr>
          </a:p>
          <a:p>
            <a:pPr algn="ctr">
              <a:lnSpc>
                <a:spcPct val="100000"/>
              </a:lnSpc>
            </a:pPr>
            <a:r>
              <a:rPr lang="en-US" sz="2800" b="1" dirty="0" smtClean="0">
                <a:solidFill>
                  <a:srgbClr val="FFFF00"/>
                </a:solidFill>
                <a:latin typeface="Trebuchet MS" pitchFamily="34" charset="0"/>
              </a:rPr>
              <a:t>(--THIS SECTION DOES NOT PRINT--)</a:t>
            </a:r>
          </a:p>
          <a:p>
            <a:pPr algn="ctr">
              <a:lnSpc>
                <a:spcPct val="100000"/>
              </a:lnSpc>
            </a:pPr>
            <a:endParaRPr lang="en-US" sz="2000" b="1" dirty="0" smtClean="0">
              <a:latin typeface="Trebuchet MS" pitchFamily="34" charset="0"/>
            </a:endParaRPr>
          </a:p>
          <a:p>
            <a:pPr defTabSz="4310009">
              <a:lnSpc>
                <a:spcPct val="100000"/>
              </a:lnSpc>
            </a:pPr>
            <a:r>
              <a:rPr lang="en-US" sz="2000" dirty="0" smtClean="0">
                <a:latin typeface="Trebuchet MS" pitchFamily="34" charset="0"/>
              </a:rPr>
              <a:t>This PowerPoint</a:t>
            </a:r>
            <a:r>
              <a:rPr lang="en-US" sz="2000" baseline="0" dirty="0" smtClean="0">
                <a:latin typeface="Trebuchet MS" pitchFamily="34" charset="0"/>
              </a:rPr>
              <a:t> template requires basic PowerPoint (version 2007 or newer) skills. Below is a list of commonly asked questions specific to this template. </a:t>
            </a:r>
            <a:br>
              <a:rPr lang="en-US" sz="2000" baseline="0" dirty="0" smtClean="0">
                <a:latin typeface="Trebuchet MS" pitchFamily="34" charset="0"/>
              </a:rPr>
            </a:br>
            <a:r>
              <a:rPr lang="en-US" sz="2000" baseline="0" dirty="0" smtClean="0">
                <a:latin typeface="Trebuchet MS" pitchFamily="34" charset="0"/>
              </a:rPr>
              <a:t>If you are using an older version of PowerPoint some template features may not work properly.</a:t>
            </a:r>
            <a:endParaRPr lang="en-US" sz="2800" b="1" dirty="0" smtClean="0">
              <a:solidFill>
                <a:srgbClr val="FFFF00"/>
              </a:solidFill>
              <a:latin typeface="Trebuchet MS" pitchFamily="34" charset="0"/>
            </a:endParaRPr>
          </a:p>
          <a:p>
            <a:pPr defTabSz="4310009">
              <a:lnSpc>
                <a:spcPct val="100000"/>
              </a:lnSpc>
            </a:pPr>
            <a:endParaRPr lang="en-US" sz="2800" b="1" dirty="0" smtClean="0">
              <a:solidFill>
                <a:srgbClr val="FFFF00"/>
              </a:solidFill>
              <a:latin typeface="Trebuchet MS" pitchFamily="34" charset="0"/>
            </a:endParaRPr>
          </a:p>
          <a:p>
            <a:pPr algn="ctr">
              <a:lnSpc>
                <a:spcPct val="100000"/>
              </a:lnSpc>
            </a:pPr>
            <a:r>
              <a:rPr lang="en-US" sz="2800" b="1" dirty="0" smtClean="0">
                <a:solidFill>
                  <a:schemeClr val="bg1"/>
                </a:solidFill>
                <a:latin typeface="Trebuchet MS" pitchFamily="34" charset="0"/>
              </a:rPr>
              <a:t>Using the template</a:t>
            </a:r>
          </a:p>
          <a:p>
            <a:pPr algn="ctr">
              <a:lnSpc>
                <a:spcPct val="100000"/>
              </a:lnSpc>
            </a:pPr>
            <a:endParaRPr lang="en-US" sz="2800" b="1" baseline="0" dirty="0" smtClean="0">
              <a:solidFill>
                <a:schemeClr val="bg1"/>
              </a:solidFill>
              <a:latin typeface="Trebuchet MS" pitchFamily="34" charset="0"/>
            </a:endParaRPr>
          </a:p>
          <a:p>
            <a:pPr marL="0" marR="0" indent="0" algn="l" defTabSz="4310009" rtl="0" eaLnBrk="1" fontAlgn="auto" latinLnBrk="0" hangingPunct="1">
              <a:lnSpc>
                <a:spcPct val="100000"/>
              </a:lnSpc>
              <a:spcBef>
                <a:spcPts val="0"/>
              </a:spcBef>
              <a:spcAft>
                <a:spcPts val="0"/>
              </a:spcAft>
              <a:buClrTx/>
              <a:buSzTx/>
              <a:buFontTx/>
              <a:buNone/>
              <a:tabLst/>
              <a:defRPr/>
            </a:pPr>
            <a:r>
              <a:rPr lang="en-US" sz="2000" b="1" dirty="0" smtClean="0">
                <a:solidFill>
                  <a:srgbClr val="FFFF00"/>
                </a:solidFill>
                <a:latin typeface="Trebuchet MS" pitchFamily="34" charset="0"/>
              </a:rPr>
              <a:t>Verifying the quality of your graphics</a:t>
            </a:r>
          </a:p>
          <a:p>
            <a:pPr defTabSz="4310009">
              <a:lnSpc>
                <a:spcPct val="100000"/>
              </a:lnSpc>
            </a:pPr>
            <a:r>
              <a:rPr lang="en-US" sz="2000" dirty="0" smtClean="0">
                <a:latin typeface="Trebuchet MS" pitchFamily="34" charset="0"/>
              </a:rPr>
              <a:t>Go to the </a:t>
            </a:r>
            <a:r>
              <a:rPr lang="en-US" sz="20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000" baseline="0" dirty="0" smtClean="0">
                <a:latin typeface="Trebuchet MS" pitchFamily="34" charset="0"/>
              </a:rPr>
            </a:br>
            <a:endParaRPr lang="en-US" sz="2000" baseline="0" dirty="0" smtClean="0">
              <a:latin typeface="Trebuchet MS" pitchFamily="34" charset="0"/>
            </a:endParaRPr>
          </a:p>
          <a:p>
            <a:pPr defTabSz="4310009">
              <a:lnSpc>
                <a:spcPct val="100000"/>
              </a:lnSpc>
            </a:pPr>
            <a:r>
              <a:rPr lang="en-US" sz="2000" b="1" dirty="0" smtClean="0">
                <a:solidFill>
                  <a:srgbClr val="FFFF00"/>
                </a:solidFill>
                <a:latin typeface="Trebuchet MS" pitchFamily="34" charset="0"/>
              </a:rPr>
              <a:t>Using the placeholders</a:t>
            </a:r>
          </a:p>
          <a:p>
            <a:pPr defTabSz="4310009">
              <a:lnSpc>
                <a:spcPct val="100000"/>
              </a:lnSpc>
            </a:pPr>
            <a:r>
              <a:rPr lang="en-US" sz="2000" baseline="0" dirty="0" smtClean="0">
                <a:latin typeface="Trebuchet MS" pitchFamily="34" charset="0"/>
              </a:rPr>
              <a:t>To add text to this template click inside a placeholder and type in or paste your text. To move a placeholder, click on it </a:t>
            </a:r>
            <a:r>
              <a:rPr lang="en-US" sz="2000" u="sng" baseline="0" dirty="0" smtClean="0">
                <a:latin typeface="Trebuchet MS" pitchFamily="34" charset="0"/>
              </a:rPr>
              <a:t>once</a:t>
            </a:r>
            <a:r>
              <a:rPr lang="en-US" sz="2000" baseline="0" dirty="0" smtClean="0">
                <a:latin typeface="Trebuchet MS" pitchFamily="34" charset="0"/>
              </a:rPr>
              <a:t> (to select it), place your cursor on its frame and your cursor will change to this symbol:         Then, click </a:t>
            </a:r>
            <a:r>
              <a:rPr lang="en-US" sz="2000" u="sng" baseline="0" dirty="0" smtClean="0">
                <a:latin typeface="Trebuchet MS" pitchFamily="34" charset="0"/>
              </a:rPr>
              <a:t>once</a:t>
            </a:r>
            <a:r>
              <a:rPr lang="en-US" sz="2000" baseline="0" dirty="0" smtClean="0">
                <a:latin typeface="Trebuchet MS" pitchFamily="34" charset="0"/>
              </a:rPr>
              <a:t> and drag it to its new location where you can resize it as needed. Additional placeholders can be found on the left side of this template.</a:t>
            </a:r>
          </a:p>
          <a:p>
            <a:pPr defTabSz="4310009">
              <a:lnSpc>
                <a:spcPct val="100000"/>
              </a:lnSpc>
            </a:pPr>
            <a:endParaRPr lang="en-US" sz="2000" b="1" baseline="0" dirty="0" smtClean="0">
              <a:solidFill>
                <a:srgbClr val="FFFF00"/>
              </a:solidFill>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Modifying the layout</a:t>
            </a:r>
          </a:p>
          <a:p>
            <a:pPr defTabSz="4310009">
              <a:lnSpc>
                <a:spcPct val="100000"/>
              </a:lnSpc>
            </a:pPr>
            <a:r>
              <a:rPr lang="en-US" sz="2000" dirty="0" smtClean="0">
                <a:latin typeface="Trebuchet MS" pitchFamily="34" charset="0"/>
              </a:rPr>
              <a:t>This template has four </a:t>
            </a:r>
            <a:r>
              <a:rPr lang="en-US" sz="2000" baseline="0" dirty="0" smtClean="0">
                <a:latin typeface="Trebuchet MS" pitchFamily="34" charset="0"/>
              </a:rPr>
              <a:t>different </a:t>
            </a:r>
          </a:p>
          <a:p>
            <a:pPr defTabSz="4310009">
              <a:lnSpc>
                <a:spcPct val="100000"/>
              </a:lnSpc>
            </a:pPr>
            <a:r>
              <a:rPr lang="en-US" sz="2000" baseline="0" dirty="0" smtClean="0">
                <a:latin typeface="Trebuchet MS" pitchFamily="34" charset="0"/>
              </a:rPr>
              <a:t>column layouts. </a:t>
            </a:r>
            <a:r>
              <a:rPr lang="en-US" sz="2000" u="sng" baseline="0" dirty="0" smtClean="0">
                <a:latin typeface="Trebuchet MS" pitchFamily="34" charset="0"/>
              </a:rPr>
              <a:t>Right-click</a:t>
            </a:r>
            <a:r>
              <a:rPr lang="en-US" sz="2000" baseline="0" dirty="0" smtClean="0">
                <a:latin typeface="Trebuchet MS" pitchFamily="34" charset="0"/>
              </a:rPr>
              <a:t> your</a:t>
            </a:r>
          </a:p>
          <a:p>
            <a:pPr defTabSz="4310009">
              <a:lnSpc>
                <a:spcPct val="100000"/>
              </a:lnSpc>
            </a:pPr>
            <a:r>
              <a:rPr lang="en-US" sz="2000" baseline="0" dirty="0" smtClean="0">
                <a:latin typeface="Trebuchet MS" pitchFamily="34" charset="0"/>
              </a:rPr>
              <a:t>Mouse on the background and </a:t>
            </a:r>
          </a:p>
          <a:p>
            <a:pPr defTabSz="4310009">
              <a:lnSpc>
                <a:spcPct val="100000"/>
              </a:lnSpc>
            </a:pPr>
            <a:r>
              <a:rPr lang="en-US" sz="2000" baseline="0" dirty="0" smtClean="0">
                <a:latin typeface="Trebuchet MS" pitchFamily="34" charset="0"/>
              </a:rPr>
              <a:t>click on “Layout” to see the </a:t>
            </a:r>
          </a:p>
          <a:p>
            <a:pPr defTabSz="4310009">
              <a:lnSpc>
                <a:spcPct val="100000"/>
              </a:lnSpc>
            </a:pPr>
            <a:r>
              <a:rPr lang="en-US" sz="2000" baseline="0" dirty="0" smtClean="0">
                <a:latin typeface="Trebuchet MS" pitchFamily="34" charset="0"/>
              </a:rPr>
              <a:t>layout  options.  The columns in the provided layouts are fixed and cannot be moved but advanced users can modify any layout by going to VIEW and then SLIDE MASTER.</a:t>
            </a:r>
          </a:p>
          <a:p>
            <a:pPr marL="0" marR="0" indent="0" algn="l" defTabSz="4310009" rtl="0" eaLnBrk="1" fontAlgn="auto" latinLnBrk="0" hangingPunct="1">
              <a:lnSpc>
                <a:spcPct val="100000"/>
              </a:lnSpc>
              <a:spcBef>
                <a:spcPts val="0"/>
              </a:spcBef>
              <a:spcAft>
                <a:spcPts val="0"/>
              </a:spcAft>
              <a:buClrTx/>
              <a:buSzTx/>
              <a:buFontTx/>
              <a:buNone/>
              <a:tabLst/>
              <a:defRPr/>
            </a:pPr>
            <a:endParaRPr lang="en-US" sz="2000" baseline="0" dirty="0" smtClean="0">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Importing text and graphics from external sources</a:t>
            </a:r>
          </a:p>
          <a:p>
            <a:pPr defTabSz="4310009">
              <a:lnSpc>
                <a:spcPct val="100000"/>
              </a:lnSpc>
            </a:pPr>
            <a:r>
              <a:rPr lang="en-US" sz="2000" b="1" u="sng" baseline="0" dirty="0" smtClean="0">
                <a:latin typeface="Trebuchet MS" pitchFamily="34" charset="0"/>
              </a:rPr>
              <a:t>TEXT: </a:t>
            </a:r>
            <a:r>
              <a:rPr lang="en-US" sz="2000" baseline="0" dirty="0" smtClean="0">
                <a:latin typeface="Trebuchet MS" pitchFamily="34" charset="0"/>
              </a:rPr>
              <a:t>Paste or type your text into a pre-existing placeholder or drag in a new placeholder from the left side of the template. Move it anywhere as needed.</a:t>
            </a:r>
          </a:p>
          <a:p>
            <a:pPr defTabSz="4310009">
              <a:lnSpc>
                <a:spcPct val="100000"/>
              </a:lnSpc>
            </a:pPr>
            <a:r>
              <a:rPr lang="en-US" sz="2000" b="1" u="sng" baseline="0" dirty="0" smtClean="0">
                <a:latin typeface="Trebuchet MS" pitchFamily="34" charset="0"/>
              </a:rPr>
              <a:t>PHOTOS: </a:t>
            </a:r>
            <a:r>
              <a:rPr lang="en-US" sz="2000" baseline="0" dirty="0" smtClean="0">
                <a:latin typeface="Trebuchet MS" pitchFamily="34" charset="0"/>
              </a:rPr>
              <a:t>Drag in a picture placeholder, size it </a:t>
            </a:r>
            <a:r>
              <a:rPr lang="en-US" sz="2000" u="sng" baseline="0" dirty="0" smtClean="0">
                <a:latin typeface="Trebuchet MS" pitchFamily="34" charset="0"/>
              </a:rPr>
              <a:t>first</a:t>
            </a:r>
            <a:r>
              <a:rPr lang="en-US" sz="2000" baseline="0" dirty="0" smtClean="0">
                <a:latin typeface="Trebuchet MS" pitchFamily="34" charset="0"/>
              </a:rPr>
              <a:t>, click in it and insert a photo from the menu.</a:t>
            </a:r>
          </a:p>
          <a:p>
            <a:pPr defTabSz="4310009">
              <a:lnSpc>
                <a:spcPct val="100000"/>
              </a:lnSpc>
            </a:pPr>
            <a:r>
              <a:rPr lang="en-US" sz="2000" b="1" u="sng" baseline="0" dirty="0" smtClean="0">
                <a:latin typeface="Trebuchet MS" pitchFamily="34" charset="0"/>
              </a:rPr>
              <a:t>TABLES: </a:t>
            </a:r>
            <a:r>
              <a:rPr lang="en-US" sz="2000" baseline="0" dirty="0" smtClean="0">
                <a:latin typeface="Trebuchet MS" pitchFamily="34" charset="0"/>
              </a:rPr>
              <a:t>You can copy and paste a table from an external document onto this poster template. To make the text fit better in the cells of an imported table, </a:t>
            </a:r>
            <a:r>
              <a:rPr lang="en-US" sz="2000" u="sng" baseline="0" dirty="0" smtClean="0">
                <a:latin typeface="Trebuchet MS" pitchFamily="34" charset="0"/>
              </a:rPr>
              <a:t>right-click</a:t>
            </a:r>
            <a:r>
              <a:rPr lang="en-US" sz="2000" baseline="0" dirty="0" smtClean="0">
                <a:latin typeface="Trebuchet MS" pitchFamily="34" charset="0"/>
              </a:rPr>
              <a:t> on the table, click FORMAT SHAPE  then click on TEXT BOX and change the INTERNAL MARGIN values to 0.25</a:t>
            </a:r>
          </a:p>
          <a:p>
            <a:pPr defTabSz="4310009">
              <a:lnSpc>
                <a:spcPct val="100000"/>
              </a:lnSpc>
            </a:pPr>
            <a:endParaRPr lang="en-US" sz="2000" baseline="0" dirty="0" smtClean="0">
              <a:latin typeface="Trebuchet MS" pitchFamily="34" charset="0"/>
            </a:endParaRPr>
          </a:p>
          <a:p>
            <a:pPr defTabSz="2873339"/>
            <a:r>
              <a:rPr lang="en-US" sz="2000" b="1" baseline="0" dirty="0" smtClean="0">
                <a:solidFill>
                  <a:srgbClr val="FFFF00"/>
                </a:solidFill>
                <a:latin typeface="Trebuchet MS" pitchFamily="34" charset="0"/>
              </a:rPr>
              <a:t>Modifying the color scheme</a:t>
            </a:r>
          </a:p>
          <a:p>
            <a:pPr defTabSz="2873339"/>
            <a:r>
              <a:rPr lang="en-US" sz="2000" baseline="0" dirty="0" smtClean="0">
                <a:latin typeface="Trebuchet MS" pitchFamily="34" charset="0"/>
              </a:rPr>
              <a:t>To change the color scheme of this template go to the “Design” menu and click on “Colors”. You can choose from the provide color combinations or you can create your own.</a:t>
            </a:r>
          </a:p>
          <a:p>
            <a:pPr defTabSz="4310009">
              <a:lnSpc>
                <a:spcPct val="100000"/>
              </a:lnSpc>
            </a:pPr>
            <a:endParaRPr lang="en-US" sz="2000" baseline="0" dirty="0" smtClean="0">
              <a:latin typeface="Trebuchet MS" pitchFamily="34" charset="0"/>
            </a:endParaRPr>
          </a:p>
          <a:p>
            <a:pPr defTabSz="3448422">
              <a:lnSpc>
                <a:spcPct val="100000"/>
              </a:lnSpc>
            </a:pPr>
            <a:endParaRPr lang="en-US" sz="1400" baseline="0" dirty="0" smtClean="0">
              <a:latin typeface="Trebuchet MS" pitchFamily="34" charset="0"/>
            </a:endParaRPr>
          </a:p>
          <a:p>
            <a:pPr defTabSz="3448422">
              <a:lnSpc>
                <a:spcPct val="100000"/>
              </a:lnSpc>
            </a:pPr>
            <a:endParaRPr lang="en-US" sz="1400" dirty="0" smtClean="0">
              <a:latin typeface="Trebuchet MS" pitchFamily="34" charset="0"/>
            </a:endParaRPr>
          </a:p>
          <a:p>
            <a:pPr algn="ctr">
              <a:lnSpc>
                <a:spcPct val="100000"/>
              </a:lnSpc>
            </a:pPr>
            <a:endParaRPr lang="en-US" sz="1400" b="1" dirty="0" smtClean="0">
              <a:solidFill>
                <a:schemeClr val="bg1"/>
              </a:solidFill>
              <a:latin typeface="Trebuchet MS" pitchFamily="34" charset="0"/>
            </a:endParaRPr>
          </a:p>
          <a:p>
            <a:pPr defTabSz="3448422">
              <a:lnSpc>
                <a:spcPct val="100000"/>
              </a:lnSpc>
            </a:pPr>
            <a:endParaRPr lang="en-US" sz="1400" b="1" dirty="0" smtClean="0">
              <a:solidFill>
                <a:srgbClr val="FFFF00"/>
              </a:solidFill>
              <a:latin typeface="Trebuchet MS" pitchFamily="34" charset="0"/>
            </a:endParaRPr>
          </a:p>
          <a:p>
            <a:pPr algn="ctr">
              <a:lnSpc>
                <a:spcPct val="100000"/>
              </a:lnSpc>
            </a:pPr>
            <a:endParaRPr lang="en-US" sz="2000" b="1" dirty="0">
              <a:latin typeface="Trebuchet MS" pitchFamily="34" charset="0"/>
            </a:endParaRPr>
          </a:p>
        </p:txBody>
      </p:sp>
      <p:sp>
        <p:nvSpPr>
          <p:cNvPr id="31" name="Rectangle 30"/>
          <p:cNvSpPr/>
          <p:nvPr/>
        </p:nvSpPr>
        <p:spPr>
          <a:xfrm>
            <a:off x="-8210549" y="12063017"/>
            <a:ext cx="7725718" cy="458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838" tIns="35918" rIns="71838" bIns="35918" rtlCol="0" anchor="ctr"/>
          <a:lstStyle/>
          <a:p>
            <a:pPr algn="ctr"/>
            <a:endParaRPr lang="en-US"/>
          </a:p>
        </p:txBody>
      </p:sp>
      <p:pic>
        <p:nvPicPr>
          <p:cNvPr id="32" name="Picture 2"/>
          <p:cNvPicPr>
            <a:picLocks noChangeAspect="1" noChangeArrowheads="1"/>
          </p:cNvPicPr>
          <p:nvPr/>
        </p:nvPicPr>
        <p:blipFill>
          <a:blip r:embed="rId3" cstate="print"/>
          <a:srcRect/>
          <a:stretch>
            <a:fillRect/>
          </a:stretch>
        </p:blipFill>
        <p:spPr bwMode="auto">
          <a:xfrm>
            <a:off x="45921478" y="9201150"/>
            <a:ext cx="2891008" cy="1378456"/>
          </a:xfrm>
          <a:prstGeom prst="rect">
            <a:avLst/>
          </a:prstGeom>
          <a:noFill/>
          <a:ln w="9525">
            <a:noFill/>
            <a:miter lim="800000"/>
            <a:headEnd/>
            <a:tailEnd/>
          </a:ln>
          <a:effectLst/>
        </p:spPr>
      </p:pic>
      <p:pic>
        <p:nvPicPr>
          <p:cNvPr id="33" name="Picture 2"/>
          <p:cNvPicPr>
            <a:picLocks noChangeAspect="1" noChangeArrowheads="1"/>
          </p:cNvPicPr>
          <p:nvPr/>
        </p:nvPicPr>
        <p:blipFill>
          <a:blip r:embed="rId4" cstate="print"/>
          <a:srcRect/>
          <a:stretch>
            <a:fillRect/>
          </a:stretch>
        </p:blipFill>
        <p:spPr bwMode="auto">
          <a:xfrm>
            <a:off x="44280534" y="7924006"/>
            <a:ext cx="553641" cy="255588"/>
          </a:xfrm>
          <a:prstGeom prst="rect">
            <a:avLst/>
          </a:prstGeom>
          <a:noFill/>
          <a:ln w="9525">
            <a:solidFill>
              <a:schemeClr val="tx1"/>
            </a:solidFill>
            <a:miter lim="800000"/>
            <a:headEnd/>
            <a:tailEnd/>
          </a:ln>
          <a:effectLst/>
        </p:spPr>
      </p:pic>
      <p:grpSp>
        <p:nvGrpSpPr>
          <p:cNvPr id="39" name="Group 38"/>
          <p:cNvGrpSpPr/>
          <p:nvPr/>
        </p:nvGrpSpPr>
        <p:grpSpPr>
          <a:xfrm>
            <a:off x="-7929499" y="18351607"/>
            <a:ext cx="7100824" cy="702169"/>
            <a:chOff x="44242388" y="28040026"/>
            <a:chExt cx="9771400" cy="1104659"/>
          </a:xfrm>
        </p:grpSpPr>
        <p:sp>
          <p:nvSpPr>
            <p:cNvPr id="40" name="Rounded Rectangle 3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41" name="Picture 40"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42" name="TextBox 32"/>
            <p:cNvSpPr txBox="1"/>
            <p:nvPr userDrawn="1"/>
          </p:nvSpPr>
          <p:spPr>
            <a:xfrm>
              <a:off x="45342600" y="28040026"/>
              <a:ext cx="8671188" cy="1016814"/>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a:t>
              </a:r>
              <a:br>
                <a:rPr lang="en-US" sz="1800" baseline="0" dirty="0" smtClean="0">
                  <a:solidFill>
                    <a:schemeClr val="tx2"/>
                  </a:solidFill>
                  <a:latin typeface="Trebuchet MS" pitchFamily="34" charset="0"/>
                </a:rPr>
              </a:br>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b="1" dirty="0">
                <a:solidFill>
                  <a:schemeClr val="tx2"/>
                </a:solidFill>
                <a:latin typeface="Trebuchet MS" pitchFamily="34" charset="0"/>
              </a:endParaRPr>
            </a:p>
          </p:txBody>
        </p:sp>
      </p:grpSp>
      <p:cxnSp>
        <p:nvCxnSpPr>
          <p:cNvPr id="43" name="Straight Connector 42"/>
          <p:cNvCxnSpPr/>
          <p:nvPr/>
        </p:nvCxnSpPr>
        <p:spPr>
          <a:xfrm>
            <a:off x="-8180614" y="7122319"/>
            <a:ext cx="7695783"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1458243" y="3200399"/>
            <a:ext cx="7725718"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458243" y="17230205"/>
            <a:ext cx="7725718"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448171" rtl="0" eaLnBrk="1" latinLnBrk="0" hangingPunct="1">
        <a:spcBef>
          <a:spcPct val="0"/>
        </a:spcBef>
        <a:buNone/>
        <a:defRPr sz="6900" kern="1200">
          <a:solidFill>
            <a:schemeClr val="bg1"/>
          </a:solidFill>
          <a:latin typeface="Trebuchet MS" pitchFamily="34" charset="0"/>
          <a:ea typeface="+mj-ea"/>
          <a:cs typeface="+mj-cs"/>
        </a:defRPr>
      </a:lvl1pPr>
    </p:titleStyle>
    <p:bodyStyle>
      <a:lvl1pPr marL="1293065" indent="-1293065" algn="l" defTabSz="3448171"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639" indent="-1077553" algn="l" defTabSz="3448171"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214" indent="-862043" algn="l" defTabSz="3448171"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300"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758385"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482471"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20655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2930642"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65472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1148000" cy="2800350"/>
          </a:xfrm>
          <a:prstGeom prst="rect">
            <a:avLst/>
          </a:prstGeom>
          <a:solidFill>
            <a:schemeClr val="accent5">
              <a:lumMod val="75000"/>
            </a:schemeClr>
          </a:solidFill>
          <a:ln w="9525">
            <a:solidFill>
              <a:schemeClr val="tx1"/>
            </a:solidFill>
            <a:miter lim="800000"/>
            <a:headEnd/>
            <a:tailEnd/>
          </a:ln>
          <a:effectLst/>
        </p:spPr>
        <p:txBody>
          <a:bodyPr wrap="none" lIns="71838" tIns="35918" rIns="71838" bIns="35918" anchor="ctr"/>
          <a:lstStyle/>
          <a:p>
            <a:pPr>
              <a:defRPr/>
            </a:pPr>
            <a:endParaRPr lang="en-US" dirty="0"/>
          </a:p>
        </p:txBody>
      </p:sp>
      <p:sp>
        <p:nvSpPr>
          <p:cNvPr id="8" name="Rectangle 33"/>
          <p:cNvSpPr>
            <a:spLocks noChangeArrowheads="1"/>
          </p:cNvSpPr>
          <p:nvPr/>
        </p:nvSpPr>
        <p:spPr bwMode="auto">
          <a:xfrm>
            <a:off x="444997" y="3067050"/>
            <a:ext cx="40260984"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9" name="Rectangle 9"/>
          <p:cNvSpPr>
            <a:spLocks noChangeArrowheads="1"/>
          </p:cNvSpPr>
          <p:nvPr/>
        </p:nvSpPr>
        <p:spPr bwMode="auto">
          <a:xfrm>
            <a:off x="0" y="2803128"/>
            <a:ext cx="41148000" cy="88900"/>
          </a:xfrm>
          <a:prstGeom prst="rect">
            <a:avLst/>
          </a:prstGeom>
          <a:solidFill>
            <a:schemeClr val="accent5">
              <a:lumMod val="50000"/>
            </a:schemeClr>
          </a:solidFill>
          <a:ln w="152400">
            <a:noFill/>
            <a:miter lim="800000"/>
            <a:headEnd/>
            <a:tailEnd/>
          </a:ln>
          <a:effectLst/>
        </p:spPr>
        <p:txBody>
          <a:bodyPr wrap="none" lIns="71838" tIns="35918" rIns="71838" bIns="35918" anchor="ctr"/>
          <a:lstStyle/>
          <a:p>
            <a:pPr>
              <a:defRPr/>
            </a:pPr>
            <a:endParaRPr lang="en-US" dirty="0"/>
          </a:p>
        </p:txBody>
      </p:sp>
      <p:sp>
        <p:nvSpPr>
          <p:cNvPr id="10" name="Text Box 14"/>
          <p:cNvSpPr txBox="1">
            <a:spLocks noChangeArrowheads="1"/>
          </p:cNvSpPr>
          <p:nvPr/>
        </p:nvSpPr>
        <p:spPr bwMode="auto">
          <a:xfrm>
            <a:off x="767956" y="18802350"/>
            <a:ext cx="2357438" cy="263979"/>
          </a:xfrm>
          <a:prstGeom prst="rect">
            <a:avLst/>
          </a:prstGeom>
          <a:noFill/>
          <a:ln w="9525">
            <a:noFill/>
            <a:miter lim="800000"/>
            <a:headEnd/>
            <a:tailEnd/>
          </a:ln>
          <a:effectLst/>
        </p:spPr>
        <p:txBody>
          <a:bodyPr lIns="71701" tIns="35844" rIns="71701" bIns="35844">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444997" y="3067050"/>
            <a:ext cx="7715250" cy="15601950"/>
          </a:xfrm>
          <a:prstGeom prst="rect">
            <a:avLst/>
          </a:prstGeom>
          <a:solidFill>
            <a:schemeClr val="accent1">
              <a:lumMod val="20000"/>
              <a:lumOff val="80000"/>
            </a:schemeClr>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0" name="Rectangle 19"/>
          <p:cNvSpPr/>
          <p:nvPr/>
        </p:nvSpPr>
        <p:spPr>
          <a:xfrm>
            <a:off x="-8210549" y="-11431"/>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r>
              <a:rPr lang="en-US" sz="3200" b="1" dirty="0" smtClean="0">
                <a:solidFill>
                  <a:schemeClr val="bg1"/>
                </a:solidFill>
                <a:latin typeface="Trebuchet MS" pitchFamily="34" charset="0"/>
              </a:rPr>
              <a:t>QUICK DESIGN</a:t>
            </a:r>
            <a:r>
              <a:rPr lang="en-US" sz="3200" b="1" baseline="0" dirty="0" smtClean="0">
                <a:solidFill>
                  <a:schemeClr val="bg1"/>
                </a:solidFill>
                <a:latin typeface="Trebuchet MS" pitchFamily="34" charset="0"/>
              </a:rPr>
              <a:t> </a:t>
            </a:r>
            <a:r>
              <a:rPr lang="en-US" sz="3200" b="1" dirty="0" smtClean="0">
                <a:solidFill>
                  <a:schemeClr val="bg1"/>
                </a:solidFill>
                <a:latin typeface="Trebuchet MS" pitchFamily="34" charset="0"/>
              </a:rPr>
              <a:t>GUIDE</a:t>
            </a:r>
          </a:p>
          <a:p>
            <a:pPr algn="ctr"/>
            <a:r>
              <a:rPr lang="en-US" sz="2800" b="1" dirty="0" smtClean="0">
                <a:solidFill>
                  <a:srgbClr val="FFFF00"/>
                </a:solidFill>
                <a:latin typeface="Trebuchet MS" pitchFamily="34" charset="0"/>
              </a:rPr>
              <a:t>(--THIS SECTION DOES NOT PRINT--)</a:t>
            </a:r>
          </a:p>
          <a:p>
            <a:pPr algn="ctr"/>
            <a:endParaRPr lang="en-US" sz="600" b="1" dirty="0" smtClean="0">
              <a:latin typeface="Trebuchet MS" pitchFamily="34" charset="0"/>
            </a:endParaRPr>
          </a:p>
          <a:p>
            <a:pPr defTabSz="3448422"/>
            <a:r>
              <a:rPr lang="en-US" sz="2000" dirty="0" smtClean="0">
                <a:latin typeface="Trebuchet MS" pitchFamily="34" charset="0"/>
              </a:rPr>
              <a:t>This PowerPoint</a:t>
            </a:r>
            <a:r>
              <a:rPr lang="en-US" sz="2000" baseline="0" dirty="0" smtClean="0">
                <a:latin typeface="Trebuchet MS" pitchFamily="34" charset="0"/>
              </a:rPr>
              <a:t> </a:t>
            </a:r>
            <a:r>
              <a:rPr lang="en-US" sz="2000" dirty="0" smtClean="0">
                <a:latin typeface="Trebuchet MS" pitchFamily="34" charset="0"/>
              </a:rPr>
              <a:t>2007 template produces</a:t>
            </a:r>
            <a:r>
              <a:rPr lang="en-US" sz="2000" baseline="0" dirty="0" smtClean="0">
                <a:latin typeface="Trebuchet MS" pitchFamily="34" charset="0"/>
              </a:rPr>
              <a:t> </a:t>
            </a:r>
            <a:r>
              <a:rPr lang="en-US" sz="2000" dirty="0" smtClean="0">
                <a:latin typeface="Trebuchet MS" pitchFamily="34" charset="0"/>
              </a:rPr>
              <a:t>a 42”x90” professional  poster. It</a:t>
            </a:r>
            <a:r>
              <a:rPr lang="en-US" sz="2000" baseline="0" dirty="0" smtClean="0">
                <a:latin typeface="Trebuchet MS" pitchFamily="34" charset="0"/>
              </a:rPr>
              <a:t> </a:t>
            </a:r>
            <a:r>
              <a:rPr lang="en-US" sz="2000" dirty="0" smtClean="0">
                <a:latin typeface="Trebuchet MS" pitchFamily="34" charset="0"/>
              </a:rPr>
              <a:t>will save you valuable time placing titles, subtitles,</a:t>
            </a:r>
            <a:r>
              <a:rPr lang="en-US" sz="2000" baseline="0" dirty="0" smtClean="0">
                <a:latin typeface="Trebuchet MS" pitchFamily="34" charset="0"/>
              </a:rPr>
              <a:t> text, and graphics</a:t>
            </a:r>
            <a:r>
              <a:rPr lang="en-US" sz="2000" dirty="0" smtClean="0">
                <a:latin typeface="Trebuchet MS" pitchFamily="34" charset="0"/>
              </a:rPr>
              <a:t>. </a:t>
            </a:r>
          </a:p>
          <a:p>
            <a:pPr defTabSz="3448422"/>
            <a:endParaRPr lang="en-US" sz="2000" dirty="0" smtClean="0">
              <a:latin typeface="Trebuchet MS" pitchFamily="34" charset="0"/>
            </a:endParaRPr>
          </a:p>
          <a:p>
            <a:pPr defTabSz="3448422"/>
            <a:r>
              <a:rPr lang="en-US" sz="2000" dirty="0" smtClean="0">
                <a:latin typeface="Trebuchet MS" pitchFamily="34" charset="0"/>
              </a:rPr>
              <a:t>Use it to create your presentation. Then send</a:t>
            </a:r>
            <a:r>
              <a:rPr lang="en-US" sz="2000" baseline="0" dirty="0" smtClean="0">
                <a:latin typeface="Trebuchet MS" pitchFamily="34" charset="0"/>
              </a:rPr>
              <a:t> it </a:t>
            </a:r>
            <a:r>
              <a:rPr lang="en-US" sz="2000" dirty="0" smtClean="0">
                <a:latin typeface="Trebuchet MS" pitchFamily="34" charset="0"/>
              </a:rPr>
              <a:t>to </a:t>
            </a:r>
            <a:r>
              <a:rPr lang="en-US" sz="2000" b="1" dirty="0" smtClean="0">
                <a:latin typeface="Trebuchet MS" pitchFamily="34" charset="0"/>
              </a:rPr>
              <a:t>PosterPresentations.com</a:t>
            </a:r>
            <a:r>
              <a:rPr lang="en-US" sz="2000" dirty="0" smtClean="0">
                <a:latin typeface="Trebuchet MS" pitchFamily="34" charset="0"/>
              </a:rPr>
              <a:t> for premium quality, same day affordable printing.</a:t>
            </a:r>
            <a:br>
              <a:rPr lang="en-US" sz="2000" dirty="0" smtClean="0">
                <a:latin typeface="Trebuchet MS" pitchFamily="34" charset="0"/>
              </a:rPr>
            </a:br>
            <a:endParaRPr lang="en-US" sz="2000" dirty="0" smtClean="0">
              <a:latin typeface="Trebuchet MS" pitchFamily="34" charset="0"/>
            </a:endParaRPr>
          </a:p>
          <a:p>
            <a:pPr defTabSz="3448422"/>
            <a:r>
              <a:rPr lang="en-US" sz="2000" dirty="0" smtClean="0">
                <a:latin typeface="Trebuchet MS" pitchFamily="34" charset="0"/>
              </a:rPr>
              <a:t>We provide a series of </a:t>
            </a:r>
            <a:r>
              <a:rPr lang="en-US" sz="2000" b="1" dirty="0" smtClean="0">
                <a:latin typeface="Trebuchet MS" pitchFamily="34" charset="0"/>
              </a:rPr>
              <a:t>online tutorials</a:t>
            </a:r>
            <a:r>
              <a:rPr lang="en-US" sz="2000" dirty="0" smtClean="0">
                <a:latin typeface="Trebuchet MS" pitchFamily="34" charset="0"/>
              </a:rPr>
              <a:t> that will guide you through the poster design process and answer your poster production questions. </a:t>
            </a:r>
          </a:p>
          <a:p>
            <a:pPr defTabSz="3448422"/>
            <a:endParaRPr lang="en-US" sz="2000" dirty="0" smtClean="0">
              <a:latin typeface="Trebuchet MS" pitchFamily="34" charset="0"/>
            </a:endParaRPr>
          </a:p>
          <a:p>
            <a:pPr defTabSz="3448422"/>
            <a:r>
              <a:rPr lang="en-US" sz="2000" dirty="0" smtClean="0">
                <a:latin typeface="Trebuchet MS" pitchFamily="34" charset="0"/>
              </a:rPr>
              <a:t>View our online</a:t>
            </a:r>
            <a:r>
              <a:rPr lang="en-US" sz="2000" baseline="0" dirty="0" smtClean="0">
                <a:latin typeface="Trebuchet MS" pitchFamily="34" charset="0"/>
              </a:rPr>
              <a:t> tutorials at:</a:t>
            </a:r>
            <a:r>
              <a:rPr lang="en-US" sz="2000" dirty="0" smtClean="0">
                <a:latin typeface="Trebuchet MS" pitchFamily="34" charset="0"/>
              </a:rPr>
              <a:t/>
            </a:r>
            <a:br>
              <a:rPr lang="en-US" sz="2000" dirty="0" smtClean="0">
                <a:latin typeface="Trebuchet MS" pitchFamily="34" charset="0"/>
              </a:rPr>
            </a:br>
            <a:r>
              <a:rPr lang="en-US" sz="2000" dirty="0" smtClean="0">
                <a:solidFill>
                  <a:srgbClr val="FFFF00"/>
                </a:solidFill>
                <a:latin typeface="Trebuchet MS" pitchFamily="34" charset="0"/>
              </a:rPr>
              <a:t> http://bit.ly/Poster_creation_help </a:t>
            </a:r>
            <a:r>
              <a:rPr lang="en-US" sz="2000" dirty="0" smtClean="0">
                <a:latin typeface="Trebuchet MS" pitchFamily="34" charset="0"/>
              </a:rPr>
              <a:t/>
            </a:r>
            <a:br>
              <a:rPr lang="en-US" sz="2000" dirty="0" smtClean="0">
                <a:latin typeface="Trebuchet MS" pitchFamily="34" charset="0"/>
              </a:rPr>
            </a:br>
            <a:r>
              <a:rPr lang="en-US" sz="2000" dirty="0" smtClean="0">
                <a:latin typeface="Trebuchet MS" pitchFamily="34" charset="0"/>
              </a:rPr>
              <a:t>(copy</a:t>
            </a:r>
            <a:r>
              <a:rPr lang="en-US" sz="2000" baseline="0" dirty="0" smtClean="0">
                <a:latin typeface="Trebuchet MS" pitchFamily="34" charset="0"/>
              </a:rPr>
              <a:t> and paste the link into your web browser).</a:t>
            </a:r>
          </a:p>
          <a:p>
            <a:pPr defTabSz="3448422"/>
            <a:endParaRPr lang="en-US" sz="2000" dirty="0" smtClean="0">
              <a:latin typeface="Trebuchet MS" pitchFamily="34" charset="0"/>
            </a:endParaRPr>
          </a:p>
          <a:p>
            <a:pPr defTabSz="3448422"/>
            <a:r>
              <a:rPr lang="en-US" sz="2000" dirty="0" smtClean="0">
                <a:latin typeface="Trebuchet MS" pitchFamily="34" charset="0"/>
              </a:rPr>
              <a:t>For assistance and to order your printed poster</a:t>
            </a:r>
            <a:r>
              <a:rPr lang="en-US" sz="2000" dirty="0" smtClean="0">
                <a:solidFill>
                  <a:schemeClr val="bg1"/>
                </a:solidFill>
                <a:latin typeface="Trebuchet MS" pitchFamily="34" charset="0"/>
              </a:rPr>
              <a:t> call </a:t>
            </a:r>
            <a:r>
              <a:rPr lang="en-US" sz="2000" b="1" dirty="0" smtClean="0">
                <a:solidFill>
                  <a:srgbClr val="FFFF00"/>
                </a:solidFill>
                <a:latin typeface="Trebuchet MS" pitchFamily="34" charset="0"/>
              </a:rPr>
              <a:t>PosterPresentations.com</a:t>
            </a:r>
            <a:r>
              <a:rPr lang="en-US" sz="2000" dirty="0" smtClean="0">
                <a:solidFill>
                  <a:srgbClr val="FFFF00"/>
                </a:solidFill>
                <a:latin typeface="Trebuchet MS" pitchFamily="34" charset="0"/>
              </a:rPr>
              <a:t> </a:t>
            </a:r>
            <a:r>
              <a:rPr lang="en-US" sz="2000" dirty="0" smtClean="0">
                <a:latin typeface="Trebuchet MS" pitchFamily="34" charset="0"/>
              </a:rPr>
              <a:t>at </a:t>
            </a:r>
            <a:r>
              <a:rPr lang="en-US" sz="2800" b="1" dirty="0" smtClean="0">
                <a:solidFill>
                  <a:srgbClr val="FFFF00"/>
                </a:solidFill>
                <a:latin typeface="Trebuchet MS" pitchFamily="34" charset="0"/>
              </a:rPr>
              <a:t>1.866.649.3004</a:t>
            </a:r>
          </a:p>
          <a:p>
            <a:pPr defTabSz="3448422"/>
            <a:endParaRPr lang="en-US" sz="2800" b="1" dirty="0" smtClean="0">
              <a:solidFill>
                <a:srgbClr val="FFFF00"/>
              </a:solidFill>
              <a:latin typeface="Trebuchet MS" pitchFamily="34" charset="0"/>
            </a:endParaRPr>
          </a:p>
          <a:p>
            <a:pPr algn="ctr"/>
            <a:r>
              <a:rPr lang="en-US" sz="3200" b="1" dirty="0" smtClean="0">
                <a:solidFill>
                  <a:schemeClr val="bg1"/>
                </a:solidFill>
                <a:latin typeface="Trebuchet MS" pitchFamily="34" charset="0"/>
              </a:rPr>
              <a:t>Object Placeholders</a:t>
            </a:r>
          </a:p>
          <a:p>
            <a:pPr algn="ctr"/>
            <a:endParaRPr lang="en-US" sz="600" b="1" dirty="0" smtClean="0">
              <a:solidFill>
                <a:schemeClr val="bg1"/>
              </a:solidFill>
              <a:latin typeface="Trebuchet MS" pitchFamily="34" charset="0"/>
            </a:endParaRPr>
          </a:p>
          <a:p>
            <a:pPr defTabSz="3448422"/>
            <a:r>
              <a:rPr lang="en-US" sz="2000" dirty="0" smtClean="0">
                <a:latin typeface="Trebuchet MS" pitchFamily="34" charset="0"/>
              </a:rPr>
              <a:t>Use the placeholders provided below to add new elements to your poster:</a:t>
            </a:r>
            <a:r>
              <a:rPr lang="en-US" sz="2000" baseline="0" dirty="0" smtClean="0">
                <a:latin typeface="Trebuchet MS" pitchFamily="34" charset="0"/>
              </a:rPr>
              <a:t> </a:t>
            </a:r>
            <a:r>
              <a:rPr lang="en-US" sz="2000" dirty="0" smtClean="0">
                <a:latin typeface="Trebuchet MS" pitchFamily="34" charset="0"/>
              </a:rPr>
              <a:t>Drag a placeholder onto the</a:t>
            </a:r>
            <a:r>
              <a:rPr lang="en-US" sz="2000" baseline="0" dirty="0" smtClean="0">
                <a:latin typeface="Trebuchet MS" pitchFamily="34" charset="0"/>
              </a:rPr>
              <a:t> poster area,</a:t>
            </a:r>
            <a:r>
              <a:rPr lang="en-US" sz="2000" dirty="0" smtClean="0">
                <a:latin typeface="Trebuchet MS" pitchFamily="34" charset="0"/>
              </a:rPr>
              <a:t> size it, and click it to edit.</a:t>
            </a: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Section Header placeholder</a:t>
            </a:r>
          </a:p>
          <a:p>
            <a:pPr defTabSz="3448422"/>
            <a:r>
              <a:rPr lang="en-US" sz="2000" dirty="0" smtClean="0">
                <a:latin typeface="Trebuchet MS" pitchFamily="34" charset="0"/>
              </a:rPr>
              <a:t>Use</a:t>
            </a:r>
            <a:r>
              <a:rPr lang="en-US" sz="2000" baseline="0" dirty="0" smtClean="0">
                <a:latin typeface="Trebuchet MS" pitchFamily="34" charset="0"/>
              </a:rPr>
              <a:t> section headers to separate topics or concepts within your presentation. </a:t>
            </a:r>
          </a:p>
          <a:p>
            <a:pPr defTabSz="3448422"/>
            <a:endParaRPr lang="en-US" sz="2000" baseline="0" dirty="0" smtClean="0">
              <a:latin typeface="Trebuchet MS" pitchFamily="34" charset="0"/>
            </a:endParaRPr>
          </a:p>
          <a:p>
            <a:pPr defTabSz="3448422"/>
            <a:endParaRPr lang="en-US" sz="2000" dirty="0" smtClean="0">
              <a:latin typeface="Trebuchet MS" pitchFamily="34" charset="0"/>
            </a:endParaRP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Text placeholder</a:t>
            </a:r>
          </a:p>
          <a:p>
            <a:pPr defTabSz="3448422"/>
            <a:r>
              <a:rPr lang="en-US" sz="2000" baseline="0" dirty="0" smtClean="0">
                <a:latin typeface="Trebuchet MS" pitchFamily="34" charset="0"/>
              </a:rPr>
              <a:t>Move this preformatted text placeholder to the poster to add a new body of text.</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r>
              <a:rPr lang="en-US" sz="2000" b="1" baseline="0" dirty="0" smtClean="0">
                <a:solidFill>
                  <a:srgbClr val="FFFF00"/>
                </a:solidFill>
                <a:latin typeface="Trebuchet MS" pitchFamily="34" charset="0"/>
              </a:rPr>
              <a:t>Picture placeholder</a:t>
            </a:r>
          </a:p>
          <a:p>
            <a:pPr defTabSz="3448422"/>
            <a:r>
              <a:rPr lang="en-US" sz="2000" baseline="0" dirty="0" smtClean="0">
                <a:latin typeface="Trebuchet MS" pitchFamily="34" charset="0"/>
              </a:rPr>
              <a:t>Move this graphic placeholder onto your poster, size it first, and then click it to add a picture to the poster.</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defTabSz="3448422"/>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3448422"/>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1" name="Rectangle 20"/>
          <p:cNvSpPr/>
          <p:nvPr/>
        </p:nvSpPr>
        <p:spPr>
          <a:xfrm>
            <a:off x="41458243" y="0"/>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lnSpc>
                <a:spcPct val="100000"/>
              </a:lnSpc>
            </a:pPr>
            <a:r>
              <a:rPr lang="en-US" sz="2800" b="1" dirty="0" smtClean="0">
                <a:solidFill>
                  <a:schemeClr val="bg1"/>
                </a:solidFill>
                <a:latin typeface="Trebuchet MS" pitchFamily="34" charset="0"/>
              </a:rPr>
              <a:t>QUICK</a:t>
            </a:r>
            <a:r>
              <a:rPr lang="en-US" sz="2800" b="1" baseline="0" dirty="0" smtClean="0">
                <a:solidFill>
                  <a:schemeClr val="bg1"/>
                </a:solidFill>
                <a:latin typeface="Trebuchet MS" pitchFamily="34" charset="0"/>
              </a:rPr>
              <a:t> TIPS</a:t>
            </a:r>
            <a:endParaRPr lang="en-US" sz="2800" b="1" dirty="0" smtClean="0">
              <a:solidFill>
                <a:schemeClr val="bg1"/>
              </a:solidFill>
              <a:latin typeface="Trebuchet MS" pitchFamily="34" charset="0"/>
            </a:endParaRPr>
          </a:p>
          <a:p>
            <a:pPr algn="ctr">
              <a:lnSpc>
                <a:spcPct val="100000"/>
              </a:lnSpc>
            </a:pPr>
            <a:r>
              <a:rPr lang="en-US" sz="2800" b="1" dirty="0" smtClean="0">
                <a:solidFill>
                  <a:srgbClr val="FFFF00"/>
                </a:solidFill>
                <a:latin typeface="Trebuchet MS" pitchFamily="34" charset="0"/>
              </a:rPr>
              <a:t>(--THIS SECTION DOES NOT PRINT--)</a:t>
            </a:r>
          </a:p>
          <a:p>
            <a:pPr algn="ctr">
              <a:lnSpc>
                <a:spcPct val="100000"/>
              </a:lnSpc>
            </a:pPr>
            <a:endParaRPr lang="en-US" sz="2000" b="1" dirty="0" smtClean="0">
              <a:latin typeface="Trebuchet MS" pitchFamily="34" charset="0"/>
            </a:endParaRPr>
          </a:p>
          <a:p>
            <a:pPr defTabSz="4310009">
              <a:lnSpc>
                <a:spcPct val="100000"/>
              </a:lnSpc>
            </a:pPr>
            <a:r>
              <a:rPr lang="en-US" sz="2000" dirty="0" smtClean="0">
                <a:latin typeface="Trebuchet MS" pitchFamily="34" charset="0"/>
              </a:rPr>
              <a:t>This PowerPoint</a:t>
            </a:r>
            <a:r>
              <a:rPr lang="en-US" sz="2000" baseline="0" dirty="0" smtClean="0">
                <a:latin typeface="Trebuchet MS" pitchFamily="34" charset="0"/>
              </a:rPr>
              <a:t> template requires basic PowerPoint (version 2007 or newer) skills. Below is a list of commonly asked questions specific to this template. </a:t>
            </a:r>
            <a:br>
              <a:rPr lang="en-US" sz="2000" baseline="0" dirty="0" smtClean="0">
                <a:latin typeface="Trebuchet MS" pitchFamily="34" charset="0"/>
              </a:rPr>
            </a:br>
            <a:r>
              <a:rPr lang="en-US" sz="2000" baseline="0" dirty="0" smtClean="0">
                <a:latin typeface="Trebuchet MS" pitchFamily="34" charset="0"/>
              </a:rPr>
              <a:t>If you are using an older version of PowerPoint some template features may not work properly.</a:t>
            </a:r>
            <a:endParaRPr lang="en-US" sz="2800" b="1" dirty="0" smtClean="0">
              <a:solidFill>
                <a:srgbClr val="FFFF00"/>
              </a:solidFill>
              <a:latin typeface="Trebuchet MS" pitchFamily="34" charset="0"/>
            </a:endParaRPr>
          </a:p>
          <a:p>
            <a:pPr defTabSz="4310009">
              <a:lnSpc>
                <a:spcPct val="100000"/>
              </a:lnSpc>
            </a:pPr>
            <a:endParaRPr lang="en-US" sz="2800" b="1" dirty="0" smtClean="0">
              <a:solidFill>
                <a:srgbClr val="FFFF00"/>
              </a:solidFill>
              <a:latin typeface="Trebuchet MS" pitchFamily="34" charset="0"/>
            </a:endParaRPr>
          </a:p>
          <a:p>
            <a:pPr algn="ctr">
              <a:lnSpc>
                <a:spcPct val="100000"/>
              </a:lnSpc>
            </a:pPr>
            <a:r>
              <a:rPr lang="en-US" sz="2800" b="1" dirty="0" smtClean="0">
                <a:solidFill>
                  <a:schemeClr val="bg1"/>
                </a:solidFill>
                <a:latin typeface="Trebuchet MS" pitchFamily="34" charset="0"/>
              </a:rPr>
              <a:t>Using the template</a:t>
            </a:r>
          </a:p>
          <a:p>
            <a:pPr algn="ctr">
              <a:lnSpc>
                <a:spcPct val="100000"/>
              </a:lnSpc>
            </a:pPr>
            <a:endParaRPr lang="en-US" sz="2800" b="1" baseline="0" dirty="0" smtClean="0">
              <a:solidFill>
                <a:schemeClr val="bg1"/>
              </a:solidFill>
              <a:latin typeface="Trebuchet MS" pitchFamily="34" charset="0"/>
            </a:endParaRPr>
          </a:p>
          <a:p>
            <a:pPr marL="0" marR="0" indent="0" algn="l" defTabSz="4310009" rtl="0" eaLnBrk="1" fontAlgn="auto" latinLnBrk="0" hangingPunct="1">
              <a:lnSpc>
                <a:spcPct val="100000"/>
              </a:lnSpc>
              <a:spcBef>
                <a:spcPts val="0"/>
              </a:spcBef>
              <a:spcAft>
                <a:spcPts val="0"/>
              </a:spcAft>
              <a:buClrTx/>
              <a:buSzTx/>
              <a:buFontTx/>
              <a:buNone/>
              <a:tabLst/>
              <a:defRPr/>
            </a:pPr>
            <a:r>
              <a:rPr lang="en-US" sz="2000" b="1" dirty="0" smtClean="0">
                <a:solidFill>
                  <a:srgbClr val="FFFF00"/>
                </a:solidFill>
                <a:latin typeface="Trebuchet MS" pitchFamily="34" charset="0"/>
              </a:rPr>
              <a:t>Verifying the quality of your graphics</a:t>
            </a:r>
          </a:p>
          <a:p>
            <a:pPr defTabSz="4310009">
              <a:lnSpc>
                <a:spcPct val="100000"/>
              </a:lnSpc>
            </a:pPr>
            <a:r>
              <a:rPr lang="en-US" sz="2000" dirty="0" smtClean="0">
                <a:latin typeface="Trebuchet MS" pitchFamily="34" charset="0"/>
              </a:rPr>
              <a:t>Go to the </a:t>
            </a:r>
            <a:r>
              <a:rPr lang="en-US" sz="20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000" baseline="0" dirty="0" smtClean="0">
                <a:latin typeface="Trebuchet MS" pitchFamily="34" charset="0"/>
              </a:rPr>
            </a:br>
            <a:endParaRPr lang="en-US" sz="2000" baseline="0" dirty="0" smtClean="0">
              <a:latin typeface="Trebuchet MS" pitchFamily="34" charset="0"/>
            </a:endParaRPr>
          </a:p>
          <a:p>
            <a:pPr defTabSz="4310009">
              <a:lnSpc>
                <a:spcPct val="100000"/>
              </a:lnSpc>
            </a:pPr>
            <a:r>
              <a:rPr lang="en-US" sz="2000" b="1" dirty="0" smtClean="0">
                <a:solidFill>
                  <a:srgbClr val="FFFF00"/>
                </a:solidFill>
                <a:latin typeface="Trebuchet MS" pitchFamily="34" charset="0"/>
              </a:rPr>
              <a:t>Using the placeholders</a:t>
            </a:r>
          </a:p>
          <a:p>
            <a:pPr defTabSz="4310009">
              <a:lnSpc>
                <a:spcPct val="100000"/>
              </a:lnSpc>
            </a:pPr>
            <a:r>
              <a:rPr lang="en-US" sz="2000" baseline="0" dirty="0" smtClean="0">
                <a:latin typeface="Trebuchet MS" pitchFamily="34" charset="0"/>
              </a:rPr>
              <a:t>To add text to this template click inside a placeholder and type in or paste your text. To move a placeholder, click on it </a:t>
            </a:r>
            <a:r>
              <a:rPr lang="en-US" sz="2000" u="sng" baseline="0" dirty="0" smtClean="0">
                <a:latin typeface="Trebuchet MS" pitchFamily="34" charset="0"/>
              </a:rPr>
              <a:t>once</a:t>
            </a:r>
            <a:r>
              <a:rPr lang="en-US" sz="2000" baseline="0" dirty="0" smtClean="0">
                <a:latin typeface="Trebuchet MS" pitchFamily="34" charset="0"/>
              </a:rPr>
              <a:t> (to select it), place your cursor on its frame and your cursor will change to this symbol:         Then, click </a:t>
            </a:r>
            <a:r>
              <a:rPr lang="en-US" sz="2000" u="sng" baseline="0" dirty="0" smtClean="0">
                <a:latin typeface="Trebuchet MS" pitchFamily="34" charset="0"/>
              </a:rPr>
              <a:t>once</a:t>
            </a:r>
            <a:r>
              <a:rPr lang="en-US" sz="2000" baseline="0" dirty="0" smtClean="0">
                <a:latin typeface="Trebuchet MS" pitchFamily="34" charset="0"/>
              </a:rPr>
              <a:t> and drag it to its new location where you can resize it as needed. Additional placeholders can be found on the left side of this template.</a:t>
            </a:r>
          </a:p>
          <a:p>
            <a:pPr defTabSz="4310009">
              <a:lnSpc>
                <a:spcPct val="100000"/>
              </a:lnSpc>
            </a:pPr>
            <a:endParaRPr lang="en-US" sz="2000" b="1" baseline="0" dirty="0" smtClean="0">
              <a:solidFill>
                <a:srgbClr val="FFFF00"/>
              </a:solidFill>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Modifying the layout</a:t>
            </a:r>
          </a:p>
          <a:p>
            <a:pPr defTabSz="4310009">
              <a:lnSpc>
                <a:spcPct val="100000"/>
              </a:lnSpc>
            </a:pPr>
            <a:r>
              <a:rPr lang="en-US" sz="2000" dirty="0" smtClean="0">
                <a:latin typeface="Trebuchet MS" pitchFamily="34" charset="0"/>
              </a:rPr>
              <a:t>This template has four </a:t>
            </a:r>
            <a:r>
              <a:rPr lang="en-US" sz="2000" baseline="0" dirty="0" smtClean="0">
                <a:latin typeface="Trebuchet MS" pitchFamily="34" charset="0"/>
              </a:rPr>
              <a:t>different </a:t>
            </a:r>
          </a:p>
          <a:p>
            <a:pPr defTabSz="4310009">
              <a:lnSpc>
                <a:spcPct val="100000"/>
              </a:lnSpc>
            </a:pPr>
            <a:r>
              <a:rPr lang="en-US" sz="2000" baseline="0" dirty="0" smtClean="0">
                <a:latin typeface="Trebuchet MS" pitchFamily="34" charset="0"/>
              </a:rPr>
              <a:t>column layouts. </a:t>
            </a:r>
            <a:r>
              <a:rPr lang="en-US" sz="2000" u="sng" baseline="0" dirty="0" smtClean="0">
                <a:latin typeface="Trebuchet MS" pitchFamily="34" charset="0"/>
              </a:rPr>
              <a:t>Right-click</a:t>
            </a:r>
            <a:r>
              <a:rPr lang="en-US" sz="2000" baseline="0" dirty="0" smtClean="0">
                <a:latin typeface="Trebuchet MS" pitchFamily="34" charset="0"/>
              </a:rPr>
              <a:t> your</a:t>
            </a:r>
          </a:p>
          <a:p>
            <a:pPr defTabSz="4310009">
              <a:lnSpc>
                <a:spcPct val="100000"/>
              </a:lnSpc>
            </a:pPr>
            <a:r>
              <a:rPr lang="en-US" sz="2000" baseline="0" dirty="0" smtClean="0">
                <a:latin typeface="Trebuchet MS" pitchFamily="34" charset="0"/>
              </a:rPr>
              <a:t>Mouse on the background and </a:t>
            </a:r>
          </a:p>
          <a:p>
            <a:pPr defTabSz="4310009">
              <a:lnSpc>
                <a:spcPct val="100000"/>
              </a:lnSpc>
            </a:pPr>
            <a:r>
              <a:rPr lang="en-US" sz="2000" baseline="0" dirty="0" smtClean="0">
                <a:latin typeface="Trebuchet MS" pitchFamily="34" charset="0"/>
              </a:rPr>
              <a:t>click on “Layout” to see the </a:t>
            </a:r>
          </a:p>
          <a:p>
            <a:pPr defTabSz="4310009">
              <a:lnSpc>
                <a:spcPct val="100000"/>
              </a:lnSpc>
            </a:pPr>
            <a:r>
              <a:rPr lang="en-US" sz="2000" baseline="0" dirty="0" smtClean="0">
                <a:latin typeface="Trebuchet MS" pitchFamily="34" charset="0"/>
              </a:rPr>
              <a:t>layout  options.  The columns in the provided layouts are fixed and cannot be moved but advanced users can modify any layout by going to VIEW and then SLIDE MASTER.</a:t>
            </a:r>
          </a:p>
          <a:p>
            <a:pPr marL="0" marR="0" indent="0" algn="l" defTabSz="4310009" rtl="0" eaLnBrk="1" fontAlgn="auto" latinLnBrk="0" hangingPunct="1">
              <a:lnSpc>
                <a:spcPct val="100000"/>
              </a:lnSpc>
              <a:spcBef>
                <a:spcPts val="0"/>
              </a:spcBef>
              <a:spcAft>
                <a:spcPts val="0"/>
              </a:spcAft>
              <a:buClrTx/>
              <a:buSzTx/>
              <a:buFontTx/>
              <a:buNone/>
              <a:tabLst/>
              <a:defRPr/>
            </a:pPr>
            <a:endParaRPr lang="en-US" sz="2000" baseline="0" dirty="0" smtClean="0">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Importing text and graphics from external sources</a:t>
            </a:r>
          </a:p>
          <a:p>
            <a:pPr defTabSz="4310009">
              <a:lnSpc>
                <a:spcPct val="100000"/>
              </a:lnSpc>
            </a:pPr>
            <a:r>
              <a:rPr lang="en-US" sz="2000" b="1" u="sng" baseline="0" dirty="0" smtClean="0">
                <a:latin typeface="Trebuchet MS" pitchFamily="34" charset="0"/>
              </a:rPr>
              <a:t>TEXT: </a:t>
            </a:r>
            <a:r>
              <a:rPr lang="en-US" sz="2000" baseline="0" dirty="0" smtClean="0">
                <a:latin typeface="Trebuchet MS" pitchFamily="34" charset="0"/>
              </a:rPr>
              <a:t>Paste or type your text into a pre-existing placeholder or drag in a new placeholder from the left side of the template. Move it anywhere as needed.</a:t>
            </a:r>
          </a:p>
          <a:p>
            <a:pPr defTabSz="4310009">
              <a:lnSpc>
                <a:spcPct val="100000"/>
              </a:lnSpc>
            </a:pPr>
            <a:r>
              <a:rPr lang="en-US" sz="2000" b="1" u="sng" baseline="0" dirty="0" smtClean="0">
                <a:latin typeface="Trebuchet MS" pitchFamily="34" charset="0"/>
              </a:rPr>
              <a:t>PHOTOS: </a:t>
            </a:r>
            <a:r>
              <a:rPr lang="en-US" sz="2000" baseline="0" dirty="0" smtClean="0">
                <a:latin typeface="Trebuchet MS" pitchFamily="34" charset="0"/>
              </a:rPr>
              <a:t>Drag in a picture placeholder, size it </a:t>
            </a:r>
            <a:r>
              <a:rPr lang="en-US" sz="2000" u="sng" baseline="0" dirty="0" smtClean="0">
                <a:latin typeface="Trebuchet MS" pitchFamily="34" charset="0"/>
              </a:rPr>
              <a:t>first</a:t>
            </a:r>
            <a:r>
              <a:rPr lang="en-US" sz="2000" baseline="0" dirty="0" smtClean="0">
                <a:latin typeface="Trebuchet MS" pitchFamily="34" charset="0"/>
              </a:rPr>
              <a:t>, click in it and insert a photo from the menu.</a:t>
            </a:r>
          </a:p>
          <a:p>
            <a:pPr defTabSz="4310009">
              <a:lnSpc>
                <a:spcPct val="100000"/>
              </a:lnSpc>
            </a:pPr>
            <a:r>
              <a:rPr lang="en-US" sz="2000" b="1" u="sng" baseline="0" dirty="0" smtClean="0">
                <a:latin typeface="Trebuchet MS" pitchFamily="34" charset="0"/>
              </a:rPr>
              <a:t>TABLES: </a:t>
            </a:r>
            <a:r>
              <a:rPr lang="en-US" sz="2000" baseline="0" dirty="0" smtClean="0">
                <a:latin typeface="Trebuchet MS" pitchFamily="34" charset="0"/>
              </a:rPr>
              <a:t>You can copy and paste a table from an external document onto this poster template. To make the text fit better in the cells of an imported table, </a:t>
            </a:r>
            <a:r>
              <a:rPr lang="en-US" sz="2000" u="sng" baseline="0" dirty="0" smtClean="0">
                <a:latin typeface="Trebuchet MS" pitchFamily="34" charset="0"/>
              </a:rPr>
              <a:t>right-click</a:t>
            </a:r>
            <a:r>
              <a:rPr lang="en-US" sz="2000" baseline="0" dirty="0" smtClean="0">
                <a:latin typeface="Trebuchet MS" pitchFamily="34" charset="0"/>
              </a:rPr>
              <a:t> on the table, click FORMAT SHAPE  then click on TEXT BOX and change the INTERNAL MARGIN values to 0.25</a:t>
            </a:r>
          </a:p>
          <a:p>
            <a:pPr defTabSz="4310009">
              <a:lnSpc>
                <a:spcPct val="100000"/>
              </a:lnSpc>
            </a:pPr>
            <a:endParaRPr lang="en-US" sz="2000" baseline="0" dirty="0" smtClean="0">
              <a:latin typeface="Trebuchet MS" pitchFamily="34" charset="0"/>
            </a:endParaRPr>
          </a:p>
          <a:p>
            <a:pPr defTabSz="2873339"/>
            <a:r>
              <a:rPr lang="en-US" sz="2000" b="1" baseline="0" dirty="0" smtClean="0">
                <a:solidFill>
                  <a:srgbClr val="FFFF00"/>
                </a:solidFill>
                <a:latin typeface="Trebuchet MS" pitchFamily="34" charset="0"/>
              </a:rPr>
              <a:t>Modifying the color scheme</a:t>
            </a:r>
          </a:p>
          <a:p>
            <a:pPr defTabSz="2873339"/>
            <a:r>
              <a:rPr lang="en-US" sz="2000" baseline="0" dirty="0" smtClean="0">
                <a:latin typeface="Trebuchet MS" pitchFamily="34" charset="0"/>
              </a:rPr>
              <a:t>To change the color scheme of this template go to the “Design” menu and click on “Colors”. You can choose from the provide color combinations or you can create your own.</a:t>
            </a:r>
          </a:p>
          <a:p>
            <a:pPr defTabSz="4310009">
              <a:lnSpc>
                <a:spcPct val="100000"/>
              </a:lnSpc>
            </a:pPr>
            <a:endParaRPr lang="en-US" sz="2000" baseline="0" dirty="0" smtClean="0">
              <a:latin typeface="Trebuchet MS" pitchFamily="34" charset="0"/>
            </a:endParaRPr>
          </a:p>
          <a:p>
            <a:pPr defTabSz="3448422">
              <a:lnSpc>
                <a:spcPct val="100000"/>
              </a:lnSpc>
            </a:pPr>
            <a:endParaRPr lang="en-US" sz="1400" baseline="0" dirty="0" smtClean="0">
              <a:latin typeface="Trebuchet MS" pitchFamily="34" charset="0"/>
            </a:endParaRPr>
          </a:p>
          <a:p>
            <a:pPr defTabSz="3448422">
              <a:lnSpc>
                <a:spcPct val="100000"/>
              </a:lnSpc>
            </a:pPr>
            <a:endParaRPr lang="en-US" sz="1400" dirty="0" smtClean="0">
              <a:latin typeface="Trebuchet MS" pitchFamily="34" charset="0"/>
            </a:endParaRPr>
          </a:p>
          <a:p>
            <a:pPr algn="ctr">
              <a:lnSpc>
                <a:spcPct val="100000"/>
              </a:lnSpc>
            </a:pPr>
            <a:endParaRPr lang="en-US" sz="1400" b="1" dirty="0" smtClean="0">
              <a:solidFill>
                <a:schemeClr val="bg1"/>
              </a:solidFill>
              <a:latin typeface="Trebuchet MS" pitchFamily="34" charset="0"/>
            </a:endParaRPr>
          </a:p>
          <a:p>
            <a:pPr defTabSz="3448422">
              <a:lnSpc>
                <a:spcPct val="100000"/>
              </a:lnSpc>
            </a:pPr>
            <a:endParaRPr lang="en-US" sz="1400" b="1" dirty="0" smtClean="0">
              <a:solidFill>
                <a:srgbClr val="FFFF00"/>
              </a:solidFill>
              <a:latin typeface="Trebuchet MS" pitchFamily="34" charset="0"/>
            </a:endParaRPr>
          </a:p>
          <a:p>
            <a:pPr algn="ctr">
              <a:lnSpc>
                <a:spcPct val="100000"/>
              </a:lnSpc>
            </a:pPr>
            <a:endParaRPr lang="en-US" sz="2000" b="1" dirty="0">
              <a:latin typeface="Trebuchet MS" pitchFamily="34" charset="0"/>
            </a:endParaRPr>
          </a:p>
        </p:txBody>
      </p:sp>
      <p:sp>
        <p:nvSpPr>
          <p:cNvPr id="22" name="Rectangle 21"/>
          <p:cNvSpPr/>
          <p:nvPr/>
        </p:nvSpPr>
        <p:spPr>
          <a:xfrm>
            <a:off x="-8210549" y="12063017"/>
            <a:ext cx="7725718" cy="458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838" tIns="35918" rIns="71838" bIns="35918" rtlCol="0" anchor="ctr"/>
          <a:lstStyle/>
          <a:p>
            <a:pPr algn="ctr"/>
            <a:endParaRPr lang="en-US"/>
          </a:p>
        </p:txBody>
      </p:sp>
      <p:pic>
        <p:nvPicPr>
          <p:cNvPr id="23" name="Picture 2"/>
          <p:cNvPicPr>
            <a:picLocks noChangeAspect="1" noChangeArrowheads="1"/>
          </p:cNvPicPr>
          <p:nvPr/>
        </p:nvPicPr>
        <p:blipFill>
          <a:blip r:embed="rId3" cstate="print"/>
          <a:srcRect/>
          <a:stretch>
            <a:fillRect/>
          </a:stretch>
        </p:blipFill>
        <p:spPr bwMode="auto">
          <a:xfrm>
            <a:off x="45921478" y="9201150"/>
            <a:ext cx="2891008" cy="1378456"/>
          </a:xfrm>
          <a:prstGeom prst="rect">
            <a:avLst/>
          </a:prstGeom>
          <a:noFill/>
          <a:ln w="9525">
            <a:noFill/>
            <a:miter lim="800000"/>
            <a:headEnd/>
            <a:tailEnd/>
          </a:ln>
          <a:effectLst/>
        </p:spPr>
      </p:pic>
      <p:pic>
        <p:nvPicPr>
          <p:cNvPr id="24" name="Picture 2"/>
          <p:cNvPicPr>
            <a:picLocks noChangeAspect="1" noChangeArrowheads="1"/>
          </p:cNvPicPr>
          <p:nvPr/>
        </p:nvPicPr>
        <p:blipFill>
          <a:blip r:embed="rId4" cstate="print"/>
          <a:srcRect/>
          <a:stretch>
            <a:fillRect/>
          </a:stretch>
        </p:blipFill>
        <p:spPr bwMode="auto">
          <a:xfrm>
            <a:off x="44280534" y="7924006"/>
            <a:ext cx="553641" cy="255588"/>
          </a:xfrm>
          <a:prstGeom prst="rect">
            <a:avLst/>
          </a:prstGeom>
          <a:noFill/>
          <a:ln w="9525">
            <a:solidFill>
              <a:schemeClr val="tx1"/>
            </a:solidFill>
            <a:miter lim="800000"/>
            <a:headEnd/>
            <a:tailEnd/>
          </a:ln>
          <a:effectLst/>
        </p:spPr>
      </p:pic>
      <p:grpSp>
        <p:nvGrpSpPr>
          <p:cNvPr id="25" name="Group 24"/>
          <p:cNvGrpSpPr/>
          <p:nvPr/>
        </p:nvGrpSpPr>
        <p:grpSpPr>
          <a:xfrm>
            <a:off x="-7929499" y="18351607"/>
            <a:ext cx="7100824" cy="702169"/>
            <a:chOff x="44242388" y="28040026"/>
            <a:chExt cx="9771400" cy="1104659"/>
          </a:xfrm>
        </p:grpSpPr>
        <p:sp>
          <p:nvSpPr>
            <p:cNvPr id="26" name="Rounded Rectangle 2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27" name="Picture 26"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28" name="TextBox 32"/>
            <p:cNvSpPr txBox="1"/>
            <p:nvPr userDrawn="1"/>
          </p:nvSpPr>
          <p:spPr>
            <a:xfrm>
              <a:off x="45342600" y="28040026"/>
              <a:ext cx="8671188" cy="1016814"/>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a:t>
              </a:r>
              <a:br>
                <a:rPr lang="en-US" sz="1800" baseline="0" dirty="0" smtClean="0">
                  <a:solidFill>
                    <a:schemeClr val="tx2"/>
                  </a:solidFill>
                  <a:latin typeface="Trebuchet MS" pitchFamily="34" charset="0"/>
                </a:rPr>
              </a:br>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b="1" dirty="0">
                <a:solidFill>
                  <a:schemeClr val="tx2"/>
                </a:solidFill>
                <a:latin typeface="Trebuchet MS" pitchFamily="34" charset="0"/>
              </a:endParaRPr>
            </a:p>
          </p:txBody>
        </p:sp>
      </p:grpSp>
      <p:cxnSp>
        <p:nvCxnSpPr>
          <p:cNvPr id="29" name="Straight Connector 28"/>
          <p:cNvCxnSpPr/>
          <p:nvPr/>
        </p:nvCxnSpPr>
        <p:spPr>
          <a:xfrm>
            <a:off x="-8180614" y="7122319"/>
            <a:ext cx="7695783"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458243" y="3200399"/>
            <a:ext cx="7725718"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58243" y="17230205"/>
            <a:ext cx="7725718"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48171" rtl="0" eaLnBrk="1" latinLnBrk="0" hangingPunct="1">
        <a:spcBef>
          <a:spcPct val="0"/>
        </a:spcBef>
        <a:buNone/>
        <a:defRPr sz="6900" kern="1200">
          <a:solidFill>
            <a:schemeClr val="bg1"/>
          </a:solidFill>
          <a:latin typeface="Trebuchet MS" pitchFamily="34" charset="0"/>
          <a:ea typeface="+mj-ea"/>
          <a:cs typeface="+mj-cs"/>
        </a:defRPr>
      </a:lvl1pPr>
    </p:titleStyle>
    <p:bodyStyle>
      <a:lvl1pPr marL="1293065" indent="-1293065" algn="l" defTabSz="3448171"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639" indent="-1077553" algn="l" defTabSz="3448171"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214" indent="-862043" algn="l" defTabSz="3448171"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300"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758385"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482471"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20655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2930642"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65472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notesSlide" Target="../notesSlides/notesSlide1.xml"/><Relationship Id="rId21" Type="http://schemas.openxmlformats.org/officeDocument/2006/relationships/image" Target="../media/image21.png"/><Relationship Id="rId7" Type="http://schemas.openxmlformats.org/officeDocument/2006/relationships/image" Target="../media/image9.png"/><Relationship Id="rId12" Type="http://schemas.openxmlformats.org/officeDocument/2006/relationships/image" Target="../media/image12.png"/><Relationship Id="rId17" Type="http://schemas.openxmlformats.org/officeDocument/2006/relationships/image" Target="../media/image17.emf"/><Relationship Id="rId25" Type="http://schemas.openxmlformats.org/officeDocument/2006/relationships/image" Target="../media/image25.png"/><Relationship Id="rId2" Type="http://schemas.openxmlformats.org/officeDocument/2006/relationships/slideLayout" Target="../slideLayouts/slideLayout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vmlDrawing" Target="../drawings/vmlDrawing1.vml"/><Relationship Id="rId6" Type="http://schemas.openxmlformats.org/officeDocument/2006/relationships/image" Target="../media/image8.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7.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oleObject" Target="../embeddings/oleObject2.bin"/><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1"/>
          <p:cNvSpPr txBox="1">
            <a:spLocks noChangeArrowheads="1"/>
          </p:cNvSpPr>
          <p:nvPr/>
        </p:nvSpPr>
        <p:spPr bwMode="auto">
          <a:xfrm>
            <a:off x="24857730" y="3732873"/>
            <a:ext cx="7431088" cy="9787295"/>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1pPr>
            <a:lvl2pPr marL="457200"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2pPr>
            <a:lvl3pPr marL="914400"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3pPr>
            <a:lvl4pPr marL="1371600"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4pPr>
            <a:lvl5pPr marL="1828800" algn="l" rtl="0" fontAlgn="base">
              <a:spcBef>
                <a:spcPct val="0"/>
              </a:spcBef>
              <a:spcAft>
                <a:spcPct val="0"/>
              </a:spcAft>
              <a:defRPr sz="1700" kern="1200">
                <a:solidFill>
                  <a:schemeClr val="tx1"/>
                </a:solidFill>
                <a:latin typeface="Arial Narrow" pitchFamily="-107" charset="0"/>
                <a:ea typeface="ＭＳ Ｐゴシック" pitchFamily="-107" charset="-128"/>
                <a:cs typeface="+mn-cs"/>
              </a:defRPr>
            </a:lvl5pPr>
            <a:lvl6pPr marL="2286000" algn="l" defTabSz="914400" rtl="0" eaLnBrk="1" latinLnBrk="0" hangingPunct="1">
              <a:defRPr sz="1700" kern="1200">
                <a:solidFill>
                  <a:schemeClr val="tx1"/>
                </a:solidFill>
                <a:latin typeface="Arial Narrow" pitchFamily="-107" charset="0"/>
                <a:ea typeface="ＭＳ Ｐゴシック" pitchFamily="-107" charset="-128"/>
                <a:cs typeface="+mn-cs"/>
              </a:defRPr>
            </a:lvl6pPr>
            <a:lvl7pPr marL="2743200" algn="l" defTabSz="914400" rtl="0" eaLnBrk="1" latinLnBrk="0" hangingPunct="1">
              <a:defRPr sz="1700" kern="1200">
                <a:solidFill>
                  <a:schemeClr val="tx1"/>
                </a:solidFill>
                <a:latin typeface="Arial Narrow" pitchFamily="-107" charset="0"/>
                <a:ea typeface="ＭＳ Ｐゴシック" pitchFamily="-107" charset="-128"/>
                <a:cs typeface="+mn-cs"/>
              </a:defRPr>
            </a:lvl7pPr>
            <a:lvl8pPr marL="3200400" algn="l" defTabSz="914400" rtl="0" eaLnBrk="1" latinLnBrk="0" hangingPunct="1">
              <a:defRPr sz="1700" kern="1200">
                <a:solidFill>
                  <a:schemeClr val="tx1"/>
                </a:solidFill>
                <a:latin typeface="Arial Narrow" pitchFamily="-107" charset="0"/>
                <a:ea typeface="ＭＳ Ｐゴシック" pitchFamily="-107" charset="-128"/>
                <a:cs typeface="+mn-cs"/>
              </a:defRPr>
            </a:lvl8pPr>
            <a:lvl9pPr marL="3657600" algn="l" defTabSz="914400" rtl="0" eaLnBrk="1" latinLnBrk="0" hangingPunct="1">
              <a:defRPr sz="1700" kern="1200">
                <a:solidFill>
                  <a:schemeClr val="tx1"/>
                </a:solidFill>
                <a:latin typeface="Arial Narrow" pitchFamily="-107" charset="0"/>
                <a:ea typeface="ＭＳ Ｐゴシック" pitchFamily="-107" charset="-128"/>
                <a:cs typeface="+mn-cs"/>
              </a:defRPr>
            </a:lvl9pPr>
          </a:lstStyle>
          <a:p>
            <a:pPr marL="285750" indent="-285750">
              <a:buFont typeface="Arial" pitchFamily="34" charset="0"/>
              <a:buChar char="•"/>
            </a:pPr>
            <a:r>
              <a:rPr lang="en-US" sz="1800" dirty="0" smtClean="0">
                <a:latin typeface="Trebuchet MS" pitchFamily="34" charset="0"/>
              </a:rPr>
              <a:t>The method of </a:t>
            </a:r>
            <a:r>
              <a:rPr lang="en-US" sz="1800" i="1" dirty="0" smtClean="0">
                <a:latin typeface="Trebuchet MS" pitchFamily="34" charset="0"/>
              </a:rPr>
              <a:t>Double-differencing</a:t>
            </a:r>
            <a:r>
              <a:rPr lang="en-US" sz="1800" dirty="0" smtClean="0">
                <a:latin typeface="Trebuchet MS" pitchFamily="34" charset="0"/>
              </a:rPr>
              <a:t> </a:t>
            </a:r>
            <a:r>
              <a:rPr lang="en-US" sz="1800" dirty="0">
                <a:latin typeface="Trebuchet MS" pitchFamily="34" charset="0"/>
              </a:rPr>
              <a:t>(</a:t>
            </a:r>
            <a:r>
              <a:rPr lang="en-US" sz="1800" dirty="0" err="1">
                <a:latin typeface="Trebuchet MS" pitchFamily="34" charset="0"/>
              </a:rPr>
              <a:t>Waldhauser</a:t>
            </a:r>
            <a:r>
              <a:rPr lang="en-US" sz="1800" dirty="0">
                <a:latin typeface="Trebuchet MS" pitchFamily="34" charset="0"/>
              </a:rPr>
              <a:t> &amp; Ellsworth, 2000) </a:t>
            </a:r>
            <a:r>
              <a:rPr lang="en-US" sz="1800" dirty="0" smtClean="0">
                <a:latin typeface="Trebuchet MS" pitchFamily="34" charset="0"/>
              </a:rPr>
              <a:t>relocates events using precise arrival-time difference information obtained through waveform matching, while considering correlated travel-time residuals.</a:t>
            </a: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r>
              <a:rPr lang="en-US" sz="1800" dirty="0" smtClean="0">
                <a:latin typeface="Trebuchet MS" pitchFamily="34" charset="0"/>
              </a:rPr>
              <a:t>We formulate a </a:t>
            </a:r>
            <a:r>
              <a:rPr lang="en-US" sz="1800" b="1" dirty="0" smtClean="0">
                <a:latin typeface="Trebuchet MS" pitchFamily="34" charset="0"/>
              </a:rPr>
              <a:t>Bayesian model </a:t>
            </a:r>
            <a:r>
              <a:rPr lang="en-US" sz="1800" dirty="0" smtClean="0">
                <a:latin typeface="Trebuchet MS" pitchFamily="34" charset="0"/>
              </a:rPr>
              <a:t>with similar properties: our model </a:t>
            </a:r>
            <a:r>
              <a:rPr lang="en-US" sz="1800" i="1" dirty="0" smtClean="0">
                <a:latin typeface="Trebuchet MS" pitchFamily="34" charset="0"/>
              </a:rPr>
              <a:t>integrates information </a:t>
            </a:r>
            <a:r>
              <a:rPr lang="en-US" sz="1800" dirty="0" smtClean="0">
                <a:latin typeface="Trebuchet MS" pitchFamily="34" charset="0"/>
              </a:rPr>
              <a:t>from picked arrival times as well as arrival-time differences, and </a:t>
            </a:r>
            <a:r>
              <a:rPr lang="en-US" sz="1800" i="1" dirty="0" smtClean="0">
                <a:latin typeface="Trebuchet MS" pitchFamily="34" charset="0"/>
              </a:rPr>
              <a:t>explicitly models correlated residuals </a:t>
            </a:r>
            <a:r>
              <a:rPr lang="en-US" sz="1800" dirty="0" smtClean="0">
                <a:latin typeface="Trebuchet MS" pitchFamily="34" charset="0"/>
              </a:rPr>
              <a:t>as a function of variation in the underlying slowness field (</a:t>
            </a:r>
            <a:r>
              <a:rPr lang="en-US" sz="1800" dirty="0" err="1" smtClean="0">
                <a:latin typeface="Trebuchet MS" pitchFamily="34" charset="0"/>
              </a:rPr>
              <a:t>Rodi</a:t>
            </a:r>
            <a:r>
              <a:rPr lang="en-US" sz="1800" dirty="0" smtClean="0">
                <a:latin typeface="Trebuchet MS" pitchFamily="34" charset="0"/>
              </a:rPr>
              <a:t> and Meyers, 2007):</a:t>
            </a: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r>
              <a:rPr lang="en-US" sz="1800" dirty="0" smtClean="0">
                <a:latin typeface="Trebuchet MS" pitchFamily="34" charset="0"/>
              </a:rPr>
              <a:t>The slowness field is modeled as a </a:t>
            </a:r>
            <a:r>
              <a:rPr lang="en-US" sz="1800" i="1" dirty="0" smtClean="0">
                <a:solidFill>
                  <a:srgbClr val="FF0000"/>
                </a:solidFill>
                <a:latin typeface="Trebuchet MS" pitchFamily="34" charset="0"/>
              </a:rPr>
              <a:t>Gaussian process</a:t>
            </a:r>
            <a:r>
              <a:rPr lang="en-US" sz="1800" dirty="0" smtClean="0">
                <a:latin typeface="Trebuchet MS" pitchFamily="34" charset="0"/>
              </a:rPr>
              <a:t>, which induces an equivalent Gaussian process on the travel-time residuals. This connection allows inference to recover a posterior distribution over event locations as well as the slowness field:</a:t>
            </a: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endParaRPr lang="en-US" sz="1800" dirty="0">
              <a:latin typeface="Trebuchet MS" pitchFamily="34" charset="0"/>
            </a:endParaRPr>
          </a:p>
          <a:p>
            <a:pPr marL="285750" indent="-285750">
              <a:buFont typeface="Arial" pitchFamily="34" charset="0"/>
              <a:buChar char="•"/>
            </a:pPr>
            <a:endParaRPr lang="en-US" sz="1800" dirty="0" smtClean="0">
              <a:latin typeface="Trebuchet MS" pitchFamily="34" charset="0"/>
            </a:endParaRPr>
          </a:p>
          <a:p>
            <a:pPr marL="285750" indent="-285750">
              <a:buFont typeface="Arial" pitchFamily="34" charset="0"/>
              <a:buChar char="•"/>
            </a:pPr>
            <a:r>
              <a:rPr lang="en-US" sz="1800" dirty="0" smtClean="0">
                <a:latin typeface="Trebuchet MS" pitchFamily="34" charset="0"/>
              </a:rPr>
              <a:t>Inference </a:t>
            </a:r>
            <a:r>
              <a:rPr lang="en-US" sz="1800" dirty="0">
                <a:latin typeface="Trebuchet MS" pitchFamily="34" charset="0"/>
              </a:rPr>
              <a:t>is through Markov Chain Monte Carlo (Metropolis-Hastings w/ Gaussian proposals). </a:t>
            </a:r>
          </a:p>
        </p:txBody>
      </p:sp>
      <p:pic>
        <p:nvPicPr>
          <p:cNvPr id="124" name="Picture 174" descr="location_prior.png"/>
          <p:cNvPicPr>
            <a:picLocks noChangeAspect="1"/>
          </p:cNvPicPr>
          <p:nvPr/>
        </p:nvPicPr>
        <p:blipFill>
          <a:blip r:embed="rId4" cstate="print"/>
          <a:srcRect/>
          <a:stretch>
            <a:fillRect/>
          </a:stretch>
        </p:blipFill>
        <p:spPr bwMode="auto">
          <a:xfrm>
            <a:off x="10334488" y="9731400"/>
            <a:ext cx="4029075" cy="2446338"/>
          </a:xfrm>
          <a:prstGeom prst="rect">
            <a:avLst/>
          </a:prstGeom>
          <a:noFill/>
          <a:ln w="9525">
            <a:noFill/>
            <a:miter lim="800000"/>
            <a:headEnd/>
            <a:tailEnd/>
          </a:ln>
        </p:spPr>
      </p:pic>
      <p:sp>
        <p:nvSpPr>
          <p:cNvPr id="2" name="Title 1"/>
          <p:cNvSpPr>
            <a:spLocks noGrp="1"/>
          </p:cNvSpPr>
          <p:nvPr>
            <p:ph type="title"/>
          </p:nvPr>
        </p:nvSpPr>
        <p:spPr>
          <a:xfrm>
            <a:off x="5591366" y="275681"/>
            <a:ext cx="30009353" cy="826590"/>
          </a:xfrm>
        </p:spPr>
        <p:txBody>
          <a:bodyPr>
            <a:spAutoFit/>
          </a:bodyPr>
          <a:lstStyle/>
          <a:p>
            <a:r>
              <a:rPr lang="en-US" dirty="0" smtClean="0"/>
              <a:t>BAYESIAN TREATY MONITORING: PRELIMINARY REPORT</a:t>
            </a:r>
            <a:endParaRPr lang="en-US" dirty="0"/>
          </a:p>
        </p:txBody>
      </p:sp>
      <p:sp>
        <p:nvSpPr>
          <p:cNvPr id="4" name="Text Placeholder 3"/>
          <p:cNvSpPr>
            <a:spLocks noGrp="1"/>
          </p:cNvSpPr>
          <p:nvPr>
            <p:ph type="body" sz="quarter" idx="11"/>
          </p:nvPr>
        </p:nvSpPr>
        <p:spPr/>
        <p:txBody>
          <a:bodyPr/>
          <a:lstStyle/>
          <a:p>
            <a:r>
              <a:rPr lang="en-US" dirty="0" smtClean="0"/>
              <a:t>Introduction</a:t>
            </a:r>
            <a:endParaRPr lang="en-US" dirty="0"/>
          </a:p>
        </p:txBody>
      </p:sp>
      <p:sp>
        <p:nvSpPr>
          <p:cNvPr id="5" name="Text Placeholder 4"/>
          <p:cNvSpPr>
            <a:spLocks noGrp="1"/>
          </p:cNvSpPr>
          <p:nvPr>
            <p:ph type="body" sz="quarter" idx="12"/>
          </p:nvPr>
        </p:nvSpPr>
        <p:spPr>
          <a:xfrm>
            <a:off x="5572126" y="1155700"/>
            <a:ext cx="30075188" cy="688091"/>
          </a:xfrm>
        </p:spPr>
        <p:txBody>
          <a:bodyPr>
            <a:spAutoFit/>
          </a:bodyPr>
          <a:lstStyle/>
          <a:p>
            <a:r>
              <a:rPr lang="en-US" dirty="0" smtClean="0"/>
              <a:t>Stuart J. Russell,</a:t>
            </a:r>
            <a:r>
              <a:rPr lang="en-US" baseline="30000" dirty="0" smtClean="0"/>
              <a:t>1 </a:t>
            </a:r>
            <a:r>
              <a:rPr lang="en-US" dirty="0" smtClean="0"/>
              <a:t>Stephen C. Myers,</a:t>
            </a:r>
            <a:r>
              <a:rPr lang="en-US" baseline="30000" dirty="0" smtClean="0"/>
              <a:t>2</a:t>
            </a:r>
            <a:r>
              <a:rPr lang="en-US" dirty="0" smtClean="0"/>
              <a:t> Nimar S. Arora,</a:t>
            </a:r>
            <a:r>
              <a:rPr lang="en-US" baseline="30000" dirty="0" smtClean="0"/>
              <a:t>1</a:t>
            </a:r>
            <a:r>
              <a:rPr lang="en-US" dirty="0" smtClean="0"/>
              <a:t> David A. Moore,</a:t>
            </a:r>
            <a:r>
              <a:rPr lang="en-US" baseline="30000" dirty="0" smtClean="0"/>
              <a:t>1</a:t>
            </a:r>
            <a:r>
              <a:rPr lang="en-US" dirty="0" smtClean="0"/>
              <a:t> and Erik Sudderth</a:t>
            </a:r>
            <a:r>
              <a:rPr lang="en-US" baseline="30000" dirty="0" smtClean="0"/>
              <a:t>3</a:t>
            </a:r>
            <a:endParaRPr lang="en-US" dirty="0" smtClean="0"/>
          </a:p>
        </p:txBody>
      </p:sp>
      <p:sp>
        <p:nvSpPr>
          <p:cNvPr id="7" name="Text Placeholder 6"/>
          <p:cNvSpPr>
            <a:spLocks noGrp="1"/>
          </p:cNvSpPr>
          <p:nvPr>
            <p:ph type="body" sz="quarter" idx="16"/>
          </p:nvPr>
        </p:nvSpPr>
        <p:spPr>
          <a:xfrm>
            <a:off x="5572126" y="1911350"/>
            <a:ext cx="30075188" cy="518814"/>
          </a:xfrm>
        </p:spPr>
        <p:txBody>
          <a:bodyPr>
            <a:spAutoFit/>
          </a:bodyPr>
          <a:lstStyle/>
          <a:p>
            <a:r>
              <a:rPr lang="en-US" dirty="0" smtClean="0"/>
              <a:t>University of California, Berkeley,</a:t>
            </a:r>
            <a:r>
              <a:rPr lang="en-US" baseline="30000" dirty="0" smtClean="0"/>
              <a:t>1</a:t>
            </a:r>
            <a:r>
              <a:rPr lang="en-US" dirty="0" smtClean="0"/>
              <a:t> Lawrence Livermore National Laboratory,</a:t>
            </a:r>
            <a:r>
              <a:rPr lang="en-US" baseline="30000" dirty="0" smtClean="0"/>
              <a:t>2 </a:t>
            </a:r>
            <a:r>
              <a:rPr lang="en-US" dirty="0" smtClean="0"/>
              <a:t> and Brown University</a:t>
            </a:r>
            <a:r>
              <a:rPr lang="en-US" baseline="30000" dirty="0" smtClean="0"/>
              <a:t>3</a:t>
            </a:r>
            <a:endParaRPr lang="en-US" dirty="0" smtClean="0"/>
          </a:p>
        </p:txBody>
      </p:sp>
      <p:sp>
        <p:nvSpPr>
          <p:cNvPr id="9" name="Text Placeholder 8"/>
          <p:cNvSpPr>
            <a:spLocks noGrp="1"/>
          </p:cNvSpPr>
          <p:nvPr>
            <p:ph type="body" sz="quarter" idx="20"/>
          </p:nvPr>
        </p:nvSpPr>
        <p:spPr/>
        <p:txBody>
          <a:bodyPr>
            <a:spAutoFit/>
          </a:bodyPr>
          <a:lstStyle/>
          <a:p>
            <a:r>
              <a:rPr lang="en-US" dirty="0" smtClean="0"/>
              <a:t>Background: Detection-based Bayesian monitoring</a:t>
            </a:r>
            <a:endParaRPr lang="en-US" dirty="0"/>
          </a:p>
        </p:txBody>
      </p:sp>
      <p:sp>
        <p:nvSpPr>
          <p:cNvPr id="10" name="Text Placeholder 9"/>
          <p:cNvSpPr>
            <a:spLocks noGrp="1"/>
          </p:cNvSpPr>
          <p:nvPr>
            <p:ph type="body" sz="quarter" idx="21"/>
          </p:nvPr>
        </p:nvSpPr>
        <p:spPr>
          <a:xfrm>
            <a:off x="444997" y="3588127"/>
            <a:ext cx="7772780" cy="2551456"/>
          </a:xfrm>
        </p:spPr>
        <p:txBody>
          <a:bodyPr/>
          <a:lstStyle/>
          <a:p>
            <a:pPr defTabSz="3135313">
              <a:buFont typeface="Arial" charset="0"/>
              <a:buChar char="•"/>
            </a:pPr>
            <a:r>
              <a:rPr lang="en-US" dirty="0" smtClean="0"/>
              <a:t> Global seismic monitoring for the </a:t>
            </a:r>
            <a:r>
              <a:rPr lang="en-US" b="1" dirty="0" smtClean="0"/>
              <a:t>Comprehensive Nuclear-Test-Ban Treaty (CTBT) </a:t>
            </a:r>
            <a:r>
              <a:rPr lang="en-US" dirty="0" smtClean="0"/>
              <a:t>aims to recover the time, location, depth, and magnitude for all seismic events in the magnitude range of interest.</a:t>
            </a:r>
          </a:p>
          <a:p>
            <a:pPr defTabSz="3135313">
              <a:buFont typeface="Arial" charset="0"/>
              <a:buChar char="•"/>
            </a:pPr>
            <a:endParaRPr lang="en-US" dirty="0" smtClean="0"/>
          </a:p>
          <a:p>
            <a:pPr defTabSz="3135313">
              <a:buFont typeface="Arial" charset="0"/>
              <a:buChar char="•"/>
            </a:pPr>
            <a:r>
              <a:rPr lang="en-US" dirty="0" smtClean="0"/>
              <a:t> Data from the International Monitoring System (IMS) are processed in real time at the International Data Centre (IDC) in Vienna. Our goal is to improve the sensitivity and accuracy of automated processing at IDC.</a:t>
            </a:r>
          </a:p>
          <a:p>
            <a:endParaRPr lang="en-US" dirty="0" smtClean="0"/>
          </a:p>
        </p:txBody>
      </p:sp>
      <p:sp>
        <p:nvSpPr>
          <p:cNvPr id="11" name="Text Placeholder 10"/>
          <p:cNvSpPr>
            <a:spLocks noGrp="1"/>
          </p:cNvSpPr>
          <p:nvPr>
            <p:ph type="body" sz="quarter" idx="22"/>
          </p:nvPr>
        </p:nvSpPr>
        <p:spPr>
          <a:xfrm>
            <a:off x="444997" y="10877987"/>
            <a:ext cx="7772780" cy="545189"/>
          </a:xfrm>
        </p:spPr>
        <p:txBody>
          <a:bodyPr/>
          <a:lstStyle/>
          <a:p>
            <a:r>
              <a:rPr lang="en-US" dirty="0" smtClean="0"/>
              <a:t>Signal-Based vs. Detection-Based Monitoring</a:t>
            </a:r>
            <a:endParaRPr lang="en-US" dirty="0"/>
          </a:p>
        </p:txBody>
      </p:sp>
      <p:sp>
        <p:nvSpPr>
          <p:cNvPr id="13" name="Text Placeholder 12"/>
          <p:cNvSpPr>
            <a:spLocks noGrp="1"/>
          </p:cNvSpPr>
          <p:nvPr>
            <p:ph type="body" sz="quarter" idx="24"/>
          </p:nvPr>
        </p:nvSpPr>
        <p:spPr/>
        <p:txBody>
          <a:bodyPr>
            <a:spAutoFit/>
          </a:bodyPr>
          <a:lstStyle/>
          <a:p>
            <a:r>
              <a:rPr lang="en-US" dirty="0" smtClean="0"/>
              <a:t>Signal-based Bayesian monitoring</a:t>
            </a:r>
            <a:endParaRPr lang="en-US" dirty="0"/>
          </a:p>
        </p:txBody>
      </p:sp>
      <p:sp>
        <p:nvSpPr>
          <p:cNvPr id="14" name="Text Placeholder 13"/>
          <p:cNvSpPr>
            <a:spLocks noGrp="1"/>
          </p:cNvSpPr>
          <p:nvPr>
            <p:ph type="body" sz="quarter" idx="25"/>
          </p:nvPr>
        </p:nvSpPr>
        <p:spPr/>
        <p:txBody>
          <a:bodyPr/>
          <a:lstStyle/>
          <a:p>
            <a:r>
              <a:rPr lang="en-US" dirty="0" smtClean="0"/>
              <a:t>CONCLUSIONS</a:t>
            </a:r>
            <a:endParaRPr lang="en-US" dirty="0"/>
          </a:p>
        </p:txBody>
      </p:sp>
      <p:sp>
        <p:nvSpPr>
          <p:cNvPr id="15" name="Text Placeholder 14"/>
          <p:cNvSpPr>
            <a:spLocks noGrp="1"/>
          </p:cNvSpPr>
          <p:nvPr>
            <p:ph type="body" sz="quarter" idx="26"/>
          </p:nvPr>
        </p:nvSpPr>
        <p:spPr>
          <a:xfrm>
            <a:off x="32950546" y="3593790"/>
            <a:ext cx="7755434" cy="2773055"/>
          </a:xfrm>
        </p:spPr>
        <p:txBody>
          <a:bodyPr/>
          <a:lstStyle/>
          <a:p>
            <a:pPr>
              <a:buFont typeface="Arial" pitchFamily="34" charset="0"/>
              <a:buChar char="•"/>
            </a:pPr>
            <a:r>
              <a:rPr lang="en-US" dirty="0" smtClean="0"/>
              <a:t> Prior results suggest that Bayesian monitoring is a promising technique for analyzing streams of parametric detections from multiple stations to form a global event bulletin and may be preferable to existing deployed methods for global association.</a:t>
            </a:r>
          </a:p>
          <a:p>
            <a:pPr>
              <a:buFont typeface="Arial" pitchFamily="34" charset="0"/>
              <a:buChar char="•"/>
            </a:pPr>
            <a:r>
              <a:rPr lang="en-US" dirty="0" smtClean="0"/>
              <a:t> Our current work, in its very early stages, is aimed at extending Bayesian monitoring with generative models of waveform envelopes to improve detection and association and performing joint inference of event locations and slowness fields to improve localization accuracy.</a:t>
            </a:r>
          </a:p>
          <a:p>
            <a:endParaRPr lang="en-US" dirty="0"/>
          </a:p>
        </p:txBody>
      </p:sp>
      <p:sp>
        <p:nvSpPr>
          <p:cNvPr id="16" name="Text Placeholder 15"/>
          <p:cNvSpPr>
            <a:spLocks noGrp="1"/>
          </p:cNvSpPr>
          <p:nvPr>
            <p:ph type="body" sz="quarter" idx="27"/>
          </p:nvPr>
        </p:nvSpPr>
        <p:spPr>
          <a:xfrm>
            <a:off x="32950548" y="6170919"/>
            <a:ext cx="7755434" cy="545189"/>
          </a:xfrm>
        </p:spPr>
        <p:txBody>
          <a:bodyPr/>
          <a:lstStyle/>
          <a:p>
            <a:r>
              <a:rPr lang="en-US" dirty="0" smtClean="0"/>
              <a:t>REFERENCES</a:t>
            </a:r>
            <a:endParaRPr lang="en-US" dirty="0"/>
          </a:p>
        </p:txBody>
      </p:sp>
      <p:sp>
        <p:nvSpPr>
          <p:cNvPr id="17" name="Text Placeholder 16"/>
          <p:cNvSpPr>
            <a:spLocks noGrp="1"/>
          </p:cNvSpPr>
          <p:nvPr>
            <p:ph type="body" sz="quarter" idx="28"/>
          </p:nvPr>
        </p:nvSpPr>
        <p:spPr>
          <a:xfrm>
            <a:off x="32950549" y="6697779"/>
            <a:ext cx="7755433" cy="9254829"/>
          </a:xfrm>
        </p:spPr>
        <p:txBody>
          <a:bodyPr/>
          <a:lstStyle/>
          <a:p>
            <a:r>
              <a:rPr lang="en-US" dirty="0" smtClean="0"/>
              <a:t>Arora, Nimar S., Stuart J. Russell, Paul Kidwell, and Erik Sudderth, “Global seismic monitoring as probabilistic inference.”, In </a:t>
            </a:r>
            <a:r>
              <a:rPr lang="en-US" i="1" dirty="0" smtClean="0"/>
              <a:t>Advances in Neural Information Processing Systems</a:t>
            </a:r>
            <a:r>
              <a:rPr lang="en-US" dirty="0" smtClean="0"/>
              <a:t> </a:t>
            </a:r>
            <a:r>
              <a:rPr lang="en-US" i="1" dirty="0" smtClean="0"/>
              <a:t>23</a:t>
            </a:r>
            <a:r>
              <a:rPr lang="en-US" dirty="0" smtClean="0"/>
              <a:t>, MIT Press, 2011.</a:t>
            </a:r>
          </a:p>
          <a:p>
            <a:r>
              <a:rPr lang="en-US" dirty="0" err="1" smtClean="0"/>
              <a:t>Milch</a:t>
            </a:r>
            <a:r>
              <a:rPr lang="en-US" dirty="0" smtClean="0"/>
              <a:t>, B., </a:t>
            </a:r>
            <a:r>
              <a:rPr lang="en-US" dirty="0" err="1" smtClean="0"/>
              <a:t>Marthi</a:t>
            </a:r>
            <a:r>
              <a:rPr lang="en-US" dirty="0" smtClean="0"/>
              <a:t>, M., Sontag, D. Russell, S., </a:t>
            </a:r>
            <a:r>
              <a:rPr lang="en-US" dirty="0" err="1" smtClean="0"/>
              <a:t>Ong</a:t>
            </a:r>
            <a:r>
              <a:rPr lang="en-US" dirty="0" smtClean="0"/>
              <a:t>, D. L., and </a:t>
            </a:r>
            <a:r>
              <a:rPr lang="en-US" dirty="0" err="1" smtClean="0"/>
              <a:t>Kolobov</a:t>
            </a:r>
            <a:r>
              <a:rPr lang="en-US" dirty="0" smtClean="0"/>
              <a:t>., A. (2005). BLOG: Probabilistic Models with Unknown Objects.  In </a:t>
            </a:r>
            <a:r>
              <a:rPr lang="en-US" i="1" dirty="0" smtClean="0"/>
              <a:t>Proc. IJCAI-05</a:t>
            </a:r>
            <a:r>
              <a:rPr lang="en-US" dirty="0" smtClean="0"/>
              <a:t>, Edinburgh, Scotland.</a:t>
            </a:r>
          </a:p>
          <a:p>
            <a:r>
              <a:rPr lang="en-US" dirty="0" smtClean="0"/>
              <a:t>Myers, S.C., G. </a:t>
            </a:r>
            <a:r>
              <a:rPr lang="en-US" dirty="0" err="1" smtClean="0"/>
              <a:t>Johannesson</a:t>
            </a:r>
            <a:r>
              <a:rPr lang="en-US" dirty="0" smtClean="0"/>
              <a:t>, and W. Hanley (2007). A Bayesian hierarchical method for multiple-event seismic location. </a:t>
            </a:r>
            <a:r>
              <a:rPr lang="en-US" i="1" dirty="0" err="1" smtClean="0"/>
              <a:t>Geophys</a:t>
            </a:r>
            <a:r>
              <a:rPr lang="en-US" i="1" dirty="0" smtClean="0"/>
              <a:t>. J. Int.</a:t>
            </a:r>
            <a:r>
              <a:rPr lang="en-US" dirty="0" smtClean="0"/>
              <a:t>, 171, 1049-1063.</a:t>
            </a:r>
          </a:p>
          <a:p>
            <a:r>
              <a:rPr lang="en-US" dirty="0" smtClean="0"/>
              <a:t>Oh, S., Russell, S., and </a:t>
            </a:r>
            <a:r>
              <a:rPr lang="en-US" dirty="0" err="1" smtClean="0"/>
              <a:t>Sastry</a:t>
            </a:r>
            <a:r>
              <a:rPr lang="en-US" dirty="0" smtClean="0"/>
              <a:t>, S. S. (2009). Markov Chain Monte Carlo Data Association for Multi-Target Tracking. </a:t>
            </a:r>
            <a:r>
              <a:rPr lang="en-US" i="1" dirty="0" smtClean="0"/>
              <a:t>IEEE Transactions on Automatic Control</a:t>
            </a:r>
            <a:r>
              <a:rPr lang="en-US" dirty="0" smtClean="0"/>
              <a:t>, 54(3), 481-497.</a:t>
            </a:r>
          </a:p>
          <a:p>
            <a:r>
              <a:rPr lang="en-US" dirty="0" err="1" smtClean="0"/>
              <a:t>Rodi</a:t>
            </a:r>
            <a:r>
              <a:rPr lang="en-US" dirty="0"/>
              <a:t>, W. L., and S. C. Myers (2007), Modeling travel-time correlations based on seismicity kernels and correlated velocity anomalies, Paper presented at </a:t>
            </a:r>
            <a:r>
              <a:rPr lang="en-US" i="1" dirty="0"/>
              <a:t>29th Monitoring Research Review: Ground-Based Nuclear Explosion Monitoring Technologies</a:t>
            </a:r>
            <a:r>
              <a:rPr lang="en-US" dirty="0"/>
              <a:t>, Denver, Colorado</a:t>
            </a:r>
            <a:r>
              <a:rPr lang="en-US" dirty="0" smtClean="0"/>
              <a:t>.</a:t>
            </a:r>
          </a:p>
          <a:p>
            <a:r>
              <a:rPr lang="en-US" dirty="0" err="1"/>
              <a:t>Schaff</a:t>
            </a:r>
            <a:r>
              <a:rPr lang="en-US" dirty="0"/>
              <a:t>, D. P., </a:t>
            </a:r>
            <a:r>
              <a:rPr lang="en-US" dirty="0" err="1"/>
              <a:t>Bokelmann</a:t>
            </a:r>
            <a:r>
              <a:rPr lang="en-US" dirty="0"/>
              <a:t>, G. H. R., Ellsworth, W. L., </a:t>
            </a:r>
            <a:r>
              <a:rPr lang="en-US" dirty="0" err="1"/>
              <a:t>Zanzerkia</a:t>
            </a:r>
            <a:r>
              <a:rPr lang="en-US" dirty="0"/>
              <a:t>, E., </a:t>
            </a:r>
            <a:r>
              <a:rPr lang="en-US" dirty="0" err="1"/>
              <a:t>Waldhauser</a:t>
            </a:r>
            <a:r>
              <a:rPr lang="en-US" dirty="0"/>
              <a:t>, F., &amp; </a:t>
            </a:r>
            <a:r>
              <a:rPr lang="en-US" dirty="0" err="1"/>
              <a:t>Beroza</a:t>
            </a:r>
            <a:r>
              <a:rPr lang="en-US" dirty="0"/>
              <a:t>, G. C. (2004). Optimizing Correlation Techniques for Improved Earthquake Location. </a:t>
            </a:r>
            <a:r>
              <a:rPr lang="en-US" i="1" dirty="0"/>
              <a:t>Bull. Seism. Soc. </a:t>
            </a:r>
            <a:r>
              <a:rPr lang="en-US" i="1" dirty="0" err="1"/>
              <a:t>Amer</a:t>
            </a:r>
            <a:r>
              <a:rPr lang="en-US" dirty="0" smtClean="0"/>
              <a:t>, </a:t>
            </a:r>
            <a:r>
              <a:rPr lang="en-US" dirty="0"/>
              <a:t>94(2), 705-721. </a:t>
            </a:r>
            <a:endParaRPr lang="en-US" dirty="0" smtClean="0"/>
          </a:p>
          <a:p>
            <a:r>
              <a:rPr lang="en-US" dirty="0" smtClean="0"/>
              <a:t>Schultz , C.A., S.C. Myers, J. </a:t>
            </a:r>
            <a:r>
              <a:rPr lang="en-US" dirty="0" err="1" smtClean="0"/>
              <a:t>Hipp</a:t>
            </a:r>
            <a:r>
              <a:rPr lang="en-US" dirty="0" smtClean="0"/>
              <a:t>, and C. Young (1998).  </a:t>
            </a:r>
            <a:r>
              <a:rPr lang="en-US" dirty="0" err="1" smtClean="0"/>
              <a:t>Nonstationary</a:t>
            </a:r>
            <a:r>
              <a:rPr lang="en-US" dirty="0" smtClean="0"/>
              <a:t> Bayesian </a:t>
            </a:r>
            <a:r>
              <a:rPr lang="en-US" dirty="0" err="1" smtClean="0"/>
              <a:t>kriging</a:t>
            </a:r>
            <a:r>
              <a:rPr lang="en-US" dirty="0" smtClean="0"/>
              <a:t>:  a predictive technique to generate corrections for detection, location, and discrimination, </a:t>
            </a:r>
            <a:r>
              <a:rPr lang="en-US" i="1" dirty="0" smtClean="0"/>
              <a:t>Bull. </a:t>
            </a:r>
            <a:r>
              <a:rPr lang="en-US" i="1" dirty="0" err="1" smtClean="0"/>
              <a:t>Seismol</a:t>
            </a:r>
            <a:r>
              <a:rPr lang="en-US" i="1" dirty="0" smtClean="0"/>
              <a:t>. Soc. Am.,</a:t>
            </a:r>
            <a:r>
              <a:rPr lang="en-US" b="1" dirty="0" smtClean="0"/>
              <a:t> 88</a:t>
            </a:r>
            <a:r>
              <a:rPr lang="en-US" dirty="0" smtClean="0"/>
              <a:t>, 1275-1288.</a:t>
            </a:r>
          </a:p>
          <a:p>
            <a:r>
              <a:rPr lang="en-US" dirty="0" err="1" smtClean="0"/>
              <a:t>Waldhauser</a:t>
            </a:r>
            <a:r>
              <a:rPr lang="en-US" dirty="0"/>
              <a:t>, F. and Ellsworth, W. L. (2000). A Double-Difference Earthquake Location Algorithm: Method and Application to the Northern Hayward Fault, California. </a:t>
            </a:r>
            <a:r>
              <a:rPr lang="en-US" i="1" dirty="0"/>
              <a:t>Bull. Seism. Soc. Amer.</a:t>
            </a:r>
            <a:r>
              <a:rPr lang="en-US" dirty="0"/>
              <a:t>, 90(6), 1353-1368.</a:t>
            </a:r>
          </a:p>
          <a:p>
            <a:r>
              <a:rPr lang="en-US" dirty="0" smtClean="0"/>
              <a:t>Zhang, H., &amp; Thurber, C. H. (2003). Double-difference tomography: The method and its application to the Hayward fault, California. </a:t>
            </a:r>
            <a:r>
              <a:rPr lang="en-US" i="1" dirty="0" smtClean="0"/>
              <a:t>Bulletin of the Seismological Society of America</a:t>
            </a:r>
            <a:r>
              <a:rPr lang="en-US" dirty="0" smtClean="0"/>
              <a:t>, 93(5), 1875.</a:t>
            </a:r>
            <a:endParaRPr lang="en-US" dirty="0"/>
          </a:p>
        </p:txBody>
      </p:sp>
      <p:sp>
        <p:nvSpPr>
          <p:cNvPr id="18" name="Text Placeholder 17"/>
          <p:cNvSpPr>
            <a:spLocks noGrp="1"/>
          </p:cNvSpPr>
          <p:nvPr>
            <p:ph type="body" sz="quarter" idx="29"/>
          </p:nvPr>
        </p:nvSpPr>
        <p:spPr>
          <a:xfrm>
            <a:off x="32950547" y="16036883"/>
            <a:ext cx="7755433" cy="545189"/>
          </a:xfrm>
        </p:spPr>
        <p:txBody>
          <a:bodyPr/>
          <a:lstStyle/>
          <a:p>
            <a:r>
              <a:rPr lang="en-US" dirty="0" smtClean="0"/>
              <a:t>ACKNOWLEDGEMENTS</a:t>
            </a:r>
            <a:endParaRPr lang="en-US" dirty="0"/>
          </a:p>
        </p:txBody>
      </p:sp>
      <p:sp>
        <p:nvSpPr>
          <p:cNvPr id="19" name="Text Placeholder 18"/>
          <p:cNvSpPr>
            <a:spLocks noGrp="1"/>
          </p:cNvSpPr>
          <p:nvPr>
            <p:ph type="body" sz="quarter" idx="30"/>
          </p:nvPr>
        </p:nvSpPr>
        <p:spPr>
          <a:xfrm>
            <a:off x="32950548" y="16832208"/>
            <a:ext cx="7755434" cy="1886658"/>
          </a:xfrm>
        </p:spPr>
        <p:txBody>
          <a:bodyPr/>
          <a:lstStyle/>
          <a:p>
            <a:r>
              <a:rPr lang="en-US" dirty="0" smtClean="0"/>
              <a:t>We gratefully acknowledge the support of DTRA for this work; also the support of CTBTO for the work on NET-VISA and the technical cooperation of CTBTO personnel including Ronan Le Bras and Jeff Given. We thank Sheila </a:t>
            </a:r>
            <a:r>
              <a:rPr lang="en-US" dirty="0" err="1" smtClean="0"/>
              <a:t>Vaidya</a:t>
            </a:r>
            <a:r>
              <a:rPr lang="en-US" dirty="0" smtClean="0"/>
              <a:t> of LLNL and Ola </a:t>
            </a:r>
            <a:r>
              <a:rPr lang="en-US" dirty="0" err="1" smtClean="0"/>
              <a:t>Dahlman</a:t>
            </a:r>
            <a:r>
              <a:rPr lang="en-US" dirty="0" smtClean="0"/>
              <a:t>, former Chair of CTBTO Working Group B, for their moral support and encouragement in this project.</a:t>
            </a:r>
          </a:p>
          <a:p>
            <a:endParaRPr lang="en-US" dirty="0"/>
          </a:p>
        </p:txBody>
      </p:sp>
      <p:sp>
        <p:nvSpPr>
          <p:cNvPr id="20" name="Text Placeholder 19"/>
          <p:cNvSpPr>
            <a:spLocks noGrp="1"/>
          </p:cNvSpPr>
          <p:nvPr>
            <p:ph type="body" sz="quarter" idx="96"/>
          </p:nvPr>
        </p:nvSpPr>
        <p:spPr>
          <a:xfrm>
            <a:off x="8579942" y="3617795"/>
            <a:ext cx="7754386" cy="723263"/>
          </a:xfrm>
        </p:spPr>
        <p:txBody>
          <a:bodyPr>
            <a:spAutoFit/>
          </a:bodyPr>
          <a:lstStyle/>
          <a:p>
            <a:r>
              <a:rPr lang="en-US" dirty="0" smtClean="0"/>
              <a:t>NET-VISA is a probabilistic generative model of seismic events, their propagation and detection. Also, a model of noise detections.</a:t>
            </a:r>
            <a:endParaRPr lang="en-US" dirty="0"/>
          </a:p>
        </p:txBody>
      </p:sp>
      <p:sp>
        <p:nvSpPr>
          <p:cNvPr id="22" name="Picture Placeholder 21"/>
          <p:cNvSpPr>
            <a:spLocks noGrp="1"/>
          </p:cNvSpPr>
          <p:nvPr>
            <p:ph type="pic" sz="quarter" idx="126"/>
          </p:nvPr>
        </p:nvSpPr>
        <p:spPr/>
      </p:sp>
      <p:sp>
        <p:nvSpPr>
          <p:cNvPr id="23" name="Picture Placeholder 22"/>
          <p:cNvSpPr>
            <a:spLocks noGrp="1"/>
          </p:cNvSpPr>
          <p:nvPr>
            <p:ph type="pic" sz="quarter" idx="127"/>
          </p:nvPr>
        </p:nvSpPr>
        <p:spPr/>
      </p:sp>
      <p:sp>
        <p:nvSpPr>
          <p:cNvPr id="24" name="Picture Placeholder 23"/>
          <p:cNvSpPr>
            <a:spLocks noGrp="1"/>
          </p:cNvSpPr>
          <p:nvPr>
            <p:ph type="pic" sz="quarter" idx="128"/>
          </p:nvPr>
        </p:nvSpPr>
        <p:spPr/>
      </p:sp>
      <p:sp>
        <p:nvSpPr>
          <p:cNvPr id="25" name="Picture Placeholder 24"/>
          <p:cNvSpPr>
            <a:spLocks noGrp="1"/>
          </p:cNvSpPr>
          <p:nvPr>
            <p:ph type="pic" sz="quarter" idx="129"/>
          </p:nvPr>
        </p:nvSpPr>
        <p:spPr/>
      </p:sp>
      <p:sp>
        <p:nvSpPr>
          <p:cNvPr id="26" name="Picture Placeholder 25"/>
          <p:cNvSpPr>
            <a:spLocks noGrp="1"/>
          </p:cNvSpPr>
          <p:nvPr>
            <p:ph type="pic" sz="quarter" idx="130"/>
          </p:nvPr>
        </p:nvSpPr>
        <p:spPr/>
      </p:sp>
      <p:sp>
        <p:nvSpPr>
          <p:cNvPr id="27" name="Picture Placeholder 26"/>
          <p:cNvSpPr>
            <a:spLocks noGrp="1"/>
          </p:cNvSpPr>
          <p:nvPr>
            <p:ph type="pic" sz="quarter" idx="131"/>
          </p:nvPr>
        </p:nvSpPr>
        <p:spPr/>
      </p:sp>
      <p:sp>
        <p:nvSpPr>
          <p:cNvPr id="28" name="Picture Placeholder 27"/>
          <p:cNvSpPr>
            <a:spLocks noGrp="1"/>
          </p:cNvSpPr>
          <p:nvPr>
            <p:ph type="pic" sz="quarter" idx="132"/>
          </p:nvPr>
        </p:nvSpPr>
        <p:spPr/>
      </p:sp>
      <p:sp>
        <p:nvSpPr>
          <p:cNvPr id="29" name="Picture Placeholder 28"/>
          <p:cNvSpPr>
            <a:spLocks noGrp="1"/>
          </p:cNvSpPr>
          <p:nvPr>
            <p:ph type="pic" sz="quarter" idx="133"/>
          </p:nvPr>
        </p:nvSpPr>
        <p:spPr/>
      </p:sp>
      <p:sp>
        <p:nvSpPr>
          <p:cNvPr id="33" name="Text Placeholder 32"/>
          <p:cNvSpPr>
            <a:spLocks noGrp="1"/>
          </p:cNvSpPr>
          <p:nvPr>
            <p:ph type="body" sz="quarter" idx="137"/>
          </p:nvPr>
        </p:nvSpPr>
        <p:spPr>
          <a:xfrm>
            <a:off x="24808518" y="3050680"/>
            <a:ext cx="7757743" cy="545189"/>
          </a:xfrm>
        </p:spPr>
        <p:txBody>
          <a:bodyPr>
            <a:spAutoFit/>
          </a:bodyPr>
          <a:lstStyle/>
          <a:p>
            <a:r>
              <a:rPr lang="en-US" dirty="0"/>
              <a:t>Bayesian </a:t>
            </a:r>
            <a:r>
              <a:rPr lang="en-US" dirty="0" smtClean="0"/>
              <a:t>Double-Differencing</a:t>
            </a:r>
            <a:endParaRPr lang="en-US" dirty="0"/>
          </a:p>
        </p:txBody>
      </p:sp>
      <p:sp>
        <p:nvSpPr>
          <p:cNvPr id="34" name="Text Placeholder 33"/>
          <p:cNvSpPr>
            <a:spLocks noGrp="1"/>
          </p:cNvSpPr>
          <p:nvPr>
            <p:ph type="body" sz="quarter" idx="138"/>
          </p:nvPr>
        </p:nvSpPr>
        <p:spPr/>
        <p:txBody>
          <a:bodyPr/>
          <a:lstStyle/>
          <a:p>
            <a:endParaRPr lang="en-US"/>
          </a:p>
        </p:txBody>
      </p:sp>
      <p:sp>
        <p:nvSpPr>
          <p:cNvPr id="35" name="Text Placeholder 34"/>
          <p:cNvSpPr>
            <a:spLocks noGrp="1"/>
          </p:cNvSpPr>
          <p:nvPr>
            <p:ph type="body" sz="quarter" idx="139"/>
          </p:nvPr>
        </p:nvSpPr>
        <p:spPr/>
        <p:txBody>
          <a:bodyPr/>
          <a:lstStyle/>
          <a:p>
            <a:endParaRPr lang="en-US"/>
          </a:p>
        </p:txBody>
      </p:sp>
      <p:sp>
        <p:nvSpPr>
          <p:cNvPr id="36" name="Text Placeholder 35"/>
          <p:cNvSpPr>
            <a:spLocks noGrp="1"/>
          </p:cNvSpPr>
          <p:nvPr>
            <p:ph type="body" sz="quarter" idx="140"/>
          </p:nvPr>
        </p:nvSpPr>
        <p:spPr/>
        <p:txBody>
          <a:bodyPr/>
          <a:lstStyle/>
          <a:p>
            <a:endParaRPr lang="en-US"/>
          </a:p>
        </p:txBody>
      </p:sp>
      <p:sp>
        <p:nvSpPr>
          <p:cNvPr id="37" name="Text Placeholder 36"/>
          <p:cNvSpPr>
            <a:spLocks noGrp="1"/>
          </p:cNvSpPr>
          <p:nvPr>
            <p:ph type="body" sz="quarter" idx="141"/>
          </p:nvPr>
        </p:nvSpPr>
        <p:spPr/>
        <p:txBody>
          <a:bodyPr/>
          <a:lstStyle/>
          <a:p>
            <a:endParaRPr lang="en-US"/>
          </a:p>
        </p:txBody>
      </p:sp>
      <p:sp>
        <p:nvSpPr>
          <p:cNvPr id="38" name="Text Placeholder 37"/>
          <p:cNvSpPr>
            <a:spLocks noGrp="1"/>
          </p:cNvSpPr>
          <p:nvPr>
            <p:ph type="body" sz="quarter" idx="142"/>
          </p:nvPr>
        </p:nvSpPr>
        <p:spPr/>
        <p:txBody>
          <a:bodyPr/>
          <a:lstStyle/>
          <a:p>
            <a:endParaRPr lang="en-US"/>
          </a:p>
        </p:txBody>
      </p:sp>
      <p:sp>
        <p:nvSpPr>
          <p:cNvPr id="39" name="Text Placeholder 38"/>
          <p:cNvSpPr>
            <a:spLocks noGrp="1"/>
          </p:cNvSpPr>
          <p:nvPr>
            <p:ph type="body" sz="quarter" idx="143"/>
          </p:nvPr>
        </p:nvSpPr>
        <p:spPr/>
        <p:txBody>
          <a:bodyPr/>
          <a:lstStyle/>
          <a:p>
            <a:endParaRPr lang="en-US"/>
          </a:p>
        </p:txBody>
      </p:sp>
      <p:sp>
        <p:nvSpPr>
          <p:cNvPr id="40" name="Text Placeholder 39"/>
          <p:cNvSpPr>
            <a:spLocks noGrp="1"/>
          </p:cNvSpPr>
          <p:nvPr>
            <p:ph type="body" sz="quarter" idx="144"/>
          </p:nvPr>
        </p:nvSpPr>
        <p:spPr/>
        <p:txBody>
          <a:bodyPr/>
          <a:lstStyle/>
          <a:p>
            <a:endParaRPr lang="en-US"/>
          </a:p>
        </p:txBody>
      </p:sp>
      <p:sp>
        <p:nvSpPr>
          <p:cNvPr id="41" name="Text Placeholder 40"/>
          <p:cNvSpPr>
            <a:spLocks noGrp="1"/>
          </p:cNvSpPr>
          <p:nvPr>
            <p:ph type="body" sz="quarter" idx="145"/>
          </p:nvPr>
        </p:nvSpPr>
        <p:spPr/>
        <p:txBody>
          <a:bodyPr/>
          <a:lstStyle/>
          <a:p>
            <a:endParaRPr lang="en-US"/>
          </a:p>
        </p:txBody>
      </p:sp>
      <p:sp>
        <p:nvSpPr>
          <p:cNvPr id="42" name="Text Placeholder 41"/>
          <p:cNvSpPr>
            <a:spLocks noGrp="1"/>
          </p:cNvSpPr>
          <p:nvPr>
            <p:ph type="body" sz="quarter" idx="146"/>
          </p:nvPr>
        </p:nvSpPr>
        <p:spPr/>
        <p:txBody>
          <a:bodyPr/>
          <a:lstStyle/>
          <a:p>
            <a:endParaRPr lang="en-US"/>
          </a:p>
        </p:txBody>
      </p:sp>
      <p:sp>
        <p:nvSpPr>
          <p:cNvPr id="43" name="Text Placeholder 42"/>
          <p:cNvSpPr>
            <a:spLocks noGrp="1"/>
          </p:cNvSpPr>
          <p:nvPr>
            <p:ph type="body" sz="quarter" idx="147"/>
          </p:nvPr>
        </p:nvSpPr>
        <p:spPr/>
        <p:txBody>
          <a:bodyPr/>
          <a:lstStyle/>
          <a:p>
            <a:endParaRPr lang="en-US"/>
          </a:p>
        </p:txBody>
      </p:sp>
      <p:sp>
        <p:nvSpPr>
          <p:cNvPr id="44" name="Text Placeholder 43"/>
          <p:cNvSpPr>
            <a:spLocks noGrp="1"/>
          </p:cNvSpPr>
          <p:nvPr>
            <p:ph type="body" sz="quarter" idx="148"/>
          </p:nvPr>
        </p:nvSpPr>
        <p:spPr/>
        <p:txBody>
          <a:bodyPr/>
          <a:lstStyle/>
          <a:p>
            <a:endParaRPr lang="en-US"/>
          </a:p>
        </p:txBody>
      </p:sp>
      <p:sp>
        <p:nvSpPr>
          <p:cNvPr id="45" name="Text Placeholder 44"/>
          <p:cNvSpPr>
            <a:spLocks noGrp="1"/>
          </p:cNvSpPr>
          <p:nvPr>
            <p:ph type="body" sz="quarter" idx="149"/>
          </p:nvPr>
        </p:nvSpPr>
        <p:spPr/>
        <p:txBody>
          <a:bodyPr/>
          <a:lstStyle/>
          <a:p>
            <a:endParaRPr lang="en-US"/>
          </a:p>
        </p:txBody>
      </p:sp>
      <p:sp>
        <p:nvSpPr>
          <p:cNvPr id="46" name="Text Placeholder 45"/>
          <p:cNvSpPr>
            <a:spLocks noGrp="1"/>
          </p:cNvSpPr>
          <p:nvPr>
            <p:ph type="body" sz="quarter" idx="150"/>
          </p:nvPr>
        </p:nvSpPr>
        <p:spPr/>
        <p:txBody>
          <a:bodyPr/>
          <a:lstStyle/>
          <a:p>
            <a:endParaRPr lang="en-US"/>
          </a:p>
        </p:txBody>
      </p:sp>
      <p:sp>
        <p:nvSpPr>
          <p:cNvPr id="47" name="Text Placeholder 46"/>
          <p:cNvSpPr>
            <a:spLocks noGrp="1"/>
          </p:cNvSpPr>
          <p:nvPr>
            <p:ph type="body" sz="quarter" idx="151"/>
          </p:nvPr>
        </p:nvSpPr>
        <p:spPr/>
        <p:txBody>
          <a:bodyPr/>
          <a:lstStyle/>
          <a:p>
            <a:endParaRPr lang="en-US"/>
          </a:p>
        </p:txBody>
      </p:sp>
      <p:sp>
        <p:nvSpPr>
          <p:cNvPr id="48" name="Text Placeholder 47"/>
          <p:cNvSpPr>
            <a:spLocks noGrp="1"/>
          </p:cNvSpPr>
          <p:nvPr>
            <p:ph type="body" sz="quarter" idx="152"/>
          </p:nvPr>
        </p:nvSpPr>
        <p:spPr/>
        <p:txBody>
          <a:bodyPr/>
          <a:lstStyle/>
          <a:p>
            <a:endParaRPr lang="en-US"/>
          </a:p>
        </p:txBody>
      </p:sp>
      <p:sp>
        <p:nvSpPr>
          <p:cNvPr id="49" name="Text Placeholder 48"/>
          <p:cNvSpPr>
            <a:spLocks noGrp="1"/>
          </p:cNvSpPr>
          <p:nvPr>
            <p:ph type="body" sz="quarter" idx="153"/>
          </p:nvPr>
        </p:nvSpPr>
        <p:spPr/>
        <p:txBody>
          <a:bodyPr/>
          <a:lstStyle/>
          <a:p>
            <a:endParaRPr lang="en-US"/>
          </a:p>
        </p:txBody>
      </p:sp>
      <p:sp>
        <p:nvSpPr>
          <p:cNvPr id="50" name="Text Placeholder 49"/>
          <p:cNvSpPr>
            <a:spLocks noGrp="1"/>
          </p:cNvSpPr>
          <p:nvPr>
            <p:ph type="body" sz="quarter" idx="154"/>
          </p:nvPr>
        </p:nvSpPr>
        <p:spPr/>
        <p:txBody>
          <a:bodyPr/>
          <a:lstStyle/>
          <a:p>
            <a:endParaRPr lang="en-US"/>
          </a:p>
        </p:txBody>
      </p:sp>
      <p:sp>
        <p:nvSpPr>
          <p:cNvPr id="51" name="Text Placeholder 50"/>
          <p:cNvSpPr>
            <a:spLocks noGrp="1"/>
          </p:cNvSpPr>
          <p:nvPr>
            <p:ph type="body" sz="quarter" idx="155"/>
          </p:nvPr>
        </p:nvSpPr>
        <p:spPr>
          <a:xfrm>
            <a:off x="8579942" y="14863298"/>
            <a:ext cx="7772780" cy="477042"/>
          </a:xfrm>
        </p:spPr>
        <p:txBody>
          <a:bodyPr/>
          <a:lstStyle/>
          <a:p>
            <a:pPr algn="ctr"/>
            <a:r>
              <a:rPr lang="en-US" sz="2000" b="1" u="sng" dirty="0" smtClean="0"/>
              <a:t>Results on one week of data (trained on 2.5 months)</a:t>
            </a:r>
            <a:endParaRPr lang="en-US" sz="2000" b="1" u="sng" dirty="0"/>
          </a:p>
        </p:txBody>
      </p:sp>
      <p:sp>
        <p:nvSpPr>
          <p:cNvPr id="55" name="Text Placeholder 54"/>
          <p:cNvSpPr>
            <a:spLocks noGrp="1"/>
          </p:cNvSpPr>
          <p:nvPr>
            <p:ph type="body" sz="quarter" idx="159"/>
          </p:nvPr>
        </p:nvSpPr>
        <p:spPr>
          <a:xfrm>
            <a:off x="444997" y="8381931"/>
            <a:ext cx="7772780" cy="2496056"/>
          </a:xfrm>
        </p:spPr>
        <p:txBody>
          <a:bodyPr/>
          <a:lstStyle/>
          <a:p>
            <a:pPr defTabSz="3135313">
              <a:buFont typeface="Arial" charset="0"/>
              <a:buChar char="•"/>
            </a:pPr>
            <a:r>
              <a:rPr lang="en-US" dirty="0" smtClean="0"/>
              <a:t>NET-VISA is a </a:t>
            </a:r>
            <a:r>
              <a:rPr lang="en-US" i="1" dirty="0" smtClean="0">
                <a:solidFill>
                  <a:srgbClr val="FF0000"/>
                </a:solidFill>
              </a:rPr>
              <a:t>detection-based</a:t>
            </a:r>
            <a:r>
              <a:rPr lang="en-US" dirty="0" smtClean="0"/>
              <a:t> Bayesian monitoring system whose performance is limited by the classical, bottom-up, threshold-based detections algorithms used in station processing.</a:t>
            </a:r>
          </a:p>
          <a:p>
            <a:pPr defTabSz="3135313">
              <a:buFont typeface="Arial" charset="0"/>
              <a:buChar char="•"/>
            </a:pPr>
            <a:r>
              <a:rPr lang="en-US" dirty="0" smtClean="0"/>
              <a:t> SIG-VISA, a </a:t>
            </a:r>
            <a:r>
              <a:rPr lang="en-US" i="1" dirty="0" smtClean="0">
                <a:solidFill>
                  <a:srgbClr val="FF0000"/>
                </a:solidFill>
              </a:rPr>
              <a:t>signal-based </a:t>
            </a:r>
            <a:r>
              <a:rPr lang="en-US" dirty="0" smtClean="0"/>
              <a:t>system, will use generative models that span the range from events to waveform traces. It will have several qualitative advantages over NET-VISA, potentially yielding a significant improvement in detection performance</a:t>
            </a:r>
          </a:p>
          <a:p>
            <a:endParaRPr lang="en-US" dirty="0"/>
          </a:p>
        </p:txBody>
      </p:sp>
      <p:sp>
        <p:nvSpPr>
          <p:cNvPr id="56" name="Text Placeholder 55"/>
          <p:cNvSpPr>
            <a:spLocks noGrp="1"/>
          </p:cNvSpPr>
          <p:nvPr>
            <p:ph type="body" sz="quarter" idx="160"/>
          </p:nvPr>
        </p:nvSpPr>
        <p:spPr>
          <a:xfrm>
            <a:off x="5572126" y="6605516"/>
            <a:ext cx="2033110" cy="1277261"/>
          </a:xfrm>
        </p:spPr>
        <p:txBody>
          <a:bodyPr/>
          <a:lstStyle/>
          <a:p>
            <a:r>
              <a:rPr lang="en-US" i="1" dirty="0" smtClean="0"/>
              <a:t>Blue dots and triangles are primary seismic stations.</a:t>
            </a:r>
          </a:p>
        </p:txBody>
      </p:sp>
      <p:pic>
        <p:nvPicPr>
          <p:cNvPr id="57" name="Picture 18" descr="seal_large.png                                                 0001F335Linn10                         BB7A223C:"/>
          <p:cNvPicPr>
            <a:picLocks noChangeAspect="1" noChangeArrowheads="1"/>
          </p:cNvPicPr>
          <p:nvPr/>
        </p:nvPicPr>
        <p:blipFill>
          <a:blip r:embed="rId5" cstate="print"/>
          <a:srcRect/>
          <a:stretch>
            <a:fillRect/>
          </a:stretch>
        </p:blipFill>
        <p:spPr bwMode="auto">
          <a:xfrm>
            <a:off x="444997" y="364305"/>
            <a:ext cx="2333625" cy="2333625"/>
          </a:xfrm>
          <a:prstGeom prst="rect">
            <a:avLst/>
          </a:prstGeom>
          <a:noFill/>
          <a:ln w="9525">
            <a:noFill/>
            <a:miter lim="800000"/>
            <a:headEnd/>
            <a:tailEnd/>
          </a:ln>
        </p:spPr>
      </p:pic>
      <p:pic>
        <p:nvPicPr>
          <p:cNvPr id="58" name="Picture 292" descr="Brown_Coat_of_Arms.png"/>
          <p:cNvPicPr>
            <a:picLocks noChangeAspect="1"/>
          </p:cNvPicPr>
          <p:nvPr/>
        </p:nvPicPr>
        <p:blipFill>
          <a:blip r:embed="rId6" cstate="print"/>
          <a:srcRect/>
          <a:stretch>
            <a:fillRect/>
          </a:stretch>
        </p:blipFill>
        <p:spPr bwMode="auto">
          <a:xfrm>
            <a:off x="3135313" y="312485"/>
            <a:ext cx="1368425" cy="2333625"/>
          </a:xfrm>
          <a:prstGeom prst="rect">
            <a:avLst/>
          </a:prstGeom>
          <a:noFill/>
          <a:ln w="9525">
            <a:noFill/>
            <a:miter lim="800000"/>
            <a:headEnd/>
            <a:tailEnd/>
          </a:ln>
        </p:spPr>
      </p:pic>
      <p:pic>
        <p:nvPicPr>
          <p:cNvPr id="60" name="Picture 292" descr="ims.png"/>
          <p:cNvPicPr>
            <a:picLocks noChangeAspect="1"/>
          </p:cNvPicPr>
          <p:nvPr/>
        </p:nvPicPr>
        <p:blipFill>
          <a:blip r:embed="rId7" cstate="print"/>
          <a:srcRect/>
          <a:stretch>
            <a:fillRect/>
          </a:stretch>
        </p:blipFill>
        <p:spPr bwMode="auto">
          <a:xfrm>
            <a:off x="1831976" y="6139583"/>
            <a:ext cx="3740150" cy="2025650"/>
          </a:xfrm>
          <a:prstGeom prst="rect">
            <a:avLst/>
          </a:prstGeom>
          <a:noFill/>
          <a:ln w="9525">
            <a:noFill/>
            <a:miter lim="800000"/>
            <a:headEnd/>
            <a:tailEnd/>
          </a:ln>
        </p:spPr>
      </p:pic>
      <p:grpSp>
        <p:nvGrpSpPr>
          <p:cNvPr id="59" name="Group 54"/>
          <p:cNvGrpSpPr>
            <a:grpSpLocks/>
          </p:cNvGrpSpPr>
          <p:nvPr/>
        </p:nvGrpSpPr>
        <p:grpSpPr bwMode="auto">
          <a:xfrm>
            <a:off x="1093788" y="11446998"/>
            <a:ext cx="6337300" cy="3416300"/>
            <a:chOff x="1093788" y="10252872"/>
            <a:chExt cx="6337300" cy="3416451"/>
          </a:xfrm>
        </p:grpSpPr>
        <p:sp>
          <p:nvSpPr>
            <p:cNvPr id="61" name="Text Box 3"/>
            <p:cNvSpPr txBox="1">
              <a:spLocks noChangeArrowheads="1"/>
            </p:cNvSpPr>
            <p:nvPr/>
          </p:nvSpPr>
          <p:spPr bwMode="auto">
            <a:xfrm>
              <a:off x="1093788" y="10252872"/>
              <a:ext cx="864073" cy="369332"/>
            </a:xfrm>
            <a:prstGeom prst="rect">
              <a:avLst/>
            </a:prstGeom>
            <a:noFill/>
            <a:ln w="9525">
              <a:noFill/>
              <a:miter lim="800000"/>
              <a:headEnd/>
              <a:tailEnd/>
            </a:ln>
          </p:spPr>
          <p:txBody>
            <a:bodyPr>
              <a:spAutoFit/>
            </a:bodyPr>
            <a:lstStyle/>
            <a:p>
              <a:r>
                <a:rPr lang="en-US" sz="1800">
                  <a:latin typeface="Arial" charset="0"/>
                </a:rPr>
                <a:t>events</a:t>
              </a:r>
            </a:p>
          </p:txBody>
        </p:sp>
        <p:sp>
          <p:nvSpPr>
            <p:cNvPr id="62" name="Text Box 4"/>
            <p:cNvSpPr txBox="1">
              <a:spLocks noChangeArrowheads="1"/>
            </p:cNvSpPr>
            <p:nvPr/>
          </p:nvSpPr>
          <p:spPr bwMode="auto">
            <a:xfrm>
              <a:off x="1104923" y="12168408"/>
              <a:ext cx="1266044" cy="369332"/>
            </a:xfrm>
            <a:prstGeom prst="rect">
              <a:avLst/>
            </a:prstGeom>
            <a:noFill/>
            <a:ln w="9525">
              <a:noFill/>
              <a:miter lim="800000"/>
              <a:headEnd/>
              <a:tailEnd/>
            </a:ln>
          </p:spPr>
          <p:txBody>
            <a:bodyPr>
              <a:spAutoFit/>
            </a:bodyPr>
            <a:lstStyle/>
            <a:p>
              <a:r>
                <a:rPr lang="en-US" sz="1800">
                  <a:latin typeface="Arial" charset="0"/>
                </a:rPr>
                <a:t>detections</a:t>
              </a:r>
            </a:p>
          </p:txBody>
        </p:sp>
        <p:sp>
          <p:nvSpPr>
            <p:cNvPr id="63" name="Text Box 5"/>
            <p:cNvSpPr txBox="1">
              <a:spLocks noChangeArrowheads="1"/>
            </p:cNvSpPr>
            <p:nvPr/>
          </p:nvSpPr>
          <p:spPr bwMode="auto">
            <a:xfrm>
              <a:off x="1093788" y="13299991"/>
              <a:ext cx="2055511" cy="369332"/>
            </a:xfrm>
            <a:prstGeom prst="rect">
              <a:avLst/>
            </a:prstGeom>
            <a:noFill/>
            <a:ln w="9525">
              <a:noFill/>
              <a:miter lim="800000"/>
              <a:headEnd/>
              <a:tailEnd/>
            </a:ln>
          </p:spPr>
          <p:txBody>
            <a:bodyPr>
              <a:spAutoFit/>
            </a:bodyPr>
            <a:lstStyle/>
            <a:p>
              <a:r>
                <a:rPr lang="en-US" sz="1800" dirty="0">
                  <a:latin typeface="Arial" charset="0"/>
                </a:rPr>
                <a:t>waveform signals</a:t>
              </a:r>
            </a:p>
          </p:txBody>
        </p:sp>
        <p:sp>
          <p:nvSpPr>
            <p:cNvPr id="64" name="Text Box 6"/>
            <p:cNvSpPr txBox="1">
              <a:spLocks noChangeArrowheads="1"/>
            </p:cNvSpPr>
            <p:nvPr/>
          </p:nvSpPr>
          <p:spPr bwMode="auto">
            <a:xfrm>
              <a:off x="2693857" y="11330450"/>
              <a:ext cx="855164" cy="400110"/>
            </a:xfrm>
            <a:prstGeom prst="rect">
              <a:avLst/>
            </a:prstGeom>
            <a:noFill/>
            <a:ln w="9525">
              <a:noFill/>
              <a:miter lim="800000"/>
              <a:headEnd/>
              <a:tailEnd/>
            </a:ln>
          </p:spPr>
          <p:txBody>
            <a:bodyPr>
              <a:spAutoFit/>
            </a:bodyPr>
            <a:lstStyle/>
            <a:p>
              <a:r>
                <a:rPr lang="en-US" sz="2000" dirty="0"/>
                <a:t> </a:t>
              </a:r>
              <a:r>
                <a:rPr lang="en-US" sz="2000" dirty="0">
                  <a:solidFill>
                    <a:srgbClr val="0000FF"/>
                  </a:solidFill>
                </a:rPr>
                <a:t>SEL3</a:t>
              </a:r>
              <a:endParaRPr lang="en-US" sz="2000" dirty="0"/>
            </a:p>
          </p:txBody>
        </p:sp>
        <p:sp>
          <p:nvSpPr>
            <p:cNvPr id="65" name="Line 7"/>
            <p:cNvSpPr>
              <a:spLocks noChangeShapeType="1"/>
            </p:cNvSpPr>
            <p:nvPr/>
          </p:nvSpPr>
          <p:spPr bwMode="auto">
            <a:xfrm>
              <a:off x="3186576" y="13528503"/>
              <a:ext cx="3794790" cy="0"/>
            </a:xfrm>
            <a:prstGeom prst="line">
              <a:avLst/>
            </a:prstGeom>
            <a:noFill/>
            <a:ln w="38100">
              <a:solidFill>
                <a:schemeClr val="tx1"/>
              </a:solidFill>
              <a:round/>
              <a:headEnd/>
              <a:tailEnd/>
            </a:ln>
          </p:spPr>
          <p:txBody>
            <a:bodyPr wrap="none" anchor="ctr"/>
            <a:lstStyle/>
            <a:p>
              <a:endParaRPr lang="en-US"/>
            </a:p>
          </p:txBody>
        </p:sp>
        <p:sp>
          <p:nvSpPr>
            <p:cNvPr id="66" name="Line 8"/>
            <p:cNvSpPr>
              <a:spLocks noChangeShapeType="1"/>
            </p:cNvSpPr>
            <p:nvPr/>
          </p:nvSpPr>
          <p:spPr bwMode="auto">
            <a:xfrm>
              <a:off x="3186576" y="12385833"/>
              <a:ext cx="2298253" cy="0"/>
            </a:xfrm>
            <a:prstGeom prst="line">
              <a:avLst/>
            </a:prstGeom>
            <a:noFill/>
            <a:ln w="38100">
              <a:solidFill>
                <a:schemeClr val="tx1"/>
              </a:solidFill>
              <a:round/>
              <a:headEnd/>
              <a:tailEnd/>
            </a:ln>
          </p:spPr>
          <p:txBody>
            <a:bodyPr wrap="none" anchor="ctr"/>
            <a:lstStyle/>
            <a:p>
              <a:endParaRPr lang="en-US"/>
            </a:p>
          </p:txBody>
        </p:sp>
        <p:sp>
          <p:nvSpPr>
            <p:cNvPr id="67" name="Line 9"/>
            <p:cNvSpPr>
              <a:spLocks noChangeShapeType="1"/>
            </p:cNvSpPr>
            <p:nvPr/>
          </p:nvSpPr>
          <p:spPr bwMode="auto">
            <a:xfrm>
              <a:off x="3133128" y="10481384"/>
              <a:ext cx="3848238" cy="0"/>
            </a:xfrm>
            <a:prstGeom prst="line">
              <a:avLst/>
            </a:prstGeom>
            <a:noFill/>
            <a:ln w="38100">
              <a:solidFill>
                <a:schemeClr val="tx1"/>
              </a:solidFill>
              <a:round/>
              <a:headEnd/>
              <a:tailEnd/>
            </a:ln>
          </p:spPr>
          <p:txBody>
            <a:bodyPr wrap="none" anchor="ctr"/>
            <a:lstStyle/>
            <a:p>
              <a:endParaRPr lang="en-US"/>
            </a:p>
          </p:txBody>
        </p:sp>
        <p:sp>
          <p:nvSpPr>
            <p:cNvPr id="68" name="Line 10"/>
            <p:cNvSpPr>
              <a:spLocks noChangeShapeType="1"/>
            </p:cNvSpPr>
            <p:nvPr/>
          </p:nvSpPr>
          <p:spPr bwMode="auto">
            <a:xfrm flipV="1">
              <a:off x="4362426" y="12462011"/>
              <a:ext cx="0" cy="1066492"/>
            </a:xfrm>
            <a:prstGeom prst="line">
              <a:avLst/>
            </a:prstGeom>
            <a:noFill/>
            <a:ln w="38100">
              <a:solidFill>
                <a:schemeClr val="tx1"/>
              </a:solidFill>
              <a:round/>
              <a:headEnd/>
              <a:tailEnd type="triangle" w="lg" len="lg"/>
            </a:ln>
          </p:spPr>
          <p:txBody>
            <a:bodyPr wrap="none" anchor="ctr"/>
            <a:lstStyle/>
            <a:p>
              <a:endParaRPr lang="en-US"/>
            </a:p>
          </p:txBody>
        </p:sp>
        <p:sp>
          <p:nvSpPr>
            <p:cNvPr id="69" name="Line 11"/>
            <p:cNvSpPr>
              <a:spLocks noChangeShapeType="1"/>
            </p:cNvSpPr>
            <p:nvPr/>
          </p:nvSpPr>
          <p:spPr bwMode="auto">
            <a:xfrm flipV="1">
              <a:off x="3484438" y="10557562"/>
              <a:ext cx="0" cy="1828272"/>
            </a:xfrm>
            <a:prstGeom prst="line">
              <a:avLst/>
            </a:prstGeom>
            <a:noFill/>
            <a:ln w="38100">
              <a:solidFill>
                <a:srgbClr val="0000FF"/>
              </a:solidFill>
              <a:round/>
              <a:headEnd/>
              <a:tailEnd type="triangle" w="lg" len="lg"/>
            </a:ln>
          </p:spPr>
          <p:txBody>
            <a:bodyPr wrap="none" anchor="ctr"/>
            <a:lstStyle/>
            <a:p>
              <a:endParaRPr lang="en-US"/>
            </a:p>
          </p:txBody>
        </p:sp>
        <p:sp>
          <p:nvSpPr>
            <p:cNvPr id="70" name="Line 12"/>
            <p:cNvSpPr>
              <a:spLocks noChangeShapeType="1"/>
            </p:cNvSpPr>
            <p:nvPr/>
          </p:nvSpPr>
          <p:spPr bwMode="auto">
            <a:xfrm flipV="1">
              <a:off x="4683113" y="10557562"/>
              <a:ext cx="0" cy="1828272"/>
            </a:xfrm>
            <a:prstGeom prst="line">
              <a:avLst/>
            </a:prstGeom>
            <a:noFill/>
            <a:ln w="38100">
              <a:solidFill>
                <a:srgbClr val="C30004"/>
              </a:solidFill>
              <a:round/>
              <a:headEnd/>
              <a:tailEnd type="triangle" w="lg" len="lg"/>
            </a:ln>
          </p:spPr>
          <p:txBody>
            <a:bodyPr wrap="none" anchor="ctr"/>
            <a:lstStyle/>
            <a:p>
              <a:endParaRPr lang="en-US"/>
            </a:p>
          </p:txBody>
        </p:sp>
        <p:sp>
          <p:nvSpPr>
            <p:cNvPr id="71" name="Line 13"/>
            <p:cNvSpPr>
              <a:spLocks noChangeShapeType="1"/>
            </p:cNvSpPr>
            <p:nvPr/>
          </p:nvSpPr>
          <p:spPr bwMode="auto">
            <a:xfrm flipV="1">
              <a:off x="6446888" y="10633740"/>
              <a:ext cx="0" cy="2894763"/>
            </a:xfrm>
            <a:prstGeom prst="line">
              <a:avLst/>
            </a:prstGeom>
            <a:noFill/>
            <a:ln w="38100">
              <a:solidFill>
                <a:srgbClr val="009900"/>
              </a:solidFill>
              <a:round/>
              <a:headEnd/>
              <a:tailEnd type="triangle" w="lg" len="lg"/>
            </a:ln>
          </p:spPr>
          <p:txBody>
            <a:bodyPr wrap="none" anchor="ctr"/>
            <a:lstStyle/>
            <a:p>
              <a:endParaRPr lang="en-US"/>
            </a:p>
          </p:txBody>
        </p:sp>
        <p:sp>
          <p:nvSpPr>
            <p:cNvPr id="72" name="Text Box 17"/>
            <p:cNvSpPr txBox="1">
              <a:spLocks noChangeArrowheads="1"/>
            </p:cNvSpPr>
            <p:nvPr/>
          </p:nvSpPr>
          <p:spPr bwMode="auto">
            <a:xfrm>
              <a:off x="3133128" y="12701654"/>
              <a:ext cx="1230412" cy="493981"/>
            </a:xfrm>
            <a:prstGeom prst="rect">
              <a:avLst/>
            </a:prstGeom>
            <a:noFill/>
            <a:ln w="9525">
              <a:noFill/>
              <a:miter lim="800000"/>
              <a:headEnd/>
              <a:tailEnd/>
            </a:ln>
          </p:spPr>
          <p:txBody>
            <a:bodyPr wrap="square">
              <a:spAutoFit/>
            </a:bodyPr>
            <a:lstStyle/>
            <a:p>
              <a:pPr algn="r">
                <a:lnSpc>
                  <a:spcPct val="70000"/>
                </a:lnSpc>
              </a:pPr>
              <a:r>
                <a:rPr lang="en-US" sz="1800" dirty="0"/>
                <a:t>station</a:t>
              </a:r>
            </a:p>
            <a:p>
              <a:pPr algn="r">
                <a:lnSpc>
                  <a:spcPct val="70000"/>
                </a:lnSpc>
              </a:pPr>
              <a:r>
                <a:rPr lang="en-US" sz="1800" dirty="0"/>
                <a:t>processing</a:t>
              </a:r>
              <a:endParaRPr lang="en-US" sz="1400" dirty="0"/>
            </a:p>
          </p:txBody>
        </p:sp>
        <p:sp>
          <p:nvSpPr>
            <p:cNvPr id="73" name="Line 12"/>
            <p:cNvSpPr>
              <a:spLocks noChangeShapeType="1"/>
            </p:cNvSpPr>
            <p:nvPr/>
          </p:nvSpPr>
          <p:spPr bwMode="auto">
            <a:xfrm>
              <a:off x="4854591" y="10492493"/>
              <a:ext cx="0" cy="1828272"/>
            </a:xfrm>
            <a:prstGeom prst="line">
              <a:avLst/>
            </a:prstGeom>
            <a:noFill/>
            <a:ln w="57150">
              <a:solidFill>
                <a:srgbClr val="C30004"/>
              </a:solidFill>
              <a:prstDash val="sysDash"/>
              <a:round/>
              <a:headEnd/>
              <a:tailEnd type="triangle" w="med" len="med"/>
            </a:ln>
          </p:spPr>
          <p:txBody>
            <a:bodyPr wrap="none" anchor="ctr"/>
            <a:lstStyle/>
            <a:p>
              <a:endParaRPr lang="en-US"/>
            </a:p>
          </p:txBody>
        </p:sp>
        <p:sp>
          <p:nvSpPr>
            <p:cNvPr id="74" name="Line 13"/>
            <p:cNvSpPr>
              <a:spLocks noChangeShapeType="1"/>
            </p:cNvSpPr>
            <p:nvPr/>
          </p:nvSpPr>
          <p:spPr bwMode="auto">
            <a:xfrm>
              <a:off x="6618367" y="10492493"/>
              <a:ext cx="0" cy="2894763"/>
            </a:xfrm>
            <a:prstGeom prst="line">
              <a:avLst/>
            </a:prstGeom>
            <a:noFill/>
            <a:ln w="57150">
              <a:solidFill>
                <a:srgbClr val="009900"/>
              </a:solidFill>
              <a:prstDash val="sysDash"/>
              <a:round/>
              <a:headEnd/>
              <a:tailEnd type="triangle" w="med" len="med"/>
            </a:ln>
          </p:spPr>
          <p:txBody>
            <a:bodyPr wrap="none" anchor="ctr"/>
            <a:lstStyle/>
            <a:p>
              <a:endParaRPr lang="en-US"/>
            </a:p>
          </p:txBody>
        </p:sp>
        <p:sp>
          <p:nvSpPr>
            <p:cNvPr id="75" name="Text Box 6"/>
            <p:cNvSpPr txBox="1">
              <a:spLocks noChangeArrowheads="1"/>
            </p:cNvSpPr>
            <p:nvPr/>
          </p:nvSpPr>
          <p:spPr bwMode="auto">
            <a:xfrm>
              <a:off x="4878229" y="11711340"/>
              <a:ext cx="1336194" cy="400110"/>
            </a:xfrm>
            <a:prstGeom prst="rect">
              <a:avLst/>
            </a:prstGeom>
            <a:noFill/>
            <a:ln w="9525">
              <a:noFill/>
              <a:miter lim="800000"/>
              <a:headEnd/>
              <a:tailEnd/>
            </a:ln>
          </p:spPr>
          <p:txBody>
            <a:bodyPr>
              <a:spAutoFit/>
            </a:bodyPr>
            <a:lstStyle/>
            <a:p>
              <a:r>
                <a:rPr lang="en-US" sz="2000">
                  <a:solidFill>
                    <a:srgbClr val="C30004"/>
                  </a:solidFill>
                </a:rPr>
                <a:t>NET-VISA</a:t>
              </a:r>
            </a:p>
          </p:txBody>
        </p:sp>
        <p:sp>
          <p:nvSpPr>
            <p:cNvPr id="76" name="Text Box 6"/>
            <p:cNvSpPr txBox="1">
              <a:spLocks noChangeArrowheads="1"/>
            </p:cNvSpPr>
            <p:nvPr/>
          </p:nvSpPr>
          <p:spPr bwMode="auto">
            <a:xfrm>
              <a:off x="5254121" y="12625476"/>
              <a:ext cx="1282746" cy="400110"/>
            </a:xfrm>
            <a:prstGeom prst="rect">
              <a:avLst/>
            </a:prstGeom>
            <a:noFill/>
            <a:ln w="9525">
              <a:noFill/>
              <a:miter lim="800000"/>
              <a:headEnd/>
              <a:tailEnd/>
            </a:ln>
          </p:spPr>
          <p:txBody>
            <a:bodyPr>
              <a:spAutoFit/>
            </a:bodyPr>
            <a:lstStyle/>
            <a:p>
              <a:r>
                <a:rPr lang="en-US" sz="2000"/>
                <a:t> </a:t>
              </a:r>
              <a:r>
                <a:rPr lang="en-US" sz="2000">
                  <a:solidFill>
                    <a:srgbClr val="008000"/>
                  </a:solidFill>
                </a:rPr>
                <a:t>SIG-VISA</a:t>
              </a:r>
            </a:p>
          </p:txBody>
        </p:sp>
        <p:sp>
          <p:nvSpPr>
            <p:cNvPr id="77" name="Text Box 6"/>
            <p:cNvSpPr txBox="1">
              <a:spLocks noChangeArrowheads="1"/>
            </p:cNvSpPr>
            <p:nvPr/>
          </p:nvSpPr>
          <p:spPr bwMode="auto">
            <a:xfrm>
              <a:off x="4843589" y="10866888"/>
              <a:ext cx="827694" cy="369332"/>
            </a:xfrm>
            <a:prstGeom prst="rect">
              <a:avLst/>
            </a:prstGeom>
            <a:noFill/>
            <a:ln w="9525">
              <a:noFill/>
              <a:miter lim="800000"/>
              <a:headEnd/>
              <a:tailEnd/>
            </a:ln>
          </p:spPr>
          <p:txBody>
            <a:bodyPr>
              <a:spAutoFit/>
            </a:bodyPr>
            <a:lstStyle/>
            <a:p>
              <a:r>
                <a:rPr lang="en-US" sz="1800">
                  <a:solidFill>
                    <a:srgbClr val="C30004"/>
                  </a:solidFill>
                </a:rPr>
                <a:t>model</a:t>
              </a:r>
            </a:p>
          </p:txBody>
        </p:sp>
        <p:sp>
          <p:nvSpPr>
            <p:cNvPr id="78" name="Text Box 6"/>
            <p:cNvSpPr txBox="1">
              <a:spLocks noChangeArrowheads="1"/>
            </p:cNvSpPr>
            <p:nvPr/>
          </p:nvSpPr>
          <p:spPr bwMode="auto">
            <a:xfrm>
              <a:off x="3709991" y="10983644"/>
              <a:ext cx="1070479" cy="369332"/>
            </a:xfrm>
            <a:prstGeom prst="rect">
              <a:avLst/>
            </a:prstGeom>
            <a:noFill/>
            <a:ln w="9525">
              <a:noFill/>
              <a:miter lim="800000"/>
              <a:headEnd/>
              <a:tailEnd/>
            </a:ln>
          </p:spPr>
          <p:txBody>
            <a:bodyPr>
              <a:spAutoFit/>
            </a:bodyPr>
            <a:lstStyle/>
            <a:p>
              <a:r>
                <a:rPr lang="en-US" sz="1800">
                  <a:solidFill>
                    <a:srgbClr val="C30004"/>
                  </a:solidFill>
                </a:rPr>
                <a:t>inference</a:t>
              </a:r>
            </a:p>
          </p:txBody>
        </p:sp>
        <p:sp>
          <p:nvSpPr>
            <p:cNvPr id="79" name="Text Box 6"/>
            <p:cNvSpPr txBox="1">
              <a:spLocks noChangeArrowheads="1"/>
            </p:cNvSpPr>
            <p:nvPr/>
          </p:nvSpPr>
          <p:spPr bwMode="auto">
            <a:xfrm>
              <a:off x="6603394" y="11137912"/>
              <a:ext cx="827694" cy="369332"/>
            </a:xfrm>
            <a:prstGeom prst="rect">
              <a:avLst/>
            </a:prstGeom>
            <a:noFill/>
            <a:ln w="9525">
              <a:noFill/>
              <a:miter lim="800000"/>
              <a:headEnd/>
              <a:tailEnd/>
            </a:ln>
          </p:spPr>
          <p:txBody>
            <a:bodyPr>
              <a:spAutoFit/>
            </a:bodyPr>
            <a:lstStyle/>
            <a:p>
              <a:r>
                <a:rPr lang="en-US" sz="1800">
                  <a:solidFill>
                    <a:srgbClr val="008000"/>
                  </a:solidFill>
                </a:rPr>
                <a:t>model</a:t>
              </a:r>
            </a:p>
          </p:txBody>
        </p:sp>
        <p:sp>
          <p:nvSpPr>
            <p:cNvPr id="80" name="Text Box 6"/>
            <p:cNvSpPr txBox="1">
              <a:spLocks noChangeArrowheads="1"/>
            </p:cNvSpPr>
            <p:nvPr/>
          </p:nvSpPr>
          <p:spPr bwMode="auto">
            <a:xfrm>
              <a:off x="5469797" y="11254667"/>
              <a:ext cx="1070479" cy="369332"/>
            </a:xfrm>
            <a:prstGeom prst="rect">
              <a:avLst/>
            </a:prstGeom>
            <a:noFill/>
            <a:ln w="9525">
              <a:noFill/>
              <a:miter lim="800000"/>
              <a:headEnd/>
              <a:tailEnd/>
            </a:ln>
          </p:spPr>
          <p:txBody>
            <a:bodyPr>
              <a:spAutoFit/>
            </a:bodyPr>
            <a:lstStyle/>
            <a:p>
              <a:r>
                <a:rPr lang="en-US" sz="1800">
                  <a:solidFill>
                    <a:srgbClr val="008000"/>
                  </a:solidFill>
                </a:rPr>
                <a:t>inference</a:t>
              </a:r>
            </a:p>
          </p:txBody>
        </p:sp>
      </p:grpSp>
      <p:sp>
        <p:nvSpPr>
          <p:cNvPr id="81" name="TextBox 55"/>
          <p:cNvSpPr txBox="1">
            <a:spLocks noChangeArrowheads="1"/>
          </p:cNvSpPr>
          <p:nvPr/>
        </p:nvSpPr>
        <p:spPr bwMode="auto">
          <a:xfrm>
            <a:off x="444997" y="15078566"/>
            <a:ext cx="7772780" cy="1200329"/>
          </a:xfrm>
          <a:prstGeom prst="rect">
            <a:avLst/>
          </a:prstGeom>
          <a:noFill/>
          <a:ln w="9525">
            <a:noFill/>
            <a:miter lim="800000"/>
            <a:headEnd/>
            <a:tailEnd/>
          </a:ln>
        </p:spPr>
        <p:txBody>
          <a:bodyPr wrap="square">
            <a:spAutoFit/>
          </a:bodyPr>
          <a:lstStyle/>
          <a:p>
            <a:r>
              <a:rPr lang="en-US" sz="1800" dirty="0">
                <a:latin typeface="Trebuchet MS" pitchFamily="34" charset="0"/>
              </a:rPr>
              <a:t>Bayesian monitoring with a generative </a:t>
            </a:r>
            <a:r>
              <a:rPr lang="en-US" sz="1800" dirty="0" smtClean="0">
                <a:latin typeface="Trebuchet MS" pitchFamily="34" charset="0"/>
              </a:rPr>
              <a:t>approach</a:t>
            </a:r>
          </a:p>
          <a:p>
            <a:r>
              <a:rPr lang="en-US" sz="1800" dirty="0" smtClean="0">
                <a:solidFill>
                  <a:srgbClr val="C147B2"/>
                </a:solidFill>
                <a:latin typeface="Trebuchet MS" pitchFamily="34" charset="0"/>
              </a:rPr>
              <a:t>     P</a:t>
            </a:r>
            <a:r>
              <a:rPr lang="en-US" sz="1800" baseline="-25000" dirty="0">
                <a:solidFill>
                  <a:srgbClr val="C147B2"/>
                </a:solidFill>
                <a:latin typeface="Trebuchet MS" pitchFamily="34" charset="0"/>
                <a:sym typeface="Symbol" pitchFamily="-107" charset="2"/>
              </a:rPr>
              <a:t></a:t>
            </a:r>
            <a:r>
              <a:rPr lang="en-US" sz="1800" dirty="0">
                <a:solidFill>
                  <a:srgbClr val="C147B2"/>
                </a:solidFill>
                <a:latin typeface="Trebuchet MS" pitchFamily="34" charset="0"/>
              </a:rPr>
              <a:t>(world)</a:t>
            </a:r>
            <a:r>
              <a:rPr lang="en-US" sz="1800" dirty="0">
                <a:latin typeface="Trebuchet MS" pitchFamily="34" charset="0"/>
              </a:rPr>
              <a:t> describes prior probability for what </a:t>
            </a:r>
            <a:r>
              <a:rPr lang="en-US" sz="1800" i="1" dirty="0">
                <a:solidFill>
                  <a:srgbClr val="C30004"/>
                </a:solidFill>
                <a:latin typeface="Trebuchet MS" pitchFamily="34" charset="0"/>
              </a:rPr>
              <a:t>is</a:t>
            </a:r>
            <a:r>
              <a:rPr lang="en-US" sz="1800" dirty="0">
                <a:latin typeface="Trebuchet MS" pitchFamily="34" charset="0"/>
              </a:rPr>
              <a:t> (</a:t>
            </a:r>
            <a:r>
              <a:rPr lang="en-US" sz="1800" i="1" dirty="0" smtClean="0">
                <a:solidFill>
                  <a:srgbClr val="0000FF"/>
                </a:solidFill>
                <a:latin typeface="Trebuchet MS" pitchFamily="34" charset="0"/>
              </a:rPr>
              <a:t>events</a:t>
            </a:r>
            <a:r>
              <a:rPr lang="en-US" sz="1800" dirty="0" smtClean="0">
                <a:latin typeface="Trebuchet MS" pitchFamily="34" charset="0"/>
              </a:rPr>
              <a:t>)</a:t>
            </a:r>
          </a:p>
          <a:p>
            <a:r>
              <a:rPr lang="en-US" sz="1800" dirty="0" smtClean="0">
                <a:solidFill>
                  <a:srgbClr val="C147B2"/>
                </a:solidFill>
                <a:latin typeface="Trebuchet MS" pitchFamily="34" charset="0"/>
              </a:rPr>
              <a:t>     P</a:t>
            </a:r>
            <a:r>
              <a:rPr lang="en-US" sz="1800" dirty="0">
                <a:solidFill>
                  <a:srgbClr val="C147B2"/>
                </a:solidFill>
                <a:latin typeface="Trebuchet MS" pitchFamily="34" charset="0"/>
                <a:sym typeface="Symbol" pitchFamily="-107" charset="2"/>
              </a:rPr>
              <a:t></a:t>
            </a:r>
            <a:r>
              <a:rPr lang="en-US" sz="1800" dirty="0">
                <a:solidFill>
                  <a:srgbClr val="C147B2"/>
                </a:solidFill>
                <a:latin typeface="Trebuchet MS" pitchFamily="34" charset="0"/>
              </a:rPr>
              <a:t>(signal | world)</a:t>
            </a:r>
            <a:r>
              <a:rPr lang="en-US" sz="1800" dirty="0">
                <a:latin typeface="Trebuchet MS" pitchFamily="34" charset="0"/>
              </a:rPr>
              <a:t> describes forward model </a:t>
            </a:r>
            <a:endParaRPr lang="en-US" sz="1800" dirty="0" smtClean="0">
              <a:latin typeface="Trebuchet MS" pitchFamily="34" charset="0"/>
            </a:endParaRPr>
          </a:p>
          <a:p>
            <a:r>
              <a:rPr lang="en-US" sz="1800" dirty="0" smtClean="0">
                <a:latin typeface="Trebuchet MS" pitchFamily="34" charset="0"/>
              </a:rPr>
              <a:t>     (</a:t>
            </a:r>
            <a:r>
              <a:rPr lang="en-US" sz="1800" dirty="0">
                <a:latin typeface="Trebuchet MS" pitchFamily="34" charset="0"/>
              </a:rPr>
              <a:t>propagation, measurement, etc.)</a:t>
            </a:r>
          </a:p>
        </p:txBody>
      </p:sp>
      <p:sp>
        <p:nvSpPr>
          <p:cNvPr id="83" name="TextBox 56"/>
          <p:cNvSpPr txBox="1">
            <a:spLocks noChangeArrowheads="1"/>
          </p:cNvSpPr>
          <p:nvPr/>
        </p:nvSpPr>
        <p:spPr bwMode="auto">
          <a:xfrm>
            <a:off x="444997" y="16582072"/>
            <a:ext cx="7772780" cy="1477328"/>
          </a:xfrm>
          <a:prstGeom prst="rect">
            <a:avLst/>
          </a:prstGeom>
          <a:noFill/>
          <a:ln w="9525">
            <a:noFill/>
            <a:miter lim="800000"/>
            <a:headEnd/>
            <a:tailEnd/>
          </a:ln>
        </p:spPr>
        <p:txBody>
          <a:bodyPr wrap="square">
            <a:spAutoFit/>
          </a:bodyPr>
          <a:lstStyle/>
          <a:p>
            <a:r>
              <a:rPr lang="en-US" sz="1800" dirty="0">
                <a:latin typeface="Trebuchet MS" pitchFamily="34" charset="0"/>
              </a:rPr>
              <a:t>Detection-based Bayesian </a:t>
            </a:r>
            <a:r>
              <a:rPr lang="en-US" sz="1800" dirty="0" smtClean="0">
                <a:latin typeface="Trebuchet MS" pitchFamily="34" charset="0"/>
              </a:rPr>
              <a:t>monitoring:</a:t>
            </a:r>
          </a:p>
          <a:p>
            <a:r>
              <a:rPr lang="en-US" sz="1800" dirty="0" smtClean="0">
                <a:solidFill>
                  <a:srgbClr val="C147B2"/>
                </a:solidFill>
                <a:latin typeface="Trebuchet MS" pitchFamily="34" charset="0"/>
              </a:rPr>
              <a:t>    P(world </a:t>
            </a:r>
            <a:r>
              <a:rPr lang="en-US" sz="1800" dirty="0">
                <a:solidFill>
                  <a:srgbClr val="C147B2"/>
                </a:solidFill>
                <a:latin typeface="Trebuchet MS" pitchFamily="34" charset="0"/>
              </a:rPr>
              <a:t>| </a:t>
            </a:r>
            <a:r>
              <a:rPr lang="en-US" sz="1800" i="1" dirty="0">
                <a:solidFill>
                  <a:srgbClr val="C30004"/>
                </a:solidFill>
                <a:latin typeface="Trebuchet MS" pitchFamily="34" charset="0"/>
              </a:rPr>
              <a:t>f </a:t>
            </a:r>
            <a:r>
              <a:rPr lang="en-US" sz="1800" dirty="0">
                <a:solidFill>
                  <a:srgbClr val="C147B2"/>
                </a:solidFill>
                <a:latin typeface="Trebuchet MS" pitchFamily="34" charset="0"/>
              </a:rPr>
              <a:t>(signal)) ~ P</a:t>
            </a:r>
            <a:r>
              <a:rPr lang="en-US" sz="1800" baseline="-25000" dirty="0">
                <a:solidFill>
                  <a:srgbClr val="C147B2"/>
                </a:solidFill>
                <a:latin typeface="Trebuchet MS" pitchFamily="34" charset="0"/>
                <a:sym typeface="Symbol" pitchFamily="-107" charset="2"/>
              </a:rPr>
              <a:t></a:t>
            </a:r>
            <a:r>
              <a:rPr lang="en-US" sz="1800" dirty="0">
                <a:solidFill>
                  <a:srgbClr val="C147B2"/>
                </a:solidFill>
                <a:latin typeface="Trebuchet MS" pitchFamily="34" charset="0"/>
              </a:rPr>
              <a:t>(</a:t>
            </a:r>
            <a:r>
              <a:rPr lang="en-US" sz="1800" i="1" dirty="0">
                <a:solidFill>
                  <a:srgbClr val="C30004"/>
                </a:solidFill>
                <a:latin typeface="Trebuchet MS" pitchFamily="34" charset="0"/>
              </a:rPr>
              <a:t>f </a:t>
            </a:r>
            <a:r>
              <a:rPr lang="en-US" sz="1800" dirty="0">
                <a:solidFill>
                  <a:srgbClr val="C147B2"/>
                </a:solidFill>
                <a:latin typeface="Trebuchet MS" pitchFamily="34" charset="0"/>
              </a:rPr>
              <a:t>(signal) | world) P</a:t>
            </a:r>
            <a:r>
              <a:rPr lang="en-US" sz="1800" baseline="-25000" dirty="0">
                <a:solidFill>
                  <a:srgbClr val="C147B2"/>
                </a:solidFill>
                <a:latin typeface="Trebuchet MS" pitchFamily="34" charset="0"/>
                <a:sym typeface="Symbol" pitchFamily="-107" charset="2"/>
              </a:rPr>
              <a:t></a:t>
            </a:r>
            <a:r>
              <a:rPr lang="en-US" sz="1800" dirty="0">
                <a:solidFill>
                  <a:srgbClr val="C147B2"/>
                </a:solidFill>
                <a:latin typeface="Trebuchet MS" pitchFamily="34" charset="0"/>
              </a:rPr>
              <a:t>(world)</a:t>
            </a:r>
          </a:p>
          <a:p>
            <a:r>
              <a:rPr lang="en-US" sz="1800" dirty="0">
                <a:latin typeface="Trebuchet MS" pitchFamily="34" charset="0"/>
              </a:rPr>
              <a:t>      where </a:t>
            </a:r>
            <a:r>
              <a:rPr lang="en-US" sz="1800" dirty="0">
                <a:solidFill>
                  <a:srgbClr val="C147B2"/>
                </a:solidFill>
                <a:latin typeface="Trebuchet MS" pitchFamily="34" charset="0"/>
              </a:rPr>
              <a:t> </a:t>
            </a:r>
            <a:r>
              <a:rPr lang="en-US" sz="1800" i="1" dirty="0">
                <a:solidFill>
                  <a:srgbClr val="C30004"/>
                </a:solidFill>
                <a:latin typeface="Trebuchet MS" pitchFamily="34" charset="0"/>
              </a:rPr>
              <a:t>f </a:t>
            </a:r>
            <a:r>
              <a:rPr lang="en-US" sz="1800" dirty="0">
                <a:solidFill>
                  <a:srgbClr val="C147B2"/>
                </a:solidFill>
                <a:latin typeface="Trebuchet MS" pitchFamily="34" charset="0"/>
              </a:rPr>
              <a:t>(signal) </a:t>
            </a:r>
            <a:r>
              <a:rPr lang="en-US" sz="1800" dirty="0">
                <a:latin typeface="Trebuchet MS" pitchFamily="34" charset="0"/>
              </a:rPr>
              <a:t>= set of all detections</a:t>
            </a:r>
          </a:p>
          <a:p>
            <a:r>
              <a:rPr lang="en-US" sz="1800" dirty="0">
                <a:latin typeface="Trebuchet MS" pitchFamily="34" charset="0"/>
              </a:rPr>
              <a:t>Signal-based Bayesian </a:t>
            </a:r>
            <a:r>
              <a:rPr lang="en-US" sz="1800" dirty="0" smtClean="0">
                <a:latin typeface="Trebuchet MS" pitchFamily="34" charset="0"/>
              </a:rPr>
              <a:t>monitoring:</a:t>
            </a:r>
          </a:p>
          <a:p>
            <a:r>
              <a:rPr lang="en-US" sz="1800" dirty="0" smtClean="0">
                <a:solidFill>
                  <a:srgbClr val="C147B2"/>
                </a:solidFill>
                <a:latin typeface="Trebuchet MS" pitchFamily="34" charset="0"/>
              </a:rPr>
              <a:t>    P(world </a:t>
            </a:r>
            <a:r>
              <a:rPr lang="en-US" sz="1800" dirty="0">
                <a:solidFill>
                  <a:srgbClr val="C147B2"/>
                </a:solidFill>
                <a:latin typeface="Trebuchet MS" pitchFamily="34" charset="0"/>
              </a:rPr>
              <a:t>| signal) ~ P</a:t>
            </a:r>
            <a:r>
              <a:rPr lang="en-US" sz="1800" baseline="-25000" dirty="0">
                <a:solidFill>
                  <a:srgbClr val="C147B2"/>
                </a:solidFill>
                <a:latin typeface="Trebuchet MS" pitchFamily="34" charset="0"/>
                <a:sym typeface="Symbol" pitchFamily="-107" charset="2"/>
              </a:rPr>
              <a:t></a:t>
            </a:r>
            <a:r>
              <a:rPr lang="en-US" sz="1800" dirty="0">
                <a:solidFill>
                  <a:srgbClr val="C147B2"/>
                </a:solidFill>
                <a:latin typeface="Trebuchet MS" pitchFamily="34" charset="0"/>
              </a:rPr>
              <a:t>(signal | world) P</a:t>
            </a:r>
            <a:r>
              <a:rPr lang="en-US" sz="1800" baseline="-25000" dirty="0">
                <a:solidFill>
                  <a:srgbClr val="C147B2"/>
                </a:solidFill>
                <a:latin typeface="Trebuchet MS" pitchFamily="34" charset="0"/>
                <a:sym typeface="Symbol" pitchFamily="-107" charset="2"/>
              </a:rPr>
              <a:t></a:t>
            </a:r>
            <a:r>
              <a:rPr lang="en-US" sz="1800" dirty="0">
                <a:solidFill>
                  <a:srgbClr val="C147B2"/>
                </a:solidFill>
                <a:latin typeface="Trebuchet MS" pitchFamily="34" charset="0"/>
              </a:rPr>
              <a:t>(world)</a:t>
            </a:r>
            <a:r>
              <a:rPr lang="en-US" sz="1800" dirty="0">
                <a:latin typeface="Trebuchet MS" pitchFamily="34" charset="0"/>
              </a:rPr>
              <a:t> </a:t>
            </a:r>
          </a:p>
        </p:txBody>
      </p:sp>
      <p:grpSp>
        <p:nvGrpSpPr>
          <p:cNvPr id="84" name="Group 182"/>
          <p:cNvGrpSpPr>
            <a:grpSpLocks/>
          </p:cNvGrpSpPr>
          <p:nvPr/>
        </p:nvGrpSpPr>
        <p:grpSpPr bwMode="auto">
          <a:xfrm>
            <a:off x="8869118" y="4460603"/>
            <a:ext cx="7059612" cy="4283075"/>
            <a:chOff x="0" y="1295400"/>
            <a:chExt cx="9177587" cy="5334005"/>
          </a:xfrm>
        </p:grpSpPr>
        <p:sp>
          <p:nvSpPr>
            <p:cNvPr id="85" name="Text Box 3"/>
            <p:cNvSpPr txBox="1">
              <a:spLocks noChangeArrowheads="1"/>
            </p:cNvSpPr>
            <p:nvPr/>
          </p:nvSpPr>
          <p:spPr bwMode="auto">
            <a:xfrm>
              <a:off x="2286000" y="2743200"/>
              <a:ext cx="1571084" cy="459946"/>
            </a:xfrm>
            <a:prstGeom prst="rect">
              <a:avLst/>
            </a:prstGeom>
            <a:noFill/>
            <a:ln w="9525">
              <a:noFill/>
              <a:miter lim="800000"/>
              <a:headEnd/>
              <a:tailEnd/>
            </a:ln>
          </p:spPr>
          <p:txBody>
            <a:bodyPr wrap="none">
              <a:spAutoFit/>
            </a:bodyPr>
            <a:lstStyle/>
            <a:p>
              <a:r>
                <a:rPr lang="en-US" sz="1800">
                  <a:solidFill>
                    <a:srgbClr val="C30004"/>
                  </a:solidFill>
                </a:rPr>
                <a:t>Travel times</a:t>
              </a:r>
            </a:p>
          </p:txBody>
        </p:sp>
        <p:sp>
          <p:nvSpPr>
            <p:cNvPr id="86" name="Text Box 5"/>
            <p:cNvSpPr txBox="1">
              <a:spLocks noChangeArrowheads="1"/>
            </p:cNvSpPr>
            <p:nvPr/>
          </p:nvSpPr>
          <p:spPr bwMode="auto">
            <a:xfrm>
              <a:off x="4571999" y="2743200"/>
              <a:ext cx="1571084" cy="459946"/>
            </a:xfrm>
            <a:prstGeom prst="rect">
              <a:avLst/>
            </a:prstGeom>
            <a:noFill/>
            <a:ln w="9525">
              <a:noFill/>
              <a:miter lim="800000"/>
              <a:headEnd/>
              <a:tailEnd/>
            </a:ln>
          </p:spPr>
          <p:txBody>
            <a:bodyPr wrap="none">
              <a:spAutoFit/>
            </a:bodyPr>
            <a:lstStyle/>
            <a:p>
              <a:r>
                <a:rPr lang="en-US" sz="1800">
                  <a:solidFill>
                    <a:srgbClr val="0000FF"/>
                  </a:solidFill>
                </a:rPr>
                <a:t>Travel times</a:t>
              </a:r>
            </a:p>
          </p:txBody>
        </p:sp>
        <p:sp>
          <p:nvSpPr>
            <p:cNvPr id="87" name="Line 30"/>
            <p:cNvSpPr>
              <a:spLocks noChangeShapeType="1"/>
            </p:cNvSpPr>
            <p:nvPr/>
          </p:nvSpPr>
          <p:spPr bwMode="auto">
            <a:xfrm flipH="1">
              <a:off x="990600" y="1676400"/>
              <a:ext cx="1066800" cy="1600200"/>
            </a:xfrm>
            <a:prstGeom prst="line">
              <a:avLst/>
            </a:prstGeom>
            <a:noFill/>
            <a:ln w="38100">
              <a:solidFill>
                <a:srgbClr val="C30004"/>
              </a:solidFill>
              <a:round/>
              <a:headEnd/>
              <a:tailEnd type="triangle" w="med" len="med"/>
            </a:ln>
          </p:spPr>
          <p:txBody>
            <a:bodyPr wrap="none" anchor="ctr"/>
            <a:lstStyle/>
            <a:p>
              <a:endParaRPr lang="en-US"/>
            </a:p>
          </p:txBody>
        </p:sp>
        <p:sp>
          <p:nvSpPr>
            <p:cNvPr id="88" name="Line 31"/>
            <p:cNvSpPr>
              <a:spLocks noChangeShapeType="1"/>
            </p:cNvSpPr>
            <p:nvPr/>
          </p:nvSpPr>
          <p:spPr bwMode="auto">
            <a:xfrm>
              <a:off x="2057400" y="1676400"/>
              <a:ext cx="1143000" cy="1066800"/>
            </a:xfrm>
            <a:prstGeom prst="line">
              <a:avLst/>
            </a:prstGeom>
            <a:noFill/>
            <a:ln w="38100">
              <a:solidFill>
                <a:srgbClr val="C30004"/>
              </a:solidFill>
              <a:round/>
              <a:headEnd/>
              <a:tailEnd type="triangle" w="med" len="med"/>
            </a:ln>
          </p:spPr>
          <p:txBody>
            <a:bodyPr wrap="none" anchor="ctr"/>
            <a:lstStyle/>
            <a:p>
              <a:endParaRPr lang="en-US"/>
            </a:p>
          </p:txBody>
        </p:sp>
        <p:sp>
          <p:nvSpPr>
            <p:cNvPr id="89" name="Line 32"/>
            <p:cNvSpPr>
              <a:spLocks noChangeShapeType="1"/>
            </p:cNvSpPr>
            <p:nvPr/>
          </p:nvSpPr>
          <p:spPr bwMode="auto">
            <a:xfrm>
              <a:off x="1143000" y="4038600"/>
              <a:ext cx="762000" cy="914400"/>
            </a:xfrm>
            <a:prstGeom prst="line">
              <a:avLst/>
            </a:prstGeom>
            <a:noFill/>
            <a:ln w="38100">
              <a:solidFill>
                <a:srgbClr val="009900"/>
              </a:solidFill>
              <a:round/>
              <a:headEnd/>
              <a:tailEnd type="triangle" w="med" len="med"/>
            </a:ln>
          </p:spPr>
          <p:txBody>
            <a:bodyPr wrap="none" anchor="ctr"/>
            <a:lstStyle/>
            <a:p>
              <a:endParaRPr lang="en-US"/>
            </a:p>
          </p:txBody>
        </p:sp>
        <p:sp>
          <p:nvSpPr>
            <p:cNvPr id="90" name="Line 33"/>
            <p:cNvSpPr>
              <a:spLocks noChangeShapeType="1"/>
            </p:cNvSpPr>
            <p:nvPr/>
          </p:nvSpPr>
          <p:spPr bwMode="auto">
            <a:xfrm>
              <a:off x="2057400" y="1676400"/>
              <a:ext cx="304800" cy="3124200"/>
            </a:xfrm>
            <a:prstGeom prst="line">
              <a:avLst/>
            </a:prstGeom>
            <a:noFill/>
            <a:ln w="38100">
              <a:solidFill>
                <a:srgbClr val="C30004"/>
              </a:solidFill>
              <a:round/>
              <a:headEnd/>
              <a:tailEnd type="triangle" w="med" len="med"/>
            </a:ln>
          </p:spPr>
          <p:txBody>
            <a:bodyPr wrap="none" anchor="ctr"/>
            <a:lstStyle/>
            <a:p>
              <a:endParaRPr lang="en-US"/>
            </a:p>
          </p:txBody>
        </p:sp>
        <p:sp>
          <p:nvSpPr>
            <p:cNvPr id="91" name="Line 34"/>
            <p:cNvSpPr>
              <a:spLocks noChangeShapeType="1"/>
            </p:cNvSpPr>
            <p:nvPr/>
          </p:nvSpPr>
          <p:spPr bwMode="auto">
            <a:xfrm flipH="1">
              <a:off x="3276600" y="3200400"/>
              <a:ext cx="2209800" cy="1752600"/>
            </a:xfrm>
            <a:prstGeom prst="line">
              <a:avLst/>
            </a:prstGeom>
            <a:noFill/>
            <a:ln w="38100">
              <a:solidFill>
                <a:srgbClr val="0000FF"/>
              </a:solidFill>
              <a:round/>
              <a:headEnd/>
              <a:tailEnd type="triangle" w="med" len="med"/>
            </a:ln>
          </p:spPr>
          <p:txBody>
            <a:bodyPr wrap="none" anchor="ctr"/>
            <a:lstStyle/>
            <a:p>
              <a:endParaRPr lang="en-US"/>
            </a:p>
          </p:txBody>
        </p:sp>
        <p:sp>
          <p:nvSpPr>
            <p:cNvPr id="92" name="Line 35"/>
            <p:cNvSpPr>
              <a:spLocks noChangeShapeType="1"/>
            </p:cNvSpPr>
            <p:nvPr/>
          </p:nvSpPr>
          <p:spPr bwMode="auto">
            <a:xfrm>
              <a:off x="5486400" y="3200400"/>
              <a:ext cx="685800" cy="2133600"/>
            </a:xfrm>
            <a:prstGeom prst="line">
              <a:avLst/>
            </a:prstGeom>
            <a:noFill/>
            <a:ln w="38100">
              <a:solidFill>
                <a:srgbClr val="0000FF"/>
              </a:solidFill>
              <a:round/>
              <a:headEnd/>
              <a:tailEnd type="triangle" w="med" len="med"/>
            </a:ln>
          </p:spPr>
          <p:txBody>
            <a:bodyPr wrap="none" anchor="ctr"/>
            <a:lstStyle/>
            <a:p>
              <a:endParaRPr lang="en-US"/>
            </a:p>
          </p:txBody>
        </p:sp>
        <p:sp>
          <p:nvSpPr>
            <p:cNvPr id="93" name="Line 36"/>
            <p:cNvSpPr>
              <a:spLocks noChangeShapeType="1"/>
            </p:cNvSpPr>
            <p:nvPr/>
          </p:nvSpPr>
          <p:spPr bwMode="auto">
            <a:xfrm flipH="1">
              <a:off x="5638800" y="1676400"/>
              <a:ext cx="1371600" cy="1066800"/>
            </a:xfrm>
            <a:prstGeom prst="line">
              <a:avLst/>
            </a:prstGeom>
            <a:noFill/>
            <a:ln w="38100">
              <a:solidFill>
                <a:srgbClr val="0000FF"/>
              </a:solidFill>
              <a:round/>
              <a:headEnd/>
              <a:tailEnd type="triangle" w="med" len="med"/>
            </a:ln>
          </p:spPr>
          <p:txBody>
            <a:bodyPr wrap="none" anchor="ctr"/>
            <a:lstStyle/>
            <a:p>
              <a:endParaRPr lang="en-US"/>
            </a:p>
          </p:txBody>
        </p:sp>
        <p:sp>
          <p:nvSpPr>
            <p:cNvPr id="94" name="Line 37"/>
            <p:cNvSpPr>
              <a:spLocks noChangeShapeType="1"/>
            </p:cNvSpPr>
            <p:nvPr/>
          </p:nvSpPr>
          <p:spPr bwMode="auto">
            <a:xfrm>
              <a:off x="7010400" y="1676400"/>
              <a:ext cx="609600" cy="1676400"/>
            </a:xfrm>
            <a:prstGeom prst="line">
              <a:avLst/>
            </a:prstGeom>
            <a:noFill/>
            <a:ln w="38100">
              <a:solidFill>
                <a:srgbClr val="0000FF"/>
              </a:solidFill>
              <a:round/>
              <a:headEnd/>
              <a:tailEnd type="triangle" w="med" len="med"/>
            </a:ln>
          </p:spPr>
          <p:txBody>
            <a:bodyPr wrap="none" anchor="ctr"/>
            <a:lstStyle/>
            <a:p>
              <a:endParaRPr lang="en-US"/>
            </a:p>
          </p:txBody>
        </p:sp>
        <p:sp>
          <p:nvSpPr>
            <p:cNvPr id="95" name="Line 41"/>
            <p:cNvSpPr>
              <a:spLocks noChangeShapeType="1"/>
            </p:cNvSpPr>
            <p:nvPr/>
          </p:nvSpPr>
          <p:spPr bwMode="auto">
            <a:xfrm flipH="1">
              <a:off x="6477000" y="1676400"/>
              <a:ext cx="533400" cy="3581400"/>
            </a:xfrm>
            <a:prstGeom prst="line">
              <a:avLst/>
            </a:prstGeom>
            <a:noFill/>
            <a:ln w="38100">
              <a:solidFill>
                <a:srgbClr val="0000FF"/>
              </a:solidFill>
              <a:round/>
              <a:headEnd/>
              <a:tailEnd type="triangle" w="med" len="med"/>
            </a:ln>
          </p:spPr>
          <p:txBody>
            <a:bodyPr wrap="none" anchor="ctr"/>
            <a:lstStyle/>
            <a:p>
              <a:endParaRPr lang="en-US"/>
            </a:p>
          </p:txBody>
        </p:sp>
        <p:sp>
          <p:nvSpPr>
            <p:cNvPr id="96" name="Line 44"/>
            <p:cNvSpPr>
              <a:spLocks noChangeShapeType="1"/>
            </p:cNvSpPr>
            <p:nvPr/>
          </p:nvSpPr>
          <p:spPr bwMode="auto">
            <a:xfrm flipH="1">
              <a:off x="2819400" y="3200400"/>
              <a:ext cx="381000" cy="1600200"/>
            </a:xfrm>
            <a:prstGeom prst="line">
              <a:avLst/>
            </a:prstGeom>
            <a:noFill/>
            <a:ln w="38100">
              <a:solidFill>
                <a:srgbClr val="C30004"/>
              </a:solidFill>
              <a:round/>
              <a:headEnd/>
              <a:tailEnd type="triangle" w="med" len="med"/>
            </a:ln>
          </p:spPr>
          <p:txBody>
            <a:bodyPr wrap="none" anchor="ctr"/>
            <a:lstStyle/>
            <a:p>
              <a:endParaRPr lang="en-US"/>
            </a:p>
          </p:txBody>
        </p:sp>
        <p:sp>
          <p:nvSpPr>
            <p:cNvPr id="97" name="Line 45"/>
            <p:cNvSpPr>
              <a:spLocks noChangeShapeType="1"/>
            </p:cNvSpPr>
            <p:nvPr/>
          </p:nvSpPr>
          <p:spPr bwMode="auto">
            <a:xfrm>
              <a:off x="3200400" y="3200400"/>
              <a:ext cx="2438400" cy="2057400"/>
            </a:xfrm>
            <a:prstGeom prst="line">
              <a:avLst/>
            </a:prstGeom>
            <a:noFill/>
            <a:ln w="38100">
              <a:solidFill>
                <a:srgbClr val="C30004"/>
              </a:solidFill>
              <a:round/>
              <a:headEnd/>
              <a:tailEnd type="triangle" w="med" len="med"/>
            </a:ln>
          </p:spPr>
          <p:txBody>
            <a:bodyPr wrap="none" anchor="ctr"/>
            <a:lstStyle/>
            <a:p>
              <a:endParaRPr lang="en-US"/>
            </a:p>
          </p:txBody>
        </p:sp>
        <p:sp>
          <p:nvSpPr>
            <p:cNvPr id="98" name="Line 46"/>
            <p:cNvSpPr>
              <a:spLocks noChangeShapeType="1"/>
            </p:cNvSpPr>
            <p:nvPr/>
          </p:nvSpPr>
          <p:spPr bwMode="auto">
            <a:xfrm>
              <a:off x="838200" y="4876800"/>
              <a:ext cx="990600" cy="381000"/>
            </a:xfrm>
            <a:prstGeom prst="line">
              <a:avLst/>
            </a:prstGeom>
            <a:noFill/>
            <a:ln w="38100">
              <a:solidFill>
                <a:schemeClr val="tx1"/>
              </a:solidFill>
              <a:round/>
              <a:headEnd/>
              <a:tailEnd type="triangle" w="med" len="med"/>
            </a:ln>
          </p:spPr>
          <p:txBody>
            <a:bodyPr wrap="none" anchor="ctr"/>
            <a:lstStyle/>
            <a:p>
              <a:endParaRPr lang="en-US"/>
            </a:p>
          </p:txBody>
        </p:sp>
        <p:sp>
          <p:nvSpPr>
            <p:cNvPr id="99" name="Line 47"/>
            <p:cNvSpPr>
              <a:spLocks noChangeShapeType="1"/>
            </p:cNvSpPr>
            <p:nvPr/>
          </p:nvSpPr>
          <p:spPr bwMode="auto">
            <a:xfrm flipH="1">
              <a:off x="6705600" y="4038600"/>
              <a:ext cx="990600" cy="1371600"/>
            </a:xfrm>
            <a:prstGeom prst="line">
              <a:avLst/>
            </a:prstGeom>
            <a:noFill/>
            <a:ln w="38100">
              <a:solidFill>
                <a:srgbClr val="009900"/>
              </a:solidFill>
              <a:round/>
              <a:headEnd/>
              <a:tailEnd type="triangle" w="med" len="med"/>
            </a:ln>
          </p:spPr>
          <p:txBody>
            <a:bodyPr wrap="none" anchor="ctr"/>
            <a:lstStyle/>
            <a:p>
              <a:endParaRPr lang="en-US"/>
            </a:p>
          </p:txBody>
        </p:sp>
        <p:sp>
          <p:nvSpPr>
            <p:cNvPr id="100" name="Line 48"/>
            <p:cNvSpPr>
              <a:spLocks noChangeShapeType="1"/>
            </p:cNvSpPr>
            <p:nvPr/>
          </p:nvSpPr>
          <p:spPr bwMode="auto">
            <a:xfrm flipH="1">
              <a:off x="7086600" y="5257800"/>
              <a:ext cx="914400" cy="381000"/>
            </a:xfrm>
            <a:prstGeom prst="line">
              <a:avLst/>
            </a:prstGeom>
            <a:noFill/>
            <a:ln w="38100">
              <a:solidFill>
                <a:schemeClr val="tx1"/>
              </a:solidFill>
              <a:round/>
              <a:headEnd/>
              <a:tailEnd type="triangle" w="med" len="med"/>
            </a:ln>
          </p:spPr>
          <p:txBody>
            <a:bodyPr wrap="none" anchor="ctr"/>
            <a:lstStyle/>
            <a:p>
              <a:endParaRPr lang="en-US"/>
            </a:p>
          </p:txBody>
        </p:sp>
        <p:sp>
          <p:nvSpPr>
            <p:cNvPr id="101" name="TextBox 201"/>
            <p:cNvSpPr txBox="1">
              <a:spLocks noChangeArrowheads="1"/>
            </p:cNvSpPr>
            <p:nvPr/>
          </p:nvSpPr>
          <p:spPr bwMode="auto">
            <a:xfrm>
              <a:off x="1219200" y="1295400"/>
              <a:ext cx="1800896" cy="459946"/>
            </a:xfrm>
            <a:prstGeom prst="rect">
              <a:avLst/>
            </a:prstGeom>
            <a:noFill/>
            <a:ln w="9525">
              <a:noFill/>
              <a:miter lim="800000"/>
              <a:headEnd/>
              <a:tailEnd/>
            </a:ln>
          </p:spPr>
          <p:txBody>
            <a:bodyPr wrap="none">
              <a:spAutoFit/>
            </a:bodyPr>
            <a:lstStyle/>
            <a:p>
              <a:r>
                <a:rPr lang="en-US" sz="1800">
                  <a:solidFill>
                    <a:srgbClr val="C00000"/>
                  </a:solidFill>
                </a:rPr>
                <a:t>Seismic Event</a:t>
              </a:r>
            </a:p>
          </p:txBody>
        </p:sp>
        <p:sp>
          <p:nvSpPr>
            <p:cNvPr id="102" name="TextBox 202"/>
            <p:cNvSpPr txBox="1">
              <a:spLocks noChangeArrowheads="1"/>
            </p:cNvSpPr>
            <p:nvPr/>
          </p:nvSpPr>
          <p:spPr bwMode="auto">
            <a:xfrm>
              <a:off x="6248400" y="1295400"/>
              <a:ext cx="1800896" cy="459946"/>
            </a:xfrm>
            <a:prstGeom prst="rect">
              <a:avLst/>
            </a:prstGeom>
            <a:noFill/>
            <a:ln w="9525">
              <a:noFill/>
              <a:miter lim="800000"/>
              <a:headEnd/>
              <a:tailEnd/>
            </a:ln>
          </p:spPr>
          <p:txBody>
            <a:bodyPr wrap="none">
              <a:spAutoFit/>
            </a:bodyPr>
            <a:lstStyle/>
            <a:p>
              <a:r>
                <a:rPr lang="en-US" sz="1800">
                  <a:solidFill>
                    <a:srgbClr val="0070C0"/>
                  </a:solidFill>
                </a:rPr>
                <a:t>Seismic Event</a:t>
              </a:r>
            </a:p>
          </p:txBody>
        </p:sp>
        <p:grpSp>
          <p:nvGrpSpPr>
            <p:cNvPr id="103" name="Group 8"/>
            <p:cNvGrpSpPr>
              <a:grpSpLocks/>
            </p:cNvGrpSpPr>
            <p:nvPr/>
          </p:nvGrpSpPr>
          <p:grpSpPr bwMode="auto">
            <a:xfrm>
              <a:off x="1676400" y="4800604"/>
              <a:ext cx="2057400" cy="1371601"/>
              <a:chOff x="528" y="3264"/>
              <a:chExt cx="1296" cy="864"/>
            </a:xfrm>
          </p:grpSpPr>
          <p:sp>
            <p:nvSpPr>
              <p:cNvPr id="116" name="Text Box 9"/>
              <p:cNvSpPr txBox="1">
                <a:spLocks noChangeArrowheads="1"/>
              </p:cNvSpPr>
              <p:nvPr/>
            </p:nvSpPr>
            <p:spPr bwMode="auto">
              <a:xfrm>
                <a:off x="672" y="3264"/>
                <a:ext cx="860" cy="507"/>
              </a:xfrm>
              <a:prstGeom prst="rect">
                <a:avLst/>
              </a:prstGeom>
              <a:noFill/>
              <a:ln w="9525">
                <a:noFill/>
                <a:miter lim="800000"/>
                <a:headEnd/>
                <a:tailEnd/>
              </a:ln>
            </p:spPr>
            <p:txBody>
              <a:bodyPr wrap="none">
                <a:spAutoFit/>
              </a:bodyPr>
              <a:lstStyle/>
              <a:p>
                <a:r>
                  <a:rPr lang="en-US" sz="1800"/>
                  <a:t>Station 1</a:t>
                </a:r>
              </a:p>
              <a:p>
                <a:r>
                  <a:rPr lang="en-US" sz="1800"/>
                  <a:t>detections</a:t>
                </a:r>
              </a:p>
            </p:txBody>
          </p:sp>
          <p:grpSp>
            <p:nvGrpSpPr>
              <p:cNvPr id="117" name="Group 10"/>
              <p:cNvGrpSpPr>
                <a:grpSpLocks/>
              </p:cNvGrpSpPr>
              <p:nvPr/>
            </p:nvGrpSpPr>
            <p:grpSpPr bwMode="auto">
              <a:xfrm>
                <a:off x="528" y="3840"/>
                <a:ext cx="1296" cy="288"/>
                <a:chOff x="528" y="3840"/>
                <a:chExt cx="1296" cy="288"/>
              </a:xfrm>
            </p:grpSpPr>
            <p:sp>
              <p:nvSpPr>
                <p:cNvPr id="118" name="Line 11"/>
                <p:cNvSpPr>
                  <a:spLocks noChangeShapeType="1"/>
                </p:cNvSpPr>
                <p:nvPr/>
              </p:nvSpPr>
              <p:spPr bwMode="auto">
                <a:xfrm>
                  <a:off x="528" y="4128"/>
                  <a:ext cx="1296" cy="0"/>
                </a:xfrm>
                <a:prstGeom prst="line">
                  <a:avLst/>
                </a:prstGeom>
                <a:noFill/>
                <a:ln w="38100">
                  <a:solidFill>
                    <a:schemeClr val="tx1"/>
                  </a:solidFill>
                  <a:round/>
                  <a:headEnd/>
                  <a:tailEnd/>
                </a:ln>
              </p:spPr>
              <p:txBody>
                <a:bodyPr wrap="none" anchor="ctr"/>
                <a:lstStyle/>
                <a:p>
                  <a:endParaRPr lang="en-US"/>
                </a:p>
              </p:txBody>
            </p:sp>
            <p:sp>
              <p:nvSpPr>
                <p:cNvPr id="119" name="Line 12"/>
                <p:cNvSpPr>
                  <a:spLocks noChangeShapeType="1"/>
                </p:cNvSpPr>
                <p:nvPr/>
              </p:nvSpPr>
              <p:spPr bwMode="auto">
                <a:xfrm flipV="1">
                  <a:off x="768" y="3984"/>
                  <a:ext cx="0" cy="144"/>
                </a:xfrm>
                <a:prstGeom prst="line">
                  <a:avLst/>
                </a:prstGeom>
                <a:noFill/>
                <a:ln w="28575">
                  <a:solidFill>
                    <a:schemeClr val="tx1"/>
                  </a:solidFill>
                  <a:round/>
                  <a:headEnd/>
                  <a:tailEnd/>
                </a:ln>
              </p:spPr>
              <p:txBody>
                <a:bodyPr wrap="none" anchor="ctr"/>
                <a:lstStyle/>
                <a:p>
                  <a:endParaRPr lang="en-US"/>
                </a:p>
              </p:txBody>
            </p:sp>
            <p:sp>
              <p:nvSpPr>
                <p:cNvPr id="120" name="Line 13"/>
                <p:cNvSpPr>
                  <a:spLocks noChangeShapeType="1"/>
                </p:cNvSpPr>
                <p:nvPr/>
              </p:nvSpPr>
              <p:spPr bwMode="auto">
                <a:xfrm flipV="1">
                  <a:off x="912" y="4032"/>
                  <a:ext cx="0" cy="96"/>
                </a:xfrm>
                <a:prstGeom prst="line">
                  <a:avLst/>
                </a:prstGeom>
                <a:noFill/>
                <a:ln w="28575">
                  <a:solidFill>
                    <a:schemeClr val="tx1"/>
                  </a:solidFill>
                  <a:round/>
                  <a:headEnd/>
                  <a:tailEnd/>
                </a:ln>
              </p:spPr>
              <p:txBody>
                <a:bodyPr wrap="none" anchor="ctr"/>
                <a:lstStyle/>
                <a:p>
                  <a:endParaRPr lang="en-US"/>
                </a:p>
              </p:txBody>
            </p:sp>
            <p:sp>
              <p:nvSpPr>
                <p:cNvPr id="121" name="Line 14"/>
                <p:cNvSpPr>
                  <a:spLocks noChangeShapeType="1"/>
                </p:cNvSpPr>
                <p:nvPr/>
              </p:nvSpPr>
              <p:spPr bwMode="auto">
                <a:xfrm>
                  <a:off x="1344" y="3840"/>
                  <a:ext cx="0" cy="288"/>
                </a:xfrm>
                <a:prstGeom prst="line">
                  <a:avLst/>
                </a:prstGeom>
                <a:noFill/>
                <a:ln w="57150">
                  <a:solidFill>
                    <a:srgbClr val="C30004"/>
                  </a:solidFill>
                  <a:round/>
                  <a:headEnd/>
                  <a:tailEnd/>
                </a:ln>
              </p:spPr>
              <p:txBody>
                <a:bodyPr wrap="none" anchor="ctr"/>
                <a:lstStyle/>
                <a:p>
                  <a:endParaRPr lang="en-US"/>
                </a:p>
              </p:txBody>
            </p:sp>
            <p:sp>
              <p:nvSpPr>
                <p:cNvPr id="122" name="Line 15"/>
                <p:cNvSpPr>
                  <a:spLocks noChangeShapeType="1"/>
                </p:cNvSpPr>
                <p:nvPr/>
              </p:nvSpPr>
              <p:spPr bwMode="auto">
                <a:xfrm>
                  <a:off x="1392" y="4032"/>
                  <a:ext cx="0" cy="96"/>
                </a:xfrm>
                <a:prstGeom prst="line">
                  <a:avLst/>
                </a:prstGeom>
                <a:noFill/>
                <a:ln w="28575">
                  <a:solidFill>
                    <a:schemeClr val="tx1"/>
                  </a:solidFill>
                  <a:round/>
                  <a:headEnd/>
                  <a:tailEnd/>
                </a:ln>
              </p:spPr>
              <p:txBody>
                <a:bodyPr wrap="none" anchor="ctr"/>
                <a:lstStyle/>
                <a:p>
                  <a:endParaRPr lang="en-US"/>
                </a:p>
              </p:txBody>
            </p:sp>
          </p:grpSp>
        </p:grpSp>
        <p:sp>
          <p:nvSpPr>
            <p:cNvPr id="104" name="TextBox 204"/>
            <p:cNvSpPr txBox="1">
              <a:spLocks noChangeArrowheads="1"/>
            </p:cNvSpPr>
            <p:nvPr/>
          </p:nvSpPr>
          <p:spPr bwMode="auto">
            <a:xfrm>
              <a:off x="0" y="4343400"/>
              <a:ext cx="1215322" cy="804906"/>
            </a:xfrm>
            <a:prstGeom prst="rect">
              <a:avLst/>
            </a:prstGeom>
            <a:noFill/>
            <a:ln w="9525">
              <a:noFill/>
              <a:miter lim="800000"/>
              <a:headEnd/>
              <a:tailEnd/>
            </a:ln>
          </p:spPr>
          <p:txBody>
            <a:bodyPr wrap="none">
              <a:spAutoFit/>
            </a:bodyPr>
            <a:lstStyle/>
            <a:p>
              <a:r>
                <a:rPr lang="en-US" sz="1800"/>
                <a:t>Station 1</a:t>
              </a:r>
            </a:p>
            <a:p>
              <a:r>
                <a:rPr lang="en-US" sz="1800"/>
                <a:t>noise</a:t>
              </a:r>
            </a:p>
          </p:txBody>
        </p:sp>
        <p:grpSp>
          <p:nvGrpSpPr>
            <p:cNvPr id="105" name="Group 104"/>
            <p:cNvGrpSpPr>
              <a:grpSpLocks/>
            </p:cNvGrpSpPr>
            <p:nvPr/>
          </p:nvGrpSpPr>
          <p:grpSpPr bwMode="auto">
            <a:xfrm>
              <a:off x="5410200" y="5257804"/>
              <a:ext cx="2057400" cy="1371601"/>
              <a:chOff x="2160" y="3264"/>
              <a:chExt cx="1296" cy="864"/>
            </a:xfrm>
          </p:grpSpPr>
          <p:sp>
            <p:nvSpPr>
              <p:cNvPr id="109" name="Text Box 23"/>
              <p:cNvSpPr txBox="1">
                <a:spLocks noChangeArrowheads="1"/>
              </p:cNvSpPr>
              <p:nvPr/>
            </p:nvSpPr>
            <p:spPr bwMode="auto">
              <a:xfrm>
                <a:off x="2256" y="3264"/>
                <a:ext cx="860" cy="507"/>
              </a:xfrm>
              <a:prstGeom prst="rect">
                <a:avLst/>
              </a:prstGeom>
              <a:noFill/>
              <a:ln w="9525">
                <a:noFill/>
                <a:miter lim="800000"/>
                <a:headEnd/>
                <a:tailEnd/>
              </a:ln>
            </p:spPr>
            <p:txBody>
              <a:bodyPr wrap="none">
                <a:spAutoFit/>
              </a:bodyPr>
              <a:lstStyle/>
              <a:p>
                <a:r>
                  <a:rPr lang="en-US" sz="1800"/>
                  <a:t>Station 2</a:t>
                </a:r>
              </a:p>
              <a:p>
                <a:r>
                  <a:rPr lang="en-US" sz="1800"/>
                  <a:t>detections</a:t>
                </a:r>
              </a:p>
            </p:txBody>
          </p:sp>
          <p:grpSp>
            <p:nvGrpSpPr>
              <p:cNvPr id="110" name="Group 24"/>
              <p:cNvGrpSpPr>
                <a:grpSpLocks/>
              </p:cNvGrpSpPr>
              <p:nvPr/>
            </p:nvGrpSpPr>
            <p:grpSpPr bwMode="auto">
              <a:xfrm>
                <a:off x="2160" y="3840"/>
                <a:ext cx="1296" cy="288"/>
                <a:chOff x="2160" y="3840"/>
                <a:chExt cx="1296" cy="288"/>
              </a:xfrm>
            </p:grpSpPr>
            <p:sp>
              <p:nvSpPr>
                <p:cNvPr id="111" name="Line 25"/>
                <p:cNvSpPr>
                  <a:spLocks noChangeShapeType="1"/>
                </p:cNvSpPr>
                <p:nvPr/>
              </p:nvSpPr>
              <p:spPr bwMode="auto">
                <a:xfrm>
                  <a:off x="2160" y="4128"/>
                  <a:ext cx="1296" cy="0"/>
                </a:xfrm>
                <a:prstGeom prst="line">
                  <a:avLst/>
                </a:prstGeom>
                <a:noFill/>
                <a:ln w="38100">
                  <a:solidFill>
                    <a:schemeClr val="tx1"/>
                  </a:solidFill>
                  <a:round/>
                  <a:headEnd/>
                  <a:tailEnd/>
                </a:ln>
              </p:spPr>
              <p:txBody>
                <a:bodyPr wrap="none" anchor="ctr"/>
                <a:lstStyle/>
                <a:p>
                  <a:endParaRPr lang="en-US"/>
                </a:p>
              </p:txBody>
            </p:sp>
            <p:sp>
              <p:nvSpPr>
                <p:cNvPr id="112" name="Line 26"/>
                <p:cNvSpPr>
                  <a:spLocks noChangeShapeType="1"/>
                </p:cNvSpPr>
                <p:nvPr/>
              </p:nvSpPr>
              <p:spPr bwMode="auto">
                <a:xfrm flipV="1">
                  <a:off x="3072" y="4032"/>
                  <a:ext cx="0" cy="96"/>
                </a:xfrm>
                <a:prstGeom prst="line">
                  <a:avLst/>
                </a:prstGeom>
                <a:noFill/>
                <a:ln w="28575">
                  <a:solidFill>
                    <a:schemeClr val="tx1"/>
                  </a:solidFill>
                  <a:round/>
                  <a:headEnd/>
                  <a:tailEnd/>
                </a:ln>
              </p:spPr>
              <p:txBody>
                <a:bodyPr wrap="none" anchor="ctr"/>
                <a:lstStyle/>
                <a:p>
                  <a:endParaRPr lang="en-US"/>
                </a:p>
              </p:txBody>
            </p:sp>
            <p:sp>
              <p:nvSpPr>
                <p:cNvPr id="113" name="Line 27"/>
                <p:cNvSpPr>
                  <a:spLocks noChangeShapeType="1"/>
                </p:cNvSpPr>
                <p:nvPr/>
              </p:nvSpPr>
              <p:spPr bwMode="auto">
                <a:xfrm>
                  <a:off x="2832" y="3840"/>
                  <a:ext cx="0" cy="288"/>
                </a:xfrm>
                <a:prstGeom prst="line">
                  <a:avLst/>
                </a:prstGeom>
                <a:noFill/>
                <a:ln w="57150">
                  <a:solidFill>
                    <a:srgbClr val="C30004"/>
                  </a:solidFill>
                  <a:round/>
                  <a:headEnd/>
                  <a:tailEnd/>
                </a:ln>
              </p:spPr>
              <p:txBody>
                <a:bodyPr wrap="none" anchor="ctr"/>
                <a:lstStyle/>
                <a:p>
                  <a:endParaRPr lang="en-US"/>
                </a:p>
              </p:txBody>
            </p:sp>
            <p:sp>
              <p:nvSpPr>
                <p:cNvPr id="114" name="Line 28"/>
                <p:cNvSpPr>
                  <a:spLocks noChangeShapeType="1"/>
                </p:cNvSpPr>
                <p:nvPr/>
              </p:nvSpPr>
              <p:spPr bwMode="auto">
                <a:xfrm>
                  <a:off x="3024" y="4032"/>
                  <a:ext cx="0" cy="96"/>
                </a:xfrm>
                <a:prstGeom prst="line">
                  <a:avLst/>
                </a:prstGeom>
                <a:noFill/>
                <a:ln w="28575">
                  <a:solidFill>
                    <a:schemeClr val="tx1"/>
                  </a:solidFill>
                  <a:round/>
                  <a:headEnd/>
                  <a:tailEnd/>
                </a:ln>
              </p:spPr>
              <p:txBody>
                <a:bodyPr wrap="none" anchor="ctr"/>
                <a:lstStyle/>
                <a:p>
                  <a:endParaRPr lang="en-US"/>
                </a:p>
              </p:txBody>
            </p:sp>
            <p:sp>
              <p:nvSpPr>
                <p:cNvPr id="115" name="Line 29"/>
                <p:cNvSpPr>
                  <a:spLocks noChangeShapeType="1"/>
                </p:cNvSpPr>
                <p:nvPr/>
              </p:nvSpPr>
              <p:spPr bwMode="auto">
                <a:xfrm>
                  <a:off x="3168" y="3936"/>
                  <a:ext cx="0" cy="192"/>
                </a:xfrm>
                <a:prstGeom prst="line">
                  <a:avLst/>
                </a:prstGeom>
                <a:noFill/>
                <a:ln w="57150">
                  <a:solidFill>
                    <a:srgbClr val="0000FF"/>
                  </a:solidFill>
                  <a:round/>
                  <a:headEnd/>
                  <a:tailEnd/>
                </a:ln>
              </p:spPr>
              <p:txBody>
                <a:bodyPr wrap="none" anchor="ctr"/>
                <a:lstStyle/>
                <a:p>
                  <a:endParaRPr lang="en-US"/>
                </a:p>
              </p:txBody>
            </p:sp>
          </p:grpSp>
        </p:grpSp>
        <p:sp>
          <p:nvSpPr>
            <p:cNvPr id="106" name="TextBox 206"/>
            <p:cNvSpPr txBox="1">
              <a:spLocks noChangeArrowheads="1"/>
            </p:cNvSpPr>
            <p:nvPr/>
          </p:nvSpPr>
          <p:spPr bwMode="auto">
            <a:xfrm>
              <a:off x="7962265" y="4800600"/>
              <a:ext cx="1215322" cy="804906"/>
            </a:xfrm>
            <a:prstGeom prst="rect">
              <a:avLst/>
            </a:prstGeom>
            <a:noFill/>
            <a:ln w="9525">
              <a:noFill/>
              <a:miter lim="800000"/>
              <a:headEnd/>
              <a:tailEnd/>
            </a:ln>
          </p:spPr>
          <p:txBody>
            <a:bodyPr wrap="none">
              <a:spAutoFit/>
            </a:bodyPr>
            <a:lstStyle/>
            <a:p>
              <a:r>
                <a:rPr lang="en-US" sz="1800"/>
                <a:t>Station 2</a:t>
              </a:r>
            </a:p>
            <a:p>
              <a:r>
                <a:rPr lang="en-US" sz="1800"/>
                <a:t>noise</a:t>
              </a:r>
            </a:p>
          </p:txBody>
        </p:sp>
        <p:sp>
          <p:nvSpPr>
            <p:cNvPr id="107" name="Text Box 39"/>
            <p:cNvSpPr txBox="1">
              <a:spLocks noChangeArrowheads="1"/>
            </p:cNvSpPr>
            <p:nvPr/>
          </p:nvSpPr>
          <p:spPr bwMode="auto">
            <a:xfrm>
              <a:off x="152400" y="3276601"/>
              <a:ext cx="1502900" cy="804906"/>
            </a:xfrm>
            <a:prstGeom prst="rect">
              <a:avLst/>
            </a:prstGeom>
            <a:noFill/>
            <a:ln w="9525">
              <a:noFill/>
              <a:miter lim="800000"/>
              <a:headEnd/>
              <a:tailEnd/>
            </a:ln>
          </p:spPr>
          <p:txBody>
            <a:bodyPr wrap="none">
              <a:spAutoFit/>
            </a:bodyPr>
            <a:lstStyle/>
            <a:p>
              <a:r>
                <a:rPr lang="en-US" sz="1800">
                  <a:solidFill>
                    <a:srgbClr val="009900"/>
                  </a:solidFill>
                </a:rPr>
                <a:t>Detected at</a:t>
              </a:r>
            </a:p>
            <a:p>
              <a:r>
                <a:rPr lang="en-US" sz="1800">
                  <a:solidFill>
                    <a:srgbClr val="009900"/>
                  </a:solidFill>
                </a:rPr>
                <a:t>Station 1?</a:t>
              </a:r>
              <a:endParaRPr lang="en-US" sz="1800">
                <a:solidFill>
                  <a:srgbClr val="C30004"/>
                </a:solidFill>
              </a:endParaRPr>
            </a:p>
          </p:txBody>
        </p:sp>
        <p:sp>
          <p:nvSpPr>
            <p:cNvPr id="108" name="Text Box 40"/>
            <p:cNvSpPr txBox="1">
              <a:spLocks noChangeArrowheads="1"/>
            </p:cNvSpPr>
            <p:nvPr/>
          </p:nvSpPr>
          <p:spPr bwMode="auto">
            <a:xfrm>
              <a:off x="7140575" y="3352800"/>
              <a:ext cx="1502900" cy="804906"/>
            </a:xfrm>
            <a:prstGeom prst="rect">
              <a:avLst/>
            </a:prstGeom>
            <a:noFill/>
            <a:ln w="9525">
              <a:noFill/>
              <a:miter lim="800000"/>
              <a:headEnd/>
              <a:tailEnd/>
            </a:ln>
          </p:spPr>
          <p:txBody>
            <a:bodyPr wrap="none">
              <a:spAutoFit/>
            </a:bodyPr>
            <a:lstStyle/>
            <a:p>
              <a:r>
                <a:rPr lang="en-US" sz="1800">
                  <a:solidFill>
                    <a:srgbClr val="009900"/>
                  </a:solidFill>
                </a:rPr>
                <a:t>Detected at</a:t>
              </a:r>
            </a:p>
            <a:p>
              <a:r>
                <a:rPr lang="en-US" sz="1800">
                  <a:solidFill>
                    <a:srgbClr val="009900"/>
                  </a:solidFill>
                </a:rPr>
                <a:t>Station 2?</a:t>
              </a:r>
              <a:endParaRPr lang="en-US" sz="1800">
                <a:solidFill>
                  <a:srgbClr val="C30004"/>
                </a:solidFill>
              </a:endParaRPr>
            </a:p>
          </p:txBody>
        </p:sp>
      </p:grpSp>
      <p:graphicFrame>
        <p:nvGraphicFramePr>
          <p:cNvPr id="123" name="Picture Placeholder 62"/>
          <p:cNvGraphicFramePr>
            <a:graphicFrameLocks noGrp="1"/>
          </p:cNvGraphicFramePr>
          <p:nvPr>
            <p:ph type="pic" sz="quarter" idx="115"/>
          </p:nvPr>
        </p:nvGraphicFramePr>
        <p:xfrm>
          <a:off x="8562925" y="15495162"/>
          <a:ext cx="7754386" cy="3108960"/>
        </p:xfrm>
        <a:graphic>
          <a:graphicData uri="http://schemas.openxmlformats.org/drawingml/2006/table">
            <a:tbl>
              <a:tblPr firstRow="1" bandRow="1">
                <a:tableStyleId>{7DF18680-E054-41AD-8BC1-D1AEF772440D}</a:tableStyleId>
              </a:tblPr>
              <a:tblGrid>
                <a:gridCol w="1563770"/>
                <a:gridCol w="1671982"/>
                <a:gridCol w="1025662"/>
                <a:gridCol w="1294840"/>
                <a:gridCol w="1070401"/>
                <a:gridCol w="1127731"/>
              </a:tblGrid>
              <a:tr h="370840">
                <a:tc rowSpan="2">
                  <a:txBody>
                    <a:bodyPr/>
                    <a:lstStyle/>
                    <a:p>
                      <a:pPr algn="ctr"/>
                      <a:r>
                        <a:rPr lang="en-US" sz="2400" dirty="0" smtClean="0"/>
                        <a:t>m</a:t>
                      </a:r>
                      <a:r>
                        <a:rPr lang="en-US" sz="2400" baseline="-25000" dirty="0" smtClean="0"/>
                        <a:t>b</a:t>
                      </a:r>
                      <a:r>
                        <a:rPr lang="en-US" sz="2400" dirty="0" smtClean="0"/>
                        <a:t> range</a:t>
                      </a:r>
                      <a:endParaRPr lang="en-US" sz="2400" dirty="0"/>
                    </a:p>
                  </a:txBody>
                  <a:tcPr anchor="ctr"/>
                </a:tc>
                <a:tc rowSpan="2">
                  <a:txBody>
                    <a:bodyPr/>
                    <a:lstStyle/>
                    <a:p>
                      <a:r>
                        <a:rPr lang="en-US" sz="2400" dirty="0" smtClean="0"/>
                        <a:t>Number </a:t>
                      </a:r>
                    </a:p>
                    <a:p>
                      <a:r>
                        <a:rPr lang="en-US" sz="2400" dirty="0" smtClean="0"/>
                        <a:t>of Events</a:t>
                      </a:r>
                      <a:endParaRPr lang="en-US" sz="2400" dirty="0"/>
                    </a:p>
                  </a:txBody>
                  <a:tcPr anchor="ctr"/>
                </a:tc>
                <a:tc gridSpan="2">
                  <a:txBody>
                    <a:bodyPr/>
                    <a:lstStyle/>
                    <a:p>
                      <a:pPr algn="ctr"/>
                      <a:r>
                        <a:rPr lang="en-US" sz="2400" dirty="0" smtClean="0"/>
                        <a:t>SEL3</a:t>
                      </a:r>
                      <a:endParaRPr lang="en-US" sz="2400" dirty="0"/>
                    </a:p>
                  </a:txBody>
                  <a:tcPr/>
                </a:tc>
                <a:tc hMerge="1">
                  <a:txBody>
                    <a:bodyPr/>
                    <a:lstStyle/>
                    <a:p>
                      <a:endParaRPr lang="en-US" sz="3200" dirty="0"/>
                    </a:p>
                  </a:txBody>
                  <a:tcPr/>
                </a:tc>
                <a:tc gridSpan="2">
                  <a:txBody>
                    <a:bodyPr/>
                    <a:lstStyle/>
                    <a:p>
                      <a:pPr algn="ctr"/>
                      <a:r>
                        <a:rPr lang="en-US" sz="2400" dirty="0" smtClean="0"/>
                        <a:t>NET-VISA</a:t>
                      </a:r>
                      <a:endParaRPr lang="en-US" sz="2400" dirty="0"/>
                    </a:p>
                  </a:txBody>
                  <a:tcPr/>
                </a:tc>
                <a:tc hMerge="1">
                  <a:txBody>
                    <a:bodyPr/>
                    <a:lstStyle/>
                    <a:p>
                      <a:endParaRPr lang="en-US" sz="3200" dirty="0"/>
                    </a:p>
                  </a:txBody>
                  <a:tcPr/>
                </a:tc>
              </a:tr>
              <a:tr h="370840">
                <a:tc vMerge="1">
                  <a:txBody>
                    <a:bodyPr/>
                    <a:lstStyle/>
                    <a:p>
                      <a:endParaRPr lang="en-US" sz="3200" dirty="0"/>
                    </a:p>
                  </a:txBody>
                  <a:tcPr/>
                </a:tc>
                <a:tc vMerge="1">
                  <a:txBody>
                    <a:bodyPr/>
                    <a:lstStyle/>
                    <a:p>
                      <a:endParaRPr lang="en-US" sz="3200" dirty="0"/>
                    </a:p>
                  </a:txBody>
                  <a:tcPr/>
                </a:tc>
                <a:tc>
                  <a:txBody>
                    <a:bodyPr/>
                    <a:lstStyle/>
                    <a:p>
                      <a:r>
                        <a:rPr lang="en-US" sz="2400" dirty="0" smtClean="0"/>
                        <a:t>Recall</a:t>
                      </a:r>
                    </a:p>
                    <a:p>
                      <a:r>
                        <a:rPr lang="en-US" sz="2400" dirty="0" smtClean="0"/>
                        <a:t>(%)</a:t>
                      </a:r>
                      <a:endParaRPr lang="en-US" sz="2400" dirty="0"/>
                    </a:p>
                  </a:txBody>
                  <a:tcPr/>
                </a:tc>
                <a:tc>
                  <a:txBody>
                    <a:bodyPr/>
                    <a:lstStyle/>
                    <a:p>
                      <a:r>
                        <a:rPr lang="en-US" sz="2400" dirty="0" smtClean="0"/>
                        <a:t>Error</a:t>
                      </a:r>
                    </a:p>
                    <a:p>
                      <a:r>
                        <a:rPr lang="en-US" sz="2400" dirty="0" smtClean="0"/>
                        <a:t>(km)</a:t>
                      </a:r>
                      <a:endParaRPr lang="en-US" sz="2400" dirty="0"/>
                    </a:p>
                  </a:txBody>
                  <a:tcPr/>
                </a:tc>
                <a:tc>
                  <a:txBody>
                    <a:bodyPr/>
                    <a:lstStyle/>
                    <a:p>
                      <a:r>
                        <a:rPr lang="en-US" sz="2400" dirty="0" smtClean="0"/>
                        <a:t>Recall</a:t>
                      </a:r>
                    </a:p>
                    <a:p>
                      <a:r>
                        <a:rPr lang="en-US" sz="2400" dirty="0" smtClean="0"/>
                        <a:t>(%)</a:t>
                      </a:r>
                      <a:endParaRPr lang="en-US" sz="2400" dirty="0"/>
                    </a:p>
                  </a:txBody>
                  <a:tcPr/>
                </a:tc>
                <a:tc>
                  <a:txBody>
                    <a:bodyPr/>
                    <a:lstStyle/>
                    <a:p>
                      <a:r>
                        <a:rPr lang="en-US" sz="2400" dirty="0" smtClean="0"/>
                        <a:t>Error</a:t>
                      </a:r>
                    </a:p>
                    <a:p>
                      <a:r>
                        <a:rPr lang="en-US" sz="2400" dirty="0" smtClean="0"/>
                        <a:t>(km)</a:t>
                      </a:r>
                      <a:endParaRPr lang="en-US" sz="2400" dirty="0"/>
                    </a:p>
                  </a:txBody>
                  <a:tcPr/>
                </a:tc>
              </a:tr>
              <a:tr h="370840">
                <a:tc>
                  <a:txBody>
                    <a:bodyPr/>
                    <a:lstStyle/>
                    <a:p>
                      <a:pPr algn="ctr"/>
                      <a:r>
                        <a:rPr lang="en-US" sz="2400" dirty="0" smtClean="0"/>
                        <a:t>0-2</a:t>
                      </a:r>
                      <a:endParaRPr lang="en-US" sz="2400" dirty="0"/>
                    </a:p>
                  </a:txBody>
                  <a:tcPr/>
                </a:tc>
                <a:tc>
                  <a:txBody>
                    <a:bodyPr/>
                    <a:lstStyle/>
                    <a:p>
                      <a:pPr algn="ctr"/>
                      <a:r>
                        <a:rPr lang="en-US" sz="2400" dirty="0" smtClean="0"/>
                        <a:t>74</a:t>
                      </a:r>
                      <a:endParaRPr lang="en-US" sz="2400" dirty="0"/>
                    </a:p>
                  </a:txBody>
                  <a:tcPr/>
                </a:tc>
                <a:tc>
                  <a:txBody>
                    <a:bodyPr/>
                    <a:lstStyle/>
                    <a:p>
                      <a:r>
                        <a:rPr lang="en-US" sz="2400" dirty="0" smtClean="0"/>
                        <a:t>64.9</a:t>
                      </a:r>
                      <a:endParaRPr lang="en-US" sz="2400" dirty="0"/>
                    </a:p>
                  </a:txBody>
                  <a:tcPr/>
                </a:tc>
                <a:tc>
                  <a:txBody>
                    <a:bodyPr/>
                    <a:lstStyle/>
                    <a:p>
                      <a:r>
                        <a:rPr lang="en-US" sz="2400" dirty="0" smtClean="0"/>
                        <a:t>101</a:t>
                      </a:r>
                      <a:endParaRPr lang="en-US" sz="2400" dirty="0"/>
                    </a:p>
                  </a:txBody>
                  <a:tcPr/>
                </a:tc>
                <a:tc>
                  <a:txBody>
                    <a:bodyPr/>
                    <a:lstStyle/>
                    <a:p>
                      <a:r>
                        <a:rPr lang="en-US" sz="2400" dirty="0" smtClean="0"/>
                        <a:t>86.5</a:t>
                      </a:r>
                      <a:endParaRPr lang="en-US" sz="2400" dirty="0"/>
                    </a:p>
                  </a:txBody>
                  <a:tcPr/>
                </a:tc>
                <a:tc>
                  <a:txBody>
                    <a:bodyPr/>
                    <a:lstStyle/>
                    <a:p>
                      <a:r>
                        <a:rPr lang="en-US" sz="2400" dirty="0" smtClean="0"/>
                        <a:t>101</a:t>
                      </a:r>
                      <a:endParaRPr lang="en-US" sz="2400" dirty="0"/>
                    </a:p>
                  </a:txBody>
                  <a:tcPr/>
                </a:tc>
              </a:tr>
              <a:tr h="370840">
                <a:tc>
                  <a:txBody>
                    <a:bodyPr/>
                    <a:lstStyle/>
                    <a:p>
                      <a:pPr algn="ctr"/>
                      <a:r>
                        <a:rPr lang="en-US" sz="2400" dirty="0" smtClean="0"/>
                        <a:t>2-3</a:t>
                      </a:r>
                      <a:endParaRPr lang="en-US" sz="2400" dirty="0"/>
                    </a:p>
                  </a:txBody>
                  <a:tcPr/>
                </a:tc>
                <a:tc>
                  <a:txBody>
                    <a:bodyPr/>
                    <a:lstStyle/>
                    <a:p>
                      <a:pPr algn="ctr"/>
                      <a:r>
                        <a:rPr lang="en-US" sz="2400" dirty="0" smtClean="0"/>
                        <a:t>36</a:t>
                      </a:r>
                      <a:endParaRPr lang="en-US" sz="2400" dirty="0"/>
                    </a:p>
                  </a:txBody>
                  <a:tcPr/>
                </a:tc>
                <a:tc>
                  <a:txBody>
                    <a:bodyPr/>
                    <a:lstStyle/>
                    <a:p>
                      <a:r>
                        <a:rPr lang="en-US" sz="2400" dirty="0" smtClean="0"/>
                        <a:t>50.0</a:t>
                      </a:r>
                      <a:endParaRPr lang="en-US" sz="2400" dirty="0"/>
                    </a:p>
                  </a:txBody>
                  <a:tcPr/>
                </a:tc>
                <a:tc>
                  <a:txBody>
                    <a:bodyPr/>
                    <a:lstStyle/>
                    <a:p>
                      <a:r>
                        <a:rPr lang="en-US" sz="2400" dirty="0" smtClean="0"/>
                        <a:t>186</a:t>
                      </a:r>
                      <a:endParaRPr lang="en-US" sz="2400" dirty="0"/>
                    </a:p>
                  </a:txBody>
                  <a:tcPr/>
                </a:tc>
                <a:tc>
                  <a:txBody>
                    <a:bodyPr/>
                    <a:lstStyle/>
                    <a:p>
                      <a:r>
                        <a:rPr lang="en-US" sz="2400" dirty="0" smtClean="0"/>
                        <a:t>77.8</a:t>
                      </a:r>
                      <a:endParaRPr lang="en-US" sz="2400" dirty="0"/>
                    </a:p>
                  </a:txBody>
                  <a:tcPr/>
                </a:tc>
                <a:tc>
                  <a:txBody>
                    <a:bodyPr/>
                    <a:lstStyle/>
                    <a:p>
                      <a:r>
                        <a:rPr lang="en-US" sz="2400" dirty="0" smtClean="0"/>
                        <a:t>159</a:t>
                      </a:r>
                      <a:endParaRPr lang="en-US" sz="2400" dirty="0"/>
                    </a:p>
                  </a:txBody>
                  <a:tcPr/>
                </a:tc>
              </a:tr>
              <a:tr h="370840">
                <a:tc>
                  <a:txBody>
                    <a:bodyPr/>
                    <a:lstStyle/>
                    <a:p>
                      <a:pPr algn="ctr"/>
                      <a:r>
                        <a:rPr lang="en-US" sz="2400" dirty="0" smtClean="0"/>
                        <a:t>3-4</a:t>
                      </a:r>
                      <a:endParaRPr lang="en-US" sz="2400" dirty="0"/>
                    </a:p>
                  </a:txBody>
                  <a:tcPr/>
                </a:tc>
                <a:tc>
                  <a:txBody>
                    <a:bodyPr/>
                    <a:lstStyle/>
                    <a:p>
                      <a:pPr algn="ctr"/>
                      <a:r>
                        <a:rPr lang="en-US" sz="2400" dirty="0" smtClean="0"/>
                        <a:t>558</a:t>
                      </a:r>
                      <a:endParaRPr lang="en-US" sz="2400" dirty="0"/>
                    </a:p>
                  </a:txBody>
                  <a:tcPr/>
                </a:tc>
                <a:tc>
                  <a:txBody>
                    <a:bodyPr/>
                    <a:lstStyle/>
                    <a:p>
                      <a:r>
                        <a:rPr lang="en-US" sz="2400" dirty="0" smtClean="0"/>
                        <a:t>66.5</a:t>
                      </a:r>
                      <a:endParaRPr lang="en-US" sz="2400" dirty="0"/>
                    </a:p>
                  </a:txBody>
                  <a:tcPr/>
                </a:tc>
                <a:tc>
                  <a:txBody>
                    <a:bodyPr/>
                    <a:lstStyle/>
                    <a:p>
                      <a:r>
                        <a:rPr lang="en-US" sz="2400" dirty="0" smtClean="0"/>
                        <a:t>104</a:t>
                      </a:r>
                      <a:endParaRPr lang="en-US" sz="2400" dirty="0"/>
                    </a:p>
                  </a:txBody>
                  <a:tcPr/>
                </a:tc>
                <a:tc>
                  <a:txBody>
                    <a:bodyPr/>
                    <a:lstStyle/>
                    <a:p>
                      <a:r>
                        <a:rPr lang="en-US" sz="2400" dirty="0" smtClean="0"/>
                        <a:t>86.4</a:t>
                      </a:r>
                      <a:endParaRPr lang="en-US" sz="2400" dirty="0"/>
                    </a:p>
                  </a:txBody>
                  <a:tcPr/>
                </a:tc>
                <a:tc>
                  <a:txBody>
                    <a:bodyPr/>
                    <a:lstStyle/>
                    <a:p>
                      <a:r>
                        <a:rPr lang="en-US" sz="2400" dirty="0" smtClean="0"/>
                        <a:t>115</a:t>
                      </a:r>
                      <a:endParaRPr lang="en-US" sz="2400" dirty="0"/>
                    </a:p>
                  </a:txBody>
                  <a:tcPr/>
                </a:tc>
              </a:tr>
              <a:tr h="370840">
                <a:tc>
                  <a:txBody>
                    <a:bodyPr/>
                    <a:lstStyle/>
                    <a:p>
                      <a:pPr algn="ctr"/>
                      <a:r>
                        <a:rPr lang="en-US" sz="2400" dirty="0" smtClean="0"/>
                        <a:t>&gt;4</a:t>
                      </a:r>
                      <a:endParaRPr lang="en-US" sz="2400" dirty="0"/>
                    </a:p>
                  </a:txBody>
                  <a:tcPr/>
                </a:tc>
                <a:tc>
                  <a:txBody>
                    <a:bodyPr/>
                    <a:lstStyle/>
                    <a:p>
                      <a:pPr algn="ctr"/>
                      <a:r>
                        <a:rPr lang="en-US" sz="2400" dirty="0" smtClean="0"/>
                        <a:t>164</a:t>
                      </a:r>
                      <a:endParaRPr lang="en-US" sz="2400" dirty="0"/>
                    </a:p>
                  </a:txBody>
                  <a:tcPr/>
                </a:tc>
                <a:tc>
                  <a:txBody>
                    <a:bodyPr/>
                    <a:lstStyle/>
                    <a:p>
                      <a:r>
                        <a:rPr lang="en-US" sz="2400" dirty="0" smtClean="0"/>
                        <a:t>86.6</a:t>
                      </a:r>
                      <a:endParaRPr lang="en-US" sz="2400" dirty="0"/>
                    </a:p>
                  </a:txBody>
                  <a:tcPr/>
                </a:tc>
                <a:tc>
                  <a:txBody>
                    <a:bodyPr/>
                    <a:lstStyle/>
                    <a:p>
                      <a:r>
                        <a:rPr lang="en-US" sz="2400" dirty="0" smtClean="0"/>
                        <a:t>70</a:t>
                      </a:r>
                      <a:endParaRPr lang="en-US" sz="2400" dirty="0"/>
                    </a:p>
                  </a:txBody>
                  <a:tcPr/>
                </a:tc>
                <a:tc>
                  <a:txBody>
                    <a:bodyPr/>
                    <a:lstStyle/>
                    <a:p>
                      <a:r>
                        <a:rPr lang="en-US" sz="2400" dirty="0" smtClean="0"/>
                        <a:t>93.3</a:t>
                      </a:r>
                      <a:endParaRPr lang="en-US" sz="2400" dirty="0"/>
                    </a:p>
                  </a:txBody>
                  <a:tcPr/>
                </a:tc>
                <a:tc>
                  <a:txBody>
                    <a:bodyPr/>
                    <a:lstStyle/>
                    <a:p>
                      <a:r>
                        <a:rPr lang="en-US" sz="2400" dirty="0" smtClean="0"/>
                        <a:t>78</a:t>
                      </a:r>
                      <a:endParaRPr lang="en-US" sz="2400" dirty="0"/>
                    </a:p>
                  </a:txBody>
                  <a:tcPr/>
                </a:tc>
              </a:tr>
            </a:tbl>
          </a:graphicData>
        </a:graphic>
      </p:graphicFrame>
      <p:graphicFrame>
        <p:nvGraphicFramePr>
          <p:cNvPr id="1026" name="Object 473"/>
          <p:cNvGraphicFramePr>
            <a:graphicFrameLocks noChangeAspect="1"/>
          </p:cNvGraphicFramePr>
          <p:nvPr/>
        </p:nvGraphicFramePr>
        <p:xfrm>
          <a:off x="8764366" y="13245682"/>
          <a:ext cx="2273500" cy="1716117"/>
        </p:xfrm>
        <a:graphic>
          <a:graphicData uri="http://schemas.openxmlformats.org/presentationml/2006/ole">
            <p:oleObj spid="_x0000_s1071" name="Acrobat Document" r:id="rId8" imgW="5591160" imgH="4219395" progId="AcroExch.Document.7">
              <p:embed/>
            </p:oleObj>
          </a:graphicData>
        </a:graphic>
      </p:graphicFrame>
      <p:graphicFrame>
        <p:nvGraphicFramePr>
          <p:cNvPr id="1027" name="Object 474"/>
          <p:cNvGraphicFramePr>
            <a:graphicFrameLocks noChangeAspect="1"/>
          </p:cNvGraphicFramePr>
          <p:nvPr/>
        </p:nvGraphicFramePr>
        <p:xfrm>
          <a:off x="11389554" y="13218395"/>
          <a:ext cx="2309054" cy="1743404"/>
        </p:xfrm>
        <a:graphic>
          <a:graphicData uri="http://schemas.openxmlformats.org/presentationml/2006/ole">
            <p:oleObj spid="_x0000_s1072" name="Acrobat Document" r:id="rId9" imgW="5591160" imgH="4219395" progId="AcroExch.Document.7">
              <p:embed/>
            </p:oleObj>
          </a:graphicData>
        </a:graphic>
      </p:graphicFrame>
      <p:pic>
        <p:nvPicPr>
          <p:cNvPr id="125" name="Content Placeholder 5" descr="false_logamp_P_6.png"/>
          <p:cNvPicPr>
            <a:picLocks noChangeAspect="1"/>
          </p:cNvPicPr>
          <p:nvPr/>
        </p:nvPicPr>
        <p:blipFill>
          <a:blip r:embed="rId10" cstate="print"/>
          <a:stretch>
            <a:fillRect/>
          </a:stretch>
        </p:blipFill>
        <p:spPr>
          <a:xfrm>
            <a:off x="13851376" y="13218395"/>
            <a:ext cx="2234091" cy="1685848"/>
          </a:xfrm>
          <a:prstGeom prst="rect">
            <a:avLst/>
          </a:prstGeom>
        </p:spPr>
      </p:pic>
      <p:sp>
        <p:nvSpPr>
          <p:cNvPr id="53" name="Text Placeholder 52"/>
          <p:cNvSpPr>
            <a:spLocks noGrp="1"/>
          </p:cNvSpPr>
          <p:nvPr>
            <p:ph type="body" sz="quarter" idx="157"/>
          </p:nvPr>
        </p:nvSpPr>
        <p:spPr>
          <a:xfrm>
            <a:off x="8559619" y="8841283"/>
            <a:ext cx="7772780" cy="1055661"/>
          </a:xfrm>
        </p:spPr>
        <p:txBody>
          <a:bodyPr/>
          <a:lstStyle/>
          <a:p>
            <a:r>
              <a:rPr lang="en-US" dirty="0" smtClean="0"/>
              <a:t>The model consists of various probability distributions, which include:</a:t>
            </a:r>
          </a:p>
          <a:p>
            <a:pPr>
              <a:buFont typeface="Arial" pitchFamily="34" charset="0"/>
              <a:buChar char="•"/>
            </a:pPr>
            <a:r>
              <a:rPr lang="en-US" dirty="0" smtClean="0"/>
              <a:t> A distribution for seismic event locations, which includes natural seismicity and manmade seismicity (assumed uniform).</a:t>
            </a:r>
            <a:endParaRPr lang="en-US" dirty="0"/>
          </a:p>
        </p:txBody>
      </p:sp>
      <p:sp>
        <p:nvSpPr>
          <p:cNvPr id="52" name="Text Placeholder 51"/>
          <p:cNvSpPr>
            <a:spLocks noGrp="1"/>
          </p:cNvSpPr>
          <p:nvPr>
            <p:ph type="body" sz="quarter" idx="156"/>
          </p:nvPr>
        </p:nvSpPr>
        <p:spPr>
          <a:xfrm>
            <a:off x="8579942" y="11885735"/>
            <a:ext cx="7772780" cy="1332660"/>
          </a:xfrm>
        </p:spPr>
        <p:txBody>
          <a:bodyPr/>
          <a:lstStyle/>
          <a:p>
            <a:pPr>
              <a:buFont typeface="Arial" pitchFamily="34" charset="0"/>
              <a:buChar char="•"/>
            </a:pPr>
            <a:r>
              <a:rPr lang="en-US" dirty="0" smtClean="0"/>
              <a:t> The detection probability of an event depends only on event magnitude, depth, and distance to station.</a:t>
            </a:r>
          </a:p>
          <a:p>
            <a:pPr>
              <a:buFont typeface="Arial" pitchFamily="34" charset="0"/>
              <a:buChar char="•"/>
            </a:pPr>
            <a:r>
              <a:rPr lang="en-US" dirty="0" smtClean="0"/>
              <a:t> The residual distribution for the travel time, azimuth, and slowness are mostly modeled as </a:t>
            </a:r>
            <a:r>
              <a:rPr lang="en-US" dirty="0" err="1" smtClean="0"/>
              <a:t>Laplacian</a:t>
            </a:r>
            <a:r>
              <a:rPr lang="en-US" dirty="0" smtClean="0"/>
              <a:t> distributions.</a:t>
            </a:r>
            <a:endParaRPr lang="en-US" dirty="0"/>
          </a:p>
        </p:txBody>
      </p:sp>
      <p:pic>
        <p:nvPicPr>
          <p:cNvPr id="126" name="Picture 125" descr="Logo CTBTO.png"/>
          <p:cNvPicPr>
            <a:picLocks noChangeAspect="1"/>
          </p:cNvPicPr>
          <p:nvPr/>
        </p:nvPicPr>
        <p:blipFill>
          <a:blip r:embed="rId11" cstate="print"/>
          <a:stretch>
            <a:fillRect/>
          </a:stretch>
        </p:blipFill>
        <p:spPr>
          <a:xfrm>
            <a:off x="37178473" y="830677"/>
            <a:ext cx="3527507" cy="1080673"/>
          </a:xfrm>
          <a:prstGeom prst="rect">
            <a:avLst/>
          </a:prstGeom>
          <a:solidFill>
            <a:schemeClr val="bg2"/>
          </a:solidFill>
        </p:spPr>
      </p:pic>
      <p:sp>
        <p:nvSpPr>
          <p:cNvPr id="6" name="TextBox 5"/>
          <p:cNvSpPr txBox="1"/>
          <p:nvPr/>
        </p:nvSpPr>
        <p:spPr>
          <a:xfrm>
            <a:off x="25345631" y="6748575"/>
            <a:ext cx="2277123" cy="338554"/>
          </a:xfrm>
          <a:prstGeom prst="rect">
            <a:avLst/>
          </a:prstGeom>
          <a:solidFill>
            <a:schemeClr val="bg2"/>
          </a:solidFill>
          <a:effectLst>
            <a:softEdge rad="0"/>
          </a:effectLst>
        </p:spPr>
        <p:txBody>
          <a:bodyPr wrap="square" rtlCol="0">
            <a:spAutoFit/>
          </a:bodyPr>
          <a:lstStyle/>
          <a:p>
            <a:r>
              <a:rPr lang="en-US" sz="1600" b="1" dirty="0" smtClean="0"/>
              <a:t>Arrival-Time Picks</a:t>
            </a:r>
          </a:p>
        </p:txBody>
      </p:sp>
      <p:sp>
        <p:nvSpPr>
          <p:cNvPr id="141" name="TextBox 140"/>
          <p:cNvSpPr txBox="1"/>
          <p:nvPr/>
        </p:nvSpPr>
        <p:spPr>
          <a:xfrm>
            <a:off x="25342114" y="7459154"/>
            <a:ext cx="2280640" cy="584775"/>
          </a:xfrm>
          <a:prstGeom prst="rect">
            <a:avLst/>
          </a:prstGeom>
          <a:solidFill>
            <a:schemeClr val="bg2"/>
          </a:solidFill>
        </p:spPr>
        <p:txBody>
          <a:bodyPr wrap="square" rtlCol="0">
            <a:spAutoFit/>
          </a:bodyPr>
          <a:lstStyle/>
          <a:p>
            <a:r>
              <a:rPr lang="en-US" sz="1600" b="1" dirty="0" smtClean="0"/>
              <a:t>Arrival-time Differences</a:t>
            </a:r>
          </a:p>
          <a:p>
            <a:r>
              <a:rPr lang="en-US" sz="1600" dirty="0" smtClean="0"/>
              <a:t>(waveform matching</a:t>
            </a:r>
            <a:r>
              <a:rPr lang="en-US" sz="1400" dirty="0" smtClean="0"/>
              <a:t>)</a:t>
            </a:r>
          </a:p>
        </p:txBody>
      </p:sp>
      <p:sp>
        <p:nvSpPr>
          <p:cNvPr id="143" name="TextBox 142"/>
          <p:cNvSpPr txBox="1"/>
          <p:nvPr/>
        </p:nvSpPr>
        <p:spPr>
          <a:xfrm>
            <a:off x="29832300" y="6748721"/>
            <a:ext cx="2565400" cy="338554"/>
          </a:xfrm>
          <a:prstGeom prst="rect">
            <a:avLst/>
          </a:prstGeom>
          <a:solidFill>
            <a:schemeClr val="bg2"/>
          </a:solidFill>
        </p:spPr>
        <p:txBody>
          <a:bodyPr wrap="square" rtlCol="0">
            <a:spAutoFit/>
          </a:bodyPr>
          <a:lstStyle/>
          <a:p>
            <a:r>
              <a:rPr lang="en-US" sz="1600" b="1" dirty="0" smtClean="0"/>
              <a:t>Event Locations</a:t>
            </a:r>
            <a:endParaRPr lang="en-US" sz="1600" b="1" dirty="0"/>
          </a:p>
        </p:txBody>
      </p:sp>
      <p:sp>
        <p:nvSpPr>
          <p:cNvPr id="144" name="TextBox 143"/>
          <p:cNvSpPr txBox="1"/>
          <p:nvPr/>
        </p:nvSpPr>
        <p:spPr>
          <a:xfrm>
            <a:off x="29832300" y="7422478"/>
            <a:ext cx="2565400" cy="338554"/>
          </a:xfrm>
          <a:prstGeom prst="rect">
            <a:avLst/>
          </a:prstGeom>
          <a:solidFill>
            <a:schemeClr val="bg2"/>
          </a:solidFill>
        </p:spPr>
        <p:txBody>
          <a:bodyPr wrap="square" rtlCol="0">
            <a:spAutoFit/>
          </a:bodyPr>
          <a:lstStyle/>
          <a:p>
            <a:r>
              <a:rPr lang="en-US" sz="1600" b="1" dirty="0" smtClean="0"/>
              <a:t>Slowness Field Tomography</a:t>
            </a:r>
            <a:endParaRPr lang="en-US" sz="1600" b="1" dirty="0"/>
          </a:p>
        </p:txBody>
      </p:sp>
      <p:sp>
        <p:nvSpPr>
          <p:cNvPr id="1024" name="Oval 1023"/>
          <p:cNvSpPr/>
          <p:nvPr/>
        </p:nvSpPr>
        <p:spPr>
          <a:xfrm>
            <a:off x="28062835" y="6716108"/>
            <a:ext cx="1447800" cy="105260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Bayesian Inference (MCMC)</a:t>
            </a:r>
            <a:endParaRPr lang="en-US" sz="1600" b="1" dirty="0"/>
          </a:p>
        </p:txBody>
      </p:sp>
      <p:cxnSp>
        <p:nvCxnSpPr>
          <p:cNvPr id="1036" name="Straight Arrow Connector 1035"/>
          <p:cNvCxnSpPr>
            <a:stCxn id="6" idx="3"/>
          </p:cNvCxnSpPr>
          <p:nvPr/>
        </p:nvCxnSpPr>
        <p:spPr>
          <a:xfrm>
            <a:off x="27622754" y="6917852"/>
            <a:ext cx="440081" cy="1214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8" name="Straight Arrow Connector 1037"/>
          <p:cNvCxnSpPr>
            <a:stCxn id="141" idx="3"/>
          </p:cNvCxnSpPr>
          <p:nvPr/>
        </p:nvCxnSpPr>
        <p:spPr>
          <a:xfrm flipV="1">
            <a:off x="27622754" y="7528799"/>
            <a:ext cx="440081" cy="2227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endCxn id="143" idx="1"/>
          </p:cNvCxnSpPr>
          <p:nvPr/>
        </p:nvCxnSpPr>
        <p:spPr>
          <a:xfrm flipV="1">
            <a:off x="29510635" y="6917998"/>
            <a:ext cx="321665" cy="1213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2" name="Straight Arrow Connector 1041"/>
          <p:cNvCxnSpPr>
            <a:endCxn id="144" idx="1"/>
          </p:cNvCxnSpPr>
          <p:nvPr/>
        </p:nvCxnSpPr>
        <p:spPr>
          <a:xfrm>
            <a:off x="29510635" y="7422478"/>
            <a:ext cx="321665" cy="169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8" name="Picture 6"/>
          <p:cNvPicPr>
            <a:picLocks noChangeAspect="1" noChangeArrowheads="1"/>
          </p:cNvPicPr>
          <p:nvPr/>
        </p:nvPicPr>
        <p:blipFill>
          <a:blip r:embed="rId12" cstate="print">
            <a:extLst>
              <a:ext uri="{28A0092B-C50C-407E-A947-70E740481C1C}">
                <a14:useLocalDpi xmlns="" xmlns:a14="http://schemas.microsoft.com/office/drawing/2010/main" val="0"/>
              </a:ext>
            </a:extLst>
          </a:blip>
          <a:srcRect l="6265" t="7919" r="6265" b="7919"/>
          <a:stretch>
            <a:fillRect/>
          </a:stretch>
        </p:blipFill>
        <p:spPr bwMode="auto">
          <a:xfrm>
            <a:off x="27443618" y="9833217"/>
            <a:ext cx="2098252" cy="200109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69" name="Picture 7"/>
          <p:cNvPicPr>
            <a:picLocks noChangeAspect="1" noChangeArrowheads="1"/>
          </p:cNvPicPr>
          <p:nvPr/>
        </p:nvPicPr>
        <p:blipFill>
          <a:blip r:embed="rId13" cstate="print">
            <a:extLst>
              <a:ext uri="{28A0092B-C50C-407E-A947-70E740481C1C}">
                <a14:useLocalDpi xmlns="" xmlns:a14="http://schemas.microsoft.com/office/drawing/2010/main" val="0"/>
              </a:ext>
            </a:extLst>
          </a:blip>
          <a:srcRect l="6265" t="7919" r="6265" b="7919"/>
          <a:stretch>
            <a:fillRect/>
          </a:stretch>
        </p:blipFill>
        <p:spPr bwMode="auto">
          <a:xfrm>
            <a:off x="29671467" y="9833217"/>
            <a:ext cx="2109973" cy="201227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70" name="Picture 8"/>
          <p:cNvPicPr>
            <a:picLocks noChangeAspect="1" noChangeArrowheads="1"/>
          </p:cNvPicPr>
          <p:nvPr/>
        </p:nvPicPr>
        <p:blipFill>
          <a:blip r:embed="rId14" cstate="print">
            <a:extLst>
              <a:ext uri="{28A0092B-C50C-407E-A947-70E740481C1C}">
                <a14:useLocalDpi xmlns="" xmlns:a14="http://schemas.microsoft.com/office/drawing/2010/main" val="0"/>
              </a:ext>
            </a:extLst>
          </a:blip>
          <a:srcRect l="6265" t="7919" r="6265" b="7919"/>
          <a:stretch>
            <a:fillRect/>
          </a:stretch>
        </p:blipFill>
        <p:spPr bwMode="auto">
          <a:xfrm>
            <a:off x="25220594" y="9833217"/>
            <a:ext cx="2084656" cy="19881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49" name="TextBox 1048"/>
          <p:cNvSpPr txBox="1"/>
          <p:nvPr/>
        </p:nvSpPr>
        <p:spPr>
          <a:xfrm>
            <a:off x="25261628" y="11821342"/>
            <a:ext cx="2043622" cy="646331"/>
          </a:xfrm>
          <a:prstGeom prst="rect">
            <a:avLst/>
          </a:prstGeom>
          <a:noFill/>
        </p:spPr>
        <p:txBody>
          <a:bodyPr wrap="square" rtlCol="0">
            <a:spAutoFit/>
          </a:bodyPr>
          <a:lstStyle/>
          <a:p>
            <a:pPr algn="ctr"/>
            <a:r>
              <a:rPr lang="en-US" sz="1200" dirty="0" smtClean="0"/>
              <a:t>True event locations and slowness field </a:t>
            </a:r>
          </a:p>
          <a:p>
            <a:pPr algn="ctr"/>
            <a:r>
              <a:rPr lang="en-US" sz="1200" dirty="0" smtClean="0"/>
              <a:t>(simulated data)</a:t>
            </a:r>
            <a:endParaRPr lang="en-US" sz="1200" dirty="0"/>
          </a:p>
        </p:txBody>
      </p:sp>
      <p:sp>
        <p:nvSpPr>
          <p:cNvPr id="174" name="TextBox 173"/>
          <p:cNvSpPr txBox="1"/>
          <p:nvPr/>
        </p:nvSpPr>
        <p:spPr>
          <a:xfrm>
            <a:off x="27390052" y="11834309"/>
            <a:ext cx="2205384" cy="830997"/>
          </a:xfrm>
          <a:prstGeom prst="rect">
            <a:avLst/>
          </a:prstGeom>
          <a:noFill/>
        </p:spPr>
        <p:txBody>
          <a:bodyPr wrap="square" rtlCol="0">
            <a:spAutoFit/>
          </a:bodyPr>
          <a:lstStyle/>
          <a:p>
            <a:pPr algn="ctr"/>
            <a:r>
              <a:rPr lang="en-US" sz="1200" dirty="0" smtClean="0"/>
              <a:t>Expected event locations and </a:t>
            </a:r>
          </a:p>
          <a:p>
            <a:pPr algn="ctr"/>
            <a:r>
              <a:rPr lang="en-US" sz="1200" dirty="0" smtClean="0"/>
              <a:t>slowness field , recovered from arrival time picks observed at stations in the four corners.</a:t>
            </a:r>
            <a:endParaRPr lang="en-US" sz="1200" dirty="0"/>
          </a:p>
        </p:txBody>
      </p:sp>
      <p:sp>
        <p:nvSpPr>
          <p:cNvPr id="175" name="TextBox 174"/>
          <p:cNvSpPr txBox="1"/>
          <p:nvPr/>
        </p:nvSpPr>
        <p:spPr>
          <a:xfrm>
            <a:off x="29737818" y="11834309"/>
            <a:ext cx="2043622" cy="646331"/>
          </a:xfrm>
          <a:prstGeom prst="rect">
            <a:avLst/>
          </a:prstGeom>
          <a:noFill/>
        </p:spPr>
        <p:txBody>
          <a:bodyPr wrap="square" rtlCol="0">
            <a:spAutoFit/>
          </a:bodyPr>
          <a:lstStyle/>
          <a:p>
            <a:pPr algn="ctr"/>
            <a:r>
              <a:rPr lang="en-US" sz="1200" dirty="0" smtClean="0"/>
              <a:t>Variance/uncertainty in slowness field posterior (darker is higher)</a:t>
            </a:r>
            <a:endParaRPr lang="en-US" sz="1200" dirty="0"/>
          </a:p>
        </p:txBody>
      </p:sp>
      <p:pic>
        <p:nvPicPr>
          <p:cNvPr id="1051" name="Picture Placeholder 1050"/>
          <p:cNvPicPr>
            <a:picLocks noGrp="1" noChangeAspect="1"/>
          </p:cNvPicPr>
          <p:nvPr>
            <p:ph type="pic" sz="quarter" idx="115"/>
          </p:nvPr>
        </p:nvPicPr>
        <p:blipFill>
          <a:blip r:embed="rId15" cstate="print">
            <a:extLst>
              <a:ext uri="{28A0092B-C50C-407E-A947-70E740481C1C}">
                <a14:useLocalDpi xmlns="" xmlns:a14="http://schemas.microsoft.com/office/drawing/2010/main" val="0"/>
              </a:ext>
            </a:extLst>
          </a:blip>
          <a:srcRect t="1303" b="1303"/>
          <a:stretch>
            <a:fillRect/>
          </a:stretch>
        </p:blipFill>
        <p:spPr>
          <a:xfrm>
            <a:off x="30529350" y="13698196"/>
            <a:ext cx="1252090" cy="829471"/>
          </a:xfrm>
        </p:spPr>
      </p:pic>
      <p:sp>
        <p:nvSpPr>
          <p:cNvPr id="1052" name="TextBox 1051"/>
          <p:cNvSpPr txBox="1"/>
          <p:nvPr/>
        </p:nvSpPr>
        <p:spPr>
          <a:xfrm>
            <a:off x="24857730" y="13504148"/>
            <a:ext cx="5295860" cy="1477328"/>
          </a:xfrm>
          <a:prstGeom prst="rect">
            <a:avLst/>
          </a:prstGeom>
          <a:noFill/>
        </p:spPr>
        <p:txBody>
          <a:bodyPr wrap="square" rtlCol="0">
            <a:spAutoFit/>
          </a:bodyPr>
          <a:lstStyle/>
          <a:p>
            <a:pPr marL="285750" indent="-285750">
              <a:buFont typeface="Arial" pitchFamily="34" charset="0"/>
              <a:buChar char="•"/>
            </a:pPr>
            <a:r>
              <a:rPr lang="en-US" sz="1800" dirty="0" smtClean="0">
                <a:latin typeface="Trebuchet MS" pitchFamily="34" charset="0"/>
              </a:rPr>
              <a:t>Bayesian/probabilistic </a:t>
            </a:r>
            <a:r>
              <a:rPr lang="en-US" sz="1800" dirty="0">
                <a:latin typeface="Trebuchet MS" pitchFamily="34" charset="0"/>
              </a:rPr>
              <a:t>formulation makes it easy to include additional inputs, such as arrival-time differences from waveform matching / cross-correlation techniques.</a:t>
            </a:r>
          </a:p>
          <a:p>
            <a:pPr marL="285750" indent="-285750">
              <a:buFont typeface="Arial" pitchFamily="34" charset="0"/>
              <a:buChar char="•"/>
            </a:pPr>
            <a:endParaRPr lang="en-US" sz="1800" dirty="0"/>
          </a:p>
        </p:txBody>
      </p:sp>
      <p:pic>
        <p:nvPicPr>
          <p:cNvPr id="1053" name="Picture 29"/>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25220594" y="15032896"/>
            <a:ext cx="4374842" cy="320550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54" name="TextBox 1053"/>
          <p:cNvSpPr txBox="1"/>
          <p:nvPr/>
        </p:nvSpPr>
        <p:spPr>
          <a:xfrm>
            <a:off x="29510635" y="15019053"/>
            <a:ext cx="2887066" cy="2862322"/>
          </a:xfrm>
          <a:prstGeom prst="rect">
            <a:avLst/>
          </a:prstGeom>
          <a:noFill/>
        </p:spPr>
        <p:txBody>
          <a:bodyPr wrap="square" rtlCol="0">
            <a:spAutoFit/>
          </a:bodyPr>
          <a:lstStyle/>
          <a:p>
            <a:pPr marL="285750" indent="-285750">
              <a:buFont typeface="Arial" pitchFamily="34" charset="0"/>
              <a:buChar char="•"/>
            </a:pPr>
            <a:r>
              <a:rPr lang="en-US" sz="1800" dirty="0" smtClean="0">
                <a:latin typeface="Trebuchet MS" pitchFamily="34" charset="0"/>
              </a:rPr>
              <a:t>Results on simulated data show decreased error in both absolute and relative event locations, as compared to double-differencing and to a baseline inversion which assumes independent residuals.</a:t>
            </a:r>
            <a:endParaRPr lang="en-US" sz="1800" dirty="0">
              <a:latin typeface="Trebuchet MS" pitchFamily="34" charset="0"/>
            </a:endParaRPr>
          </a:p>
        </p:txBody>
      </p:sp>
      <p:sp>
        <p:nvSpPr>
          <p:cNvPr id="1055" name="TextBox 1054"/>
          <p:cNvSpPr txBox="1"/>
          <p:nvPr/>
        </p:nvSpPr>
        <p:spPr>
          <a:xfrm>
            <a:off x="30441899" y="14533377"/>
            <a:ext cx="1481138" cy="215444"/>
          </a:xfrm>
          <a:prstGeom prst="rect">
            <a:avLst/>
          </a:prstGeom>
          <a:noFill/>
        </p:spPr>
        <p:txBody>
          <a:bodyPr wrap="square" rtlCol="0">
            <a:spAutoFit/>
          </a:bodyPr>
          <a:lstStyle/>
          <a:p>
            <a:r>
              <a:rPr lang="en-US" sz="800" dirty="0" smtClean="0"/>
              <a:t>Image from </a:t>
            </a:r>
            <a:r>
              <a:rPr lang="en-US" sz="800" dirty="0" err="1" smtClean="0"/>
              <a:t>Schaff</a:t>
            </a:r>
            <a:r>
              <a:rPr lang="en-US" sz="800" dirty="0" smtClean="0"/>
              <a:t> et. al. (2004)</a:t>
            </a:r>
            <a:endParaRPr lang="en-US" sz="800" dirty="0"/>
          </a:p>
        </p:txBody>
      </p:sp>
      <p:sp>
        <p:nvSpPr>
          <p:cNvPr id="149" name="TextBox 57"/>
          <p:cNvSpPr txBox="1">
            <a:spLocks noChangeArrowheads="1"/>
          </p:cNvSpPr>
          <p:nvPr/>
        </p:nvSpPr>
        <p:spPr bwMode="auto">
          <a:xfrm>
            <a:off x="16721263" y="3588128"/>
            <a:ext cx="7728221" cy="2031325"/>
          </a:xfrm>
          <a:prstGeom prst="rect">
            <a:avLst/>
          </a:prstGeom>
          <a:noFill/>
          <a:ln w="9525">
            <a:noFill/>
            <a:miter lim="800000"/>
            <a:headEnd/>
            <a:tailEnd/>
          </a:ln>
        </p:spPr>
        <p:txBody>
          <a:bodyPr wrap="square">
            <a:spAutoFit/>
          </a:bodyPr>
          <a:lstStyle/>
          <a:p>
            <a:pPr marL="285750" indent="-285750">
              <a:buFont typeface="Arial" charset="0"/>
              <a:buChar char="•"/>
            </a:pPr>
            <a:r>
              <a:rPr lang="en-US" sz="1800" dirty="0" smtClean="0"/>
              <a:t>A signal-based model encodes the </a:t>
            </a:r>
            <a:r>
              <a:rPr lang="en-US" sz="1800" dirty="0"/>
              <a:t>joint </a:t>
            </a:r>
            <a:r>
              <a:rPr lang="en-US" sz="1800" dirty="0" smtClean="0"/>
              <a:t>distribution </a:t>
            </a:r>
            <a:r>
              <a:rPr lang="en-US" sz="1800" dirty="0"/>
              <a:t>of the waveform traces at each station given the event </a:t>
            </a:r>
            <a:r>
              <a:rPr lang="en-US" sz="1800" dirty="0" smtClean="0"/>
              <a:t>parameters for </a:t>
            </a:r>
            <a:r>
              <a:rPr lang="en-US" sz="1800" dirty="0"/>
              <a:t>all hypothesized </a:t>
            </a:r>
            <a:r>
              <a:rPr lang="en-US" sz="1800" dirty="0" smtClean="0"/>
              <a:t>events.  </a:t>
            </a:r>
          </a:p>
          <a:p>
            <a:pPr marL="285750" indent="-285750">
              <a:buFont typeface="Arial" charset="0"/>
              <a:buChar char="•"/>
            </a:pPr>
            <a:r>
              <a:rPr lang="en-US" sz="1800" dirty="0" smtClean="0"/>
              <a:t>We overlay background </a:t>
            </a:r>
            <a:r>
              <a:rPr lang="en-US" sz="1800" dirty="0"/>
              <a:t>noise models, independent for each station, with </a:t>
            </a:r>
            <a:br>
              <a:rPr lang="en-US" sz="1800" dirty="0"/>
            </a:br>
            <a:r>
              <a:rPr lang="en-US" sz="1800" dirty="0"/>
              <a:t>event-generated waveforms </a:t>
            </a:r>
            <a:r>
              <a:rPr lang="en-US" sz="1800" dirty="0" smtClean="0"/>
              <a:t>of the contributions of each phase type.</a:t>
            </a:r>
            <a:endParaRPr lang="en-US" sz="1800" dirty="0"/>
          </a:p>
          <a:p>
            <a:pPr marL="285750" indent="-285750">
              <a:buFont typeface="Arial" charset="0"/>
              <a:buChar char="•"/>
            </a:pPr>
            <a:r>
              <a:rPr lang="en-US" sz="1800" dirty="0" smtClean="0"/>
              <a:t>A simple </a:t>
            </a:r>
            <a:r>
              <a:rPr lang="en-US" sz="1800" dirty="0"/>
              <a:t>approach involves a low-dimensional parametric envelope descriptor </a:t>
            </a:r>
            <a:r>
              <a:rPr lang="en-US" sz="1800" dirty="0" smtClean="0"/>
              <a:t>(</a:t>
            </a:r>
            <a:r>
              <a:rPr lang="en-US" sz="1800" dirty="0"/>
              <a:t>e.g., triangular or paired-exponential, cf. </a:t>
            </a:r>
            <a:r>
              <a:rPr lang="en-US" sz="1800" dirty="0" err="1"/>
              <a:t>Huseby</a:t>
            </a:r>
            <a:r>
              <a:rPr lang="en-US" sz="1800" dirty="0"/>
              <a:t> et al., 1998) whose arrival time, </a:t>
            </a:r>
            <a:r>
              <a:rPr lang="en-US" sz="1800" dirty="0" smtClean="0"/>
              <a:t>amplitude</a:t>
            </a:r>
            <a:r>
              <a:rPr lang="en-US" sz="1800" dirty="0"/>
              <a:t>, and spread depend on </a:t>
            </a:r>
            <a:r>
              <a:rPr lang="en-US" sz="1800" dirty="0" smtClean="0"/>
              <a:t>event distance &amp; magnitude:</a:t>
            </a:r>
            <a:endParaRPr lang="en-US" sz="1800" dirty="0"/>
          </a:p>
        </p:txBody>
      </p:sp>
      <p:pic>
        <p:nvPicPr>
          <p:cNvPr id="151" name="Picture 59" descr="asar_env_snippet_compare_paired_exponential.eps"/>
          <p:cNvPicPr>
            <a:picLocks noChangeAspect="1"/>
          </p:cNvPicPr>
          <p:nvPr/>
        </p:nvPicPr>
        <p:blipFill>
          <a:blip r:embed="rId17" cstate="print"/>
          <a:srcRect/>
          <a:stretch>
            <a:fillRect/>
          </a:stretch>
        </p:blipFill>
        <p:spPr bwMode="auto">
          <a:xfrm>
            <a:off x="16691740" y="5492659"/>
            <a:ext cx="7797235" cy="1170666"/>
          </a:xfrm>
          <a:prstGeom prst="rect">
            <a:avLst/>
          </a:prstGeom>
          <a:noFill/>
          <a:ln w="9525">
            <a:noFill/>
            <a:miter lim="800000"/>
            <a:headEnd/>
            <a:tailEnd/>
          </a:ln>
        </p:spPr>
      </p:pic>
      <p:sp>
        <p:nvSpPr>
          <p:cNvPr id="152" name="TextBox 60"/>
          <p:cNvSpPr txBox="1">
            <a:spLocks noChangeArrowheads="1"/>
          </p:cNvSpPr>
          <p:nvPr/>
        </p:nvSpPr>
        <p:spPr bwMode="auto">
          <a:xfrm>
            <a:off x="16702557" y="6606178"/>
            <a:ext cx="7746927" cy="923330"/>
          </a:xfrm>
          <a:prstGeom prst="rect">
            <a:avLst/>
          </a:prstGeom>
          <a:noFill/>
          <a:ln w="9525">
            <a:noFill/>
            <a:miter lim="800000"/>
            <a:headEnd/>
            <a:tailEnd/>
          </a:ln>
        </p:spPr>
        <p:txBody>
          <a:bodyPr wrap="square">
            <a:spAutoFit/>
          </a:bodyPr>
          <a:lstStyle/>
          <a:p>
            <a:pPr marL="285750" indent="-285750">
              <a:buFont typeface="Arial" charset="0"/>
              <a:buChar char="•"/>
            </a:pPr>
            <a:r>
              <a:rPr lang="en-US" sz="1800" dirty="0"/>
              <a:t>Actual envelopes are not well-modeled by template + </a:t>
            </a:r>
            <a:r>
              <a:rPr lang="en-US" sz="1800" dirty="0" err="1"/>
              <a:t>iid</a:t>
            </a:r>
            <a:r>
              <a:rPr lang="en-US" sz="1800" dirty="0"/>
              <a:t> </a:t>
            </a:r>
            <a:r>
              <a:rPr lang="en-US" sz="1800" dirty="0" smtClean="0"/>
              <a:t>noise.  We model large-scale variation in envelope shape </a:t>
            </a:r>
            <a:r>
              <a:rPr lang="en-US" sz="1800" dirty="0"/>
              <a:t>as the product of a mean envelope (magnitude and distance dependent), and a stochastic modulation signal:  </a:t>
            </a:r>
          </a:p>
        </p:txBody>
      </p:sp>
      <p:sp>
        <p:nvSpPr>
          <p:cNvPr id="153" name="TextBox 57"/>
          <p:cNvSpPr txBox="1">
            <a:spLocks noChangeArrowheads="1"/>
          </p:cNvSpPr>
          <p:nvPr/>
        </p:nvSpPr>
        <p:spPr bwMode="auto">
          <a:xfrm>
            <a:off x="16695863" y="7984132"/>
            <a:ext cx="7728221" cy="646331"/>
          </a:xfrm>
          <a:prstGeom prst="rect">
            <a:avLst/>
          </a:prstGeom>
          <a:noFill/>
          <a:ln w="9525">
            <a:noFill/>
            <a:miter lim="800000"/>
            <a:headEnd/>
            <a:tailEnd/>
          </a:ln>
        </p:spPr>
        <p:txBody>
          <a:bodyPr wrap="square">
            <a:spAutoFit/>
          </a:bodyPr>
          <a:lstStyle/>
          <a:p>
            <a:pPr marL="285750" indent="-285750">
              <a:buFont typeface="Arial"/>
              <a:buChar char="•"/>
            </a:pPr>
            <a:r>
              <a:rPr lang="en-US" sz="1800" dirty="0" smtClean="0"/>
              <a:t>A </a:t>
            </a:r>
            <a:r>
              <a:rPr lang="en-US" sz="1800" dirty="0"/>
              <a:t>simple modulation </a:t>
            </a:r>
            <a:r>
              <a:rPr lang="en-US" sz="1800" dirty="0" smtClean="0"/>
              <a:t>model, which we will ultimately learn from historical data, </a:t>
            </a:r>
            <a:r>
              <a:rPr lang="en-US" sz="1800" dirty="0"/>
              <a:t>is based on a random linear combination of Fourier basis </a:t>
            </a:r>
            <a:r>
              <a:rPr lang="en-US" sz="1800" dirty="0" smtClean="0"/>
              <a:t>functions:</a:t>
            </a:r>
            <a:endParaRPr lang="en-US" sz="1800" dirty="0"/>
          </a:p>
        </p:txBody>
      </p:sp>
      <p:sp>
        <p:nvSpPr>
          <p:cNvPr id="154" name="TextBox 57"/>
          <p:cNvSpPr txBox="1">
            <a:spLocks noChangeArrowheads="1"/>
          </p:cNvSpPr>
          <p:nvPr/>
        </p:nvSpPr>
        <p:spPr bwMode="auto">
          <a:xfrm>
            <a:off x="16762289" y="12292569"/>
            <a:ext cx="7757743" cy="1754327"/>
          </a:xfrm>
          <a:prstGeom prst="rect">
            <a:avLst/>
          </a:prstGeom>
          <a:noFill/>
          <a:ln w="9525">
            <a:noFill/>
            <a:miter lim="800000"/>
            <a:headEnd/>
            <a:tailEnd/>
          </a:ln>
        </p:spPr>
        <p:txBody>
          <a:bodyPr wrap="square">
            <a:spAutoFit/>
          </a:bodyPr>
          <a:lstStyle/>
          <a:p>
            <a:pPr marL="285750" indent="-285750">
              <a:buFont typeface="Arial" charset="0"/>
              <a:buChar char="•"/>
            </a:pPr>
            <a:r>
              <a:rPr lang="en-US" sz="1800" dirty="0"/>
              <a:t>A basic model of envelope variation would assign each event an </a:t>
            </a:r>
            <a:r>
              <a:rPr lang="en-US" sz="1800" dirty="0" smtClean="0"/>
              <a:t>independent </a:t>
            </a:r>
            <a:r>
              <a:rPr lang="en-US" sz="1800" dirty="0"/>
              <a:t>sampled log-modulation signal, using a Gaussian prior on the basis coefficients</a:t>
            </a:r>
          </a:p>
          <a:p>
            <a:pPr marL="285750" indent="-285750">
              <a:buFont typeface="Arial" charset="0"/>
              <a:buChar char="•"/>
            </a:pPr>
            <a:r>
              <a:rPr lang="en-US" sz="1800" dirty="0"/>
              <a:t>Envelope (or waveform) shape is highly repeatable across events with the </a:t>
            </a:r>
            <a:r>
              <a:rPr lang="en-US" sz="1800" dirty="0" smtClean="0"/>
              <a:t>same location </a:t>
            </a:r>
            <a:r>
              <a:rPr lang="en-US" sz="1800" dirty="0"/>
              <a:t>and type. </a:t>
            </a:r>
            <a:r>
              <a:rPr lang="en-US" sz="1800" dirty="0" smtClean="0"/>
              <a:t> A </a:t>
            </a:r>
            <a:r>
              <a:rPr lang="en-US" sz="1800" dirty="0"/>
              <a:t>nonparametric extension, based on </a:t>
            </a:r>
            <a:r>
              <a:rPr lang="en-US" sz="1800" i="1" dirty="0">
                <a:solidFill>
                  <a:srgbClr val="FF0000"/>
                </a:solidFill>
              </a:rPr>
              <a:t>Gaussian processes</a:t>
            </a:r>
            <a:r>
              <a:rPr lang="en-US" sz="1800" i="1" dirty="0"/>
              <a:t>,</a:t>
            </a:r>
            <a:r>
              <a:rPr lang="en-US" sz="1800" i="1" dirty="0">
                <a:solidFill>
                  <a:srgbClr val="FF0000"/>
                </a:solidFill>
              </a:rPr>
              <a:t> </a:t>
            </a:r>
            <a:r>
              <a:rPr lang="en-US" sz="1800" dirty="0"/>
              <a:t>captures correlations among event envelopes that decay with distance (analogous to </a:t>
            </a:r>
            <a:r>
              <a:rPr lang="en-US" sz="1800" i="1" dirty="0">
                <a:solidFill>
                  <a:srgbClr val="FF0000"/>
                </a:solidFill>
              </a:rPr>
              <a:t>correlation matching</a:t>
            </a:r>
            <a:r>
              <a:rPr lang="en-US" sz="1800" dirty="0" smtClean="0"/>
              <a:t>).</a:t>
            </a:r>
          </a:p>
        </p:txBody>
      </p:sp>
      <p:sp>
        <p:nvSpPr>
          <p:cNvPr id="155" name="TextBox 3"/>
          <p:cNvSpPr txBox="1">
            <a:spLocks noChangeArrowheads="1"/>
          </p:cNvSpPr>
          <p:nvPr/>
        </p:nvSpPr>
        <p:spPr bwMode="auto">
          <a:xfrm>
            <a:off x="16762289" y="7487987"/>
            <a:ext cx="7815586" cy="400110"/>
          </a:xfrm>
          <a:prstGeom prst="rect">
            <a:avLst/>
          </a:prstGeom>
          <a:noFill/>
          <a:ln w="9525">
            <a:noFill/>
            <a:miter lim="800000"/>
            <a:headEnd/>
            <a:tailEnd/>
          </a:ln>
        </p:spPr>
        <p:txBody>
          <a:bodyPr wrap="none">
            <a:spAutoFit/>
          </a:bodyPr>
          <a:lstStyle/>
          <a:p>
            <a:r>
              <a:rPr lang="en-US" sz="2000" dirty="0" err="1">
                <a:solidFill>
                  <a:srgbClr val="FF0000"/>
                </a:solidFill>
              </a:rPr>
              <a:t>observedEventEnvelope</a:t>
            </a:r>
            <a:r>
              <a:rPr lang="en-US" sz="2000" dirty="0">
                <a:solidFill>
                  <a:srgbClr val="FF0000"/>
                </a:solidFill>
              </a:rPr>
              <a:t> </a:t>
            </a:r>
            <a:r>
              <a:rPr lang="en-US" sz="2000" dirty="0"/>
              <a:t>= </a:t>
            </a:r>
            <a:r>
              <a:rPr lang="en-US" sz="2000" dirty="0" err="1">
                <a:solidFill>
                  <a:srgbClr val="009900"/>
                </a:solidFill>
              </a:rPr>
              <a:t>meanEnvelope</a:t>
            </a:r>
            <a:r>
              <a:rPr lang="en-US" sz="2000" dirty="0">
                <a:solidFill>
                  <a:srgbClr val="009900"/>
                </a:solidFill>
              </a:rPr>
              <a:t> </a:t>
            </a:r>
            <a:r>
              <a:rPr lang="en-US" sz="2000" dirty="0"/>
              <a:t>x </a:t>
            </a:r>
            <a:r>
              <a:rPr lang="en-US" sz="2000" dirty="0" err="1"/>
              <a:t>exp</a:t>
            </a:r>
            <a:r>
              <a:rPr lang="en-US" sz="2000" dirty="0"/>
              <a:t>(</a:t>
            </a:r>
            <a:r>
              <a:rPr lang="en-US" sz="2000" dirty="0" err="1">
                <a:solidFill>
                  <a:srgbClr val="0000FF"/>
                </a:solidFill>
              </a:rPr>
              <a:t>eventSpecificModulation</a:t>
            </a:r>
            <a:r>
              <a:rPr lang="en-US" sz="2000" dirty="0"/>
              <a:t>)</a:t>
            </a:r>
          </a:p>
        </p:txBody>
      </p:sp>
      <p:pic>
        <p:nvPicPr>
          <p:cNvPr id="156" name="Picture 4" descr="sigAmod.png"/>
          <p:cNvPicPr>
            <a:picLocks/>
          </p:cNvPicPr>
          <p:nvPr/>
        </p:nvPicPr>
        <p:blipFill>
          <a:blip r:embed="rId18" cstate="print"/>
          <a:srcRect l="6247" t="4164" r="6247" b="4164"/>
          <a:stretch>
            <a:fillRect/>
          </a:stretch>
        </p:blipFill>
        <p:spPr bwMode="auto">
          <a:xfrm>
            <a:off x="17420702" y="8619351"/>
            <a:ext cx="3429000" cy="1828800"/>
          </a:xfrm>
          <a:prstGeom prst="rect">
            <a:avLst/>
          </a:prstGeom>
          <a:noFill/>
          <a:ln w="9525">
            <a:noFill/>
            <a:miter lim="800000"/>
            <a:headEnd/>
            <a:tailEnd/>
          </a:ln>
        </p:spPr>
      </p:pic>
      <p:sp>
        <p:nvSpPr>
          <p:cNvPr id="157" name="TextBox 2"/>
          <p:cNvSpPr txBox="1">
            <a:spLocks noChangeArrowheads="1"/>
          </p:cNvSpPr>
          <p:nvPr/>
        </p:nvSpPr>
        <p:spPr bwMode="auto">
          <a:xfrm rot="16200000">
            <a:off x="16346758" y="9250382"/>
            <a:ext cx="1706563" cy="523875"/>
          </a:xfrm>
          <a:prstGeom prst="rect">
            <a:avLst/>
          </a:prstGeom>
          <a:noFill/>
          <a:ln w="9525">
            <a:noFill/>
            <a:miter lim="800000"/>
            <a:headEnd/>
            <a:tailEnd/>
          </a:ln>
        </p:spPr>
        <p:txBody>
          <a:bodyPr wrap="none">
            <a:spAutoFit/>
          </a:bodyPr>
          <a:lstStyle/>
          <a:p>
            <a:pPr algn="ctr"/>
            <a:r>
              <a:rPr lang="en-US" sz="1400"/>
              <a:t>Sampled </a:t>
            </a:r>
            <a:r>
              <a:rPr lang="en-US" sz="1400">
                <a:solidFill>
                  <a:srgbClr val="0000FF"/>
                </a:solidFill>
              </a:rPr>
              <a:t>Log Envelope</a:t>
            </a:r>
            <a:br>
              <a:rPr lang="en-US" sz="1400">
                <a:solidFill>
                  <a:srgbClr val="0000FF"/>
                </a:solidFill>
              </a:rPr>
            </a:br>
            <a:r>
              <a:rPr lang="en-US" sz="1400">
                <a:solidFill>
                  <a:srgbClr val="0000FF"/>
                </a:solidFill>
              </a:rPr>
              <a:t>Modulation Signal</a:t>
            </a:r>
          </a:p>
        </p:txBody>
      </p:sp>
      <p:sp>
        <p:nvSpPr>
          <p:cNvPr id="158" name="TextBox 66"/>
          <p:cNvSpPr txBox="1">
            <a:spLocks noChangeArrowheads="1"/>
          </p:cNvSpPr>
          <p:nvPr/>
        </p:nvSpPr>
        <p:spPr bwMode="auto">
          <a:xfrm rot="16200000">
            <a:off x="16437246" y="11039494"/>
            <a:ext cx="1525588" cy="523875"/>
          </a:xfrm>
          <a:prstGeom prst="rect">
            <a:avLst/>
          </a:prstGeom>
          <a:noFill/>
          <a:ln w="9525">
            <a:noFill/>
            <a:miter lim="800000"/>
            <a:headEnd/>
            <a:tailEnd/>
          </a:ln>
        </p:spPr>
        <p:txBody>
          <a:bodyPr wrap="none">
            <a:spAutoFit/>
          </a:bodyPr>
          <a:lstStyle/>
          <a:p>
            <a:pPr algn="ctr"/>
            <a:r>
              <a:rPr lang="en-US" sz="1400">
                <a:solidFill>
                  <a:srgbClr val="008000"/>
                </a:solidFill>
              </a:rPr>
              <a:t>Mean Envelope </a:t>
            </a:r>
            <a:r>
              <a:rPr lang="en-US" sz="1400"/>
              <a:t>and</a:t>
            </a:r>
            <a:br>
              <a:rPr lang="en-US" sz="1400"/>
            </a:br>
            <a:r>
              <a:rPr lang="en-US" sz="1400">
                <a:solidFill>
                  <a:srgbClr val="FF0000"/>
                </a:solidFill>
              </a:rPr>
              <a:t>Observed Envelope</a:t>
            </a:r>
          </a:p>
        </p:txBody>
      </p:sp>
      <p:pic>
        <p:nvPicPr>
          <p:cNvPr id="159" name="Picture 5" descr="sigBmod.png"/>
          <p:cNvPicPr>
            <a:picLocks/>
          </p:cNvPicPr>
          <p:nvPr/>
        </p:nvPicPr>
        <p:blipFill>
          <a:blip r:embed="rId19" cstate="print"/>
          <a:srcRect l="6247" t="4164" r="6247" b="4164"/>
          <a:stretch>
            <a:fillRect/>
          </a:stretch>
        </p:blipFill>
        <p:spPr bwMode="auto">
          <a:xfrm>
            <a:off x="20849702" y="8630463"/>
            <a:ext cx="3429000" cy="1828800"/>
          </a:xfrm>
          <a:prstGeom prst="rect">
            <a:avLst/>
          </a:prstGeom>
          <a:noFill/>
          <a:ln w="9525">
            <a:noFill/>
            <a:miter lim="800000"/>
            <a:headEnd/>
            <a:tailEnd/>
          </a:ln>
        </p:spPr>
      </p:pic>
      <p:pic>
        <p:nvPicPr>
          <p:cNvPr id="160" name="Picture 6" descr="sigAmean.png"/>
          <p:cNvPicPr>
            <a:picLocks/>
          </p:cNvPicPr>
          <p:nvPr/>
        </p:nvPicPr>
        <p:blipFill>
          <a:blip r:embed="rId20" cstate="print"/>
          <a:srcRect l="6247" t="4164" r="6247" b="4164"/>
          <a:stretch>
            <a:fillRect/>
          </a:stretch>
        </p:blipFill>
        <p:spPr bwMode="auto">
          <a:xfrm>
            <a:off x="17420702" y="10407461"/>
            <a:ext cx="3429000" cy="1828800"/>
          </a:xfrm>
          <a:prstGeom prst="rect">
            <a:avLst/>
          </a:prstGeom>
          <a:noFill/>
          <a:ln w="9525">
            <a:noFill/>
            <a:miter lim="800000"/>
            <a:headEnd/>
            <a:tailEnd/>
          </a:ln>
        </p:spPr>
      </p:pic>
      <p:pic>
        <p:nvPicPr>
          <p:cNvPr id="161" name="Picture 7" descr="sigBmean.png"/>
          <p:cNvPicPr>
            <a:picLocks/>
          </p:cNvPicPr>
          <p:nvPr/>
        </p:nvPicPr>
        <p:blipFill>
          <a:blip r:embed="rId21" cstate="print"/>
          <a:srcRect l="6247" t="4164" r="6247" b="4164"/>
          <a:stretch>
            <a:fillRect/>
          </a:stretch>
        </p:blipFill>
        <p:spPr bwMode="auto">
          <a:xfrm>
            <a:off x="20849702" y="10407461"/>
            <a:ext cx="3429000" cy="1828800"/>
          </a:xfrm>
          <a:prstGeom prst="rect">
            <a:avLst/>
          </a:prstGeom>
          <a:noFill/>
          <a:ln w="9525">
            <a:noFill/>
            <a:miter lim="800000"/>
            <a:headEnd/>
            <a:tailEnd/>
          </a:ln>
        </p:spPr>
      </p:pic>
      <p:sp>
        <p:nvSpPr>
          <p:cNvPr id="162" name="TextBox 74"/>
          <p:cNvSpPr txBox="1">
            <a:spLocks noChangeArrowheads="1"/>
          </p:cNvSpPr>
          <p:nvPr/>
        </p:nvSpPr>
        <p:spPr bwMode="auto">
          <a:xfrm rot="16200000">
            <a:off x="16295156" y="16527896"/>
            <a:ext cx="1800493" cy="461665"/>
          </a:xfrm>
          <a:prstGeom prst="rect">
            <a:avLst/>
          </a:prstGeom>
          <a:noFill/>
          <a:ln w="9525">
            <a:noFill/>
            <a:miter lim="800000"/>
            <a:headEnd/>
            <a:tailEnd/>
          </a:ln>
        </p:spPr>
        <p:txBody>
          <a:bodyPr wrap="none">
            <a:spAutoFit/>
          </a:bodyPr>
          <a:lstStyle/>
          <a:p>
            <a:pPr algn="ctr"/>
            <a:r>
              <a:rPr lang="en-US" sz="1200" dirty="0">
                <a:solidFill>
                  <a:srgbClr val="FF0000"/>
                </a:solidFill>
              </a:rPr>
              <a:t>Historical Envelope </a:t>
            </a:r>
            <a:r>
              <a:rPr lang="en-US" sz="1200" dirty="0"/>
              <a:t>and</a:t>
            </a:r>
            <a:br>
              <a:rPr lang="en-US" sz="1200" dirty="0"/>
            </a:br>
            <a:r>
              <a:rPr lang="en-US" sz="1200" dirty="0">
                <a:solidFill>
                  <a:srgbClr val="0000FF"/>
                </a:solidFill>
              </a:rPr>
              <a:t>Sample at </a:t>
            </a:r>
            <a:r>
              <a:rPr lang="en-US" sz="1200" dirty="0" smtClean="0">
                <a:solidFill>
                  <a:srgbClr val="0000FF"/>
                </a:solidFill>
              </a:rPr>
              <a:t>Larger </a:t>
            </a:r>
            <a:r>
              <a:rPr lang="en-US" sz="1200" dirty="0">
                <a:solidFill>
                  <a:srgbClr val="0000FF"/>
                </a:solidFill>
              </a:rPr>
              <a:t>Distance</a:t>
            </a:r>
          </a:p>
        </p:txBody>
      </p:sp>
      <p:sp>
        <p:nvSpPr>
          <p:cNvPr id="163" name="TextBox 75"/>
          <p:cNvSpPr txBox="1">
            <a:spLocks noChangeArrowheads="1"/>
          </p:cNvSpPr>
          <p:nvPr/>
        </p:nvSpPr>
        <p:spPr bwMode="auto">
          <a:xfrm rot="16200000">
            <a:off x="16320805" y="14767358"/>
            <a:ext cx="1749197" cy="461665"/>
          </a:xfrm>
          <a:prstGeom prst="rect">
            <a:avLst/>
          </a:prstGeom>
          <a:noFill/>
          <a:ln w="9525">
            <a:noFill/>
            <a:miter lim="800000"/>
            <a:headEnd/>
            <a:tailEnd/>
          </a:ln>
        </p:spPr>
        <p:txBody>
          <a:bodyPr wrap="none">
            <a:spAutoFit/>
          </a:bodyPr>
          <a:lstStyle/>
          <a:p>
            <a:pPr algn="ctr"/>
            <a:r>
              <a:rPr lang="en-US" sz="1200" dirty="0">
                <a:solidFill>
                  <a:srgbClr val="FF0000"/>
                </a:solidFill>
              </a:rPr>
              <a:t>Historical Envelope </a:t>
            </a:r>
            <a:r>
              <a:rPr lang="en-US" sz="1200" dirty="0"/>
              <a:t>and</a:t>
            </a:r>
            <a:br>
              <a:rPr lang="en-US" sz="1200" dirty="0"/>
            </a:br>
            <a:r>
              <a:rPr lang="en-US" sz="1200" dirty="0">
                <a:solidFill>
                  <a:srgbClr val="0000FF"/>
                </a:solidFill>
              </a:rPr>
              <a:t>Sample at </a:t>
            </a:r>
            <a:r>
              <a:rPr lang="en-US" sz="1200" dirty="0" smtClean="0">
                <a:solidFill>
                  <a:srgbClr val="0000FF"/>
                </a:solidFill>
              </a:rPr>
              <a:t>Close </a:t>
            </a:r>
            <a:r>
              <a:rPr lang="en-US" sz="1200" dirty="0">
                <a:solidFill>
                  <a:srgbClr val="0000FF"/>
                </a:solidFill>
              </a:rPr>
              <a:t>Distance</a:t>
            </a:r>
          </a:p>
        </p:txBody>
      </p:sp>
      <p:pic>
        <p:nvPicPr>
          <p:cNvPr id="164" name="Picture 11" descr="sigAsampMid.png"/>
          <p:cNvPicPr>
            <a:picLocks/>
          </p:cNvPicPr>
          <p:nvPr/>
        </p:nvPicPr>
        <p:blipFill>
          <a:blip r:embed="rId22" cstate="print"/>
          <a:srcRect l="6247" t="4166" r="6247" b="4166"/>
          <a:stretch>
            <a:fillRect/>
          </a:stretch>
        </p:blipFill>
        <p:spPr bwMode="auto">
          <a:xfrm>
            <a:off x="17426384" y="14086172"/>
            <a:ext cx="3429000" cy="1828800"/>
          </a:xfrm>
          <a:prstGeom prst="rect">
            <a:avLst/>
          </a:prstGeom>
          <a:noFill/>
          <a:ln w="9525">
            <a:noFill/>
            <a:miter lim="800000"/>
            <a:headEnd/>
            <a:tailEnd/>
          </a:ln>
        </p:spPr>
      </p:pic>
      <p:pic>
        <p:nvPicPr>
          <p:cNvPr id="165" name="Picture 12" descr="sigBsampMid.png"/>
          <p:cNvPicPr>
            <a:picLocks/>
          </p:cNvPicPr>
          <p:nvPr/>
        </p:nvPicPr>
        <p:blipFill>
          <a:blip r:embed="rId23" cstate="print"/>
          <a:srcRect l="6247" t="4164" r="6247" b="4164"/>
          <a:stretch>
            <a:fillRect/>
          </a:stretch>
        </p:blipFill>
        <p:spPr bwMode="auto">
          <a:xfrm>
            <a:off x="20855384" y="14086172"/>
            <a:ext cx="3429000" cy="1828800"/>
          </a:xfrm>
          <a:prstGeom prst="rect">
            <a:avLst/>
          </a:prstGeom>
          <a:noFill/>
          <a:ln w="9525">
            <a:noFill/>
            <a:miter lim="800000"/>
            <a:headEnd/>
            <a:tailEnd/>
          </a:ln>
        </p:spPr>
      </p:pic>
      <p:pic>
        <p:nvPicPr>
          <p:cNvPr id="166" name="Picture 13" descr="sigAsampFar.png"/>
          <p:cNvPicPr>
            <a:picLocks/>
          </p:cNvPicPr>
          <p:nvPr/>
        </p:nvPicPr>
        <p:blipFill>
          <a:blip r:embed="rId24" cstate="print"/>
          <a:srcRect l="6247" t="4164" r="6247" b="4164"/>
          <a:stretch>
            <a:fillRect/>
          </a:stretch>
        </p:blipFill>
        <p:spPr bwMode="auto">
          <a:xfrm>
            <a:off x="17426384" y="15846710"/>
            <a:ext cx="3429000" cy="1828800"/>
          </a:xfrm>
          <a:prstGeom prst="rect">
            <a:avLst/>
          </a:prstGeom>
          <a:noFill/>
          <a:ln w="9525">
            <a:noFill/>
            <a:miter lim="800000"/>
            <a:headEnd/>
            <a:tailEnd/>
          </a:ln>
        </p:spPr>
      </p:pic>
      <p:pic>
        <p:nvPicPr>
          <p:cNvPr id="167" name="Picture 14" descr="sigBsampFar.png"/>
          <p:cNvPicPr>
            <a:picLocks/>
          </p:cNvPicPr>
          <p:nvPr/>
        </p:nvPicPr>
        <p:blipFill>
          <a:blip r:embed="rId25" cstate="print"/>
          <a:srcRect l="6247" t="4166" r="6247" b="4166"/>
          <a:stretch>
            <a:fillRect/>
          </a:stretch>
        </p:blipFill>
        <p:spPr bwMode="auto">
          <a:xfrm>
            <a:off x="20855384" y="15846710"/>
            <a:ext cx="3429000" cy="1828800"/>
          </a:xfrm>
          <a:prstGeom prst="rect">
            <a:avLst/>
          </a:prstGeom>
          <a:noFill/>
          <a:ln w="9525">
            <a:noFill/>
            <a:miter lim="800000"/>
            <a:headEnd/>
            <a:tailEnd/>
          </a:ln>
        </p:spPr>
      </p:pic>
      <p:sp>
        <p:nvSpPr>
          <p:cNvPr id="171" name="TextBox 57"/>
          <p:cNvSpPr txBox="1">
            <a:spLocks noChangeArrowheads="1"/>
          </p:cNvSpPr>
          <p:nvPr/>
        </p:nvSpPr>
        <p:spPr bwMode="auto">
          <a:xfrm>
            <a:off x="16848263" y="17775537"/>
            <a:ext cx="7728221" cy="646331"/>
          </a:xfrm>
          <a:prstGeom prst="rect">
            <a:avLst/>
          </a:prstGeom>
          <a:noFill/>
          <a:ln w="9525">
            <a:noFill/>
            <a:miter lim="800000"/>
            <a:headEnd/>
            <a:tailEnd/>
          </a:ln>
        </p:spPr>
        <p:txBody>
          <a:bodyPr wrap="square">
            <a:spAutoFit/>
          </a:bodyPr>
          <a:lstStyle/>
          <a:p>
            <a:pPr marL="285750" indent="-285750">
              <a:buFont typeface="Arial"/>
              <a:buChar char="•"/>
            </a:pPr>
            <a:r>
              <a:rPr lang="en-US" sz="1800" dirty="0" smtClean="0"/>
              <a:t>The rates at which correlations decay with distance will also be calibrated from historical training data. </a:t>
            </a:r>
            <a:endParaRPr lang="en-US" sz="1800" dirty="0"/>
          </a:p>
        </p:txBody>
      </p:sp>
      <p:pic>
        <p:nvPicPr>
          <p:cNvPr id="189" name="Picture Placeholder 188" descr="1000px-US-DefenseThreatReductionAgency-Seal.svg.png"/>
          <p:cNvPicPr>
            <a:picLocks noGrp="1" noChangeAspect="1"/>
          </p:cNvPicPr>
          <p:nvPr>
            <p:ph type="pic" sz="quarter" idx="115"/>
          </p:nvPr>
        </p:nvPicPr>
        <p:blipFill>
          <a:blip r:embed="rId26" cstate="print"/>
          <a:srcRect l="201" r="201"/>
          <a:stretch>
            <a:fillRect/>
          </a:stretch>
        </p:blipFill>
        <p:spPr>
          <a:xfrm>
            <a:off x="34556575" y="364305"/>
            <a:ext cx="2088287" cy="2096733"/>
          </a:xfrm>
          <a:noFill/>
        </p:spPr>
      </p:pic>
      <p:pic>
        <p:nvPicPr>
          <p:cNvPr id="198" name="Picture Placeholder 197" descr="LLNL-logo.png"/>
          <p:cNvPicPr>
            <a:picLocks noGrp="1" noChangeAspect="1"/>
          </p:cNvPicPr>
          <p:nvPr>
            <p:ph type="pic" sz="quarter" idx="134"/>
          </p:nvPr>
        </p:nvPicPr>
        <p:blipFill>
          <a:blip r:embed="rId27" cstate="print"/>
          <a:srcRect l="454" r="454"/>
          <a:stretch>
            <a:fillRect/>
          </a:stretch>
        </p:blipFill>
        <p:spPr>
          <a:xfrm>
            <a:off x="5050967" y="997539"/>
            <a:ext cx="4697373" cy="91381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42x90-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PosterPresentations.com-42x90-Template-V2b</Template>
  <TotalTime>1336</TotalTime>
  <Words>1483</Words>
  <Application>Microsoft Office PowerPoint</Application>
  <PresentationFormat>Custom</PresentationFormat>
  <Paragraphs>161</Paragraphs>
  <Slides>1</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6" baseType="lpstr">
      <vt:lpstr>PosterPresentations.com-42x90-Template-V2b</vt:lpstr>
      <vt:lpstr>1_Classic 3 Columns</vt:lpstr>
      <vt:lpstr>Classic - Wide Center</vt:lpstr>
      <vt:lpstr>Right Highlight</vt:lpstr>
      <vt:lpstr>Acrobat Document</vt:lpstr>
      <vt:lpstr>BAYESIAN TREATY MONITORING: PRELIMINARY REPORT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Nimar Singh Arora</cp:lastModifiedBy>
  <cp:revision>53</cp:revision>
  <dcterms:created xsi:type="dcterms:W3CDTF">2011-04-21T17:25:28Z</dcterms:created>
  <dcterms:modified xsi:type="dcterms:W3CDTF">2011-09-08T08:47:06Z</dcterms:modified>
</cp:coreProperties>
</file>