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0"/>
  </p:notesMasterIdLst>
  <p:sldIdLst>
    <p:sldId id="256" r:id="rId2"/>
    <p:sldId id="409" r:id="rId3"/>
    <p:sldId id="362" r:id="rId4"/>
    <p:sldId id="373" r:id="rId5"/>
    <p:sldId id="389" r:id="rId6"/>
    <p:sldId id="391" r:id="rId7"/>
    <p:sldId id="392" r:id="rId8"/>
    <p:sldId id="393" r:id="rId9"/>
    <p:sldId id="394" r:id="rId10"/>
    <p:sldId id="401" r:id="rId11"/>
    <p:sldId id="395" r:id="rId12"/>
    <p:sldId id="396" r:id="rId13"/>
    <p:sldId id="397" r:id="rId14"/>
    <p:sldId id="398" r:id="rId15"/>
    <p:sldId id="400" r:id="rId16"/>
    <p:sldId id="388" r:id="rId17"/>
    <p:sldId id="358" r:id="rId18"/>
    <p:sldId id="359" r:id="rId19"/>
    <p:sldId id="408" r:id="rId20"/>
    <p:sldId id="366" r:id="rId21"/>
    <p:sldId id="367" r:id="rId22"/>
    <p:sldId id="370" r:id="rId23"/>
    <p:sldId id="368" r:id="rId24"/>
    <p:sldId id="371" r:id="rId25"/>
    <p:sldId id="369" r:id="rId26"/>
    <p:sldId id="372" r:id="rId27"/>
    <p:sldId id="410" r:id="rId28"/>
    <p:sldId id="411" r:id="rId29"/>
    <p:sldId id="374" r:id="rId30"/>
    <p:sldId id="387" r:id="rId31"/>
    <p:sldId id="377" r:id="rId32"/>
    <p:sldId id="378" r:id="rId33"/>
    <p:sldId id="379" r:id="rId34"/>
    <p:sldId id="380" r:id="rId35"/>
    <p:sldId id="381" r:id="rId36"/>
    <p:sldId id="382" r:id="rId37"/>
    <p:sldId id="383" r:id="rId38"/>
    <p:sldId id="384" r:id="rId39"/>
    <p:sldId id="385" r:id="rId40"/>
    <p:sldId id="386" r:id="rId41"/>
    <p:sldId id="375" r:id="rId42"/>
    <p:sldId id="403" r:id="rId43"/>
    <p:sldId id="352" r:id="rId44"/>
    <p:sldId id="412" r:id="rId45"/>
    <p:sldId id="376" r:id="rId46"/>
    <p:sldId id="407" r:id="rId47"/>
    <p:sldId id="364" r:id="rId48"/>
    <p:sldId id="404"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5" autoAdjust="0"/>
    <p:restoredTop sz="90145" autoAdjust="0"/>
  </p:normalViewPr>
  <p:slideViewPr>
    <p:cSldViewPr>
      <p:cViewPr>
        <p:scale>
          <a:sx n="80" d="100"/>
          <a:sy n="80" d="100"/>
        </p:scale>
        <p:origin x="-129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98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9"/>
  <c:chart>
    <c:plotArea>
      <c:layout/>
      <c:barChart>
        <c:barDir val="col"/>
        <c:grouping val="clustered"/>
        <c:ser>
          <c:idx val="0"/>
          <c:order val="0"/>
          <c:tx>
            <c:strRef>
              <c:f>Sheet1!$B$1</c:f>
              <c:strCache>
                <c:ptCount val="1"/>
                <c:pt idx="0">
                  <c:v>SEL3</c:v>
                </c:pt>
              </c:strCache>
            </c:strRef>
          </c:tx>
          <c:spPr>
            <a:solidFill>
              <a:srgbClr val="FF0000"/>
            </a:solidFill>
            <a:ln>
              <a:solidFill>
                <a:schemeClr val="accent5"/>
              </a:solidFill>
            </a:ln>
          </c:spPr>
          <c:cat>
            <c:strRef>
              <c:f>Sheet1!$A$2:$A$6</c:f>
              <c:strCache>
                <c:ptCount val="5"/>
                <c:pt idx="0">
                  <c:v>0 -- 2</c:v>
                </c:pt>
                <c:pt idx="1">
                  <c:v>2 -- 3</c:v>
                </c:pt>
                <c:pt idx="2">
                  <c:v>3 -- 4</c:v>
                </c:pt>
                <c:pt idx="3">
                  <c:v>4 --</c:v>
                </c:pt>
                <c:pt idx="4">
                  <c:v>all</c:v>
                </c:pt>
              </c:strCache>
            </c:strRef>
          </c:cat>
          <c:val>
            <c:numRef>
              <c:f>Sheet1!$B$2:$B$6</c:f>
              <c:numCache>
                <c:formatCode>General</c:formatCode>
                <c:ptCount val="5"/>
                <c:pt idx="0">
                  <c:v>35.100000000000009</c:v>
                </c:pt>
                <c:pt idx="1">
                  <c:v>50</c:v>
                </c:pt>
                <c:pt idx="2">
                  <c:v>33.5</c:v>
                </c:pt>
                <c:pt idx="3">
                  <c:v>13.400000000000006</c:v>
                </c:pt>
                <c:pt idx="4">
                  <c:v>30.299999999999994</c:v>
                </c:pt>
              </c:numCache>
            </c:numRef>
          </c:val>
        </c:ser>
        <c:ser>
          <c:idx val="1"/>
          <c:order val="1"/>
          <c:tx>
            <c:strRef>
              <c:f>Sheet1!$C$1</c:f>
              <c:strCache>
                <c:ptCount val="1"/>
                <c:pt idx="0">
                  <c:v>NET-VISA</c:v>
                </c:pt>
              </c:strCache>
            </c:strRef>
          </c:tx>
          <c:spPr>
            <a:solidFill>
              <a:srgbClr val="0070C0"/>
            </a:solidFill>
          </c:spPr>
          <c:cat>
            <c:strRef>
              <c:f>Sheet1!$A$2:$A$6</c:f>
              <c:strCache>
                <c:ptCount val="5"/>
                <c:pt idx="0">
                  <c:v>0 -- 2</c:v>
                </c:pt>
                <c:pt idx="1">
                  <c:v>2 -- 3</c:v>
                </c:pt>
                <c:pt idx="2">
                  <c:v>3 -- 4</c:v>
                </c:pt>
                <c:pt idx="3">
                  <c:v>4 --</c:v>
                </c:pt>
                <c:pt idx="4">
                  <c:v>all</c:v>
                </c:pt>
              </c:strCache>
            </c:strRef>
          </c:cat>
          <c:val>
            <c:numRef>
              <c:f>Sheet1!$C$2:$C$6</c:f>
              <c:numCache>
                <c:formatCode>General</c:formatCode>
                <c:ptCount val="5"/>
                <c:pt idx="0">
                  <c:v>13.5</c:v>
                </c:pt>
                <c:pt idx="1">
                  <c:v>22.200000000000003</c:v>
                </c:pt>
                <c:pt idx="2">
                  <c:v>13.599999999999996</c:v>
                </c:pt>
                <c:pt idx="3">
                  <c:v>6.7000000000000028</c:v>
                </c:pt>
                <c:pt idx="4">
                  <c:v>12.5</c:v>
                </c:pt>
              </c:numCache>
            </c:numRef>
          </c:val>
        </c:ser>
        <c:axId val="160040064"/>
        <c:axId val="160041600"/>
      </c:barChart>
      <c:catAx>
        <c:axId val="160040064"/>
        <c:scaling>
          <c:orientation val="minMax"/>
        </c:scaling>
        <c:axPos val="b"/>
        <c:tickLblPos val="nextTo"/>
        <c:crossAx val="160041600"/>
        <c:crosses val="autoZero"/>
        <c:auto val="1"/>
        <c:lblAlgn val="ctr"/>
        <c:lblOffset val="100"/>
      </c:catAx>
      <c:valAx>
        <c:axId val="160041600"/>
        <c:scaling>
          <c:orientation val="minMax"/>
        </c:scaling>
        <c:axPos val="l"/>
        <c:majorGridlines/>
        <c:numFmt formatCode="General" sourceLinked="1"/>
        <c:tickLblPos val="nextTo"/>
        <c:crossAx val="160040064"/>
        <c:crosses val="autoZero"/>
        <c:crossBetween val="between"/>
      </c:valAx>
    </c:plotArea>
    <c:legend>
      <c:legendPos val="r"/>
      <c:legendEntry>
        <c:idx val="0"/>
        <c:txPr>
          <a:bodyPr/>
          <a:lstStyle/>
          <a:p>
            <a:pPr>
              <a:defRPr>
                <a:solidFill>
                  <a:srgbClr val="FF0000"/>
                </a:solidFill>
              </a:defRPr>
            </a:pPr>
            <a:endParaRPr lang="en-US"/>
          </a:p>
        </c:txPr>
      </c:legendEntry>
      <c:legendEntry>
        <c:idx val="1"/>
        <c:txPr>
          <a:bodyPr/>
          <a:lstStyle/>
          <a:p>
            <a:pPr>
              <a:defRPr>
                <a:solidFill>
                  <a:srgbClr val="0070C0"/>
                </a:solidFill>
              </a:defRPr>
            </a:pPr>
            <a:endParaRPr lang="en-US"/>
          </a:p>
        </c:txPr>
      </c:legendEntry>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Sheet1!$B$1</c:f>
              <c:strCache>
                <c:ptCount val="1"/>
                <c:pt idx="0">
                  <c:v>LEB Recall</c:v>
                </c:pt>
              </c:strCache>
            </c:strRef>
          </c:tx>
          <c:spPr>
            <a:solidFill>
              <a:srgbClr val="FFFF00"/>
            </a:solidFill>
          </c:spPr>
          <c:cat>
            <c:strRef>
              <c:f>Sheet1!$A$2:$A$5</c:f>
              <c:strCache>
                <c:ptCount val="4"/>
                <c:pt idx="0">
                  <c:v>Continental US (33 Events)</c:v>
                </c:pt>
                <c:pt idx="1">
                  <c:v>Japan (1565 Events)</c:v>
                </c:pt>
                <c:pt idx="2">
                  <c:v>Europe (101 Events)</c:v>
                </c:pt>
                <c:pt idx="3">
                  <c:v>Central Asia (101 Events)</c:v>
                </c:pt>
              </c:strCache>
            </c:strRef>
          </c:cat>
          <c:val>
            <c:numRef>
              <c:f>Sheet1!$B$2:$B$5</c:f>
              <c:numCache>
                <c:formatCode>0.0%</c:formatCode>
                <c:ptCount val="4"/>
                <c:pt idx="0">
                  <c:v>0.12121212121212122</c:v>
                </c:pt>
                <c:pt idx="1">
                  <c:v>1.8530351437699679E-2</c:v>
                </c:pt>
                <c:pt idx="2">
                  <c:v>4.9504950495049507E-2</c:v>
                </c:pt>
                <c:pt idx="3">
                  <c:v>0.34653465346534651</c:v>
                </c:pt>
              </c:numCache>
            </c:numRef>
          </c:val>
        </c:ser>
        <c:ser>
          <c:idx val="1"/>
          <c:order val="1"/>
          <c:tx>
            <c:strRef>
              <c:f>Sheet1!$C$1</c:f>
              <c:strCache>
                <c:ptCount val="1"/>
                <c:pt idx="0">
                  <c:v>NET-VISA Recall</c:v>
                </c:pt>
              </c:strCache>
            </c:strRef>
          </c:tx>
          <c:spPr>
            <a:solidFill>
              <a:schemeClr val="accent1"/>
            </a:solidFill>
          </c:spPr>
          <c:cat>
            <c:strRef>
              <c:f>Sheet1!$A$2:$A$5</c:f>
              <c:strCache>
                <c:ptCount val="4"/>
                <c:pt idx="0">
                  <c:v>Continental US (33 Events)</c:v>
                </c:pt>
                <c:pt idx="1">
                  <c:v>Japan (1565 Events)</c:v>
                </c:pt>
                <c:pt idx="2">
                  <c:v>Europe (101 Events)</c:v>
                </c:pt>
                <c:pt idx="3">
                  <c:v>Central Asia (101 Events)</c:v>
                </c:pt>
              </c:strCache>
            </c:strRef>
          </c:cat>
          <c:val>
            <c:numRef>
              <c:f>Sheet1!$C$2:$C$5</c:f>
              <c:numCache>
                <c:formatCode>0.0%</c:formatCode>
                <c:ptCount val="4"/>
                <c:pt idx="0">
                  <c:v>0.21212121212121213</c:v>
                </c:pt>
                <c:pt idx="1">
                  <c:v>2.1086261980830672E-2</c:v>
                </c:pt>
                <c:pt idx="2">
                  <c:v>0.10891089108910891</c:v>
                </c:pt>
                <c:pt idx="3">
                  <c:v>0.49504950495049505</c:v>
                </c:pt>
              </c:numCache>
            </c:numRef>
          </c:val>
        </c:ser>
        <c:axId val="149739392"/>
        <c:axId val="154411008"/>
      </c:barChart>
      <c:catAx>
        <c:axId val="149739392"/>
        <c:scaling>
          <c:orientation val="minMax"/>
        </c:scaling>
        <c:axPos val="b"/>
        <c:tickLblPos val="nextTo"/>
        <c:crossAx val="154411008"/>
        <c:crosses val="autoZero"/>
        <c:auto val="1"/>
        <c:lblAlgn val="ctr"/>
        <c:lblOffset val="100"/>
      </c:catAx>
      <c:valAx>
        <c:axId val="154411008"/>
        <c:scaling>
          <c:orientation val="minMax"/>
        </c:scaling>
        <c:axPos val="l"/>
        <c:majorGridlines/>
        <c:numFmt formatCode="0.0%" sourceLinked="1"/>
        <c:tickLblPos val="nextTo"/>
        <c:crossAx val="149739392"/>
        <c:crosses val="autoZero"/>
        <c:crossBetween val="between"/>
      </c:valAx>
    </c:plotArea>
    <c:legend>
      <c:legendPos val="r"/>
      <c:legendEntry>
        <c:idx val="0"/>
        <c:txPr>
          <a:bodyPr/>
          <a:lstStyle/>
          <a:p>
            <a:pPr>
              <a:defRPr>
                <a:solidFill>
                  <a:schemeClr val="tx1"/>
                </a:solidFill>
              </a:defRPr>
            </a:pPr>
            <a:endParaRPr lang="en-US"/>
          </a:p>
        </c:txPr>
      </c:legendEntry>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8F13EB0-341B-4A1F-B43F-D44AF7105FF7}" type="datetimeFigureOut">
              <a:rPr lang="en-US"/>
              <a:pPr>
                <a:defRPr/>
              </a:pPr>
              <a:t>8/4/2011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0519D4DF-F5F8-4344-A281-48705A8B29E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The word “monitoring” in the title refers</a:t>
            </a:r>
            <a:r>
              <a:rPr lang="en-US" baseline="0" dirty="0" smtClean="0"/>
              <a:t> to nuclear explosion monitoring</a:t>
            </a:r>
            <a:r>
              <a:rPr lang="en-US" baseline="0" dirty="0" smtClean="0"/>
              <a:t>. The dangers of nuclear weapons can’t be overstated…</a:t>
            </a:r>
            <a:endParaRPr lang="en-US" baseline="0" dirty="0" smtClean="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4F01EE-EE83-496A-B2EB-A2AEF4B1498B}" type="slidenum">
              <a:rPr lang="en-US"/>
              <a:pPr fontAlgn="base">
                <a:spcBef>
                  <a:spcPct val="0"/>
                </a:spcBef>
                <a:spcAft>
                  <a:spcPct val="0"/>
                </a:spcAft>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energy hits a station, it looks like the top panel.</a:t>
            </a:r>
          </a:p>
          <a:p>
            <a:r>
              <a:rPr lang="en-US" dirty="0" smtClean="0"/>
              <a:t>Seismic waveform processing looks for sharp changes in the seismic energy and marks these as detections.</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p:spPr>
        <p:txBody>
          <a:bodyPr/>
          <a:lstStyle/>
          <a:p>
            <a:fld id="{1C452767-2F15-4E3D-8865-695E01FB91CC}" type="datetime9">
              <a:rPr lang="en-US"/>
              <a:pPr/>
              <a:t>8/7/2011 1:00:17 AM</a:t>
            </a:fld>
            <a:endParaRPr lang="en-US" dirty="0"/>
          </a:p>
        </p:txBody>
      </p:sp>
      <p:sp>
        <p:nvSpPr>
          <p:cNvPr id="134147" name="Rectangle 7"/>
          <p:cNvSpPr>
            <a:spLocks noGrp="1" noChangeArrowheads="1"/>
          </p:cNvSpPr>
          <p:nvPr>
            <p:ph type="sldNum" sz="quarter" idx="5"/>
          </p:nvPr>
        </p:nvSpPr>
        <p:spPr>
          <a:noFill/>
        </p:spPr>
        <p:txBody>
          <a:bodyPr/>
          <a:lstStyle/>
          <a:p>
            <a:fld id="{9CA5D25D-2C44-4F7E-9F0B-B63E9C65DA12}" type="slidenum">
              <a:rPr lang="en-US"/>
              <a:pPr/>
              <a:t>11</a:t>
            </a:fld>
            <a:endParaRPr lang="en-US" dirty="0"/>
          </a:p>
        </p:txBody>
      </p:sp>
      <p:sp>
        <p:nvSpPr>
          <p:cNvPr id="134148" name="Rectangle 2"/>
          <p:cNvSpPr>
            <a:spLocks noGrp="1" noRot="1" noChangeAspect="1" noChangeArrowheads="1"/>
          </p:cNvSpPr>
          <p:nvPr>
            <p:ph type="sldImg"/>
          </p:nvPr>
        </p:nvSpPr>
        <p:spPr>
          <a:solidFill>
            <a:srgbClr val="FFFFFF"/>
          </a:solidFill>
          <a:ln/>
        </p:spPr>
      </p:sp>
      <p:sp>
        <p:nvSpPr>
          <p:cNvPr id="134149" name="Rectangle 3"/>
          <p:cNvSpPr>
            <a:spLocks noGrp="1" noChangeArrowheads="1"/>
          </p:cNvSpPr>
          <p:nvPr>
            <p:ph type="body" idx="1"/>
          </p:nvPr>
        </p:nvSpPr>
        <p:spPr>
          <a:solidFill>
            <a:srgbClr val="FFFFFF"/>
          </a:solidFill>
          <a:ln>
            <a:solidFill>
              <a:srgbClr val="000000"/>
            </a:solid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Arial" charset="0"/>
                <a:cs typeface="Arial" charset="0"/>
              </a:rPr>
              <a:t>But other noise detections are also noted, due to small</a:t>
            </a:r>
            <a:r>
              <a:rPr lang="en-US" baseline="0" dirty="0" smtClean="0">
                <a:latin typeface="Arial" charset="0"/>
                <a:cs typeface="Arial" charset="0"/>
              </a:rPr>
              <a:t> local events.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p:spPr>
        <p:txBody>
          <a:bodyPr/>
          <a:lstStyle/>
          <a:p>
            <a:fld id="{3B1772B1-40CD-4002-9F74-34AE0199E39A}" type="datetime9">
              <a:rPr lang="en-US"/>
              <a:pPr/>
              <a:t>8/7/2011 12:58:55 AM</a:t>
            </a:fld>
            <a:endParaRPr lang="en-US" dirty="0"/>
          </a:p>
        </p:txBody>
      </p:sp>
      <p:sp>
        <p:nvSpPr>
          <p:cNvPr id="136195" name="Rectangle 7"/>
          <p:cNvSpPr>
            <a:spLocks noGrp="1" noChangeArrowheads="1"/>
          </p:cNvSpPr>
          <p:nvPr>
            <p:ph type="sldNum" sz="quarter" idx="5"/>
          </p:nvPr>
        </p:nvSpPr>
        <p:spPr>
          <a:noFill/>
        </p:spPr>
        <p:txBody>
          <a:bodyPr/>
          <a:lstStyle/>
          <a:p>
            <a:fld id="{5E34FBB3-3FCB-4306-B790-0F6A3B09ACA6}" type="slidenum">
              <a:rPr lang="en-US"/>
              <a:pPr/>
              <a:t>12</a:t>
            </a:fld>
            <a:endParaRPr lang="en-US" dirty="0"/>
          </a:p>
        </p:txBody>
      </p:sp>
      <p:sp>
        <p:nvSpPr>
          <p:cNvPr id="136196" name="Rectangle 2"/>
          <p:cNvSpPr>
            <a:spLocks noGrp="1" noRot="1" noChangeAspect="1" noChangeArrowheads="1"/>
          </p:cNvSpPr>
          <p:nvPr>
            <p:ph type="sldImg"/>
          </p:nvPr>
        </p:nvSpPr>
        <p:spPr>
          <a:solidFill>
            <a:srgbClr val="FFFFFF"/>
          </a:solidFill>
          <a:ln/>
        </p:spPr>
      </p:sp>
      <p:sp>
        <p:nvSpPr>
          <p:cNvPr id="13619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p:spPr>
        <p:txBody>
          <a:bodyPr/>
          <a:lstStyle/>
          <a:p>
            <a:fld id="{3BCCBD69-079D-4068-9160-FF95E33AF4F3}" type="datetime9">
              <a:rPr lang="en-US"/>
              <a:pPr/>
              <a:t>8/7/2011 1:00:39 AM</a:t>
            </a:fld>
            <a:endParaRPr lang="en-US" dirty="0"/>
          </a:p>
        </p:txBody>
      </p:sp>
      <p:sp>
        <p:nvSpPr>
          <p:cNvPr id="138243" name="Rectangle 7"/>
          <p:cNvSpPr>
            <a:spLocks noGrp="1" noChangeArrowheads="1"/>
          </p:cNvSpPr>
          <p:nvPr>
            <p:ph type="sldNum" sz="quarter" idx="5"/>
          </p:nvPr>
        </p:nvSpPr>
        <p:spPr>
          <a:noFill/>
        </p:spPr>
        <p:txBody>
          <a:bodyPr/>
          <a:lstStyle/>
          <a:p>
            <a:fld id="{4F0B10F6-D2E6-4653-BA11-7ED2F184B9E0}" type="slidenum">
              <a:rPr lang="en-US"/>
              <a:pPr/>
              <a:t>13</a:t>
            </a:fld>
            <a:endParaRPr lang="en-US" dirty="0"/>
          </a:p>
        </p:txBody>
      </p:sp>
      <p:sp>
        <p:nvSpPr>
          <p:cNvPr id="138244" name="Rectangle 2"/>
          <p:cNvSpPr>
            <a:spLocks noGrp="1" noRot="1" noChangeAspect="1" noChangeArrowheads="1"/>
          </p:cNvSpPr>
          <p:nvPr>
            <p:ph type="sldImg"/>
          </p:nvPr>
        </p:nvSpPr>
        <p:spPr>
          <a:solidFill>
            <a:srgbClr val="FFFFFF"/>
          </a:solidFill>
          <a:ln/>
        </p:spPr>
      </p:sp>
      <p:sp>
        <p:nvSpPr>
          <p:cNvPr id="13824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aseline="0" dirty="0" smtClean="0">
                <a:latin typeface="Arial" charset="0"/>
                <a:cs typeface="Arial" charset="0"/>
              </a:rPr>
              <a:t>Wave types vary from 12 minutes to 40 minutes to traverse the earth</a:t>
            </a:r>
            <a:endParaRPr lang="en-US" dirty="0"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p:spPr>
        <p:txBody>
          <a:bodyPr/>
          <a:lstStyle/>
          <a:p>
            <a:fld id="{02DC52C2-9EDB-4D10-B934-ABB12D141043}" type="datetime9">
              <a:rPr lang="en-US"/>
              <a:pPr/>
              <a:t>8/4/2011 2:59:23 PM</a:t>
            </a:fld>
            <a:endParaRPr lang="en-US" dirty="0"/>
          </a:p>
        </p:txBody>
      </p:sp>
      <p:sp>
        <p:nvSpPr>
          <p:cNvPr id="140291" name="Rectangle 7"/>
          <p:cNvSpPr>
            <a:spLocks noGrp="1" noChangeArrowheads="1"/>
          </p:cNvSpPr>
          <p:nvPr>
            <p:ph type="sldNum" sz="quarter" idx="5"/>
          </p:nvPr>
        </p:nvSpPr>
        <p:spPr>
          <a:noFill/>
        </p:spPr>
        <p:txBody>
          <a:bodyPr/>
          <a:lstStyle/>
          <a:p>
            <a:fld id="{40005389-AFBD-45B0-AF5F-65CC8FC4AF6A}" type="slidenum">
              <a:rPr lang="en-US"/>
              <a:pPr/>
              <a:t>14</a:t>
            </a:fld>
            <a:endParaRPr lang="en-US" dirty="0"/>
          </a:p>
        </p:txBody>
      </p:sp>
      <p:sp>
        <p:nvSpPr>
          <p:cNvPr id="140292" name="Rectangle 2"/>
          <p:cNvSpPr>
            <a:spLocks noGrp="1" noRot="1" noChangeAspect="1" noChangeArrowheads="1"/>
          </p:cNvSpPr>
          <p:nvPr>
            <p:ph type="sldImg"/>
          </p:nvPr>
        </p:nvSpPr>
        <p:spPr>
          <a:solidFill>
            <a:srgbClr val="FFFFFF"/>
          </a:solidFill>
          <a:ln/>
        </p:spPr>
      </p:sp>
      <p:sp>
        <p:nvSpPr>
          <p:cNvPr id="140293"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latin typeface="Arial" charset="0"/>
                <a:cs typeface="Arial" charset="0"/>
              </a:rPr>
              <a:t>What we see though are just a bunch</a:t>
            </a:r>
            <a:r>
              <a:rPr lang="en-US" baseline="0" dirty="0" smtClean="0">
                <a:latin typeface="Arial" charset="0"/>
                <a:cs typeface="Arial" charset="0"/>
              </a:rPr>
              <a:t> of detections at each stations which we need to associate together.</a:t>
            </a:r>
            <a:endParaRPr lang="en-US" dirty="0"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Our overall approach is to build a probabilistic model of events which lead to seismic waves in the earth and these in turn are observed at the IMS stations as waveforms. From the waveforms and using our model we aim to infer the events which took place.</a:t>
            </a:r>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8402A6-B8C5-4B97-8AE4-51D45767223E}" type="slidenum">
              <a:rPr lang="en-US"/>
              <a:pPr fontAlgn="base">
                <a:spcBef>
                  <a:spcPct val="0"/>
                </a:spcBef>
                <a:spcAft>
                  <a:spcPct val="0"/>
                </a:spcAft>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Currently, our</a:t>
            </a:r>
            <a:r>
              <a:rPr lang="en-US" baseline="0" dirty="0" smtClean="0"/>
              <a:t> model extends down only to detections,</a:t>
            </a:r>
            <a:endParaRPr lang="en-US" dirty="0"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A0A5185-4D8F-45C9-8B3E-45AA33F2EC1F}" type="slidenum">
              <a:rPr lang="en-US"/>
              <a:pPr fontAlgn="base">
                <a:spcBef>
                  <a:spcPct val="0"/>
                </a:spcBef>
                <a:spcAft>
                  <a:spcPct val="0"/>
                </a:spcAft>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Arial" charset="0"/>
                <a:cs typeface="Arial" charset="0"/>
              </a:rPr>
              <a:t>It is interesting to note that this entire model can be written in one</a:t>
            </a:r>
            <a:r>
              <a:rPr lang="en-US" baseline="0" dirty="0" smtClean="0">
                <a:latin typeface="Arial" charset="0"/>
                <a:cs typeface="Arial" charset="0"/>
              </a:rPr>
              <a:t> page of the BLOG or Bayesian Logic language, I don’t expect you to digest this page..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Arial" charset="0"/>
                <a:cs typeface="Arial" charset="0"/>
              </a:rPr>
              <a:t>Our objective is to use this problem as a showcase for expressive modeling languages and to demonstrate that generic inference in such languages can solve really useful problems.</a:t>
            </a:r>
            <a:endParaRPr lang="en-US" dirty="0" smtClean="0">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But pictorially, this is what the model looks like.</a:t>
            </a:r>
          </a:p>
          <a:p>
            <a:pPr>
              <a:spcBef>
                <a:spcPct val="0"/>
              </a:spcBef>
            </a:pPr>
            <a:endParaRPr lang="en-US" dirty="0" smtClean="0"/>
          </a:p>
          <a:p>
            <a:pPr>
              <a:spcBef>
                <a:spcPct val="0"/>
              </a:spcBef>
            </a:pPr>
            <a:r>
              <a:rPr lang="en-US" dirty="0" smtClean="0"/>
              <a:t>The double arrow to transmission represents the deterministic dependencies. </a:t>
            </a:r>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C765FE-FF98-4AE1-AC83-EB560DEBAF67}" type="slidenum">
              <a:rPr lang="en-US"/>
              <a:pPr fontAlgn="base">
                <a:spcBef>
                  <a:spcPct val="0"/>
                </a:spcBef>
                <a:spcAft>
                  <a:spcPct val="0"/>
                </a:spcAft>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Nuclear explosion testing is an integral part of waging</a:t>
            </a:r>
            <a:r>
              <a:rPr lang="en-US" baseline="0" dirty="0" smtClean="0"/>
              <a:t> nuclear war.</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We’ll briefly see a few of the components of the model.</a:t>
            </a:r>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C765FE-FF98-4AE1-AC83-EB560DEBAF67}" type="slidenum">
              <a:rPr lang="en-US"/>
              <a:pPr fontAlgn="base">
                <a:spcBef>
                  <a:spcPct val="0"/>
                </a:spcBef>
                <a:spcAft>
                  <a:spcPct val="0"/>
                </a:spcAft>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Learned</a:t>
            </a:r>
            <a:r>
              <a:rPr lang="en-US" baseline="0" dirty="0" smtClean="0"/>
              <a:t> with historical data and mixed with a uniform distribution to allow for explosions.</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C765FE-FF98-4AE1-AC83-EB560DEBAF67}" type="slidenum">
              <a:rPr lang="en-US"/>
              <a:pPr fontAlgn="base">
                <a:spcBef>
                  <a:spcPct val="0"/>
                </a:spcBef>
                <a:spcAft>
                  <a:spcPct val="0"/>
                </a:spcAft>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detection probability depends on the distance and magnitude (also depth, not shown for </a:t>
            </a:r>
            <a:r>
              <a:rPr lang="en-US" baseline="0" dirty="0" err="1" smtClean="0"/>
              <a:t>simpicity</a:t>
            </a:r>
            <a:r>
              <a:rPr lang="en-US" baseline="0" dirty="0" smtClean="0"/>
              <a:t>).</a:t>
            </a:r>
          </a:p>
          <a:p>
            <a:r>
              <a:rPr lang="en-US" baseline="0" dirty="0" smtClean="0"/>
              <a:t>In contrast, seismologists build a detection model based on histograms of detections at every point on the earth – clear tendency to </a:t>
            </a:r>
            <a:r>
              <a:rPr lang="en-US" baseline="0" dirty="0" err="1" smtClean="0"/>
              <a:t>overfit</a:t>
            </a:r>
            <a:r>
              <a:rPr lang="en-US" baseline="0" dirty="0" smtClean="0"/>
              <a:t> where there is no prior history!</a:t>
            </a:r>
          </a:p>
          <a:p>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C765FE-FF98-4AE1-AC83-EB560DEBAF67}" type="slidenum">
              <a:rPr lang="en-US"/>
              <a:pPr fontAlgn="base">
                <a:spcBef>
                  <a:spcPct val="0"/>
                </a:spcBef>
                <a:spcAft>
                  <a:spcPct val="0"/>
                </a:spcAft>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a:t>
            </a:r>
            <a:r>
              <a:rPr lang="en-US" baseline="0" dirty="0" smtClean="0"/>
              <a:t> about arrival time in more detail than azimuth/slowness.</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But pictorially, this is what the model looks like.</a:t>
            </a:r>
          </a:p>
          <a:p>
            <a:pPr>
              <a:spcBef>
                <a:spcPct val="0"/>
              </a:spcBef>
            </a:pPr>
            <a:endParaRPr lang="en-US" dirty="0" smtClean="0"/>
          </a:p>
          <a:p>
            <a:pPr>
              <a:spcBef>
                <a:spcPct val="0"/>
              </a:spcBef>
            </a:pPr>
            <a:r>
              <a:rPr lang="en-US" dirty="0" smtClean="0"/>
              <a:t>The double arrow to transmission represents the deterministic dependencies. </a:t>
            </a:r>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C765FE-FF98-4AE1-AC83-EB560DEBAF67}" type="slidenum">
              <a:rPr lang="en-US"/>
              <a:pPr fontAlgn="base">
                <a:spcBef>
                  <a:spcPct val="0"/>
                </a:spcBef>
                <a:spcAft>
                  <a:spcPct val="0"/>
                </a:spcAft>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trying to find the MAP bulletin,</a:t>
            </a:r>
            <a:r>
              <a:rPr lang="en-US" baseline="0" dirty="0" smtClean="0"/>
              <a:t> because this is what seismologists expect to see.</a:t>
            </a:r>
          </a:p>
          <a:p>
            <a:r>
              <a:rPr lang="en-US" baseline="0" dirty="0" smtClean="0"/>
              <a:t>The basic approach is a heuristic search which moves forward in time.</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We will explain the algorithm by this example.</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8608AF-A622-44FB-A140-7E0826E3422B}" type="slidenum">
              <a:rPr lang="en-US"/>
              <a:pPr fontAlgn="base">
                <a:spcBef>
                  <a:spcPct val="0"/>
                </a:spcBef>
                <a:spcAft>
                  <a:spcPct val="0"/>
                </a:spcAft>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understand</a:t>
            </a:r>
            <a:r>
              <a:rPr lang="en-US" baseline="0" dirty="0" smtClean="0"/>
              <a:t> why it is too hard to monitor let’s understand a bit about seismology.</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dotted lines are detections which were used during proposing the event. The birth move proposes the best possible subset of events using the detections.</a:t>
            </a:r>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7F7BE8-1FA8-4965-83A6-AE0470C787F8}" type="slidenum">
              <a:rPr lang="en-US"/>
              <a:pPr fontAlgn="base">
                <a:spcBef>
                  <a:spcPct val="0"/>
                </a:spcBef>
                <a:spcAft>
                  <a:spcPct val="0"/>
                </a:spcAft>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detections used as part of the birth move are removed from the hypothesis</a:t>
            </a:r>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741DDB-E436-4A48-8CDB-7556BFCC4D5B}" type="slidenum">
              <a:rPr lang="en-US"/>
              <a:pPr fontAlgn="base">
                <a:spcBef>
                  <a:spcPct val="0"/>
                </a:spcBef>
                <a:spcAft>
                  <a:spcPct val="0"/>
                </a:spcAft>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Detection d8 finds a better event to explain it. But d5 and d10 stick to their event</a:t>
            </a:r>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591191-A20F-4CC7-BCB0-B8D7DA178DDD}" type="slidenum">
              <a:rPr lang="en-US"/>
              <a:pPr fontAlgn="base">
                <a:spcBef>
                  <a:spcPct val="0"/>
                </a:spcBef>
                <a:spcAft>
                  <a:spcPct val="0"/>
                </a:spcAft>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e2-d8 is deleted</a:t>
            </a:r>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40BD3E-CF0B-42F9-BD07-5E57C29C62AC}" type="slidenum">
              <a:rPr lang="en-US"/>
              <a:pPr fontAlgn="base">
                <a:spcBef>
                  <a:spcPct val="0"/>
                </a:spcBef>
                <a:spcAft>
                  <a:spcPct val="0"/>
                </a:spcAft>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E5 finds a better location</a:t>
            </a:r>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0B8E60C-0B0A-450D-9481-44C5294B275B}" type="slidenum">
              <a:rPr lang="en-US"/>
              <a:pPr fontAlgn="base">
                <a:spcBef>
                  <a:spcPct val="0"/>
                </a:spcBef>
                <a:spcAft>
                  <a:spcPct val="0"/>
                </a:spcAft>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E2, e4 have –ve score</a:t>
            </a:r>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B53B06-4CD1-43A8-9C80-B5ABE347603E}" type="slidenum">
              <a:rPr lang="en-US"/>
              <a:pPr fontAlgn="base">
                <a:spcBef>
                  <a:spcPct val="0"/>
                </a:spcBef>
                <a:spcAft>
                  <a:spcPct val="0"/>
                </a:spcAft>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E2, e4 are killed</a:t>
            </a:r>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D93DE1-77C1-46F5-A4EF-A8E378355A55}" type="slidenum">
              <a:rPr lang="en-US"/>
              <a:pPr fontAlgn="base">
                <a:spcBef>
                  <a:spcPct val="0"/>
                </a:spcBef>
                <a:spcAft>
                  <a:spcPct val="0"/>
                </a:spcAft>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5AF9A-BF5F-4D0F-8D6E-E68B26D6DBED}" type="slidenum">
              <a:rPr lang="en-US"/>
              <a:pPr fontAlgn="base">
                <a:spcBef>
                  <a:spcPct val="0"/>
                </a:spcBef>
                <a:spcAft>
                  <a:spcPct val="0"/>
                </a:spcAft>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e1 can’t affect any detection in the window. The inference proceeds on with newer detections…</a:t>
            </a:r>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EB70E0-57F8-445E-B66D-3E358BFBBE3A}" type="slidenum">
              <a:rPr lang="en-US"/>
              <a:pPr fontAlgn="base">
                <a:spcBef>
                  <a:spcPct val="0"/>
                </a:spcBef>
                <a:spcAft>
                  <a:spcPct val="0"/>
                </a:spcAft>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NET-VISA </a:t>
            </a:r>
            <a:r>
              <a:rPr lang="en-US" dirty="0" smtClean="0"/>
              <a:t>cuts down</a:t>
            </a:r>
            <a:r>
              <a:rPr lang="en-US" baseline="0" dirty="0" smtClean="0"/>
              <a:t> the percentage of missed events by more than a factor of 2 overall and by a factor of </a:t>
            </a:r>
            <a:r>
              <a:rPr lang="en-US" baseline="0" dirty="0" smtClean="0"/>
              <a:t>3</a:t>
            </a:r>
          </a:p>
          <a:p>
            <a:r>
              <a:rPr lang="en-US" sz="1600" baseline="0" dirty="0" smtClean="0">
                <a:solidFill>
                  <a:srgbClr val="FFC000"/>
                </a:solidFill>
              </a:rPr>
              <a:t>TODO fix </a:t>
            </a:r>
          </a:p>
          <a:p>
            <a:r>
              <a:rPr lang="en-US" baseline="0" dirty="0" smtClean="0"/>
              <a:t>(run 352)</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 briefly talk about</a:t>
            </a:r>
            <a:r>
              <a:rPr lang="en-US" baseline="0" dirty="0" smtClean="0"/>
              <a:t> seismology – or as much as I understand of it ! Before going into our model and inference.</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terms of precision and recall NET-VISA does</a:t>
            </a:r>
            <a:r>
              <a:rPr lang="en-US" baseline="0" dirty="0" smtClean="0"/>
              <a:t> much better than SEL3 the red circle.</a:t>
            </a:r>
            <a:endParaRPr lang="en-US" dirty="0" smtClean="0"/>
          </a:p>
          <a:p>
            <a:endParaRPr lang="en-US" dirty="0" smtClean="0"/>
          </a:p>
          <a:p>
            <a:r>
              <a:rPr lang="en-US" dirty="0" smtClean="0"/>
              <a:t>(run 352)</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terms of precision and recall NET-VISA does</a:t>
            </a:r>
            <a:r>
              <a:rPr lang="en-US" baseline="0" dirty="0" smtClean="0"/>
              <a:t> much better than SEL3 the red circle.</a:t>
            </a:r>
            <a:endParaRPr lang="en-US" dirty="0" smtClean="0"/>
          </a:p>
          <a:p>
            <a:endParaRPr lang="en-US" dirty="0" smtClean="0"/>
          </a:p>
          <a:p>
            <a:r>
              <a:rPr lang="en-US" dirty="0" smtClean="0"/>
              <a:t>(run 352)</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However,</a:t>
            </a:r>
            <a:r>
              <a:rPr lang="en-US" baseline="0" dirty="0" smtClean="0"/>
              <a:t> the analysts are not perfect, because they miss many events, like this one.</a:t>
            </a:r>
          </a:p>
          <a:p>
            <a:pPr>
              <a:spcBef>
                <a:spcPct val="0"/>
              </a:spcBef>
            </a:pPr>
            <a:endParaRPr lang="en-US" dirty="0" smtClean="0"/>
          </a:p>
          <a:p>
            <a:pPr>
              <a:spcBef>
                <a:spcPct val="0"/>
              </a:spcBef>
            </a:pPr>
            <a:r>
              <a:rPr lang="en-US" dirty="0" smtClean="0"/>
              <a:t>&gt;python debug.py 15 visa 2069 -w 4 -r .1</a:t>
            </a:r>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BBB688-39A7-4B09-B9FD-C61B81DAF400}" type="slidenum">
              <a:rPr lang="en-US"/>
              <a:pPr fontAlgn="base">
                <a:spcBef>
                  <a:spcPct val="0"/>
                </a:spcBef>
                <a:spcAft>
                  <a:spcPct val="0"/>
                </a:spcAft>
              </a:pPr>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Vertical integration + domain knowledge + learning = big win!</a:t>
            </a:r>
            <a:endParaRPr lang="en-US" dirty="0"/>
          </a:p>
        </p:txBody>
      </p:sp>
      <p:sp>
        <p:nvSpPr>
          <p:cNvPr id="4" name="Slide Number Placeholder 3"/>
          <p:cNvSpPr>
            <a:spLocks noGrp="1"/>
          </p:cNvSpPr>
          <p:nvPr>
            <p:ph type="sldNum" sz="quarter" idx="10"/>
          </p:nvPr>
        </p:nvSpPr>
        <p:spPr/>
        <p:txBody>
          <a:bodyPr/>
          <a:lstStyle/>
          <a:p>
            <a:pPr>
              <a:defRPr/>
            </a:pPr>
            <a:fld id="{0519D4DF-F5F8-4344-A281-48705A8B29ED}" type="slidenum">
              <a:rPr lang="en-US" smtClean="0"/>
              <a:pPr>
                <a:defRPr/>
              </a:pPr>
              <a:t>48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p:spPr>
        <p:txBody>
          <a:bodyPr/>
          <a:lstStyle/>
          <a:p>
            <a:fld id="{79648F7C-937E-4D4F-A54E-E9D77EE14254}" type="datetime9">
              <a:rPr lang="en-US"/>
              <a:pPr/>
              <a:t>8/4/2011 2:59:23 PM</a:t>
            </a:fld>
            <a:endParaRPr lang="en-US" dirty="0"/>
          </a:p>
        </p:txBody>
      </p:sp>
      <p:sp>
        <p:nvSpPr>
          <p:cNvPr id="121859" name="Rectangle 7"/>
          <p:cNvSpPr>
            <a:spLocks noGrp="1" noChangeArrowheads="1"/>
          </p:cNvSpPr>
          <p:nvPr>
            <p:ph type="sldNum" sz="quarter" idx="5"/>
          </p:nvPr>
        </p:nvSpPr>
        <p:spPr>
          <a:noFill/>
        </p:spPr>
        <p:txBody>
          <a:bodyPr/>
          <a:lstStyle/>
          <a:p>
            <a:fld id="{92183942-46C9-4881-8F71-8483CC291879}" type="slidenum">
              <a:rPr lang="en-US"/>
              <a:pPr/>
              <a:t>5</a:t>
            </a:fld>
            <a:endParaRPr lang="en-US" dirty="0"/>
          </a:p>
        </p:txBody>
      </p:sp>
      <p:sp>
        <p:nvSpPr>
          <p:cNvPr id="121860" name="Rectangle 2"/>
          <p:cNvSpPr>
            <a:spLocks noGrp="1" noRot="1" noChangeAspect="1" noChangeArrowheads="1"/>
          </p:cNvSpPr>
          <p:nvPr>
            <p:ph type="sldImg"/>
          </p:nvPr>
        </p:nvSpPr>
        <p:spPr>
          <a:solidFill>
            <a:srgbClr val="FFFFFF"/>
          </a:solidFill>
          <a:ln/>
        </p:spPr>
      </p:sp>
      <p:sp>
        <p:nvSpPr>
          <p:cNvPr id="121861"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latin typeface="Arial" charset="0"/>
                <a:cs typeface="Arial" charset="0"/>
              </a:rPr>
              <a:t>Given</a:t>
            </a:r>
            <a:r>
              <a:rPr lang="en-US" baseline="0" dirty="0" smtClean="0">
                <a:latin typeface="Arial" charset="0"/>
                <a:cs typeface="Arial" charset="0"/>
              </a:rPr>
              <a:t> a global network of stations.</a:t>
            </a:r>
            <a:endParaRPr lang="en-US" dirty="0"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p:spPr>
        <p:txBody>
          <a:bodyPr/>
          <a:lstStyle/>
          <a:p>
            <a:fld id="{061B268E-3411-443A-8782-EE5C23DBE972}" type="datetime9">
              <a:rPr lang="en-US"/>
              <a:pPr/>
              <a:t>8/4/2011 2:59:23 PM</a:t>
            </a:fld>
            <a:endParaRPr lang="en-US" dirty="0"/>
          </a:p>
        </p:txBody>
      </p:sp>
      <p:sp>
        <p:nvSpPr>
          <p:cNvPr id="125955" name="Rectangle 7"/>
          <p:cNvSpPr>
            <a:spLocks noGrp="1" noChangeArrowheads="1"/>
          </p:cNvSpPr>
          <p:nvPr>
            <p:ph type="sldNum" sz="quarter" idx="5"/>
          </p:nvPr>
        </p:nvSpPr>
        <p:spPr>
          <a:noFill/>
        </p:spPr>
        <p:txBody>
          <a:bodyPr/>
          <a:lstStyle/>
          <a:p>
            <a:fld id="{4BC07B9F-DDA9-45FD-8FA1-5DC48AE6E5FC}" type="slidenum">
              <a:rPr lang="en-US"/>
              <a:pPr/>
              <a:t>6</a:t>
            </a:fld>
            <a:endParaRPr lang="en-US" dirty="0"/>
          </a:p>
        </p:txBody>
      </p:sp>
      <p:sp>
        <p:nvSpPr>
          <p:cNvPr id="125956" name="Rectangle 2"/>
          <p:cNvSpPr>
            <a:spLocks noGrp="1" noRot="1" noChangeAspect="1" noChangeArrowheads="1"/>
          </p:cNvSpPr>
          <p:nvPr>
            <p:ph type="sldImg"/>
          </p:nvPr>
        </p:nvSpPr>
        <p:spPr>
          <a:solidFill>
            <a:srgbClr val="FFFFFF"/>
          </a:solidFill>
          <a:ln/>
        </p:spPr>
      </p:sp>
      <p:sp>
        <p:nvSpPr>
          <p:cNvPr id="12595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p:spPr>
        <p:txBody>
          <a:bodyPr/>
          <a:lstStyle/>
          <a:p>
            <a:fld id="{F6ABA912-0880-453B-898D-822931EA49E3}" type="datetime9">
              <a:rPr lang="en-US"/>
              <a:pPr/>
              <a:t>8/4/2011 2:59:23 PM</a:t>
            </a:fld>
            <a:endParaRPr lang="en-US" dirty="0"/>
          </a:p>
        </p:txBody>
      </p:sp>
      <p:sp>
        <p:nvSpPr>
          <p:cNvPr id="128003" name="Rectangle 7"/>
          <p:cNvSpPr>
            <a:spLocks noGrp="1" noChangeArrowheads="1"/>
          </p:cNvSpPr>
          <p:nvPr>
            <p:ph type="sldNum" sz="quarter" idx="5"/>
          </p:nvPr>
        </p:nvSpPr>
        <p:spPr>
          <a:noFill/>
        </p:spPr>
        <p:txBody>
          <a:bodyPr/>
          <a:lstStyle/>
          <a:p>
            <a:fld id="{EF195C3D-65A7-4B4F-9710-48B7426B5C84}" type="slidenum">
              <a:rPr lang="en-US"/>
              <a:pPr/>
              <a:t>7</a:t>
            </a:fld>
            <a:endParaRPr lang="en-US" dirty="0"/>
          </a:p>
        </p:txBody>
      </p:sp>
      <p:sp>
        <p:nvSpPr>
          <p:cNvPr id="128004" name="Rectangle 2"/>
          <p:cNvSpPr>
            <a:spLocks noGrp="1" noRot="1" noChangeAspect="1" noChangeArrowheads="1"/>
          </p:cNvSpPr>
          <p:nvPr>
            <p:ph type="sldImg"/>
          </p:nvPr>
        </p:nvSpPr>
        <p:spPr>
          <a:solidFill>
            <a:srgbClr val="FFFFFF"/>
          </a:solidFill>
          <a:ln/>
        </p:spPr>
      </p:sp>
      <p:sp>
        <p:nvSpPr>
          <p:cNvPr id="12800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latin typeface="Arial" charset="0"/>
                <a:cs typeface="Arial" charset="0"/>
              </a:rPr>
              <a:t>Seismic energy from these events propagates outwards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p:spPr>
        <p:txBody>
          <a:bodyPr/>
          <a:lstStyle/>
          <a:p>
            <a:fld id="{0D5C71D6-1C11-4F09-A2DD-54A4B1BAD653}" type="datetime9">
              <a:rPr lang="en-US"/>
              <a:pPr/>
              <a:t>8/4/2011 2:59:23 PM</a:t>
            </a:fld>
            <a:endParaRPr lang="en-US" dirty="0"/>
          </a:p>
        </p:txBody>
      </p:sp>
      <p:sp>
        <p:nvSpPr>
          <p:cNvPr id="130051" name="Rectangle 7"/>
          <p:cNvSpPr>
            <a:spLocks noGrp="1" noChangeArrowheads="1"/>
          </p:cNvSpPr>
          <p:nvPr>
            <p:ph type="sldNum" sz="quarter" idx="5"/>
          </p:nvPr>
        </p:nvSpPr>
        <p:spPr>
          <a:noFill/>
        </p:spPr>
        <p:txBody>
          <a:bodyPr/>
          <a:lstStyle/>
          <a:p>
            <a:fld id="{29CAE6C5-6D99-499A-B983-2E682183D408}" type="slidenum">
              <a:rPr lang="en-US"/>
              <a:pPr/>
              <a:t>8</a:t>
            </a:fld>
            <a:endParaRPr lang="en-US" dirty="0"/>
          </a:p>
        </p:txBody>
      </p:sp>
      <p:sp>
        <p:nvSpPr>
          <p:cNvPr id="130052" name="Rectangle 2"/>
          <p:cNvSpPr>
            <a:spLocks noGrp="1" noRot="1" noChangeAspect="1" noChangeArrowheads="1"/>
          </p:cNvSpPr>
          <p:nvPr>
            <p:ph type="sldImg"/>
          </p:nvPr>
        </p:nvSpPr>
        <p:spPr>
          <a:solidFill>
            <a:srgbClr val="FFFFFF"/>
          </a:solidFill>
          <a:ln/>
        </p:spPr>
      </p:sp>
      <p:sp>
        <p:nvSpPr>
          <p:cNvPr id="13005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p:spPr>
        <p:txBody>
          <a:bodyPr/>
          <a:lstStyle/>
          <a:p>
            <a:fld id="{86E309CB-CCEF-4BD4-9552-14D75436798F}" type="datetime9">
              <a:rPr lang="en-US"/>
              <a:pPr/>
              <a:t>8/4/2011 2:59:23 PM</a:t>
            </a:fld>
            <a:endParaRPr lang="en-US" dirty="0"/>
          </a:p>
        </p:txBody>
      </p:sp>
      <p:sp>
        <p:nvSpPr>
          <p:cNvPr id="132099" name="Rectangle 7"/>
          <p:cNvSpPr>
            <a:spLocks noGrp="1" noChangeArrowheads="1"/>
          </p:cNvSpPr>
          <p:nvPr>
            <p:ph type="sldNum" sz="quarter" idx="5"/>
          </p:nvPr>
        </p:nvSpPr>
        <p:spPr>
          <a:noFill/>
        </p:spPr>
        <p:txBody>
          <a:bodyPr/>
          <a:lstStyle/>
          <a:p>
            <a:fld id="{44449090-3595-4DD6-B41E-BDD27C9F97E8}" type="slidenum">
              <a:rPr lang="en-US"/>
              <a:pPr/>
              <a:t>9</a:t>
            </a:fld>
            <a:endParaRPr lang="en-US" dirty="0"/>
          </a:p>
        </p:txBody>
      </p:sp>
      <p:sp>
        <p:nvSpPr>
          <p:cNvPr id="132100" name="Rectangle 2"/>
          <p:cNvSpPr>
            <a:spLocks noGrp="1" noRot="1" noChangeAspect="1" noChangeArrowheads="1"/>
          </p:cNvSpPr>
          <p:nvPr>
            <p:ph type="sldImg"/>
          </p:nvPr>
        </p:nvSpPr>
        <p:spPr>
          <a:solidFill>
            <a:srgbClr val="FFFFFF"/>
          </a:solidFill>
          <a:ln/>
        </p:spPr>
      </p:sp>
      <p:sp>
        <p:nvSpPr>
          <p:cNvPr id="13210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EA58D37C-E43E-4056-B7BA-4AA196850D3B}" type="datetimeFigureOut">
              <a:rPr lang="en-US"/>
              <a:pPr>
                <a:defRPr/>
              </a:pPr>
              <a:t>8/4/2011</a:t>
            </a:fld>
            <a:endParaRPr lang="en-US" dirty="0"/>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01841262-9A7F-4F08-BCBE-E147FB0E6237}"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B4B3F3D-EE6E-415B-8CDE-EA4FDFAA09CB}" type="datetimeFigureOut">
              <a:rPr lang="en-US"/>
              <a:pPr>
                <a:defRPr/>
              </a:pPr>
              <a:t>8/4/2011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93B81C9-B964-4233-8EFC-2CBE171DB80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8191A52-6344-4FD5-9CFA-1E4ECAB7ABD8}" type="datetimeFigureOut">
              <a:rPr lang="en-US"/>
              <a:pPr>
                <a:defRPr/>
              </a:pPr>
              <a:t>8/4/2011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4D75E4F-960E-4332-994D-6BDBE89D72A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6BB4E77-A5E1-4379-AF33-60C45293AAA3}" type="datetimeFigureOut">
              <a:rPr lang="en-US"/>
              <a:pPr>
                <a:defRPr/>
              </a:pPr>
              <a:t>8/4/2011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398D44B-C49D-47E6-A2A7-92092A2F1F2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0E12AE-0FEF-478F-83E9-7738C491B485}" type="datetimeFigureOut">
              <a:rPr lang="en-US"/>
              <a:pPr>
                <a:defRPr/>
              </a:pPr>
              <a:t>8/4/2011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569B43-3006-4F6C-8FF7-0BDB75FE8C2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64A64BB-10C3-4033-8995-E2CA284915C7}" type="datetimeFigureOut">
              <a:rPr lang="en-US"/>
              <a:pPr>
                <a:defRPr/>
              </a:pPr>
              <a:t>8/4/2011</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32CAEC33-41C6-47E7-A96F-5735F12473C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2C7CA860-1DCB-4DB3-B72E-02EDFE4EE280}" type="datetimeFigureOut">
              <a:rPr lang="en-US"/>
              <a:pPr>
                <a:defRPr/>
              </a:pPr>
              <a:t>8/4/2011</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7EDD1901-2C90-400E-9B36-71C67113E75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111B847C-E7EE-4243-9D92-D775AA87C758}" type="datetimeFigureOut">
              <a:rPr lang="en-US"/>
              <a:pPr>
                <a:defRPr/>
              </a:pPr>
              <a:t>8/4/2011</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300DAB70-7AD2-442D-9B3D-2E244B64057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A1F5868-BB8E-480C-8B2C-BF6F62BD5F3C}" type="datetimeFigureOut">
              <a:rPr lang="en-US"/>
              <a:pPr>
                <a:defRPr/>
              </a:pPr>
              <a:t>8/4/2011</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379375E8-F676-4195-A58D-2D5831E271D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06634D8-A866-4D23-9007-4B4BCDCFE4CB}" type="datetimeFigureOut">
              <a:rPr lang="en-US"/>
              <a:pPr>
                <a:defRPr/>
              </a:pPr>
              <a:t>8/4/2011</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935E927F-3DFA-4EB6-9A36-03F4B7BAA06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2DBED0F-4B64-4345-8D83-D813BBE5868F}" type="datetimeFigureOut">
              <a:rPr lang="en-US"/>
              <a:pPr>
                <a:defRPr/>
              </a:pPr>
              <a:t>8/4/2011</a:t>
            </a:fld>
            <a:endParaRPr lang="en-US" dirty="0"/>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A35090E4-3677-47F9-B3F4-0CD5905E2BB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931ECE25-668E-4702-BAF6-12D55297EEDA}" type="datetimeFigureOut">
              <a:rPr lang="en-US"/>
              <a:pPr>
                <a:defRPr/>
              </a:pPr>
              <a:t>8/4/2011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dirty="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335EBF31-8E4C-4D17-90EB-61306B192AC9}"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03" r:id="rId1"/>
    <p:sldLayoutId id="2147483795" r:id="rId2"/>
    <p:sldLayoutId id="2147483804" r:id="rId3"/>
    <p:sldLayoutId id="2147483796" r:id="rId4"/>
    <p:sldLayoutId id="2147483797" r:id="rId5"/>
    <p:sldLayoutId id="2147483798" r:id="rId6"/>
    <p:sldLayoutId id="2147483799" r:id="rId7"/>
    <p:sldLayoutId id="2147483800" r:id="rId8"/>
    <p:sldLayoutId id="2147483805" r:id="rId9"/>
    <p:sldLayoutId id="2147483801" r:id="rId10"/>
    <p:sldLayoutId id="2147483802"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pPr algn="l" fontAlgn="auto">
              <a:spcAft>
                <a:spcPts val="0"/>
              </a:spcAft>
              <a:defRPr/>
            </a:pPr>
            <a:r>
              <a:rPr lang="en-US" dirty="0" smtClean="0"/>
              <a:t/>
            </a:r>
            <a:br>
              <a:rPr lang="en-US" dirty="0" smtClean="0"/>
            </a:br>
            <a:r>
              <a:rPr lang="en-US" dirty="0" smtClean="0"/>
              <a:t>Global seismic monitoring: </a:t>
            </a:r>
            <a:br>
              <a:rPr lang="en-US" dirty="0" smtClean="0"/>
            </a:br>
            <a:r>
              <a:rPr lang="en-US" dirty="0" smtClean="0"/>
              <a:t>A Bayesian approach</a:t>
            </a:r>
            <a:endParaRPr lang="en-US" dirty="0"/>
          </a:p>
        </p:txBody>
      </p:sp>
      <p:sp>
        <p:nvSpPr>
          <p:cNvPr id="3" name="Subtitle 2"/>
          <p:cNvSpPr>
            <a:spLocks noGrp="1"/>
          </p:cNvSpPr>
          <p:nvPr>
            <p:ph type="subTitle" idx="1"/>
          </p:nvPr>
        </p:nvSpPr>
        <p:spPr>
          <a:xfrm>
            <a:off x="533400" y="3886200"/>
            <a:ext cx="7854950" cy="1752600"/>
          </a:xfrm>
        </p:spPr>
        <p:txBody>
          <a:bodyPr>
            <a:normAutofit fontScale="92500" lnSpcReduction="10000"/>
          </a:bodyPr>
          <a:lstStyle/>
          <a:p>
            <a:pPr marR="0" algn="ctr">
              <a:lnSpc>
                <a:spcPct val="90000"/>
              </a:lnSpc>
            </a:pPr>
            <a:r>
              <a:rPr lang="en-US" sz="4800" dirty="0" smtClean="0"/>
              <a:t>Nimar Arora     </a:t>
            </a:r>
          </a:p>
          <a:p>
            <a:pPr marR="0" algn="ctr">
              <a:lnSpc>
                <a:spcPct val="90000"/>
              </a:lnSpc>
            </a:pPr>
            <a:r>
              <a:rPr lang="en-US" i="1" dirty="0" smtClean="0"/>
              <a:t>Computer Science, UC Berkeley</a:t>
            </a:r>
            <a:endParaRPr lang="en-US" sz="3000" i="1" dirty="0" smtClean="0"/>
          </a:p>
          <a:p>
            <a:pPr marR="0" algn="l">
              <a:lnSpc>
                <a:spcPct val="90000"/>
              </a:lnSpc>
            </a:pPr>
            <a:endParaRPr lang="en-US" sz="2400" dirty="0" smtClean="0"/>
          </a:p>
          <a:p>
            <a:pPr marR="0" algn="l">
              <a:lnSpc>
                <a:spcPct val="90000"/>
              </a:lnSpc>
            </a:pPr>
            <a:r>
              <a:rPr lang="en-US" sz="2400" dirty="0" smtClean="0"/>
              <a:t>Joint work with Stuart Russell, Erik Sudderth, and Paul Kidwell     </a:t>
            </a:r>
            <a:endParaRPr lang="en-US" sz="1600" dirty="0" smtClean="0"/>
          </a:p>
        </p:txBody>
      </p:sp>
      <p:sp>
        <p:nvSpPr>
          <p:cNvPr id="4"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Waveforms  </a:t>
            </a:r>
            <a:r>
              <a:rPr lang="en-US" dirty="0" smtClean="0">
                <a:sym typeface="Wingdings" pitchFamily="2" charset="2"/>
              </a:rPr>
              <a:t></a:t>
            </a:r>
            <a:r>
              <a:rPr lang="en-US" dirty="0" smtClean="0"/>
              <a:t> Detections</a:t>
            </a:r>
            <a:endParaRPr lang="en-US" dirty="0"/>
          </a:p>
        </p:txBody>
      </p:sp>
      <p:pic>
        <p:nvPicPr>
          <p:cNvPr id="4" name="Content Placeholder 3" descr="AFI_1238017600.png"/>
          <p:cNvPicPr>
            <a:picLocks noGrp="1" noChangeAspect="1"/>
          </p:cNvPicPr>
          <p:nvPr>
            <p:ph idx="1"/>
          </p:nvPr>
        </p:nvPicPr>
        <p:blipFill>
          <a:blip r:embed="rId3" cstate="print"/>
          <a:stretch>
            <a:fillRect/>
          </a:stretch>
        </p:blipFill>
        <p:spPr>
          <a:xfrm>
            <a:off x="1660053" y="1935163"/>
            <a:ext cx="5823893" cy="4389437"/>
          </a:xfrm>
        </p:spPr>
      </p:pic>
      <p:sp>
        <p:nvSpPr>
          <p:cNvPr id="5" name="TextBox 4"/>
          <p:cNvSpPr txBox="1"/>
          <p:nvPr/>
        </p:nvSpPr>
        <p:spPr>
          <a:xfrm>
            <a:off x="2895600" y="6248400"/>
            <a:ext cx="1026884" cy="369332"/>
          </a:xfrm>
          <a:prstGeom prst="rect">
            <a:avLst/>
          </a:prstGeom>
          <a:noFill/>
        </p:spPr>
        <p:txBody>
          <a:bodyPr wrap="none" rtlCol="0">
            <a:spAutoFit/>
          </a:bodyPr>
          <a:lstStyle/>
          <a:p>
            <a:r>
              <a:rPr lang="en-US" dirty="0" smtClean="0"/>
              <a:t>P phase</a:t>
            </a:r>
            <a:endParaRPr lang="en-US" dirty="0"/>
          </a:p>
        </p:txBody>
      </p:sp>
      <p:cxnSp>
        <p:nvCxnSpPr>
          <p:cNvPr id="7" name="Straight Arrow Connector 6"/>
          <p:cNvCxnSpPr/>
          <p:nvPr/>
        </p:nvCxnSpPr>
        <p:spPr>
          <a:xfrm rot="16200000" flipV="1">
            <a:off x="2933700" y="5981700"/>
            <a:ext cx="381000" cy="15240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0"/>
          </p:cNvCxnSpPr>
          <p:nvPr/>
        </p:nvCxnSpPr>
        <p:spPr>
          <a:xfrm rot="16200000" flipV="1">
            <a:off x="3689225" y="5530975"/>
            <a:ext cx="381000" cy="105385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3" idx="0"/>
          </p:cNvCxnSpPr>
          <p:nvPr/>
        </p:nvCxnSpPr>
        <p:spPr>
          <a:xfrm rot="16200000" flipV="1">
            <a:off x="5325063" y="6028737"/>
            <a:ext cx="457200" cy="134526"/>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0" y="2971800"/>
            <a:ext cx="2061205" cy="646331"/>
          </a:xfrm>
          <a:prstGeom prst="rect">
            <a:avLst/>
          </a:prstGeom>
          <a:noFill/>
        </p:spPr>
        <p:txBody>
          <a:bodyPr wrap="none" rtlCol="0">
            <a:spAutoFit/>
          </a:bodyPr>
          <a:lstStyle/>
          <a:p>
            <a:r>
              <a:rPr lang="en-US" dirty="0" smtClean="0"/>
              <a:t>Filtered Waveform</a:t>
            </a:r>
          </a:p>
          <a:p>
            <a:r>
              <a:rPr lang="en-US" dirty="0" smtClean="0"/>
              <a:t>(1-4 Hz)</a:t>
            </a:r>
            <a:endParaRPr lang="en-US" dirty="0"/>
          </a:p>
        </p:txBody>
      </p:sp>
      <p:sp>
        <p:nvSpPr>
          <p:cNvPr id="18" name="TextBox 17"/>
          <p:cNvSpPr txBox="1"/>
          <p:nvPr/>
        </p:nvSpPr>
        <p:spPr>
          <a:xfrm>
            <a:off x="152400" y="4419600"/>
            <a:ext cx="1928733" cy="1200329"/>
          </a:xfrm>
          <a:prstGeom prst="rect">
            <a:avLst/>
          </a:prstGeom>
          <a:noFill/>
        </p:spPr>
        <p:txBody>
          <a:bodyPr wrap="none" rtlCol="0">
            <a:spAutoFit/>
          </a:bodyPr>
          <a:lstStyle/>
          <a:p>
            <a:r>
              <a:rPr lang="en-US" dirty="0" smtClean="0"/>
              <a:t>Short-term (1.5s)</a:t>
            </a:r>
          </a:p>
          <a:p>
            <a:r>
              <a:rPr lang="en-US" dirty="0"/>
              <a:t>d</a:t>
            </a:r>
            <a:r>
              <a:rPr lang="en-US" dirty="0" smtClean="0"/>
              <a:t>ivided by</a:t>
            </a:r>
          </a:p>
          <a:p>
            <a:r>
              <a:rPr lang="en-US" dirty="0"/>
              <a:t>l</a:t>
            </a:r>
            <a:r>
              <a:rPr lang="en-US" dirty="0" smtClean="0"/>
              <a:t>ong-term (60s)</a:t>
            </a:r>
          </a:p>
          <a:p>
            <a:r>
              <a:rPr lang="en-US" dirty="0"/>
              <a:t>a</a:t>
            </a:r>
            <a:r>
              <a:rPr lang="en-US" dirty="0" smtClean="0"/>
              <a:t>verage</a:t>
            </a:r>
            <a:endParaRPr lang="en-US" dirty="0"/>
          </a:p>
        </p:txBody>
      </p:sp>
      <p:sp>
        <p:nvSpPr>
          <p:cNvPr id="11"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10</a:t>
            </a:fld>
            <a:endParaRPr lang="en-US" dirty="0"/>
          </a:p>
        </p:txBody>
      </p:sp>
      <p:sp>
        <p:nvSpPr>
          <p:cNvPr id="12" name="TextBox 11"/>
          <p:cNvSpPr txBox="1"/>
          <p:nvPr/>
        </p:nvSpPr>
        <p:spPr>
          <a:xfrm>
            <a:off x="1981200" y="6488668"/>
            <a:ext cx="736099" cy="369332"/>
          </a:xfrm>
          <a:prstGeom prst="rect">
            <a:avLst/>
          </a:prstGeom>
          <a:noFill/>
        </p:spPr>
        <p:txBody>
          <a:bodyPr wrap="none" rtlCol="0">
            <a:spAutoFit/>
          </a:bodyPr>
          <a:lstStyle/>
          <a:p>
            <a:r>
              <a:rPr lang="en-US" dirty="0" smtClean="0"/>
              <a:t>noise</a:t>
            </a:r>
            <a:endParaRPr lang="en-US" dirty="0"/>
          </a:p>
        </p:txBody>
      </p:sp>
      <p:cxnSp>
        <p:nvCxnSpPr>
          <p:cNvPr id="13" name="Straight Arrow Connector 12"/>
          <p:cNvCxnSpPr>
            <a:stCxn id="12" idx="0"/>
          </p:cNvCxnSpPr>
          <p:nvPr/>
        </p:nvCxnSpPr>
        <p:spPr>
          <a:xfrm rot="5400000" flipH="1" flipV="1">
            <a:off x="2159391" y="6057259"/>
            <a:ext cx="621268" cy="24155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05400" y="6324600"/>
            <a:ext cx="1031051" cy="369332"/>
          </a:xfrm>
          <a:prstGeom prst="rect">
            <a:avLst/>
          </a:prstGeom>
          <a:noFill/>
        </p:spPr>
        <p:txBody>
          <a:bodyPr wrap="none" rtlCol="0">
            <a:spAutoFit/>
          </a:bodyPr>
          <a:lstStyle/>
          <a:p>
            <a:r>
              <a:rPr lang="en-US" dirty="0" smtClean="0"/>
              <a:t>S phase</a:t>
            </a:r>
            <a:endParaRPr lang="en-US" dirty="0"/>
          </a:p>
        </p:txBody>
      </p:sp>
      <p:sp>
        <p:nvSpPr>
          <p:cNvPr id="30" name="TextBox 29"/>
          <p:cNvSpPr txBox="1"/>
          <p:nvPr/>
        </p:nvSpPr>
        <p:spPr>
          <a:xfrm>
            <a:off x="4038600" y="6248400"/>
            <a:ext cx="736099" cy="369332"/>
          </a:xfrm>
          <a:prstGeom prst="rect">
            <a:avLst/>
          </a:prstGeom>
          <a:noFill/>
        </p:spPr>
        <p:txBody>
          <a:bodyPr wrap="none" rtlCol="0">
            <a:spAutoFit/>
          </a:bodyPr>
          <a:lstStyle/>
          <a:p>
            <a:r>
              <a:rPr lang="en-US" dirty="0" smtClean="0"/>
              <a:t>noise</a:t>
            </a:r>
            <a:endParaRPr lang="en-US" dirty="0"/>
          </a:p>
        </p:txBody>
      </p:sp>
      <p:cxnSp>
        <p:nvCxnSpPr>
          <p:cNvPr id="33" name="Straight Arrow Connector 32"/>
          <p:cNvCxnSpPr>
            <a:stCxn id="30" idx="0"/>
          </p:cNvCxnSpPr>
          <p:nvPr/>
        </p:nvCxnSpPr>
        <p:spPr>
          <a:xfrm rot="16200000" flipV="1">
            <a:off x="4108325" y="5950075"/>
            <a:ext cx="381000" cy="21565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514600" y="5791200"/>
            <a:ext cx="152400" cy="0"/>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438400" y="5257800"/>
            <a:ext cx="1219200" cy="0"/>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895600" y="5410200"/>
            <a:ext cx="914400" cy="0"/>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114800" y="5791200"/>
            <a:ext cx="152400" cy="0"/>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5067300" y="5448300"/>
            <a:ext cx="838200" cy="0"/>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248400" y="6248400"/>
            <a:ext cx="736099" cy="369332"/>
          </a:xfrm>
          <a:prstGeom prst="rect">
            <a:avLst/>
          </a:prstGeom>
          <a:noFill/>
        </p:spPr>
        <p:txBody>
          <a:bodyPr wrap="none" rtlCol="0">
            <a:spAutoFit/>
          </a:bodyPr>
          <a:lstStyle/>
          <a:p>
            <a:r>
              <a:rPr lang="en-US" dirty="0" smtClean="0"/>
              <a:t>noise</a:t>
            </a:r>
            <a:endParaRPr lang="en-US" dirty="0"/>
          </a:p>
        </p:txBody>
      </p:sp>
      <p:cxnSp>
        <p:nvCxnSpPr>
          <p:cNvPr id="63" name="Straight Arrow Connector 62"/>
          <p:cNvCxnSpPr>
            <a:stCxn id="62" idx="0"/>
          </p:cNvCxnSpPr>
          <p:nvPr/>
        </p:nvCxnSpPr>
        <p:spPr>
          <a:xfrm rot="16200000" flipV="1">
            <a:off x="6051425" y="5683375"/>
            <a:ext cx="381000" cy="74905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5715000" y="5715000"/>
            <a:ext cx="304800" cy="0"/>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3" name="Oval 22"/>
          <p:cNvSpPr>
            <a:spLocks noChangeArrowheads="1"/>
          </p:cNvSpPr>
          <p:nvPr/>
        </p:nvSpPr>
        <p:spPr bwMode="auto">
          <a:xfrm>
            <a:off x="2819400" y="1447800"/>
            <a:ext cx="3810000" cy="3810000"/>
          </a:xfrm>
          <a:prstGeom prst="ellipse">
            <a:avLst/>
          </a:prstGeom>
          <a:noFill/>
          <a:ln w="28575">
            <a:solidFill>
              <a:srgbClr val="C30004"/>
            </a:solidFill>
            <a:round/>
            <a:headEnd/>
            <a:tailEnd/>
          </a:ln>
        </p:spPr>
        <p:txBody>
          <a:bodyPr wrap="none" anchor="ctr"/>
          <a:lstStyle/>
          <a:p>
            <a:endParaRPr lang="en-US" dirty="0"/>
          </a:p>
        </p:txBody>
      </p:sp>
      <p:sp>
        <p:nvSpPr>
          <p:cNvPr id="133122" name="Slide Number Placeholder 5"/>
          <p:cNvSpPr>
            <a:spLocks noGrp="1"/>
          </p:cNvSpPr>
          <p:nvPr>
            <p:ph type="sldNum" sz="quarter" idx="12"/>
          </p:nvPr>
        </p:nvSpPr>
        <p:spPr>
          <a:noFill/>
        </p:spPr>
        <p:txBody>
          <a:bodyPr/>
          <a:lstStyle/>
          <a:p>
            <a:fld id="{E70B0661-89CA-469C-A46A-2A8087F5BAD6}" type="slidenum">
              <a:rPr lang="en-US"/>
              <a:pPr/>
              <a:t>11</a:t>
            </a:fld>
            <a:endParaRPr lang="en-US" dirty="0"/>
          </a:p>
        </p:txBody>
      </p:sp>
      <p:sp>
        <p:nvSpPr>
          <p:cNvPr id="133123" name="AutoShape 2"/>
          <p:cNvSpPr>
            <a:spLocks noChangeArrowheads="1"/>
          </p:cNvSpPr>
          <p:nvPr/>
        </p:nvSpPr>
        <p:spPr bwMode="auto">
          <a:xfrm>
            <a:off x="1295400" y="11430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3124" name="AutoShape 3"/>
          <p:cNvSpPr>
            <a:spLocks noChangeArrowheads="1"/>
          </p:cNvSpPr>
          <p:nvPr/>
        </p:nvSpPr>
        <p:spPr bwMode="auto">
          <a:xfrm>
            <a:off x="5334000" y="914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3125" name="AutoShape 4"/>
          <p:cNvSpPr>
            <a:spLocks noChangeArrowheads="1"/>
          </p:cNvSpPr>
          <p:nvPr/>
        </p:nvSpPr>
        <p:spPr bwMode="auto">
          <a:xfrm>
            <a:off x="1143000" y="4343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3126" name="AutoShape 5"/>
          <p:cNvSpPr>
            <a:spLocks noChangeArrowheads="1"/>
          </p:cNvSpPr>
          <p:nvPr/>
        </p:nvSpPr>
        <p:spPr bwMode="auto">
          <a:xfrm>
            <a:off x="5867400" y="63246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3127" name="AutoShape 6"/>
          <p:cNvSpPr>
            <a:spLocks noChangeArrowheads="1"/>
          </p:cNvSpPr>
          <p:nvPr/>
        </p:nvSpPr>
        <p:spPr bwMode="auto">
          <a:xfrm>
            <a:off x="3886200" y="50292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3131" name="Rectangle 10"/>
          <p:cNvSpPr>
            <a:spLocks noChangeArrowheads="1"/>
          </p:cNvSpPr>
          <p:nvPr/>
        </p:nvSpPr>
        <p:spPr bwMode="auto">
          <a:xfrm>
            <a:off x="4572000" y="3200400"/>
            <a:ext cx="304800" cy="304800"/>
          </a:xfrm>
          <a:prstGeom prst="rect">
            <a:avLst/>
          </a:prstGeom>
          <a:solidFill>
            <a:srgbClr val="C30004"/>
          </a:solidFill>
          <a:ln w="9525">
            <a:solidFill>
              <a:schemeClr val="tx1"/>
            </a:solidFill>
            <a:miter lim="800000"/>
            <a:headEnd/>
            <a:tailEnd/>
          </a:ln>
        </p:spPr>
        <p:txBody>
          <a:bodyPr wrap="none" anchor="ctr"/>
          <a:lstStyle/>
          <a:p>
            <a:endParaRPr lang="en-US" dirty="0"/>
          </a:p>
        </p:txBody>
      </p:sp>
      <p:sp>
        <p:nvSpPr>
          <p:cNvPr id="133132" name="Oval 11"/>
          <p:cNvSpPr>
            <a:spLocks noChangeArrowheads="1"/>
          </p:cNvSpPr>
          <p:nvPr/>
        </p:nvSpPr>
        <p:spPr bwMode="auto">
          <a:xfrm>
            <a:off x="4495800" y="3124200"/>
            <a:ext cx="457200" cy="457200"/>
          </a:xfrm>
          <a:prstGeom prst="ellipse">
            <a:avLst/>
          </a:prstGeom>
          <a:noFill/>
          <a:ln w="28575">
            <a:solidFill>
              <a:srgbClr val="C30004"/>
            </a:solidFill>
            <a:round/>
            <a:headEnd/>
            <a:tailEnd/>
          </a:ln>
        </p:spPr>
        <p:txBody>
          <a:bodyPr wrap="none" anchor="ctr"/>
          <a:lstStyle/>
          <a:p>
            <a:endParaRPr lang="en-US" dirty="0"/>
          </a:p>
        </p:txBody>
      </p:sp>
      <p:sp>
        <p:nvSpPr>
          <p:cNvPr id="133133" name="Oval 12"/>
          <p:cNvSpPr>
            <a:spLocks noChangeArrowheads="1"/>
          </p:cNvSpPr>
          <p:nvPr/>
        </p:nvSpPr>
        <p:spPr bwMode="auto">
          <a:xfrm>
            <a:off x="4343400" y="2971800"/>
            <a:ext cx="762000" cy="762000"/>
          </a:xfrm>
          <a:prstGeom prst="ellipse">
            <a:avLst/>
          </a:prstGeom>
          <a:noFill/>
          <a:ln w="28575">
            <a:solidFill>
              <a:srgbClr val="C30004"/>
            </a:solidFill>
            <a:round/>
            <a:headEnd/>
            <a:tailEnd/>
          </a:ln>
        </p:spPr>
        <p:txBody>
          <a:bodyPr wrap="none" anchor="ctr"/>
          <a:lstStyle/>
          <a:p>
            <a:endParaRPr lang="en-US" dirty="0"/>
          </a:p>
        </p:txBody>
      </p:sp>
      <p:sp>
        <p:nvSpPr>
          <p:cNvPr id="133134" name="Oval 13"/>
          <p:cNvSpPr>
            <a:spLocks noChangeArrowheads="1"/>
          </p:cNvSpPr>
          <p:nvPr/>
        </p:nvSpPr>
        <p:spPr bwMode="auto">
          <a:xfrm>
            <a:off x="4191000" y="2819400"/>
            <a:ext cx="1066800" cy="1066800"/>
          </a:xfrm>
          <a:prstGeom prst="ellipse">
            <a:avLst/>
          </a:prstGeom>
          <a:noFill/>
          <a:ln w="28575">
            <a:solidFill>
              <a:srgbClr val="C30004"/>
            </a:solidFill>
            <a:round/>
            <a:headEnd/>
            <a:tailEnd/>
          </a:ln>
        </p:spPr>
        <p:txBody>
          <a:bodyPr wrap="none" anchor="ctr"/>
          <a:lstStyle/>
          <a:p>
            <a:endParaRPr lang="en-US" dirty="0"/>
          </a:p>
        </p:txBody>
      </p:sp>
      <p:sp>
        <p:nvSpPr>
          <p:cNvPr id="133135" name="Oval 14"/>
          <p:cNvSpPr>
            <a:spLocks noChangeArrowheads="1"/>
          </p:cNvSpPr>
          <p:nvPr/>
        </p:nvSpPr>
        <p:spPr bwMode="auto">
          <a:xfrm>
            <a:off x="4038600" y="2667000"/>
            <a:ext cx="1371600" cy="1371600"/>
          </a:xfrm>
          <a:prstGeom prst="ellipse">
            <a:avLst/>
          </a:prstGeom>
          <a:noFill/>
          <a:ln w="28575">
            <a:solidFill>
              <a:srgbClr val="C30004"/>
            </a:solidFill>
            <a:round/>
            <a:headEnd/>
            <a:tailEnd/>
          </a:ln>
        </p:spPr>
        <p:txBody>
          <a:bodyPr wrap="none" anchor="ctr"/>
          <a:lstStyle/>
          <a:p>
            <a:endParaRPr lang="en-US" dirty="0"/>
          </a:p>
        </p:txBody>
      </p:sp>
      <p:sp>
        <p:nvSpPr>
          <p:cNvPr id="133136" name="Oval 15"/>
          <p:cNvSpPr>
            <a:spLocks noChangeArrowheads="1"/>
          </p:cNvSpPr>
          <p:nvPr/>
        </p:nvSpPr>
        <p:spPr bwMode="auto">
          <a:xfrm>
            <a:off x="3886200" y="2514600"/>
            <a:ext cx="1676400" cy="1676400"/>
          </a:xfrm>
          <a:prstGeom prst="ellipse">
            <a:avLst/>
          </a:prstGeom>
          <a:noFill/>
          <a:ln w="28575">
            <a:solidFill>
              <a:srgbClr val="C30004"/>
            </a:solidFill>
            <a:round/>
            <a:headEnd/>
            <a:tailEnd/>
          </a:ln>
        </p:spPr>
        <p:txBody>
          <a:bodyPr wrap="none" anchor="ctr"/>
          <a:lstStyle/>
          <a:p>
            <a:endParaRPr lang="en-US" dirty="0"/>
          </a:p>
        </p:txBody>
      </p:sp>
      <p:sp>
        <p:nvSpPr>
          <p:cNvPr id="133137" name="Oval 16"/>
          <p:cNvSpPr>
            <a:spLocks noChangeArrowheads="1"/>
          </p:cNvSpPr>
          <p:nvPr/>
        </p:nvSpPr>
        <p:spPr bwMode="auto">
          <a:xfrm>
            <a:off x="3733800" y="2362200"/>
            <a:ext cx="1981200" cy="1981200"/>
          </a:xfrm>
          <a:prstGeom prst="ellipse">
            <a:avLst/>
          </a:prstGeom>
          <a:noFill/>
          <a:ln w="28575">
            <a:solidFill>
              <a:srgbClr val="C30004"/>
            </a:solidFill>
            <a:round/>
            <a:headEnd/>
            <a:tailEnd/>
          </a:ln>
        </p:spPr>
        <p:txBody>
          <a:bodyPr wrap="none" anchor="ctr"/>
          <a:lstStyle/>
          <a:p>
            <a:endParaRPr lang="en-US" dirty="0"/>
          </a:p>
        </p:txBody>
      </p:sp>
      <p:sp>
        <p:nvSpPr>
          <p:cNvPr id="133138" name="Oval 17"/>
          <p:cNvSpPr>
            <a:spLocks noChangeArrowheads="1"/>
          </p:cNvSpPr>
          <p:nvPr/>
        </p:nvSpPr>
        <p:spPr bwMode="auto">
          <a:xfrm>
            <a:off x="3581400" y="2209800"/>
            <a:ext cx="2286000" cy="2286000"/>
          </a:xfrm>
          <a:prstGeom prst="ellipse">
            <a:avLst/>
          </a:prstGeom>
          <a:noFill/>
          <a:ln w="28575">
            <a:solidFill>
              <a:srgbClr val="C30004"/>
            </a:solidFill>
            <a:round/>
            <a:headEnd/>
            <a:tailEnd/>
          </a:ln>
        </p:spPr>
        <p:txBody>
          <a:bodyPr wrap="none" anchor="ctr"/>
          <a:lstStyle/>
          <a:p>
            <a:endParaRPr lang="en-US" dirty="0"/>
          </a:p>
        </p:txBody>
      </p:sp>
      <p:sp>
        <p:nvSpPr>
          <p:cNvPr id="133139" name="Oval 18"/>
          <p:cNvSpPr>
            <a:spLocks noChangeArrowheads="1"/>
          </p:cNvSpPr>
          <p:nvPr/>
        </p:nvSpPr>
        <p:spPr bwMode="auto">
          <a:xfrm>
            <a:off x="3429000" y="2057400"/>
            <a:ext cx="2590800" cy="2590800"/>
          </a:xfrm>
          <a:prstGeom prst="ellipse">
            <a:avLst/>
          </a:prstGeom>
          <a:noFill/>
          <a:ln w="28575">
            <a:solidFill>
              <a:srgbClr val="C30004"/>
            </a:solidFill>
            <a:round/>
            <a:headEnd/>
            <a:tailEnd/>
          </a:ln>
        </p:spPr>
        <p:txBody>
          <a:bodyPr wrap="none" anchor="ctr"/>
          <a:lstStyle/>
          <a:p>
            <a:endParaRPr lang="en-US" dirty="0"/>
          </a:p>
        </p:txBody>
      </p:sp>
      <p:sp>
        <p:nvSpPr>
          <p:cNvPr id="133140" name="Oval 19"/>
          <p:cNvSpPr>
            <a:spLocks noChangeArrowheads="1"/>
          </p:cNvSpPr>
          <p:nvPr/>
        </p:nvSpPr>
        <p:spPr bwMode="auto">
          <a:xfrm>
            <a:off x="3276600" y="1905000"/>
            <a:ext cx="2895600" cy="2895600"/>
          </a:xfrm>
          <a:prstGeom prst="ellipse">
            <a:avLst/>
          </a:prstGeom>
          <a:noFill/>
          <a:ln w="28575">
            <a:solidFill>
              <a:srgbClr val="C30004"/>
            </a:solidFill>
            <a:round/>
            <a:headEnd/>
            <a:tailEnd/>
          </a:ln>
        </p:spPr>
        <p:txBody>
          <a:bodyPr wrap="none" anchor="ctr"/>
          <a:lstStyle/>
          <a:p>
            <a:endParaRPr lang="en-US" dirty="0"/>
          </a:p>
        </p:txBody>
      </p:sp>
      <p:sp>
        <p:nvSpPr>
          <p:cNvPr id="133141" name="Oval 20"/>
          <p:cNvSpPr>
            <a:spLocks noChangeArrowheads="1"/>
          </p:cNvSpPr>
          <p:nvPr/>
        </p:nvSpPr>
        <p:spPr bwMode="auto">
          <a:xfrm>
            <a:off x="3124200" y="1752600"/>
            <a:ext cx="3200400" cy="3200400"/>
          </a:xfrm>
          <a:prstGeom prst="ellipse">
            <a:avLst/>
          </a:prstGeom>
          <a:noFill/>
          <a:ln w="28575">
            <a:solidFill>
              <a:srgbClr val="C30004"/>
            </a:solidFill>
            <a:round/>
            <a:headEnd/>
            <a:tailEnd/>
          </a:ln>
        </p:spPr>
        <p:txBody>
          <a:bodyPr wrap="none" anchor="ctr"/>
          <a:lstStyle/>
          <a:p>
            <a:endParaRPr lang="en-US" dirty="0"/>
          </a:p>
        </p:txBody>
      </p:sp>
      <p:sp>
        <p:nvSpPr>
          <p:cNvPr id="133142" name="Oval 21"/>
          <p:cNvSpPr>
            <a:spLocks noChangeArrowheads="1"/>
          </p:cNvSpPr>
          <p:nvPr/>
        </p:nvSpPr>
        <p:spPr bwMode="auto">
          <a:xfrm>
            <a:off x="2971800" y="1600200"/>
            <a:ext cx="3505200" cy="3505200"/>
          </a:xfrm>
          <a:prstGeom prst="ellipse">
            <a:avLst/>
          </a:prstGeom>
          <a:noFill/>
          <a:ln w="28575">
            <a:solidFill>
              <a:srgbClr val="C30004"/>
            </a:solidFill>
            <a:round/>
            <a:headEnd/>
            <a:tailEnd/>
          </a:ln>
        </p:spPr>
        <p:txBody>
          <a:bodyPr wrap="none" anchor="ctr"/>
          <a:lstStyle/>
          <a:p>
            <a:endParaRPr lang="en-US" dirty="0"/>
          </a:p>
        </p:txBody>
      </p:sp>
      <p:sp>
        <p:nvSpPr>
          <p:cNvPr id="133144" name="Line 23"/>
          <p:cNvSpPr>
            <a:spLocks noChangeShapeType="1"/>
          </p:cNvSpPr>
          <p:nvPr/>
        </p:nvSpPr>
        <p:spPr bwMode="auto">
          <a:xfrm>
            <a:off x="2514600" y="5791200"/>
            <a:ext cx="2057400" cy="0"/>
          </a:xfrm>
          <a:prstGeom prst="line">
            <a:avLst/>
          </a:prstGeom>
          <a:noFill/>
          <a:ln w="38100">
            <a:solidFill>
              <a:schemeClr val="tx1"/>
            </a:solidFill>
            <a:round/>
            <a:headEnd/>
            <a:tailEnd/>
          </a:ln>
        </p:spPr>
        <p:txBody>
          <a:bodyPr wrap="none" anchor="ctr"/>
          <a:lstStyle/>
          <a:p>
            <a:endParaRPr lang="en-US" dirty="0"/>
          </a:p>
        </p:txBody>
      </p:sp>
      <p:sp>
        <p:nvSpPr>
          <p:cNvPr id="133145" name="Line 24"/>
          <p:cNvSpPr>
            <a:spLocks noChangeShapeType="1"/>
          </p:cNvSpPr>
          <p:nvPr/>
        </p:nvSpPr>
        <p:spPr bwMode="auto">
          <a:xfrm flipV="1">
            <a:off x="2895600" y="5562600"/>
            <a:ext cx="0" cy="228600"/>
          </a:xfrm>
          <a:prstGeom prst="line">
            <a:avLst/>
          </a:prstGeom>
          <a:noFill/>
          <a:ln w="28575">
            <a:solidFill>
              <a:schemeClr val="tx1"/>
            </a:solidFill>
            <a:round/>
            <a:headEnd/>
            <a:tailEnd/>
          </a:ln>
        </p:spPr>
        <p:txBody>
          <a:bodyPr wrap="none" anchor="ctr"/>
          <a:lstStyle/>
          <a:p>
            <a:endParaRPr lang="en-US" dirty="0"/>
          </a:p>
        </p:txBody>
      </p:sp>
      <p:sp>
        <p:nvSpPr>
          <p:cNvPr id="133146" name="Line 25"/>
          <p:cNvSpPr>
            <a:spLocks noChangeShapeType="1"/>
          </p:cNvSpPr>
          <p:nvPr/>
        </p:nvSpPr>
        <p:spPr bwMode="auto">
          <a:xfrm flipV="1">
            <a:off x="3124200" y="5638800"/>
            <a:ext cx="0" cy="152400"/>
          </a:xfrm>
          <a:prstGeom prst="line">
            <a:avLst/>
          </a:prstGeom>
          <a:noFill/>
          <a:ln w="28575">
            <a:solidFill>
              <a:schemeClr val="tx1"/>
            </a:solidFill>
            <a:round/>
            <a:headEnd/>
            <a:tailEnd/>
          </a:ln>
        </p:spPr>
        <p:txBody>
          <a:bodyPr wrap="none" anchor="ctr"/>
          <a:lstStyle/>
          <a:p>
            <a:endParaRPr lang="en-US" dirty="0"/>
          </a:p>
        </p:txBody>
      </p:sp>
      <p:sp>
        <p:nvSpPr>
          <p:cNvPr id="133147" name="Line 26"/>
          <p:cNvSpPr>
            <a:spLocks noChangeShapeType="1"/>
          </p:cNvSpPr>
          <p:nvPr/>
        </p:nvSpPr>
        <p:spPr bwMode="auto">
          <a:xfrm>
            <a:off x="3048000" y="5334000"/>
            <a:ext cx="0" cy="457200"/>
          </a:xfrm>
          <a:prstGeom prst="line">
            <a:avLst/>
          </a:prstGeom>
          <a:noFill/>
          <a:ln w="57150">
            <a:solidFill>
              <a:srgbClr val="C30004"/>
            </a:solidFill>
            <a:round/>
            <a:headEnd/>
            <a:tailEnd/>
          </a:ln>
        </p:spPr>
        <p:txBody>
          <a:bodyPr wrap="none" anchor="ctr"/>
          <a:lstStyle/>
          <a:p>
            <a:endParaRPr lang="en-US" dirty="0"/>
          </a:p>
        </p:txBody>
      </p:sp>
      <p:sp>
        <p:nvSpPr>
          <p:cNvPr id="133148" name="Line 27"/>
          <p:cNvSpPr>
            <a:spLocks noChangeShapeType="1"/>
          </p:cNvSpPr>
          <p:nvPr/>
        </p:nvSpPr>
        <p:spPr bwMode="auto">
          <a:xfrm>
            <a:off x="3886200" y="5638800"/>
            <a:ext cx="0" cy="152400"/>
          </a:xfrm>
          <a:prstGeom prst="line">
            <a:avLst/>
          </a:prstGeom>
          <a:noFill/>
          <a:ln w="28575">
            <a:solidFill>
              <a:schemeClr val="tx1"/>
            </a:solidFill>
            <a:round/>
            <a:headEnd/>
            <a:tailEnd/>
          </a:ln>
        </p:spPr>
        <p:txBody>
          <a:bodyPr wrap="none" anchor="ctr"/>
          <a:lstStyle/>
          <a:p>
            <a:endParaRPr lang="en-US" dirty="0"/>
          </a:p>
        </p:txBody>
      </p:sp>
      <p:sp>
        <p:nvSpPr>
          <p:cNvPr id="133149" name="Line 28"/>
          <p:cNvSpPr>
            <a:spLocks noChangeShapeType="1"/>
          </p:cNvSpPr>
          <p:nvPr/>
        </p:nvSpPr>
        <p:spPr bwMode="auto">
          <a:xfrm flipV="1">
            <a:off x="3505200" y="5257800"/>
            <a:ext cx="0" cy="533400"/>
          </a:xfrm>
          <a:prstGeom prst="line">
            <a:avLst/>
          </a:prstGeom>
          <a:noFill/>
          <a:ln w="50800">
            <a:solidFill>
              <a:srgbClr val="C00000"/>
            </a:solidFill>
            <a:round/>
            <a:headEnd/>
            <a:tailEnd/>
          </a:ln>
        </p:spPr>
        <p:txBody>
          <a:bodyPr wrap="none" anchor="ctr"/>
          <a:lstStyle/>
          <a:p>
            <a:endParaRPr lang="en-US" dirty="0"/>
          </a:p>
        </p:txBody>
      </p:sp>
      <p:sp>
        <p:nvSpPr>
          <p:cNvPr id="133150" name="Line 29"/>
          <p:cNvSpPr>
            <a:spLocks noChangeShapeType="1"/>
          </p:cNvSpPr>
          <p:nvPr/>
        </p:nvSpPr>
        <p:spPr bwMode="auto">
          <a:xfrm flipV="1">
            <a:off x="3276600" y="5562600"/>
            <a:ext cx="0" cy="228600"/>
          </a:xfrm>
          <a:prstGeom prst="line">
            <a:avLst/>
          </a:prstGeom>
          <a:noFill/>
          <a:ln w="28575">
            <a:solidFill>
              <a:schemeClr val="tx1"/>
            </a:solidFill>
            <a:round/>
            <a:headEnd/>
            <a:tailEnd/>
          </a:ln>
        </p:spPr>
        <p:txBody>
          <a:bodyPr wrap="none" anchor="ctr"/>
          <a:lstStyle/>
          <a:p>
            <a:endParaRPr lang="en-US" dirty="0"/>
          </a:p>
        </p:txBody>
      </p:sp>
      <p:sp>
        <p:nvSpPr>
          <p:cNvPr id="33" name="Rectangle 10"/>
          <p:cNvSpPr>
            <a:spLocks noChangeArrowheads="1"/>
          </p:cNvSpPr>
          <p:nvPr/>
        </p:nvSpPr>
        <p:spPr bwMode="auto">
          <a:xfrm>
            <a:off x="5715000" y="1219200"/>
            <a:ext cx="304800" cy="304800"/>
          </a:xfrm>
          <a:prstGeom prst="rect">
            <a:avLst/>
          </a:prstGeom>
          <a:solidFill>
            <a:srgbClr val="0070C0"/>
          </a:solidFill>
          <a:ln w="9525">
            <a:solidFill>
              <a:schemeClr val="tx1"/>
            </a:solidFill>
            <a:miter lim="800000"/>
            <a:headEnd/>
            <a:tailEnd/>
          </a:ln>
        </p:spPr>
        <p:txBody>
          <a:bodyPr wrap="none" anchor="ctr"/>
          <a:lstStyle/>
          <a:p>
            <a:endParaRPr lang="en-US" dirty="0">
              <a:solidFill>
                <a:srgbClr val="00B0F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p:cNvSpPr>
            <a:spLocks noGrp="1"/>
          </p:cNvSpPr>
          <p:nvPr>
            <p:ph type="sldNum" sz="quarter" idx="12"/>
          </p:nvPr>
        </p:nvSpPr>
        <p:spPr>
          <a:noFill/>
        </p:spPr>
        <p:txBody>
          <a:bodyPr/>
          <a:lstStyle/>
          <a:p>
            <a:fld id="{E133602D-28B2-4D79-882D-B5B0CFA61288}" type="slidenum">
              <a:rPr lang="en-US"/>
              <a:pPr/>
              <a:t>12</a:t>
            </a:fld>
            <a:endParaRPr lang="en-US" dirty="0"/>
          </a:p>
        </p:txBody>
      </p:sp>
      <p:sp>
        <p:nvSpPr>
          <p:cNvPr id="135171" name="AutoShape 2"/>
          <p:cNvSpPr>
            <a:spLocks noChangeArrowheads="1"/>
          </p:cNvSpPr>
          <p:nvPr/>
        </p:nvSpPr>
        <p:spPr bwMode="auto">
          <a:xfrm>
            <a:off x="1295400" y="11430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5172" name="AutoShape 3"/>
          <p:cNvSpPr>
            <a:spLocks noChangeArrowheads="1"/>
          </p:cNvSpPr>
          <p:nvPr/>
        </p:nvSpPr>
        <p:spPr bwMode="auto">
          <a:xfrm>
            <a:off x="5334000" y="914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5173" name="AutoShape 4"/>
          <p:cNvSpPr>
            <a:spLocks noChangeArrowheads="1"/>
          </p:cNvSpPr>
          <p:nvPr/>
        </p:nvSpPr>
        <p:spPr bwMode="auto">
          <a:xfrm>
            <a:off x="1143000" y="4343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5174" name="AutoShape 5"/>
          <p:cNvSpPr>
            <a:spLocks noChangeArrowheads="1"/>
          </p:cNvSpPr>
          <p:nvPr/>
        </p:nvSpPr>
        <p:spPr bwMode="auto">
          <a:xfrm>
            <a:off x="5867400" y="63246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5175" name="AutoShape 6"/>
          <p:cNvSpPr>
            <a:spLocks noChangeArrowheads="1"/>
          </p:cNvSpPr>
          <p:nvPr/>
        </p:nvSpPr>
        <p:spPr bwMode="auto">
          <a:xfrm>
            <a:off x="3886200" y="50292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5179" name="Rectangle 10"/>
          <p:cNvSpPr>
            <a:spLocks noChangeArrowheads="1"/>
          </p:cNvSpPr>
          <p:nvPr/>
        </p:nvSpPr>
        <p:spPr bwMode="auto">
          <a:xfrm>
            <a:off x="4572000" y="3200400"/>
            <a:ext cx="304800" cy="304800"/>
          </a:xfrm>
          <a:prstGeom prst="rect">
            <a:avLst/>
          </a:prstGeom>
          <a:solidFill>
            <a:srgbClr val="C30004"/>
          </a:solidFill>
          <a:ln w="9525">
            <a:solidFill>
              <a:schemeClr val="tx1"/>
            </a:solidFill>
            <a:miter lim="800000"/>
            <a:headEnd/>
            <a:tailEnd/>
          </a:ln>
        </p:spPr>
        <p:txBody>
          <a:bodyPr wrap="none" anchor="ctr"/>
          <a:lstStyle/>
          <a:p>
            <a:endParaRPr lang="en-US" dirty="0"/>
          </a:p>
        </p:txBody>
      </p:sp>
      <p:sp>
        <p:nvSpPr>
          <p:cNvPr id="135180" name="Oval 11"/>
          <p:cNvSpPr>
            <a:spLocks noChangeArrowheads="1"/>
          </p:cNvSpPr>
          <p:nvPr/>
        </p:nvSpPr>
        <p:spPr bwMode="auto">
          <a:xfrm>
            <a:off x="4495800" y="3124200"/>
            <a:ext cx="457200" cy="457200"/>
          </a:xfrm>
          <a:prstGeom prst="ellipse">
            <a:avLst/>
          </a:prstGeom>
          <a:noFill/>
          <a:ln w="28575">
            <a:solidFill>
              <a:srgbClr val="C30004"/>
            </a:solidFill>
            <a:round/>
            <a:headEnd/>
            <a:tailEnd/>
          </a:ln>
        </p:spPr>
        <p:txBody>
          <a:bodyPr wrap="none" anchor="ctr"/>
          <a:lstStyle/>
          <a:p>
            <a:endParaRPr lang="en-US" dirty="0"/>
          </a:p>
        </p:txBody>
      </p:sp>
      <p:sp>
        <p:nvSpPr>
          <p:cNvPr id="135181" name="Oval 12"/>
          <p:cNvSpPr>
            <a:spLocks noChangeArrowheads="1"/>
          </p:cNvSpPr>
          <p:nvPr/>
        </p:nvSpPr>
        <p:spPr bwMode="auto">
          <a:xfrm>
            <a:off x="4343400" y="2971800"/>
            <a:ext cx="762000" cy="762000"/>
          </a:xfrm>
          <a:prstGeom prst="ellipse">
            <a:avLst/>
          </a:prstGeom>
          <a:noFill/>
          <a:ln w="28575">
            <a:solidFill>
              <a:srgbClr val="C30004"/>
            </a:solidFill>
            <a:round/>
            <a:headEnd/>
            <a:tailEnd/>
          </a:ln>
        </p:spPr>
        <p:txBody>
          <a:bodyPr wrap="none" anchor="ctr"/>
          <a:lstStyle/>
          <a:p>
            <a:endParaRPr lang="en-US" dirty="0"/>
          </a:p>
        </p:txBody>
      </p:sp>
      <p:sp>
        <p:nvSpPr>
          <p:cNvPr id="135182" name="Oval 13"/>
          <p:cNvSpPr>
            <a:spLocks noChangeArrowheads="1"/>
          </p:cNvSpPr>
          <p:nvPr/>
        </p:nvSpPr>
        <p:spPr bwMode="auto">
          <a:xfrm>
            <a:off x="4191000" y="2819400"/>
            <a:ext cx="1066800" cy="1066800"/>
          </a:xfrm>
          <a:prstGeom prst="ellipse">
            <a:avLst/>
          </a:prstGeom>
          <a:noFill/>
          <a:ln w="28575">
            <a:solidFill>
              <a:srgbClr val="C30004"/>
            </a:solidFill>
            <a:round/>
            <a:headEnd/>
            <a:tailEnd/>
          </a:ln>
        </p:spPr>
        <p:txBody>
          <a:bodyPr wrap="none" anchor="ctr"/>
          <a:lstStyle/>
          <a:p>
            <a:endParaRPr lang="en-US" dirty="0"/>
          </a:p>
        </p:txBody>
      </p:sp>
      <p:sp>
        <p:nvSpPr>
          <p:cNvPr id="135183" name="Oval 14"/>
          <p:cNvSpPr>
            <a:spLocks noChangeArrowheads="1"/>
          </p:cNvSpPr>
          <p:nvPr/>
        </p:nvSpPr>
        <p:spPr bwMode="auto">
          <a:xfrm>
            <a:off x="4038600" y="2667000"/>
            <a:ext cx="1371600" cy="1371600"/>
          </a:xfrm>
          <a:prstGeom prst="ellipse">
            <a:avLst/>
          </a:prstGeom>
          <a:noFill/>
          <a:ln w="28575">
            <a:solidFill>
              <a:srgbClr val="C30004"/>
            </a:solidFill>
            <a:round/>
            <a:headEnd/>
            <a:tailEnd/>
          </a:ln>
        </p:spPr>
        <p:txBody>
          <a:bodyPr wrap="none" anchor="ctr"/>
          <a:lstStyle/>
          <a:p>
            <a:endParaRPr lang="en-US" dirty="0"/>
          </a:p>
        </p:txBody>
      </p:sp>
      <p:sp>
        <p:nvSpPr>
          <p:cNvPr id="135184" name="Oval 15"/>
          <p:cNvSpPr>
            <a:spLocks noChangeArrowheads="1"/>
          </p:cNvSpPr>
          <p:nvPr/>
        </p:nvSpPr>
        <p:spPr bwMode="auto">
          <a:xfrm>
            <a:off x="3886200" y="2514600"/>
            <a:ext cx="1676400" cy="1676400"/>
          </a:xfrm>
          <a:prstGeom prst="ellipse">
            <a:avLst/>
          </a:prstGeom>
          <a:noFill/>
          <a:ln w="28575">
            <a:solidFill>
              <a:srgbClr val="C30004"/>
            </a:solidFill>
            <a:round/>
            <a:headEnd/>
            <a:tailEnd/>
          </a:ln>
        </p:spPr>
        <p:txBody>
          <a:bodyPr wrap="none" anchor="ctr"/>
          <a:lstStyle/>
          <a:p>
            <a:endParaRPr lang="en-US" dirty="0"/>
          </a:p>
        </p:txBody>
      </p:sp>
      <p:sp>
        <p:nvSpPr>
          <p:cNvPr id="135185" name="Oval 16"/>
          <p:cNvSpPr>
            <a:spLocks noChangeArrowheads="1"/>
          </p:cNvSpPr>
          <p:nvPr/>
        </p:nvSpPr>
        <p:spPr bwMode="auto">
          <a:xfrm>
            <a:off x="3733800" y="2362200"/>
            <a:ext cx="1981200" cy="1981200"/>
          </a:xfrm>
          <a:prstGeom prst="ellipse">
            <a:avLst/>
          </a:prstGeom>
          <a:noFill/>
          <a:ln w="28575">
            <a:solidFill>
              <a:srgbClr val="C30004"/>
            </a:solidFill>
            <a:round/>
            <a:headEnd/>
            <a:tailEnd/>
          </a:ln>
        </p:spPr>
        <p:txBody>
          <a:bodyPr wrap="none" anchor="ctr"/>
          <a:lstStyle/>
          <a:p>
            <a:endParaRPr lang="en-US" dirty="0"/>
          </a:p>
        </p:txBody>
      </p:sp>
      <p:sp>
        <p:nvSpPr>
          <p:cNvPr id="135186" name="Oval 17"/>
          <p:cNvSpPr>
            <a:spLocks noChangeArrowheads="1"/>
          </p:cNvSpPr>
          <p:nvPr/>
        </p:nvSpPr>
        <p:spPr bwMode="auto">
          <a:xfrm>
            <a:off x="3581400" y="2209800"/>
            <a:ext cx="2286000" cy="2286000"/>
          </a:xfrm>
          <a:prstGeom prst="ellipse">
            <a:avLst/>
          </a:prstGeom>
          <a:noFill/>
          <a:ln w="28575">
            <a:solidFill>
              <a:srgbClr val="C30004"/>
            </a:solidFill>
            <a:round/>
            <a:headEnd/>
            <a:tailEnd/>
          </a:ln>
        </p:spPr>
        <p:txBody>
          <a:bodyPr wrap="none" anchor="ctr"/>
          <a:lstStyle/>
          <a:p>
            <a:endParaRPr lang="en-US" dirty="0"/>
          </a:p>
        </p:txBody>
      </p:sp>
      <p:sp>
        <p:nvSpPr>
          <p:cNvPr id="135187" name="Oval 18"/>
          <p:cNvSpPr>
            <a:spLocks noChangeArrowheads="1"/>
          </p:cNvSpPr>
          <p:nvPr/>
        </p:nvSpPr>
        <p:spPr bwMode="auto">
          <a:xfrm>
            <a:off x="3429000" y="2057400"/>
            <a:ext cx="2590800" cy="2590800"/>
          </a:xfrm>
          <a:prstGeom prst="ellipse">
            <a:avLst/>
          </a:prstGeom>
          <a:noFill/>
          <a:ln w="28575">
            <a:solidFill>
              <a:srgbClr val="C30004"/>
            </a:solidFill>
            <a:round/>
            <a:headEnd/>
            <a:tailEnd/>
          </a:ln>
        </p:spPr>
        <p:txBody>
          <a:bodyPr wrap="none" anchor="ctr"/>
          <a:lstStyle/>
          <a:p>
            <a:endParaRPr lang="en-US" dirty="0"/>
          </a:p>
        </p:txBody>
      </p:sp>
      <p:sp>
        <p:nvSpPr>
          <p:cNvPr id="135188" name="Oval 19"/>
          <p:cNvSpPr>
            <a:spLocks noChangeArrowheads="1"/>
          </p:cNvSpPr>
          <p:nvPr/>
        </p:nvSpPr>
        <p:spPr bwMode="auto">
          <a:xfrm>
            <a:off x="3276600" y="1905000"/>
            <a:ext cx="2895600" cy="2895600"/>
          </a:xfrm>
          <a:prstGeom prst="ellipse">
            <a:avLst/>
          </a:prstGeom>
          <a:noFill/>
          <a:ln w="28575">
            <a:solidFill>
              <a:srgbClr val="C30004"/>
            </a:solidFill>
            <a:round/>
            <a:headEnd/>
            <a:tailEnd/>
          </a:ln>
        </p:spPr>
        <p:txBody>
          <a:bodyPr wrap="none" anchor="ctr"/>
          <a:lstStyle/>
          <a:p>
            <a:endParaRPr lang="en-US" dirty="0"/>
          </a:p>
        </p:txBody>
      </p:sp>
      <p:sp>
        <p:nvSpPr>
          <p:cNvPr id="135189" name="Oval 20"/>
          <p:cNvSpPr>
            <a:spLocks noChangeArrowheads="1"/>
          </p:cNvSpPr>
          <p:nvPr/>
        </p:nvSpPr>
        <p:spPr bwMode="auto">
          <a:xfrm>
            <a:off x="3124200" y="1752600"/>
            <a:ext cx="3200400" cy="3200400"/>
          </a:xfrm>
          <a:prstGeom prst="ellipse">
            <a:avLst/>
          </a:prstGeom>
          <a:noFill/>
          <a:ln w="28575">
            <a:solidFill>
              <a:srgbClr val="C30004"/>
            </a:solidFill>
            <a:round/>
            <a:headEnd/>
            <a:tailEnd/>
          </a:ln>
        </p:spPr>
        <p:txBody>
          <a:bodyPr wrap="none" anchor="ctr"/>
          <a:lstStyle/>
          <a:p>
            <a:endParaRPr lang="en-US" dirty="0"/>
          </a:p>
        </p:txBody>
      </p:sp>
      <p:sp>
        <p:nvSpPr>
          <p:cNvPr id="135190" name="Oval 21"/>
          <p:cNvSpPr>
            <a:spLocks noChangeArrowheads="1"/>
          </p:cNvSpPr>
          <p:nvPr/>
        </p:nvSpPr>
        <p:spPr bwMode="auto">
          <a:xfrm>
            <a:off x="2971800" y="1600200"/>
            <a:ext cx="3505200" cy="3505200"/>
          </a:xfrm>
          <a:prstGeom prst="ellipse">
            <a:avLst/>
          </a:prstGeom>
          <a:noFill/>
          <a:ln w="28575">
            <a:solidFill>
              <a:srgbClr val="C30004"/>
            </a:solidFill>
            <a:round/>
            <a:headEnd/>
            <a:tailEnd/>
          </a:ln>
        </p:spPr>
        <p:txBody>
          <a:bodyPr wrap="none" anchor="ctr"/>
          <a:lstStyle/>
          <a:p>
            <a:endParaRPr lang="en-US" dirty="0"/>
          </a:p>
        </p:txBody>
      </p:sp>
      <p:sp>
        <p:nvSpPr>
          <p:cNvPr id="135191" name="Oval 22"/>
          <p:cNvSpPr>
            <a:spLocks noChangeArrowheads="1"/>
          </p:cNvSpPr>
          <p:nvPr/>
        </p:nvSpPr>
        <p:spPr bwMode="auto">
          <a:xfrm>
            <a:off x="2819400" y="1447800"/>
            <a:ext cx="3810000" cy="3810000"/>
          </a:xfrm>
          <a:prstGeom prst="ellipse">
            <a:avLst/>
          </a:prstGeom>
          <a:noFill/>
          <a:ln w="28575">
            <a:solidFill>
              <a:srgbClr val="C30004"/>
            </a:solidFill>
            <a:round/>
            <a:headEnd/>
            <a:tailEnd/>
          </a:ln>
        </p:spPr>
        <p:txBody>
          <a:bodyPr wrap="none" anchor="ctr"/>
          <a:lstStyle/>
          <a:p>
            <a:endParaRPr lang="en-US" dirty="0"/>
          </a:p>
        </p:txBody>
      </p:sp>
      <p:sp>
        <p:nvSpPr>
          <p:cNvPr id="135192" name="Line 23"/>
          <p:cNvSpPr>
            <a:spLocks noChangeShapeType="1"/>
          </p:cNvSpPr>
          <p:nvPr/>
        </p:nvSpPr>
        <p:spPr bwMode="auto">
          <a:xfrm>
            <a:off x="2514600" y="5791200"/>
            <a:ext cx="2057400" cy="0"/>
          </a:xfrm>
          <a:prstGeom prst="line">
            <a:avLst/>
          </a:prstGeom>
          <a:noFill/>
          <a:ln w="38100">
            <a:solidFill>
              <a:schemeClr val="tx1"/>
            </a:solidFill>
            <a:round/>
            <a:headEnd/>
            <a:tailEnd/>
          </a:ln>
        </p:spPr>
        <p:txBody>
          <a:bodyPr wrap="none" anchor="ctr"/>
          <a:lstStyle/>
          <a:p>
            <a:endParaRPr lang="en-US" dirty="0"/>
          </a:p>
        </p:txBody>
      </p:sp>
      <p:sp>
        <p:nvSpPr>
          <p:cNvPr id="135193" name="Line 24"/>
          <p:cNvSpPr>
            <a:spLocks noChangeShapeType="1"/>
          </p:cNvSpPr>
          <p:nvPr/>
        </p:nvSpPr>
        <p:spPr bwMode="auto">
          <a:xfrm flipV="1">
            <a:off x="2895600" y="5562600"/>
            <a:ext cx="0" cy="228600"/>
          </a:xfrm>
          <a:prstGeom prst="line">
            <a:avLst/>
          </a:prstGeom>
          <a:noFill/>
          <a:ln w="28575">
            <a:solidFill>
              <a:schemeClr val="tx1"/>
            </a:solidFill>
            <a:round/>
            <a:headEnd/>
            <a:tailEnd/>
          </a:ln>
        </p:spPr>
        <p:txBody>
          <a:bodyPr wrap="none" anchor="ctr"/>
          <a:lstStyle/>
          <a:p>
            <a:endParaRPr lang="en-US" dirty="0"/>
          </a:p>
        </p:txBody>
      </p:sp>
      <p:sp>
        <p:nvSpPr>
          <p:cNvPr id="135194" name="Line 25"/>
          <p:cNvSpPr>
            <a:spLocks noChangeShapeType="1"/>
          </p:cNvSpPr>
          <p:nvPr/>
        </p:nvSpPr>
        <p:spPr bwMode="auto">
          <a:xfrm flipV="1">
            <a:off x="3124200" y="5638800"/>
            <a:ext cx="0" cy="152400"/>
          </a:xfrm>
          <a:prstGeom prst="line">
            <a:avLst/>
          </a:prstGeom>
          <a:noFill/>
          <a:ln w="28575">
            <a:solidFill>
              <a:schemeClr val="tx1"/>
            </a:solidFill>
            <a:round/>
            <a:headEnd/>
            <a:tailEnd/>
          </a:ln>
        </p:spPr>
        <p:txBody>
          <a:bodyPr wrap="none" anchor="ctr"/>
          <a:lstStyle/>
          <a:p>
            <a:endParaRPr lang="en-US" dirty="0"/>
          </a:p>
        </p:txBody>
      </p:sp>
      <p:sp>
        <p:nvSpPr>
          <p:cNvPr id="135195" name="Line 26"/>
          <p:cNvSpPr>
            <a:spLocks noChangeShapeType="1"/>
          </p:cNvSpPr>
          <p:nvPr/>
        </p:nvSpPr>
        <p:spPr bwMode="auto">
          <a:xfrm>
            <a:off x="3048000" y="5334000"/>
            <a:ext cx="0" cy="457200"/>
          </a:xfrm>
          <a:prstGeom prst="line">
            <a:avLst/>
          </a:prstGeom>
          <a:noFill/>
          <a:ln w="57150">
            <a:solidFill>
              <a:srgbClr val="C30004"/>
            </a:solidFill>
            <a:round/>
            <a:headEnd/>
            <a:tailEnd/>
          </a:ln>
        </p:spPr>
        <p:txBody>
          <a:bodyPr wrap="none" anchor="ctr"/>
          <a:lstStyle/>
          <a:p>
            <a:endParaRPr lang="en-US" dirty="0"/>
          </a:p>
        </p:txBody>
      </p:sp>
      <p:sp>
        <p:nvSpPr>
          <p:cNvPr id="135196" name="Line 27"/>
          <p:cNvSpPr>
            <a:spLocks noChangeShapeType="1"/>
          </p:cNvSpPr>
          <p:nvPr/>
        </p:nvSpPr>
        <p:spPr bwMode="auto">
          <a:xfrm>
            <a:off x="3886200" y="5638800"/>
            <a:ext cx="0" cy="152400"/>
          </a:xfrm>
          <a:prstGeom prst="line">
            <a:avLst/>
          </a:prstGeom>
          <a:noFill/>
          <a:ln w="28575">
            <a:solidFill>
              <a:schemeClr val="tx1"/>
            </a:solidFill>
            <a:round/>
            <a:headEnd/>
            <a:tailEnd/>
          </a:ln>
        </p:spPr>
        <p:txBody>
          <a:bodyPr wrap="none" anchor="ctr"/>
          <a:lstStyle/>
          <a:p>
            <a:endParaRPr lang="en-US" dirty="0"/>
          </a:p>
        </p:txBody>
      </p:sp>
      <p:sp>
        <p:nvSpPr>
          <p:cNvPr id="135197" name="Line 28"/>
          <p:cNvSpPr>
            <a:spLocks noChangeShapeType="1"/>
          </p:cNvSpPr>
          <p:nvPr/>
        </p:nvSpPr>
        <p:spPr bwMode="auto">
          <a:xfrm flipV="1">
            <a:off x="3505200" y="5257800"/>
            <a:ext cx="0" cy="533400"/>
          </a:xfrm>
          <a:prstGeom prst="line">
            <a:avLst/>
          </a:prstGeom>
          <a:noFill/>
          <a:ln w="50800">
            <a:solidFill>
              <a:srgbClr val="C00000"/>
            </a:solidFill>
            <a:round/>
            <a:headEnd/>
            <a:tailEnd/>
          </a:ln>
        </p:spPr>
        <p:txBody>
          <a:bodyPr wrap="none" anchor="ctr"/>
          <a:lstStyle/>
          <a:p>
            <a:endParaRPr lang="en-US" dirty="0"/>
          </a:p>
        </p:txBody>
      </p:sp>
      <p:sp>
        <p:nvSpPr>
          <p:cNvPr id="135198" name="Line 29"/>
          <p:cNvSpPr>
            <a:spLocks noChangeShapeType="1"/>
          </p:cNvSpPr>
          <p:nvPr/>
        </p:nvSpPr>
        <p:spPr bwMode="auto">
          <a:xfrm flipV="1">
            <a:off x="3276600" y="5562600"/>
            <a:ext cx="0" cy="228600"/>
          </a:xfrm>
          <a:prstGeom prst="line">
            <a:avLst/>
          </a:prstGeom>
          <a:noFill/>
          <a:ln w="28575">
            <a:solidFill>
              <a:schemeClr val="tx1"/>
            </a:solidFill>
            <a:round/>
            <a:headEnd/>
            <a:tailEnd/>
          </a:ln>
        </p:spPr>
        <p:txBody>
          <a:bodyPr wrap="none" anchor="ctr"/>
          <a:lstStyle/>
          <a:p>
            <a:endParaRPr lang="en-US" dirty="0"/>
          </a:p>
        </p:txBody>
      </p:sp>
      <p:sp>
        <p:nvSpPr>
          <p:cNvPr id="135199" name="Oval 30"/>
          <p:cNvSpPr>
            <a:spLocks noChangeArrowheads="1"/>
          </p:cNvSpPr>
          <p:nvPr/>
        </p:nvSpPr>
        <p:spPr bwMode="auto">
          <a:xfrm>
            <a:off x="2667000" y="1295400"/>
            <a:ext cx="4114800" cy="4114800"/>
          </a:xfrm>
          <a:prstGeom prst="ellipse">
            <a:avLst/>
          </a:prstGeom>
          <a:noFill/>
          <a:ln w="28575">
            <a:solidFill>
              <a:srgbClr val="C30004"/>
            </a:solidFill>
            <a:round/>
            <a:headEnd/>
            <a:tailEnd/>
          </a:ln>
        </p:spPr>
        <p:txBody>
          <a:bodyPr wrap="none" anchor="ctr"/>
          <a:lstStyle/>
          <a:p>
            <a:endParaRPr lang="en-US" dirty="0"/>
          </a:p>
        </p:txBody>
      </p:sp>
      <p:sp>
        <p:nvSpPr>
          <p:cNvPr id="135200" name="Oval 31"/>
          <p:cNvSpPr>
            <a:spLocks noChangeArrowheads="1"/>
          </p:cNvSpPr>
          <p:nvPr/>
        </p:nvSpPr>
        <p:spPr bwMode="auto">
          <a:xfrm>
            <a:off x="2514600" y="1143000"/>
            <a:ext cx="4419600" cy="4419600"/>
          </a:xfrm>
          <a:prstGeom prst="ellipse">
            <a:avLst/>
          </a:prstGeom>
          <a:noFill/>
          <a:ln w="28575">
            <a:solidFill>
              <a:srgbClr val="C30004"/>
            </a:solidFill>
            <a:round/>
            <a:headEnd/>
            <a:tailEnd/>
          </a:ln>
        </p:spPr>
        <p:txBody>
          <a:bodyPr wrap="none" anchor="ctr"/>
          <a:lstStyle/>
          <a:p>
            <a:endParaRPr lang="en-US" dirty="0"/>
          </a:p>
        </p:txBody>
      </p:sp>
      <p:sp>
        <p:nvSpPr>
          <p:cNvPr id="135201" name="Oval 32"/>
          <p:cNvSpPr>
            <a:spLocks noChangeArrowheads="1"/>
          </p:cNvSpPr>
          <p:nvPr/>
        </p:nvSpPr>
        <p:spPr bwMode="auto">
          <a:xfrm>
            <a:off x="2362200" y="990600"/>
            <a:ext cx="4724400" cy="4724400"/>
          </a:xfrm>
          <a:prstGeom prst="ellipse">
            <a:avLst/>
          </a:prstGeom>
          <a:noFill/>
          <a:ln w="28575">
            <a:solidFill>
              <a:srgbClr val="C30004"/>
            </a:solidFill>
            <a:round/>
            <a:headEnd/>
            <a:tailEnd/>
          </a:ln>
        </p:spPr>
        <p:txBody>
          <a:bodyPr wrap="none" anchor="ctr"/>
          <a:lstStyle/>
          <a:p>
            <a:endParaRPr lang="en-US" dirty="0"/>
          </a:p>
        </p:txBody>
      </p:sp>
      <p:sp>
        <p:nvSpPr>
          <p:cNvPr id="35" name="Rectangle 10"/>
          <p:cNvSpPr>
            <a:spLocks noChangeArrowheads="1"/>
          </p:cNvSpPr>
          <p:nvPr/>
        </p:nvSpPr>
        <p:spPr bwMode="auto">
          <a:xfrm>
            <a:off x="5715000" y="1219200"/>
            <a:ext cx="304800" cy="304800"/>
          </a:xfrm>
          <a:prstGeom prst="rect">
            <a:avLst/>
          </a:prstGeom>
          <a:solidFill>
            <a:srgbClr val="0070C0"/>
          </a:solidFill>
          <a:ln w="9525">
            <a:solidFill>
              <a:schemeClr val="tx1"/>
            </a:solidFill>
            <a:miter lim="800000"/>
            <a:headEnd/>
            <a:tailEnd/>
          </a:ln>
        </p:spPr>
        <p:txBody>
          <a:bodyPr wrap="none" anchor="ctr"/>
          <a:lstStyle/>
          <a:p>
            <a:endParaRPr lang="en-US" dirty="0">
              <a:solidFill>
                <a:srgbClr val="00B0F0"/>
              </a:solidFill>
            </a:endParaRPr>
          </a:p>
        </p:txBody>
      </p:sp>
      <p:sp>
        <p:nvSpPr>
          <p:cNvPr id="36" name="Oval 11"/>
          <p:cNvSpPr>
            <a:spLocks noChangeArrowheads="1"/>
          </p:cNvSpPr>
          <p:nvPr/>
        </p:nvSpPr>
        <p:spPr bwMode="auto">
          <a:xfrm>
            <a:off x="5638800" y="1143000"/>
            <a:ext cx="457200" cy="457200"/>
          </a:xfrm>
          <a:prstGeom prst="ellipse">
            <a:avLst/>
          </a:prstGeom>
          <a:noFill/>
          <a:ln w="28575">
            <a:solidFill>
              <a:srgbClr val="0070C0"/>
            </a:solidFill>
            <a:round/>
            <a:headEnd/>
            <a:tailEnd/>
          </a:ln>
        </p:spPr>
        <p:txBody>
          <a:bodyPr wrap="none" anchor="ctr"/>
          <a:lstStyle/>
          <a:p>
            <a:endParaRPr lang="en-US" dirty="0"/>
          </a:p>
        </p:txBody>
      </p:sp>
      <p:sp>
        <p:nvSpPr>
          <p:cNvPr id="37" name="Oval 12"/>
          <p:cNvSpPr>
            <a:spLocks noChangeArrowheads="1"/>
          </p:cNvSpPr>
          <p:nvPr/>
        </p:nvSpPr>
        <p:spPr bwMode="auto">
          <a:xfrm>
            <a:off x="5486400" y="990600"/>
            <a:ext cx="762000" cy="762000"/>
          </a:xfrm>
          <a:prstGeom prst="ellipse">
            <a:avLst/>
          </a:prstGeom>
          <a:noFill/>
          <a:ln w="28575">
            <a:solidFill>
              <a:srgbClr val="0070C0"/>
            </a:solidFill>
            <a:round/>
            <a:headEnd/>
            <a:tailEnd/>
          </a:ln>
        </p:spPr>
        <p:txBody>
          <a:bodyPr wrap="none" anchor="ctr"/>
          <a:lstStyle/>
          <a:p>
            <a:endParaRPr lang="en-US" dirty="0"/>
          </a:p>
        </p:txBody>
      </p:sp>
      <p:sp>
        <p:nvSpPr>
          <p:cNvPr id="38" name="Oval 13"/>
          <p:cNvSpPr>
            <a:spLocks noChangeArrowheads="1"/>
          </p:cNvSpPr>
          <p:nvPr/>
        </p:nvSpPr>
        <p:spPr bwMode="auto">
          <a:xfrm>
            <a:off x="5334000" y="838200"/>
            <a:ext cx="1066800" cy="1066800"/>
          </a:xfrm>
          <a:prstGeom prst="ellipse">
            <a:avLst/>
          </a:prstGeom>
          <a:noFill/>
          <a:ln w="28575">
            <a:solidFill>
              <a:srgbClr val="0070C0"/>
            </a:solidFill>
            <a:round/>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p:cNvSpPr>
            <a:spLocks noGrp="1"/>
          </p:cNvSpPr>
          <p:nvPr>
            <p:ph type="sldNum" sz="quarter" idx="12"/>
          </p:nvPr>
        </p:nvSpPr>
        <p:spPr>
          <a:noFill/>
        </p:spPr>
        <p:txBody>
          <a:bodyPr/>
          <a:lstStyle/>
          <a:p>
            <a:fld id="{454F72C6-319F-4D42-BDC3-D9F0291300FB}" type="slidenum">
              <a:rPr lang="en-US"/>
              <a:pPr/>
              <a:t>13</a:t>
            </a:fld>
            <a:endParaRPr lang="en-US" dirty="0"/>
          </a:p>
        </p:txBody>
      </p:sp>
      <p:sp>
        <p:nvSpPr>
          <p:cNvPr id="137219" name="AutoShape 2"/>
          <p:cNvSpPr>
            <a:spLocks noChangeArrowheads="1"/>
          </p:cNvSpPr>
          <p:nvPr/>
        </p:nvSpPr>
        <p:spPr bwMode="auto">
          <a:xfrm>
            <a:off x="1295400" y="11430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7220" name="AutoShape 3"/>
          <p:cNvSpPr>
            <a:spLocks noChangeArrowheads="1"/>
          </p:cNvSpPr>
          <p:nvPr/>
        </p:nvSpPr>
        <p:spPr bwMode="auto">
          <a:xfrm>
            <a:off x="5334000" y="914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7221" name="AutoShape 4"/>
          <p:cNvSpPr>
            <a:spLocks noChangeArrowheads="1"/>
          </p:cNvSpPr>
          <p:nvPr/>
        </p:nvSpPr>
        <p:spPr bwMode="auto">
          <a:xfrm>
            <a:off x="1143000" y="4343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7222" name="AutoShape 5"/>
          <p:cNvSpPr>
            <a:spLocks noChangeArrowheads="1"/>
          </p:cNvSpPr>
          <p:nvPr/>
        </p:nvSpPr>
        <p:spPr bwMode="auto">
          <a:xfrm>
            <a:off x="5867400" y="63246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7223" name="AutoShape 6"/>
          <p:cNvSpPr>
            <a:spLocks noChangeArrowheads="1"/>
          </p:cNvSpPr>
          <p:nvPr/>
        </p:nvSpPr>
        <p:spPr bwMode="auto">
          <a:xfrm>
            <a:off x="3886200" y="50292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7227" name="Rectangle 10"/>
          <p:cNvSpPr>
            <a:spLocks noChangeArrowheads="1"/>
          </p:cNvSpPr>
          <p:nvPr/>
        </p:nvSpPr>
        <p:spPr bwMode="auto">
          <a:xfrm>
            <a:off x="4572000" y="3200400"/>
            <a:ext cx="304800" cy="304800"/>
          </a:xfrm>
          <a:prstGeom prst="rect">
            <a:avLst/>
          </a:prstGeom>
          <a:solidFill>
            <a:srgbClr val="C30004"/>
          </a:solidFill>
          <a:ln w="9525">
            <a:solidFill>
              <a:schemeClr val="tx1"/>
            </a:solidFill>
            <a:miter lim="800000"/>
            <a:headEnd/>
            <a:tailEnd/>
          </a:ln>
        </p:spPr>
        <p:txBody>
          <a:bodyPr wrap="none" anchor="ctr"/>
          <a:lstStyle/>
          <a:p>
            <a:endParaRPr lang="en-US" dirty="0"/>
          </a:p>
        </p:txBody>
      </p:sp>
      <p:sp>
        <p:nvSpPr>
          <p:cNvPr id="137228" name="Oval 11"/>
          <p:cNvSpPr>
            <a:spLocks noChangeArrowheads="1"/>
          </p:cNvSpPr>
          <p:nvPr/>
        </p:nvSpPr>
        <p:spPr bwMode="auto">
          <a:xfrm>
            <a:off x="4495800" y="3124200"/>
            <a:ext cx="457200" cy="457200"/>
          </a:xfrm>
          <a:prstGeom prst="ellipse">
            <a:avLst/>
          </a:prstGeom>
          <a:noFill/>
          <a:ln w="28575">
            <a:solidFill>
              <a:srgbClr val="C30004"/>
            </a:solidFill>
            <a:round/>
            <a:headEnd/>
            <a:tailEnd/>
          </a:ln>
        </p:spPr>
        <p:txBody>
          <a:bodyPr wrap="none" anchor="ctr"/>
          <a:lstStyle/>
          <a:p>
            <a:endParaRPr lang="en-US" dirty="0"/>
          </a:p>
        </p:txBody>
      </p:sp>
      <p:sp>
        <p:nvSpPr>
          <p:cNvPr id="137229" name="Oval 12"/>
          <p:cNvSpPr>
            <a:spLocks noChangeArrowheads="1"/>
          </p:cNvSpPr>
          <p:nvPr/>
        </p:nvSpPr>
        <p:spPr bwMode="auto">
          <a:xfrm>
            <a:off x="4343400" y="2971800"/>
            <a:ext cx="762000" cy="762000"/>
          </a:xfrm>
          <a:prstGeom prst="ellipse">
            <a:avLst/>
          </a:prstGeom>
          <a:noFill/>
          <a:ln w="28575">
            <a:solidFill>
              <a:srgbClr val="C30004"/>
            </a:solidFill>
            <a:round/>
            <a:headEnd/>
            <a:tailEnd/>
          </a:ln>
        </p:spPr>
        <p:txBody>
          <a:bodyPr wrap="none" anchor="ctr"/>
          <a:lstStyle/>
          <a:p>
            <a:endParaRPr lang="en-US" dirty="0"/>
          </a:p>
        </p:txBody>
      </p:sp>
      <p:sp>
        <p:nvSpPr>
          <p:cNvPr id="137230" name="Oval 13"/>
          <p:cNvSpPr>
            <a:spLocks noChangeArrowheads="1"/>
          </p:cNvSpPr>
          <p:nvPr/>
        </p:nvSpPr>
        <p:spPr bwMode="auto">
          <a:xfrm>
            <a:off x="4191000" y="2819400"/>
            <a:ext cx="1066800" cy="1066800"/>
          </a:xfrm>
          <a:prstGeom prst="ellipse">
            <a:avLst/>
          </a:prstGeom>
          <a:noFill/>
          <a:ln w="28575">
            <a:solidFill>
              <a:srgbClr val="C30004"/>
            </a:solidFill>
            <a:round/>
            <a:headEnd/>
            <a:tailEnd/>
          </a:ln>
        </p:spPr>
        <p:txBody>
          <a:bodyPr wrap="none" anchor="ctr"/>
          <a:lstStyle/>
          <a:p>
            <a:endParaRPr lang="en-US" dirty="0"/>
          </a:p>
        </p:txBody>
      </p:sp>
      <p:sp>
        <p:nvSpPr>
          <p:cNvPr id="137231" name="Oval 14"/>
          <p:cNvSpPr>
            <a:spLocks noChangeArrowheads="1"/>
          </p:cNvSpPr>
          <p:nvPr/>
        </p:nvSpPr>
        <p:spPr bwMode="auto">
          <a:xfrm>
            <a:off x="4038600" y="2667000"/>
            <a:ext cx="1371600" cy="1371600"/>
          </a:xfrm>
          <a:prstGeom prst="ellipse">
            <a:avLst/>
          </a:prstGeom>
          <a:noFill/>
          <a:ln w="28575">
            <a:solidFill>
              <a:srgbClr val="C30004"/>
            </a:solidFill>
            <a:round/>
            <a:headEnd/>
            <a:tailEnd/>
          </a:ln>
        </p:spPr>
        <p:txBody>
          <a:bodyPr wrap="none" anchor="ctr"/>
          <a:lstStyle/>
          <a:p>
            <a:endParaRPr lang="en-US" dirty="0"/>
          </a:p>
        </p:txBody>
      </p:sp>
      <p:sp>
        <p:nvSpPr>
          <p:cNvPr id="137232" name="Oval 15"/>
          <p:cNvSpPr>
            <a:spLocks noChangeArrowheads="1"/>
          </p:cNvSpPr>
          <p:nvPr/>
        </p:nvSpPr>
        <p:spPr bwMode="auto">
          <a:xfrm>
            <a:off x="3886200" y="2514600"/>
            <a:ext cx="1676400" cy="1676400"/>
          </a:xfrm>
          <a:prstGeom prst="ellipse">
            <a:avLst/>
          </a:prstGeom>
          <a:noFill/>
          <a:ln w="28575">
            <a:solidFill>
              <a:srgbClr val="C30004"/>
            </a:solidFill>
            <a:round/>
            <a:headEnd/>
            <a:tailEnd/>
          </a:ln>
        </p:spPr>
        <p:txBody>
          <a:bodyPr wrap="none" anchor="ctr"/>
          <a:lstStyle/>
          <a:p>
            <a:endParaRPr lang="en-US" dirty="0"/>
          </a:p>
        </p:txBody>
      </p:sp>
      <p:sp>
        <p:nvSpPr>
          <p:cNvPr id="137233" name="Oval 16"/>
          <p:cNvSpPr>
            <a:spLocks noChangeArrowheads="1"/>
          </p:cNvSpPr>
          <p:nvPr/>
        </p:nvSpPr>
        <p:spPr bwMode="auto">
          <a:xfrm>
            <a:off x="3733800" y="2362200"/>
            <a:ext cx="1981200" cy="1981200"/>
          </a:xfrm>
          <a:prstGeom prst="ellipse">
            <a:avLst/>
          </a:prstGeom>
          <a:noFill/>
          <a:ln w="28575">
            <a:solidFill>
              <a:srgbClr val="C30004"/>
            </a:solidFill>
            <a:round/>
            <a:headEnd/>
            <a:tailEnd/>
          </a:ln>
        </p:spPr>
        <p:txBody>
          <a:bodyPr wrap="none" anchor="ctr"/>
          <a:lstStyle/>
          <a:p>
            <a:endParaRPr lang="en-US" dirty="0"/>
          </a:p>
        </p:txBody>
      </p:sp>
      <p:sp>
        <p:nvSpPr>
          <p:cNvPr id="137234" name="Oval 17"/>
          <p:cNvSpPr>
            <a:spLocks noChangeArrowheads="1"/>
          </p:cNvSpPr>
          <p:nvPr/>
        </p:nvSpPr>
        <p:spPr bwMode="auto">
          <a:xfrm>
            <a:off x="3581400" y="2209800"/>
            <a:ext cx="2286000" cy="2286000"/>
          </a:xfrm>
          <a:prstGeom prst="ellipse">
            <a:avLst/>
          </a:prstGeom>
          <a:noFill/>
          <a:ln w="28575">
            <a:solidFill>
              <a:srgbClr val="C30004"/>
            </a:solidFill>
            <a:round/>
            <a:headEnd/>
            <a:tailEnd/>
          </a:ln>
        </p:spPr>
        <p:txBody>
          <a:bodyPr wrap="none" anchor="ctr"/>
          <a:lstStyle/>
          <a:p>
            <a:endParaRPr lang="en-US" dirty="0"/>
          </a:p>
        </p:txBody>
      </p:sp>
      <p:sp>
        <p:nvSpPr>
          <p:cNvPr id="137235" name="Oval 18"/>
          <p:cNvSpPr>
            <a:spLocks noChangeArrowheads="1"/>
          </p:cNvSpPr>
          <p:nvPr/>
        </p:nvSpPr>
        <p:spPr bwMode="auto">
          <a:xfrm>
            <a:off x="3429000" y="2057400"/>
            <a:ext cx="2590800" cy="2590800"/>
          </a:xfrm>
          <a:prstGeom prst="ellipse">
            <a:avLst/>
          </a:prstGeom>
          <a:noFill/>
          <a:ln w="28575">
            <a:solidFill>
              <a:srgbClr val="C30004"/>
            </a:solidFill>
            <a:round/>
            <a:headEnd/>
            <a:tailEnd/>
          </a:ln>
        </p:spPr>
        <p:txBody>
          <a:bodyPr wrap="none" anchor="ctr"/>
          <a:lstStyle/>
          <a:p>
            <a:endParaRPr lang="en-US" dirty="0"/>
          </a:p>
        </p:txBody>
      </p:sp>
      <p:sp>
        <p:nvSpPr>
          <p:cNvPr id="137236" name="Oval 19"/>
          <p:cNvSpPr>
            <a:spLocks noChangeArrowheads="1"/>
          </p:cNvSpPr>
          <p:nvPr/>
        </p:nvSpPr>
        <p:spPr bwMode="auto">
          <a:xfrm>
            <a:off x="3276600" y="1905000"/>
            <a:ext cx="2895600" cy="2895600"/>
          </a:xfrm>
          <a:prstGeom prst="ellipse">
            <a:avLst/>
          </a:prstGeom>
          <a:noFill/>
          <a:ln w="28575">
            <a:solidFill>
              <a:srgbClr val="C30004"/>
            </a:solidFill>
            <a:round/>
            <a:headEnd/>
            <a:tailEnd/>
          </a:ln>
        </p:spPr>
        <p:txBody>
          <a:bodyPr wrap="none" anchor="ctr"/>
          <a:lstStyle/>
          <a:p>
            <a:endParaRPr lang="en-US" dirty="0"/>
          </a:p>
        </p:txBody>
      </p:sp>
      <p:sp>
        <p:nvSpPr>
          <p:cNvPr id="137237" name="Oval 20"/>
          <p:cNvSpPr>
            <a:spLocks noChangeArrowheads="1"/>
          </p:cNvSpPr>
          <p:nvPr/>
        </p:nvSpPr>
        <p:spPr bwMode="auto">
          <a:xfrm>
            <a:off x="3124200" y="1752600"/>
            <a:ext cx="3200400" cy="3200400"/>
          </a:xfrm>
          <a:prstGeom prst="ellipse">
            <a:avLst/>
          </a:prstGeom>
          <a:noFill/>
          <a:ln w="28575">
            <a:solidFill>
              <a:srgbClr val="C30004"/>
            </a:solidFill>
            <a:round/>
            <a:headEnd/>
            <a:tailEnd/>
          </a:ln>
        </p:spPr>
        <p:txBody>
          <a:bodyPr wrap="none" anchor="ctr"/>
          <a:lstStyle/>
          <a:p>
            <a:endParaRPr lang="en-US" dirty="0"/>
          </a:p>
        </p:txBody>
      </p:sp>
      <p:sp>
        <p:nvSpPr>
          <p:cNvPr id="137238" name="Oval 21"/>
          <p:cNvSpPr>
            <a:spLocks noChangeArrowheads="1"/>
          </p:cNvSpPr>
          <p:nvPr/>
        </p:nvSpPr>
        <p:spPr bwMode="auto">
          <a:xfrm>
            <a:off x="2971800" y="1600200"/>
            <a:ext cx="3505200" cy="3505200"/>
          </a:xfrm>
          <a:prstGeom prst="ellipse">
            <a:avLst/>
          </a:prstGeom>
          <a:noFill/>
          <a:ln w="28575">
            <a:solidFill>
              <a:srgbClr val="C30004"/>
            </a:solidFill>
            <a:round/>
            <a:headEnd/>
            <a:tailEnd/>
          </a:ln>
        </p:spPr>
        <p:txBody>
          <a:bodyPr wrap="none" anchor="ctr"/>
          <a:lstStyle/>
          <a:p>
            <a:endParaRPr lang="en-US" dirty="0"/>
          </a:p>
        </p:txBody>
      </p:sp>
      <p:sp>
        <p:nvSpPr>
          <p:cNvPr id="137239" name="Oval 22"/>
          <p:cNvSpPr>
            <a:spLocks noChangeArrowheads="1"/>
          </p:cNvSpPr>
          <p:nvPr/>
        </p:nvSpPr>
        <p:spPr bwMode="auto">
          <a:xfrm>
            <a:off x="2819400" y="1447800"/>
            <a:ext cx="3810000" cy="3810000"/>
          </a:xfrm>
          <a:prstGeom prst="ellipse">
            <a:avLst/>
          </a:prstGeom>
          <a:noFill/>
          <a:ln w="28575">
            <a:solidFill>
              <a:srgbClr val="C30004"/>
            </a:solidFill>
            <a:round/>
            <a:headEnd/>
            <a:tailEnd/>
          </a:ln>
        </p:spPr>
        <p:txBody>
          <a:bodyPr wrap="none" anchor="ctr"/>
          <a:lstStyle/>
          <a:p>
            <a:endParaRPr lang="en-US" dirty="0"/>
          </a:p>
        </p:txBody>
      </p:sp>
      <p:grpSp>
        <p:nvGrpSpPr>
          <p:cNvPr id="2" name="Group 23"/>
          <p:cNvGrpSpPr>
            <a:grpSpLocks/>
          </p:cNvGrpSpPr>
          <p:nvPr/>
        </p:nvGrpSpPr>
        <p:grpSpPr bwMode="auto">
          <a:xfrm>
            <a:off x="2514600" y="5257800"/>
            <a:ext cx="2057400" cy="533400"/>
            <a:chOff x="1584" y="3312"/>
            <a:chExt cx="1296" cy="336"/>
          </a:xfrm>
        </p:grpSpPr>
        <p:sp>
          <p:nvSpPr>
            <p:cNvPr id="137251" name="Line 24"/>
            <p:cNvSpPr>
              <a:spLocks noChangeShapeType="1"/>
            </p:cNvSpPr>
            <p:nvPr/>
          </p:nvSpPr>
          <p:spPr bwMode="auto">
            <a:xfrm>
              <a:off x="1584" y="3648"/>
              <a:ext cx="1296" cy="0"/>
            </a:xfrm>
            <a:prstGeom prst="line">
              <a:avLst/>
            </a:prstGeom>
            <a:noFill/>
            <a:ln w="38100">
              <a:solidFill>
                <a:schemeClr val="tx1"/>
              </a:solidFill>
              <a:round/>
              <a:headEnd/>
              <a:tailEnd/>
            </a:ln>
          </p:spPr>
          <p:txBody>
            <a:bodyPr wrap="none" anchor="ctr"/>
            <a:lstStyle/>
            <a:p>
              <a:endParaRPr lang="en-US" dirty="0"/>
            </a:p>
          </p:txBody>
        </p:sp>
        <p:sp>
          <p:nvSpPr>
            <p:cNvPr id="137252" name="Line 25"/>
            <p:cNvSpPr>
              <a:spLocks noChangeShapeType="1"/>
            </p:cNvSpPr>
            <p:nvPr/>
          </p:nvSpPr>
          <p:spPr bwMode="auto">
            <a:xfrm flipV="1">
              <a:off x="1824" y="3504"/>
              <a:ext cx="0" cy="144"/>
            </a:xfrm>
            <a:prstGeom prst="line">
              <a:avLst/>
            </a:prstGeom>
            <a:noFill/>
            <a:ln w="28575">
              <a:solidFill>
                <a:schemeClr val="tx1"/>
              </a:solidFill>
              <a:round/>
              <a:headEnd/>
              <a:tailEnd/>
            </a:ln>
          </p:spPr>
          <p:txBody>
            <a:bodyPr wrap="none" anchor="ctr"/>
            <a:lstStyle/>
            <a:p>
              <a:endParaRPr lang="en-US" dirty="0"/>
            </a:p>
          </p:txBody>
        </p:sp>
        <p:sp>
          <p:nvSpPr>
            <p:cNvPr id="137253" name="Line 26"/>
            <p:cNvSpPr>
              <a:spLocks noChangeShapeType="1"/>
            </p:cNvSpPr>
            <p:nvPr/>
          </p:nvSpPr>
          <p:spPr bwMode="auto">
            <a:xfrm flipV="1">
              <a:off x="1968" y="3552"/>
              <a:ext cx="0" cy="96"/>
            </a:xfrm>
            <a:prstGeom prst="line">
              <a:avLst/>
            </a:prstGeom>
            <a:noFill/>
            <a:ln w="28575">
              <a:solidFill>
                <a:schemeClr val="tx1"/>
              </a:solidFill>
              <a:round/>
              <a:headEnd/>
              <a:tailEnd/>
            </a:ln>
          </p:spPr>
          <p:txBody>
            <a:bodyPr wrap="none" anchor="ctr"/>
            <a:lstStyle/>
            <a:p>
              <a:endParaRPr lang="en-US" dirty="0"/>
            </a:p>
          </p:txBody>
        </p:sp>
        <p:sp>
          <p:nvSpPr>
            <p:cNvPr id="137254" name="Line 27"/>
            <p:cNvSpPr>
              <a:spLocks noChangeShapeType="1"/>
            </p:cNvSpPr>
            <p:nvPr/>
          </p:nvSpPr>
          <p:spPr bwMode="auto">
            <a:xfrm>
              <a:off x="1920" y="3360"/>
              <a:ext cx="0" cy="288"/>
            </a:xfrm>
            <a:prstGeom prst="line">
              <a:avLst/>
            </a:prstGeom>
            <a:noFill/>
            <a:ln w="57150">
              <a:solidFill>
                <a:srgbClr val="C30004"/>
              </a:solidFill>
              <a:round/>
              <a:headEnd/>
              <a:tailEnd/>
            </a:ln>
          </p:spPr>
          <p:txBody>
            <a:bodyPr wrap="none" anchor="ctr"/>
            <a:lstStyle/>
            <a:p>
              <a:endParaRPr lang="en-US" dirty="0"/>
            </a:p>
          </p:txBody>
        </p:sp>
        <p:sp>
          <p:nvSpPr>
            <p:cNvPr id="137255" name="Line 28"/>
            <p:cNvSpPr>
              <a:spLocks noChangeShapeType="1"/>
            </p:cNvSpPr>
            <p:nvPr/>
          </p:nvSpPr>
          <p:spPr bwMode="auto">
            <a:xfrm>
              <a:off x="2448" y="3552"/>
              <a:ext cx="0" cy="96"/>
            </a:xfrm>
            <a:prstGeom prst="line">
              <a:avLst/>
            </a:prstGeom>
            <a:noFill/>
            <a:ln w="28575">
              <a:solidFill>
                <a:schemeClr val="tx1"/>
              </a:solidFill>
              <a:round/>
              <a:headEnd/>
              <a:tailEnd/>
            </a:ln>
          </p:spPr>
          <p:txBody>
            <a:bodyPr wrap="none" anchor="ctr"/>
            <a:lstStyle/>
            <a:p>
              <a:endParaRPr lang="en-US" dirty="0"/>
            </a:p>
          </p:txBody>
        </p:sp>
        <p:sp>
          <p:nvSpPr>
            <p:cNvPr id="137256" name="Line 29"/>
            <p:cNvSpPr>
              <a:spLocks noChangeShapeType="1"/>
            </p:cNvSpPr>
            <p:nvPr/>
          </p:nvSpPr>
          <p:spPr bwMode="auto">
            <a:xfrm flipV="1">
              <a:off x="2208" y="3312"/>
              <a:ext cx="0" cy="336"/>
            </a:xfrm>
            <a:prstGeom prst="line">
              <a:avLst/>
            </a:prstGeom>
            <a:noFill/>
            <a:ln w="50800">
              <a:solidFill>
                <a:srgbClr val="C00000"/>
              </a:solidFill>
              <a:round/>
              <a:headEnd/>
              <a:tailEnd/>
            </a:ln>
          </p:spPr>
          <p:txBody>
            <a:bodyPr wrap="none" anchor="ctr"/>
            <a:lstStyle/>
            <a:p>
              <a:endParaRPr lang="en-US" dirty="0"/>
            </a:p>
          </p:txBody>
        </p:sp>
        <p:sp>
          <p:nvSpPr>
            <p:cNvPr id="137257" name="Line 30"/>
            <p:cNvSpPr>
              <a:spLocks noChangeShapeType="1"/>
            </p:cNvSpPr>
            <p:nvPr/>
          </p:nvSpPr>
          <p:spPr bwMode="auto">
            <a:xfrm flipV="1">
              <a:off x="2064" y="3504"/>
              <a:ext cx="0" cy="144"/>
            </a:xfrm>
            <a:prstGeom prst="line">
              <a:avLst/>
            </a:prstGeom>
            <a:noFill/>
            <a:ln w="28575">
              <a:solidFill>
                <a:schemeClr val="tx1"/>
              </a:solidFill>
              <a:round/>
              <a:headEnd/>
              <a:tailEnd/>
            </a:ln>
          </p:spPr>
          <p:txBody>
            <a:bodyPr wrap="none" anchor="ctr"/>
            <a:lstStyle/>
            <a:p>
              <a:endParaRPr lang="en-US" dirty="0"/>
            </a:p>
          </p:txBody>
        </p:sp>
      </p:grpSp>
      <p:sp>
        <p:nvSpPr>
          <p:cNvPr id="137241" name="Oval 31"/>
          <p:cNvSpPr>
            <a:spLocks noChangeArrowheads="1"/>
          </p:cNvSpPr>
          <p:nvPr/>
        </p:nvSpPr>
        <p:spPr bwMode="auto">
          <a:xfrm>
            <a:off x="2667000" y="1295400"/>
            <a:ext cx="4114800" cy="4114800"/>
          </a:xfrm>
          <a:prstGeom prst="ellipse">
            <a:avLst/>
          </a:prstGeom>
          <a:noFill/>
          <a:ln w="28575">
            <a:solidFill>
              <a:srgbClr val="C30004"/>
            </a:solidFill>
            <a:round/>
            <a:headEnd/>
            <a:tailEnd/>
          </a:ln>
        </p:spPr>
        <p:txBody>
          <a:bodyPr wrap="none" anchor="ctr"/>
          <a:lstStyle/>
          <a:p>
            <a:endParaRPr lang="en-US" dirty="0"/>
          </a:p>
        </p:txBody>
      </p:sp>
      <p:sp>
        <p:nvSpPr>
          <p:cNvPr id="137242" name="Oval 32"/>
          <p:cNvSpPr>
            <a:spLocks noChangeArrowheads="1"/>
          </p:cNvSpPr>
          <p:nvPr/>
        </p:nvSpPr>
        <p:spPr bwMode="auto">
          <a:xfrm>
            <a:off x="2514600" y="1143000"/>
            <a:ext cx="4419600" cy="4419600"/>
          </a:xfrm>
          <a:prstGeom prst="ellipse">
            <a:avLst/>
          </a:prstGeom>
          <a:noFill/>
          <a:ln w="28575">
            <a:solidFill>
              <a:srgbClr val="C30004"/>
            </a:solidFill>
            <a:round/>
            <a:headEnd/>
            <a:tailEnd/>
          </a:ln>
        </p:spPr>
        <p:txBody>
          <a:bodyPr wrap="none" anchor="ctr"/>
          <a:lstStyle/>
          <a:p>
            <a:endParaRPr lang="en-US" dirty="0"/>
          </a:p>
        </p:txBody>
      </p:sp>
      <p:sp>
        <p:nvSpPr>
          <p:cNvPr id="137243" name="Oval 33"/>
          <p:cNvSpPr>
            <a:spLocks noChangeArrowheads="1"/>
          </p:cNvSpPr>
          <p:nvPr/>
        </p:nvSpPr>
        <p:spPr bwMode="auto">
          <a:xfrm>
            <a:off x="2362200" y="990600"/>
            <a:ext cx="4724400" cy="4724400"/>
          </a:xfrm>
          <a:prstGeom prst="ellipse">
            <a:avLst/>
          </a:prstGeom>
          <a:noFill/>
          <a:ln w="28575">
            <a:solidFill>
              <a:srgbClr val="C30004"/>
            </a:solidFill>
            <a:round/>
            <a:headEnd/>
            <a:tailEnd/>
          </a:ln>
        </p:spPr>
        <p:txBody>
          <a:bodyPr wrap="none" anchor="ctr"/>
          <a:lstStyle/>
          <a:p>
            <a:endParaRPr lang="en-US" dirty="0"/>
          </a:p>
        </p:txBody>
      </p:sp>
      <p:sp>
        <p:nvSpPr>
          <p:cNvPr id="137244" name="Line 34"/>
          <p:cNvSpPr>
            <a:spLocks noChangeShapeType="1"/>
          </p:cNvSpPr>
          <p:nvPr/>
        </p:nvSpPr>
        <p:spPr bwMode="auto">
          <a:xfrm>
            <a:off x="5715000" y="990600"/>
            <a:ext cx="2057400" cy="0"/>
          </a:xfrm>
          <a:prstGeom prst="line">
            <a:avLst/>
          </a:prstGeom>
          <a:noFill/>
          <a:ln w="38100">
            <a:solidFill>
              <a:schemeClr val="tx1"/>
            </a:solidFill>
            <a:round/>
            <a:headEnd/>
            <a:tailEnd/>
          </a:ln>
        </p:spPr>
        <p:txBody>
          <a:bodyPr wrap="none" anchor="ctr"/>
          <a:lstStyle/>
          <a:p>
            <a:endParaRPr lang="en-US" dirty="0"/>
          </a:p>
        </p:txBody>
      </p:sp>
      <p:sp>
        <p:nvSpPr>
          <p:cNvPr id="137245" name="Line 35"/>
          <p:cNvSpPr>
            <a:spLocks noChangeShapeType="1"/>
          </p:cNvSpPr>
          <p:nvPr/>
        </p:nvSpPr>
        <p:spPr bwMode="auto">
          <a:xfrm flipV="1">
            <a:off x="7162800" y="762000"/>
            <a:ext cx="0" cy="228600"/>
          </a:xfrm>
          <a:prstGeom prst="line">
            <a:avLst/>
          </a:prstGeom>
          <a:noFill/>
          <a:ln w="28575">
            <a:solidFill>
              <a:schemeClr val="tx1"/>
            </a:solidFill>
            <a:round/>
            <a:headEnd/>
            <a:tailEnd/>
          </a:ln>
        </p:spPr>
        <p:txBody>
          <a:bodyPr wrap="none" anchor="ctr"/>
          <a:lstStyle/>
          <a:p>
            <a:endParaRPr lang="en-US" dirty="0"/>
          </a:p>
        </p:txBody>
      </p:sp>
      <p:sp>
        <p:nvSpPr>
          <p:cNvPr id="137246" name="Line 36"/>
          <p:cNvSpPr>
            <a:spLocks noChangeShapeType="1"/>
          </p:cNvSpPr>
          <p:nvPr/>
        </p:nvSpPr>
        <p:spPr bwMode="auto">
          <a:xfrm flipV="1">
            <a:off x="6324600" y="838200"/>
            <a:ext cx="0" cy="152400"/>
          </a:xfrm>
          <a:prstGeom prst="line">
            <a:avLst/>
          </a:prstGeom>
          <a:noFill/>
          <a:ln w="28575">
            <a:solidFill>
              <a:schemeClr val="tx1"/>
            </a:solidFill>
            <a:round/>
            <a:headEnd/>
            <a:tailEnd/>
          </a:ln>
        </p:spPr>
        <p:txBody>
          <a:bodyPr wrap="none" anchor="ctr"/>
          <a:lstStyle/>
          <a:p>
            <a:endParaRPr lang="en-US" dirty="0"/>
          </a:p>
        </p:txBody>
      </p:sp>
      <p:sp>
        <p:nvSpPr>
          <p:cNvPr id="137247" name="Line 37"/>
          <p:cNvSpPr>
            <a:spLocks noChangeShapeType="1"/>
          </p:cNvSpPr>
          <p:nvPr/>
        </p:nvSpPr>
        <p:spPr bwMode="auto">
          <a:xfrm>
            <a:off x="6858000" y="533400"/>
            <a:ext cx="0" cy="457200"/>
          </a:xfrm>
          <a:prstGeom prst="line">
            <a:avLst/>
          </a:prstGeom>
          <a:noFill/>
          <a:ln w="57150">
            <a:solidFill>
              <a:srgbClr val="C30004"/>
            </a:solidFill>
            <a:round/>
            <a:headEnd/>
            <a:tailEnd/>
          </a:ln>
        </p:spPr>
        <p:txBody>
          <a:bodyPr wrap="none" anchor="ctr"/>
          <a:lstStyle/>
          <a:p>
            <a:endParaRPr lang="en-US" dirty="0"/>
          </a:p>
        </p:txBody>
      </p:sp>
      <p:sp>
        <p:nvSpPr>
          <p:cNvPr id="137248" name="Line 38"/>
          <p:cNvSpPr>
            <a:spLocks noChangeShapeType="1"/>
          </p:cNvSpPr>
          <p:nvPr/>
        </p:nvSpPr>
        <p:spPr bwMode="auto">
          <a:xfrm>
            <a:off x="7467600" y="838200"/>
            <a:ext cx="0" cy="152400"/>
          </a:xfrm>
          <a:prstGeom prst="line">
            <a:avLst/>
          </a:prstGeom>
          <a:noFill/>
          <a:ln w="28575">
            <a:solidFill>
              <a:schemeClr val="tx1"/>
            </a:solidFill>
            <a:round/>
            <a:headEnd/>
            <a:tailEnd/>
          </a:ln>
        </p:spPr>
        <p:txBody>
          <a:bodyPr wrap="none" anchor="ctr"/>
          <a:lstStyle/>
          <a:p>
            <a:endParaRPr lang="en-US" dirty="0"/>
          </a:p>
        </p:txBody>
      </p:sp>
      <p:sp>
        <p:nvSpPr>
          <p:cNvPr id="137249" name="Line 39"/>
          <p:cNvSpPr>
            <a:spLocks noChangeShapeType="1"/>
          </p:cNvSpPr>
          <p:nvPr/>
        </p:nvSpPr>
        <p:spPr bwMode="auto">
          <a:xfrm flipV="1">
            <a:off x="6705600" y="609600"/>
            <a:ext cx="0" cy="381000"/>
          </a:xfrm>
          <a:prstGeom prst="line">
            <a:avLst/>
          </a:prstGeom>
          <a:noFill/>
          <a:ln w="50800">
            <a:solidFill>
              <a:srgbClr val="0070C0"/>
            </a:solidFill>
            <a:round/>
            <a:headEnd/>
            <a:tailEnd/>
          </a:ln>
        </p:spPr>
        <p:txBody>
          <a:bodyPr wrap="none" anchor="ctr"/>
          <a:lstStyle/>
          <a:p>
            <a:endParaRPr lang="en-US" dirty="0"/>
          </a:p>
        </p:txBody>
      </p:sp>
      <p:sp>
        <p:nvSpPr>
          <p:cNvPr id="137250" name="Line 40"/>
          <p:cNvSpPr>
            <a:spLocks noChangeShapeType="1"/>
          </p:cNvSpPr>
          <p:nvPr/>
        </p:nvSpPr>
        <p:spPr bwMode="auto">
          <a:xfrm flipV="1">
            <a:off x="6629400" y="762000"/>
            <a:ext cx="0" cy="228600"/>
          </a:xfrm>
          <a:prstGeom prst="line">
            <a:avLst/>
          </a:prstGeom>
          <a:noFill/>
          <a:ln w="28575">
            <a:solidFill>
              <a:schemeClr val="tx1"/>
            </a:solidFill>
            <a:round/>
            <a:headEnd/>
            <a:tailEnd/>
          </a:ln>
        </p:spPr>
        <p:txBody>
          <a:bodyPr wrap="none" anchor="ctr"/>
          <a:lstStyle/>
          <a:p>
            <a:endParaRPr lang="en-US" dirty="0"/>
          </a:p>
        </p:txBody>
      </p:sp>
      <p:sp>
        <p:nvSpPr>
          <p:cNvPr id="46" name="Oval 31"/>
          <p:cNvSpPr>
            <a:spLocks noChangeArrowheads="1"/>
          </p:cNvSpPr>
          <p:nvPr/>
        </p:nvSpPr>
        <p:spPr bwMode="auto">
          <a:xfrm>
            <a:off x="2514600" y="1143000"/>
            <a:ext cx="4419600" cy="4419600"/>
          </a:xfrm>
          <a:prstGeom prst="ellipse">
            <a:avLst/>
          </a:prstGeom>
          <a:noFill/>
          <a:ln w="28575">
            <a:solidFill>
              <a:srgbClr val="C30004"/>
            </a:solidFill>
            <a:round/>
            <a:headEnd/>
            <a:tailEnd/>
          </a:ln>
        </p:spPr>
        <p:txBody>
          <a:bodyPr wrap="none" anchor="ctr"/>
          <a:lstStyle/>
          <a:p>
            <a:endParaRPr lang="en-US" dirty="0"/>
          </a:p>
        </p:txBody>
      </p:sp>
      <p:sp>
        <p:nvSpPr>
          <p:cNvPr id="47" name="Rectangle 10"/>
          <p:cNvSpPr>
            <a:spLocks noChangeArrowheads="1"/>
          </p:cNvSpPr>
          <p:nvPr/>
        </p:nvSpPr>
        <p:spPr bwMode="auto">
          <a:xfrm>
            <a:off x="5715000" y="1219200"/>
            <a:ext cx="304800" cy="304800"/>
          </a:xfrm>
          <a:prstGeom prst="rect">
            <a:avLst/>
          </a:prstGeom>
          <a:solidFill>
            <a:srgbClr val="0070C0"/>
          </a:solidFill>
          <a:ln w="9525">
            <a:solidFill>
              <a:schemeClr val="tx1"/>
            </a:solidFill>
            <a:miter lim="800000"/>
            <a:headEnd/>
            <a:tailEnd/>
          </a:ln>
        </p:spPr>
        <p:txBody>
          <a:bodyPr wrap="none" anchor="ctr"/>
          <a:lstStyle/>
          <a:p>
            <a:endParaRPr lang="en-US" dirty="0">
              <a:solidFill>
                <a:srgbClr val="00B0F0"/>
              </a:solidFill>
            </a:endParaRPr>
          </a:p>
        </p:txBody>
      </p:sp>
      <p:sp>
        <p:nvSpPr>
          <p:cNvPr id="48" name="Oval 11"/>
          <p:cNvSpPr>
            <a:spLocks noChangeArrowheads="1"/>
          </p:cNvSpPr>
          <p:nvPr/>
        </p:nvSpPr>
        <p:spPr bwMode="auto">
          <a:xfrm>
            <a:off x="5638800" y="1143000"/>
            <a:ext cx="457200" cy="457200"/>
          </a:xfrm>
          <a:prstGeom prst="ellipse">
            <a:avLst/>
          </a:prstGeom>
          <a:noFill/>
          <a:ln w="28575">
            <a:solidFill>
              <a:srgbClr val="0070C0"/>
            </a:solidFill>
            <a:round/>
            <a:headEnd/>
            <a:tailEnd/>
          </a:ln>
        </p:spPr>
        <p:txBody>
          <a:bodyPr wrap="none" anchor="ctr"/>
          <a:lstStyle/>
          <a:p>
            <a:endParaRPr lang="en-US" dirty="0"/>
          </a:p>
        </p:txBody>
      </p:sp>
      <p:sp>
        <p:nvSpPr>
          <p:cNvPr id="49" name="Oval 12"/>
          <p:cNvSpPr>
            <a:spLocks noChangeArrowheads="1"/>
          </p:cNvSpPr>
          <p:nvPr/>
        </p:nvSpPr>
        <p:spPr bwMode="auto">
          <a:xfrm>
            <a:off x="5486400" y="990600"/>
            <a:ext cx="762000" cy="762000"/>
          </a:xfrm>
          <a:prstGeom prst="ellipse">
            <a:avLst/>
          </a:prstGeom>
          <a:noFill/>
          <a:ln w="28575">
            <a:solidFill>
              <a:srgbClr val="0070C0"/>
            </a:solidFill>
            <a:round/>
            <a:headEnd/>
            <a:tailEnd/>
          </a:ln>
        </p:spPr>
        <p:txBody>
          <a:bodyPr wrap="none" anchor="ctr"/>
          <a:lstStyle/>
          <a:p>
            <a:endParaRPr lang="en-US" dirty="0"/>
          </a:p>
        </p:txBody>
      </p:sp>
      <p:sp>
        <p:nvSpPr>
          <p:cNvPr id="50" name="Oval 13"/>
          <p:cNvSpPr>
            <a:spLocks noChangeArrowheads="1"/>
          </p:cNvSpPr>
          <p:nvPr/>
        </p:nvSpPr>
        <p:spPr bwMode="auto">
          <a:xfrm>
            <a:off x="5334000" y="838200"/>
            <a:ext cx="1066800" cy="1066800"/>
          </a:xfrm>
          <a:prstGeom prst="ellipse">
            <a:avLst/>
          </a:prstGeom>
          <a:noFill/>
          <a:ln w="28575">
            <a:solidFill>
              <a:srgbClr val="0070C0"/>
            </a:solidFill>
            <a:round/>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p:cNvSpPr>
            <a:spLocks noGrp="1"/>
          </p:cNvSpPr>
          <p:nvPr>
            <p:ph type="sldNum" sz="quarter" idx="12"/>
          </p:nvPr>
        </p:nvSpPr>
        <p:spPr>
          <a:noFill/>
        </p:spPr>
        <p:txBody>
          <a:bodyPr/>
          <a:lstStyle/>
          <a:p>
            <a:fld id="{DC91D0FA-C5CA-437E-8F31-068B179ECB7C}" type="slidenum">
              <a:rPr lang="en-US"/>
              <a:pPr/>
              <a:t>14</a:t>
            </a:fld>
            <a:endParaRPr lang="en-US" dirty="0"/>
          </a:p>
        </p:txBody>
      </p:sp>
      <p:sp>
        <p:nvSpPr>
          <p:cNvPr id="139267" name="AutoShape 2"/>
          <p:cNvSpPr>
            <a:spLocks noChangeArrowheads="1"/>
          </p:cNvSpPr>
          <p:nvPr/>
        </p:nvSpPr>
        <p:spPr bwMode="auto">
          <a:xfrm>
            <a:off x="1295400" y="11430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9268" name="AutoShape 3"/>
          <p:cNvSpPr>
            <a:spLocks noChangeArrowheads="1"/>
          </p:cNvSpPr>
          <p:nvPr/>
        </p:nvSpPr>
        <p:spPr bwMode="auto">
          <a:xfrm>
            <a:off x="5334000" y="914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9269" name="AutoShape 4"/>
          <p:cNvSpPr>
            <a:spLocks noChangeArrowheads="1"/>
          </p:cNvSpPr>
          <p:nvPr/>
        </p:nvSpPr>
        <p:spPr bwMode="auto">
          <a:xfrm>
            <a:off x="1143000" y="4343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9270" name="AutoShape 5"/>
          <p:cNvSpPr>
            <a:spLocks noChangeArrowheads="1"/>
          </p:cNvSpPr>
          <p:nvPr/>
        </p:nvSpPr>
        <p:spPr bwMode="auto">
          <a:xfrm>
            <a:off x="5867400" y="63246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9271" name="AutoShape 6"/>
          <p:cNvSpPr>
            <a:spLocks noChangeArrowheads="1"/>
          </p:cNvSpPr>
          <p:nvPr/>
        </p:nvSpPr>
        <p:spPr bwMode="auto">
          <a:xfrm>
            <a:off x="3886200" y="50292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9272" name="Line 7"/>
          <p:cNvSpPr>
            <a:spLocks noChangeShapeType="1"/>
          </p:cNvSpPr>
          <p:nvPr/>
        </p:nvSpPr>
        <p:spPr bwMode="auto">
          <a:xfrm>
            <a:off x="2514600" y="5791200"/>
            <a:ext cx="2057400" cy="0"/>
          </a:xfrm>
          <a:prstGeom prst="line">
            <a:avLst/>
          </a:prstGeom>
          <a:noFill/>
          <a:ln w="28575">
            <a:solidFill>
              <a:schemeClr val="tx1"/>
            </a:solidFill>
            <a:round/>
            <a:headEnd/>
            <a:tailEnd/>
          </a:ln>
        </p:spPr>
        <p:txBody>
          <a:bodyPr wrap="none" anchor="ctr"/>
          <a:lstStyle/>
          <a:p>
            <a:endParaRPr lang="en-US" dirty="0"/>
          </a:p>
        </p:txBody>
      </p:sp>
      <p:sp>
        <p:nvSpPr>
          <p:cNvPr id="139273" name="Line 8"/>
          <p:cNvSpPr>
            <a:spLocks noChangeShapeType="1"/>
          </p:cNvSpPr>
          <p:nvPr/>
        </p:nvSpPr>
        <p:spPr bwMode="auto">
          <a:xfrm flipV="1">
            <a:off x="2895600" y="5562600"/>
            <a:ext cx="0" cy="228600"/>
          </a:xfrm>
          <a:prstGeom prst="line">
            <a:avLst/>
          </a:prstGeom>
          <a:noFill/>
          <a:ln w="28575">
            <a:solidFill>
              <a:schemeClr val="tx1"/>
            </a:solidFill>
            <a:round/>
            <a:headEnd/>
            <a:tailEnd/>
          </a:ln>
        </p:spPr>
        <p:txBody>
          <a:bodyPr wrap="none" anchor="ctr"/>
          <a:lstStyle/>
          <a:p>
            <a:endParaRPr lang="en-US" dirty="0"/>
          </a:p>
        </p:txBody>
      </p:sp>
      <p:sp>
        <p:nvSpPr>
          <p:cNvPr id="139274" name="Line 9"/>
          <p:cNvSpPr>
            <a:spLocks noChangeShapeType="1"/>
          </p:cNvSpPr>
          <p:nvPr/>
        </p:nvSpPr>
        <p:spPr bwMode="auto">
          <a:xfrm flipV="1">
            <a:off x="3124200" y="5638800"/>
            <a:ext cx="0" cy="152400"/>
          </a:xfrm>
          <a:prstGeom prst="line">
            <a:avLst/>
          </a:prstGeom>
          <a:noFill/>
          <a:ln w="28575">
            <a:solidFill>
              <a:schemeClr val="tx1"/>
            </a:solidFill>
            <a:round/>
            <a:headEnd/>
            <a:tailEnd/>
          </a:ln>
        </p:spPr>
        <p:txBody>
          <a:bodyPr wrap="none" anchor="ctr"/>
          <a:lstStyle/>
          <a:p>
            <a:endParaRPr lang="en-US" dirty="0"/>
          </a:p>
        </p:txBody>
      </p:sp>
      <p:sp>
        <p:nvSpPr>
          <p:cNvPr id="139275" name="Line 10"/>
          <p:cNvSpPr>
            <a:spLocks noChangeShapeType="1"/>
          </p:cNvSpPr>
          <p:nvPr/>
        </p:nvSpPr>
        <p:spPr bwMode="auto">
          <a:xfrm>
            <a:off x="3048000" y="5334000"/>
            <a:ext cx="0" cy="457200"/>
          </a:xfrm>
          <a:prstGeom prst="line">
            <a:avLst/>
          </a:prstGeom>
          <a:noFill/>
          <a:ln w="28575">
            <a:solidFill>
              <a:schemeClr val="tx1"/>
            </a:solidFill>
            <a:round/>
            <a:headEnd/>
            <a:tailEnd/>
          </a:ln>
        </p:spPr>
        <p:txBody>
          <a:bodyPr wrap="none" anchor="ctr"/>
          <a:lstStyle/>
          <a:p>
            <a:endParaRPr lang="en-US" dirty="0"/>
          </a:p>
        </p:txBody>
      </p:sp>
      <p:sp>
        <p:nvSpPr>
          <p:cNvPr id="139276" name="Line 11"/>
          <p:cNvSpPr>
            <a:spLocks noChangeShapeType="1"/>
          </p:cNvSpPr>
          <p:nvPr/>
        </p:nvSpPr>
        <p:spPr bwMode="auto">
          <a:xfrm>
            <a:off x="3886200" y="5638800"/>
            <a:ext cx="0" cy="152400"/>
          </a:xfrm>
          <a:prstGeom prst="line">
            <a:avLst/>
          </a:prstGeom>
          <a:noFill/>
          <a:ln w="28575">
            <a:solidFill>
              <a:schemeClr val="tx1"/>
            </a:solidFill>
            <a:round/>
            <a:headEnd/>
            <a:tailEnd/>
          </a:ln>
        </p:spPr>
        <p:txBody>
          <a:bodyPr wrap="none" anchor="ctr"/>
          <a:lstStyle/>
          <a:p>
            <a:endParaRPr lang="en-US" dirty="0"/>
          </a:p>
        </p:txBody>
      </p:sp>
      <p:sp>
        <p:nvSpPr>
          <p:cNvPr id="139277" name="Line 12"/>
          <p:cNvSpPr>
            <a:spLocks noChangeShapeType="1"/>
          </p:cNvSpPr>
          <p:nvPr/>
        </p:nvSpPr>
        <p:spPr bwMode="auto">
          <a:xfrm flipV="1">
            <a:off x="3505200" y="5257800"/>
            <a:ext cx="0" cy="533400"/>
          </a:xfrm>
          <a:prstGeom prst="line">
            <a:avLst/>
          </a:prstGeom>
          <a:noFill/>
          <a:ln w="28575">
            <a:solidFill>
              <a:schemeClr val="tx1"/>
            </a:solidFill>
            <a:round/>
            <a:headEnd/>
            <a:tailEnd/>
          </a:ln>
        </p:spPr>
        <p:txBody>
          <a:bodyPr wrap="none" anchor="ctr"/>
          <a:lstStyle/>
          <a:p>
            <a:endParaRPr lang="en-US" dirty="0"/>
          </a:p>
        </p:txBody>
      </p:sp>
      <p:sp>
        <p:nvSpPr>
          <p:cNvPr id="139278" name="Line 13"/>
          <p:cNvSpPr>
            <a:spLocks noChangeShapeType="1"/>
          </p:cNvSpPr>
          <p:nvPr/>
        </p:nvSpPr>
        <p:spPr bwMode="auto">
          <a:xfrm flipV="1">
            <a:off x="3276600" y="5562600"/>
            <a:ext cx="0" cy="228600"/>
          </a:xfrm>
          <a:prstGeom prst="line">
            <a:avLst/>
          </a:prstGeom>
          <a:noFill/>
          <a:ln w="28575">
            <a:solidFill>
              <a:schemeClr val="tx1"/>
            </a:solidFill>
            <a:round/>
            <a:headEnd/>
            <a:tailEnd/>
          </a:ln>
        </p:spPr>
        <p:txBody>
          <a:bodyPr wrap="none" anchor="ctr"/>
          <a:lstStyle/>
          <a:p>
            <a:endParaRPr lang="en-US" dirty="0"/>
          </a:p>
        </p:txBody>
      </p:sp>
      <p:sp>
        <p:nvSpPr>
          <p:cNvPr id="139279" name="Line 14"/>
          <p:cNvSpPr>
            <a:spLocks noChangeShapeType="1"/>
          </p:cNvSpPr>
          <p:nvPr/>
        </p:nvSpPr>
        <p:spPr bwMode="auto">
          <a:xfrm>
            <a:off x="5715000" y="990600"/>
            <a:ext cx="2057400" cy="0"/>
          </a:xfrm>
          <a:prstGeom prst="line">
            <a:avLst/>
          </a:prstGeom>
          <a:noFill/>
          <a:ln w="38100">
            <a:solidFill>
              <a:schemeClr val="tx1"/>
            </a:solidFill>
            <a:round/>
            <a:headEnd/>
            <a:tailEnd/>
          </a:ln>
        </p:spPr>
        <p:txBody>
          <a:bodyPr wrap="none" anchor="ctr"/>
          <a:lstStyle/>
          <a:p>
            <a:endParaRPr lang="en-US" dirty="0"/>
          </a:p>
        </p:txBody>
      </p:sp>
      <p:sp>
        <p:nvSpPr>
          <p:cNvPr id="139280" name="Line 15"/>
          <p:cNvSpPr>
            <a:spLocks noChangeShapeType="1"/>
          </p:cNvSpPr>
          <p:nvPr/>
        </p:nvSpPr>
        <p:spPr bwMode="auto">
          <a:xfrm flipV="1">
            <a:off x="7162800" y="762000"/>
            <a:ext cx="0" cy="228600"/>
          </a:xfrm>
          <a:prstGeom prst="line">
            <a:avLst/>
          </a:prstGeom>
          <a:noFill/>
          <a:ln w="28575">
            <a:solidFill>
              <a:schemeClr val="tx1"/>
            </a:solidFill>
            <a:round/>
            <a:headEnd/>
            <a:tailEnd/>
          </a:ln>
        </p:spPr>
        <p:txBody>
          <a:bodyPr wrap="none" anchor="ctr"/>
          <a:lstStyle/>
          <a:p>
            <a:endParaRPr lang="en-US" dirty="0"/>
          </a:p>
        </p:txBody>
      </p:sp>
      <p:sp>
        <p:nvSpPr>
          <p:cNvPr id="139281" name="Line 16"/>
          <p:cNvSpPr>
            <a:spLocks noChangeShapeType="1"/>
          </p:cNvSpPr>
          <p:nvPr/>
        </p:nvSpPr>
        <p:spPr bwMode="auto">
          <a:xfrm flipV="1">
            <a:off x="6324600" y="838200"/>
            <a:ext cx="0" cy="152400"/>
          </a:xfrm>
          <a:prstGeom prst="line">
            <a:avLst/>
          </a:prstGeom>
          <a:noFill/>
          <a:ln w="28575">
            <a:solidFill>
              <a:schemeClr val="tx1"/>
            </a:solidFill>
            <a:round/>
            <a:headEnd/>
            <a:tailEnd/>
          </a:ln>
        </p:spPr>
        <p:txBody>
          <a:bodyPr wrap="none" anchor="ctr"/>
          <a:lstStyle/>
          <a:p>
            <a:endParaRPr lang="en-US" dirty="0"/>
          </a:p>
        </p:txBody>
      </p:sp>
      <p:sp>
        <p:nvSpPr>
          <p:cNvPr id="139282" name="Line 17"/>
          <p:cNvSpPr>
            <a:spLocks noChangeShapeType="1"/>
          </p:cNvSpPr>
          <p:nvPr/>
        </p:nvSpPr>
        <p:spPr bwMode="auto">
          <a:xfrm>
            <a:off x="6858000" y="533400"/>
            <a:ext cx="0" cy="457200"/>
          </a:xfrm>
          <a:prstGeom prst="line">
            <a:avLst/>
          </a:prstGeom>
          <a:noFill/>
          <a:ln w="28575">
            <a:solidFill>
              <a:schemeClr val="tx1"/>
            </a:solidFill>
            <a:round/>
            <a:headEnd/>
            <a:tailEnd/>
          </a:ln>
        </p:spPr>
        <p:txBody>
          <a:bodyPr wrap="none" anchor="ctr"/>
          <a:lstStyle/>
          <a:p>
            <a:endParaRPr lang="en-US" dirty="0"/>
          </a:p>
        </p:txBody>
      </p:sp>
      <p:sp>
        <p:nvSpPr>
          <p:cNvPr id="139283" name="Line 18"/>
          <p:cNvSpPr>
            <a:spLocks noChangeShapeType="1"/>
          </p:cNvSpPr>
          <p:nvPr/>
        </p:nvSpPr>
        <p:spPr bwMode="auto">
          <a:xfrm>
            <a:off x="7467600" y="838200"/>
            <a:ext cx="0" cy="152400"/>
          </a:xfrm>
          <a:prstGeom prst="line">
            <a:avLst/>
          </a:prstGeom>
          <a:noFill/>
          <a:ln w="28575">
            <a:solidFill>
              <a:schemeClr val="tx1"/>
            </a:solidFill>
            <a:round/>
            <a:headEnd/>
            <a:tailEnd/>
          </a:ln>
        </p:spPr>
        <p:txBody>
          <a:bodyPr wrap="none" anchor="ctr"/>
          <a:lstStyle/>
          <a:p>
            <a:endParaRPr lang="en-US" dirty="0"/>
          </a:p>
        </p:txBody>
      </p:sp>
      <p:sp>
        <p:nvSpPr>
          <p:cNvPr id="139284" name="Line 19"/>
          <p:cNvSpPr>
            <a:spLocks noChangeShapeType="1"/>
          </p:cNvSpPr>
          <p:nvPr/>
        </p:nvSpPr>
        <p:spPr bwMode="auto">
          <a:xfrm flipV="1">
            <a:off x="6705600" y="609600"/>
            <a:ext cx="0" cy="381000"/>
          </a:xfrm>
          <a:prstGeom prst="line">
            <a:avLst/>
          </a:prstGeom>
          <a:noFill/>
          <a:ln w="28575">
            <a:solidFill>
              <a:schemeClr val="tx1"/>
            </a:solidFill>
            <a:round/>
            <a:headEnd/>
            <a:tailEnd/>
          </a:ln>
        </p:spPr>
        <p:txBody>
          <a:bodyPr wrap="none" anchor="ctr"/>
          <a:lstStyle/>
          <a:p>
            <a:endParaRPr lang="en-US" dirty="0"/>
          </a:p>
        </p:txBody>
      </p:sp>
      <p:sp>
        <p:nvSpPr>
          <p:cNvPr id="139285" name="Line 20"/>
          <p:cNvSpPr>
            <a:spLocks noChangeShapeType="1"/>
          </p:cNvSpPr>
          <p:nvPr/>
        </p:nvSpPr>
        <p:spPr bwMode="auto">
          <a:xfrm flipV="1">
            <a:off x="6629400" y="762000"/>
            <a:ext cx="0" cy="228600"/>
          </a:xfrm>
          <a:prstGeom prst="line">
            <a:avLst/>
          </a:prstGeom>
          <a:noFill/>
          <a:ln w="28575">
            <a:solidFill>
              <a:schemeClr val="tx1"/>
            </a:solidFill>
            <a:round/>
            <a:headEnd/>
            <a:tailEnd/>
          </a:ln>
        </p:spPr>
        <p:txBody>
          <a:bodyPr wrap="none" anchor="ctr"/>
          <a:lstStyle/>
          <a:p>
            <a:endParaRPr lang="en-US" dirty="0"/>
          </a:p>
        </p:txBody>
      </p:sp>
      <p:sp>
        <p:nvSpPr>
          <p:cNvPr id="139286" name="Line 21"/>
          <p:cNvSpPr>
            <a:spLocks noChangeShapeType="1"/>
          </p:cNvSpPr>
          <p:nvPr/>
        </p:nvSpPr>
        <p:spPr bwMode="auto">
          <a:xfrm>
            <a:off x="228600" y="990600"/>
            <a:ext cx="2057400" cy="0"/>
          </a:xfrm>
          <a:prstGeom prst="line">
            <a:avLst/>
          </a:prstGeom>
          <a:noFill/>
          <a:ln w="38100">
            <a:solidFill>
              <a:schemeClr val="tx1"/>
            </a:solidFill>
            <a:round/>
            <a:headEnd/>
            <a:tailEnd/>
          </a:ln>
        </p:spPr>
        <p:txBody>
          <a:bodyPr wrap="none" anchor="ctr"/>
          <a:lstStyle/>
          <a:p>
            <a:endParaRPr lang="en-US" dirty="0"/>
          </a:p>
        </p:txBody>
      </p:sp>
      <p:sp>
        <p:nvSpPr>
          <p:cNvPr id="139287" name="Line 22"/>
          <p:cNvSpPr>
            <a:spLocks noChangeShapeType="1"/>
          </p:cNvSpPr>
          <p:nvPr/>
        </p:nvSpPr>
        <p:spPr bwMode="auto">
          <a:xfrm flipV="1">
            <a:off x="1676400" y="762000"/>
            <a:ext cx="0" cy="228600"/>
          </a:xfrm>
          <a:prstGeom prst="line">
            <a:avLst/>
          </a:prstGeom>
          <a:noFill/>
          <a:ln w="28575">
            <a:solidFill>
              <a:schemeClr val="tx1"/>
            </a:solidFill>
            <a:round/>
            <a:headEnd/>
            <a:tailEnd/>
          </a:ln>
        </p:spPr>
        <p:txBody>
          <a:bodyPr wrap="none" anchor="ctr"/>
          <a:lstStyle/>
          <a:p>
            <a:endParaRPr lang="en-US" dirty="0"/>
          </a:p>
        </p:txBody>
      </p:sp>
      <p:sp>
        <p:nvSpPr>
          <p:cNvPr id="139288" name="Line 23"/>
          <p:cNvSpPr>
            <a:spLocks noChangeShapeType="1"/>
          </p:cNvSpPr>
          <p:nvPr/>
        </p:nvSpPr>
        <p:spPr bwMode="auto">
          <a:xfrm flipV="1">
            <a:off x="838200" y="838200"/>
            <a:ext cx="0" cy="152400"/>
          </a:xfrm>
          <a:prstGeom prst="line">
            <a:avLst/>
          </a:prstGeom>
          <a:noFill/>
          <a:ln w="28575">
            <a:solidFill>
              <a:schemeClr val="tx1"/>
            </a:solidFill>
            <a:round/>
            <a:headEnd/>
            <a:tailEnd/>
          </a:ln>
        </p:spPr>
        <p:txBody>
          <a:bodyPr wrap="none" anchor="ctr"/>
          <a:lstStyle/>
          <a:p>
            <a:endParaRPr lang="en-US" dirty="0"/>
          </a:p>
        </p:txBody>
      </p:sp>
      <p:sp>
        <p:nvSpPr>
          <p:cNvPr id="139289" name="Line 24"/>
          <p:cNvSpPr>
            <a:spLocks noChangeShapeType="1"/>
          </p:cNvSpPr>
          <p:nvPr/>
        </p:nvSpPr>
        <p:spPr bwMode="auto">
          <a:xfrm>
            <a:off x="914400" y="533400"/>
            <a:ext cx="0" cy="457200"/>
          </a:xfrm>
          <a:prstGeom prst="line">
            <a:avLst/>
          </a:prstGeom>
          <a:noFill/>
          <a:ln w="28575">
            <a:solidFill>
              <a:schemeClr val="tx1"/>
            </a:solidFill>
            <a:round/>
            <a:headEnd/>
            <a:tailEnd/>
          </a:ln>
        </p:spPr>
        <p:txBody>
          <a:bodyPr wrap="none" anchor="ctr"/>
          <a:lstStyle/>
          <a:p>
            <a:endParaRPr lang="en-US" dirty="0"/>
          </a:p>
        </p:txBody>
      </p:sp>
      <p:sp>
        <p:nvSpPr>
          <p:cNvPr id="139290" name="Line 25"/>
          <p:cNvSpPr>
            <a:spLocks noChangeShapeType="1"/>
          </p:cNvSpPr>
          <p:nvPr/>
        </p:nvSpPr>
        <p:spPr bwMode="auto">
          <a:xfrm>
            <a:off x="1981200" y="838200"/>
            <a:ext cx="0" cy="152400"/>
          </a:xfrm>
          <a:prstGeom prst="line">
            <a:avLst/>
          </a:prstGeom>
          <a:noFill/>
          <a:ln w="28575">
            <a:solidFill>
              <a:schemeClr val="tx1"/>
            </a:solidFill>
            <a:round/>
            <a:headEnd/>
            <a:tailEnd/>
          </a:ln>
        </p:spPr>
        <p:txBody>
          <a:bodyPr wrap="none" anchor="ctr"/>
          <a:lstStyle/>
          <a:p>
            <a:endParaRPr lang="en-US" dirty="0"/>
          </a:p>
        </p:txBody>
      </p:sp>
      <p:sp>
        <p:nvSpPr>
          <p:cNvPr id="139291" name="Line 26"/>
          <p:cNvSpPr>
            <a:spLocks noChangeShapeType="1"/>
          </p:cNvSpPr>
          <p:nvPr/>
        </p:nvSpPr>
        <p:spPr bwMode="auto">
          <a:xfrm flipV="1">
            <a:off x="457200" y="609600"/>
            <a:ext cx="0" cy="381000"/>
          </a:xfrm>
          <a:prstGeom prst="line">
            <a:avLst/>
          </a:prstGeom>
          <a:noFill/>
          <a:ln w="28575">
            <a:solidFill>
              <a:schemeClr val="tx1"/>
            </a:solidFill>
            <a:round/>
            <a:headEnd/>
            <a:tailEnd/>
          </a:ln>
        </p:spPr>
        <p:txBody>
          <a:bodyPr wrap="none" anchor="ctr"/>
          <a:lstStyle/>
          <a:p>
            <a:endParaRPr lang="en-US" dirty="0"/>
          </a:p>
        </p:txBody>
      </p:sp>
      <p:sp>
        <p:nvSpPr>
          <p:cNvPr id="139292" name="Line 27"/>
          <p:cNvSpPr>
            <a:spLocks noChangeShapeType="1"/>
          </p:cNvSpPr>
          <p:nvPr/>
        </p:nvSpPr>
        <p:spPr bwMode="auto">
          <a:xfrm flipV="1">
            <a:off x="1143000" y="762000"/>
            <a:ext cx="0" cy="228600"/>
          </a:xfrm>
          <a:prstGeom prst="line">
            <a:avLst/>
          </a:prstGeom>
          <a:noFill/>
          <a:ln w="28575">
            <a:solidFill>
              <a:schemeClr val="tx1"/>
            </a:solidFill>
            <a:round/>
            <a:headEnd/>
            <a:tailEnd/>
          </a:ln>
        </p:spPr>
        <p:txBody>
          <a:bodyPr wrap="none" anchor="ctr"/>
          <a:lstStyle/>
          <a:p>
            <a:endParaRPr lang="en-US" dirty="0"/>
          </a:p>
        </p:txBody>
      </p:sp>
      <p:sp>
        <p:nvSpPr>
          <p:cNvPr id="139293" name="Line 28"/>
          <p:cNvSpPr>
            <a:spLocks noChangeShapeType="1"/>
          </p:cNvSpPr>
          <p:nvPr/>
        </p:nvSpPr>
        <p:spPr bwMode="auto">
          <a:xfrm>
            <a:off x="0" y="5105400"/>
            <a:ext cx="2057400" cy="0"/>
          </a:xfrm>
          <a:prstGeom prst="line">
            <a:avLst/>
          </a:prstGeom>
          <a:noFill/>
          <a:ln w="38100">
            <a:solidFill>
              <a:schemeClr val="tx1"/>
            </a:solidFill>
            <a:round/>
            <a:headEnd/>
            <a:tailEnd/>
          </a:ln>
        </p:spPr>
        <p:txBody>
          <a:bodyPr wrap="none" anchor="ctr"/>
          <a:lstStyle/>
          <a:p>
            <a:endParaRPr lang="en-US" dirty="0"/>
          </a:p>
        </p:txBody>
      </p:sp>
      <p:sp>
        <p:nvSpPr>
          <p:cNvPr id="139294" name="Line 29"/>
          <p:cNvSpPr>
            <a:spLocks noChangeShapeType="1"/>
          </p:cNvSpPr>
          <p:nvPr/>
        </p:nvSpPr>
        <p:spPr bwMode="auto">
          <a:xfrm flipV="1">
            <a:off x="1905000" y="4876800"/>
            <a:ext cx="0" cy="228600"/>
          </a:xfrm>
          <a:prstGeom prst="line">
            <a:avLst/>
          </a:prstGeom>
          <a:noFill/>
          <a:ln w="28575">
            <a:solidFill>
              <a:schemeClr val="tx1"/>
            </a:solidFill>
            <a:round/>
            <a:headEnd/>
            <a:tailEnd/>
          </a:ln>
        </p:spPr>
        <p:txBody>
          <a:bodyPr wrap="none" anchor="ctr"/>
          <a:lstStyle/>
          <a:p>
            <a:endParaRPr lang="en-US" dirty="0"/>
          </a:p>
        </p:txBody>
      </p:sp>
      <p:sp>
        <p:nvSpPr>
          <p:cNvPr id="139295" name="Line 30"/>
          <p:cNvSpPr>
            <a:spLocks noChangeShapeType="1"/>
          </p:cNvSpPr>
          <p:nvPr/>
        </p:nvSpPr>
        <p:spPr bwMode="auto">
          <a:xfrm flipV="1">
            <a:off x="609600" y="4953000"/>
            <a:ext cx="0" cy="152400"/>
          </a:xfrm>
          <a:prstGeom prst="line">
            <a:avLst/>
          </a:prstGeom>
          <a:noFill/>
          <a:ln w="28575">
            <a:solidFill>
              <a:schemeClr val="tx1"/>
            </a:solidFill>
            <a:round/>
            <a:headEnd/>
            <a:tailEnd/>
          </a:ln>
        </p:spPr>
        <p:txBody>
          <a:bodyPr wrap="none" anchor="ctr"/>
          <a:lstStyle/>
          <a:p>
            <a:endParaRPr lang="en-US" dirty="0"/>
          </a:p>
        </p:txBody>
      </p:sp>
      <p:sp>
        <p:nvSpPr>
          <p:cNvPr id="139296" name="Line 31"/>
          <p:cNvSpPr>
            <a:spLocks noChangeShapeType="1"/>
          </p:cNvSpPr>
          <p:nvPr/>
        </p:nvSpPr>
        <p:spPr bwMode="auto">
          <a:xfrm>
            <a:off x="1752600" y="4648200"/>
            <a:ext cx="0" cy="457200"/>
          </a:xfrm>
          <a:prstGeom prst="line">
            <a:avLst/>
          </a:prstGeom>
          <a:noFill/>
          <a:ln w="28575">
            <a:solidFill>
              <a:schemeClr val="tx1"/>
            </a:solidFill>
            <a:round/>
            <a:headEnd/>
            <a:tailEnd/>
          </a:ln>
        </p:spPr>
        <p:txBody>
          <a:bodyPr wrap="none" anchor="ctr"/>
          <a:lstStyle/>
          <a:p>
            <a:endParaRPr lang="en-US" dirty="0"/>
          </a:p>
        </p:txBody>
      </p:sp>
      <p:sp>
        <p:nvSpPr>
          <p:cNvPr id="139297" name="Line 32"/>
          <p:cNvSpPr>
            <a:spLocks noChangeShapeType="1"/>
          </p:cNvSpPr>
          <p:nvPr/>
        </p:nvSpPr>
        <p:spPr bwMode="auto">
          <a:xfrm>
            <a:off x="1752600" y="4953000"/>
            <a:ext cx="0" cy="152400"/>
          </a:xfrm>
          <a:prstGeom prst="line">
            <a:avLst/>
          </a:prstGeom>
          <a:noFill/>
          <a:ln w="28575">
            <a:solidFill>
              <a:schemeClr val="tx1"/>
            </a:solidFill>
            <a:round/>
            <a:headEnd/>
            <a:tailEnd/>
          </a:ln>
        </p:spPr>
        <p:txBody>
          <a:bodyPr wrap="none" anchor="ctr"/>
          <a:lstStyle/>
          <a:p>
            <a:endParaRPr lang="en-US" dirty="0"/>
          </a:p>
        </p:txBody>
      </p:sp>
      <p:sp>
        <p:nvSpPr>
          <p:cNvPr id="139298" name="Line 33"/>
          <p:cNvSpPr>
            <a:spLocks noChangeShapeType="1"/>
          </p:cNvSpPr>
          <p:nvPr/>
        </p:nvSpPr>
        <p:spPr bwMode="auto">
          <a:xfrm flipV="1">
            <a:off x="1676400" y="4724400"/>
            <a:ext cx="0" cy="381000"/>
          </a:xfrm>
          <a:prstGeom prst="line">
            <a:avLst/>
          </a:prstGeom>
          <a:noFill/>
          <a:ln w="28575">
            <a:solidFill>
              <a:schemeClr val="tx1"/>
            </a:solidFill>
            <a:round/>
            <a:headEnd/>
            <a:tailEnd/>
          </a:ln>
        </p:spPr>
        <p:txBody>
          <a:bodyPr wrap="none" anchor="ctr"/>
          <a:lstStyle/>
          <a:p>
            <a:endParaRPr lang="en-US" dirty="0"/>
          </a:p>
        </p:txBody>
      </p:sp>
      <p:sp>
        <p:nvSpPr>
          <p:cNvPr id="139299" name="Line 34"/>
          <p:cNvSpPr>
            <a:spLocks noChangeShapeType="1"/>
          </p:cNvSpPr>
          <p:nvPr/>
        </p:nvSpPr>
        <p:spPr bwMode="auto">
          <a:xfrm flipV="1">
            <a:off x="914400" y="4876800"/>
            <a:ext cx="0" cy="228600"/>
          </a:xfrm>
          <a:prstGeom prst="line">
            <a:avLst/>
          </a:prstGeom>
          <a:noFill/>
          <a:ln w="28575">
            <a:solidFill>
              <a:schemeClr val="tx1"/>
            </a:solidFill>
            <a:round/>
            <a:headEnd/>
            <a:tailEnd/>
          </a:ln>
        </p:spPr>
        <p:txBody>
          <a:bodyPr wrap="none" anchor="ctr"/>
          <a:lstStyle/>
          <a:p>
            <a:endParaRPr lang="en-US" dirty="0"/>
          </a:p>
        </p:txBody>
      </p:sp>
      <p:sp>
        <p:nvSpPr>
          <p:cNvPr id="139300" name="Line 35"/>
          <p:cNvSpPr>
            <a:spLocks noChangeShapeType="1"/>
          </p:cNvSpPr>
          <p:nvPr/>
        </p:nvSpPr>
        <p:spPr bwMode="auto">
          <a:xfrm>
            <a:off x="6172200" y="6324600"/>
            <a:ext cx="2057400" cy="0"/>
          </a:xfrm>
          <a:prstGeom prst="line">
            <a:avLst/>
          </a:prstGeom>
          <a:noFill/>
          <a:ln w="38100">
            <a:solidFill>
              <a:schemeClr val="tx1"/>
            </a:solidFill>
            <a:round/>
            <a:headEnd/>
            <a:tailEnd/>
          </a:ln>
        </p:spPr>
        <p:txBody>
          <a:bodyPr wrap="none" anchor="ctr"/>
          <a:lstStyle/>
          <a:p>
            <a:endParaRPr lang="en-US" dirty="0"/>
          </a:p>
        </p:txBody>
      </p:sp>
      <p:sp>
        <p:nvSpPr>
          <p:cNvPr id="139301" name="Line 36"/>
          <p:cNvSpPr>
            <a:spLocks noChangeShapeType="1"/>
          </p:cNvSpPr>
          <p:nvPr/>
        </p:nvSpPr>
        <p:spPr bwMode="auto">
          <a:xfrm flipV="1">
            <a:off x="7010400" y="6096000"/>
            <a:ext cx="0" cy="228600"/>
          </a:xfrm>
          <a:prstGeom prst="line">
            <a:avLst/>
          </a:prstGeom>
          <a:noFill/>
          <a:ln w="28575">
            <a:solidFill>
              <a:schemeClr val="tx1"/>
            </a:solidFill>
            <a:round/>
            <a:headEnd/>
            <a:tailEnd/>
          </a:ln>
        </p:spPr>
        <p:txBody>
          <a:bodyPr wrap="none" anchor="ctr"/>
          <a:lstStyle/>
          <a:p>
            <a:endParaRPr lang="en-US" dirty="0"/>
          </a:p>
        </p:txBody>
      </p:sp>
      <p:sp>
        <p:nvSpPr>
          <p:cNvPr id="139302" name="Line 37"/>
          <p:cNvSpPr>
            <a:spLocks noChangeShapeType="1"/>
          </p:cNvSpPr>
          <p:nvPr/>
        </p:nvSpPr>
        <p:spPr bwMode="auto">
          <a:xfrm flipV="1">
            <a:off x="6324600" y="6172200"/>
            <a:ext cx="0" cy="152400"/>
          </a:xfrm>
          <a:prstGeom prst="line">
            <a:avLst/>
          </a:prstGeom>
          <a:noFill/>
          <a:ln w="28575">
            <a:solidFill>
              <a:schemeClr val="tx1"/>
            </a:solidFill>
            <a:round/>
            <a:headEnd/>
            <a:tailEnd/>
          </a:ln>
        </p:spPr>
        <p:txBody>
          <a:bodyPr wrap="none" anchor="ctr"/>
          <a:lstStyle/>
          <a:p>
            <a:endParaRPr lang="en-US" dirty="0"/>
          </a:p>
        </p:txBody>
      </p:sp>
      <p:sp>
        <p:nvSpPr>
          <p:cNvPr id="139303" name="Line 38"/>
          <p:cNvSpPr>
            <a:spLocks noChangeShapeType="1"/>
          </p:cNvSpPr>
          <p:nvPr/>
        </p:nvSpPr>
        <p:spPr bwMode="auto">
          <a:xfrm>
            <a:off x="7315200" y="6096000"/>
            <a:ext cx="0" cy="228600"/>
          </a:xfrm>
          <a:prstGeom prst="line">
            <a:avLst/>
          </a:prstGeom>
          <a:noFill/>
          <a:ln w="28575">
            <a:solidFill>
              <a:schemeClr val="tx1"/>
            </a:solidFill>
            <a:round/>
            <a:headEnd/>
            <a:tailEnd/>
          </a:ln>
        </p:spPr>
        <p:txBody>
          <a:bodyPr wrap="none" anchor="ctr"/>
          <a:lstStyle/>
          <a:p>
            <a:endParaRPr lang="en-US" dirty="0"/>
          </a:p>
        </p:txBody>
      </p:sp>
      <p:sp>
        <p:nvSpPr>
          <p:cNvPr id="139304" name="Line 39"/>
          <p:cNvSpPr>
            <a:spLocks noChangeShapeType="1"/>
          </p:cNvSpPr>
          <p:nvPr/>
        </p:nvSpPr>
        <p:spPr bwMode="auto">
          <a:xfrm flipV="1">
            <a:off x="7086600" y="6096000"/>
            <a:ext cx="0" cy="228600"/>
          </a:xfrm>
          <a:prstGeom prst="line">
            <a:avLst/>
          </a:prstGeom>
          <a:noFill/>
          <a:ln w="28575">
            <a:solidFill>
              <a:schemeClr val="tx1"/>
            </a:solidFill>
            <a:round/>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problem hard?</a:t>
            </a:r>
            <a:endParaRPr lang="en-US" dirty="0"/>
          </a:p>
        </p:txBody>
      </p:sp>
      <p:sp>
        <p:nvSpPr>
          <p:cNvPr id="3" name="Content Placeholder 2"/>
          <p:cNvSpPr>
            <a:spLocks noGrp="1"/>
          </p:cNvSpPr>
          <p:nvPr>
            <p:ph idx="1"/>
          </p:nvPr>
        </p:nvSpPr>
        <p:spPr/>
        <p:txBody>
          <a:bodyPr/>
          <a:lstStyle/>
          <a:p>
            <a:r>
              <a:rPr lang="en-US" dirty="0" smtClean="0"/>
              <a:t>~10000 “detections” per day, 90% from noise (less than magnitude 2 </a:t>
            </a:r>
            <a:r>
              <a:rPr lang="en-US" dirty="0" smtClean="0"/>
              <a:t>events)</a:t>
            </a:r>
          </a:p>
          <a:p>
            <a:r>
              <a:rPr lang="en-US" dirty="0" smtClean="0"/>
              <a:t>CTBT needs to find </a:t>
            </a:r>
            <a:r>
              <a:rPr lang="en-US" b="1" i="1" dirty="0" smtClean="0"/>
              <a:t>all</a:t>
            </a:r>
            <a:r>
              <a:rPr lang="en-US" dirty="0" smtClean="0"/>
              <a:t> seismic events</a:t>
            </a:r>
            <a:endParaRPr lang="en-US" dirty="0" smtClean="0"/>
          </a:p>
          <a:p>
            <a:r>
              <a:rPr lang="en-US" dirty="0" smtClean="0"/>
              <a:t>CTBT automated system (</a:t>
            </a:r>
            <a:r>
              <a:rPr lang="en-US" dirty="0" smtClean="0">
                <a:solidFill>
                  <a:srgbClr val="FF0000"/>
                </a:solidFill>
              </a:rPr>
              <a:t>SEL3</a:t>
            </a:r>
            <a:r>
              <a:rPr lang="en-US" dirty="0" smtClean="0"/>
              <a:t>) finds 69% of significant events and half the predicted events are spurious (nonexistent)</a:t>
            </a:r>
          </a:p>
          <a:p>
            <a:r>
              <a:rPr lang="en-US" dirty="0" smtClean="0"/>
              <a:t>16 human analysts are required to fix these errors, and generate </a:t>
            </a:r>
            <a:r>
              <a:rPr lang="en-US" dirty="0" smtClean="0">
                <a:solidFill>
                  <a:srgbClr val="FF0000"/>
                </a:solidFill>
              </a:rPr>
              <a:t>LEB</a:t>
            </a:r>
            <a:r>
              <a:rPr lang="en-US" dirty="0" smtClean="0"/>
              <a:t> (“ground truth”)</a:t>
            </a:r>
          </a:p>
          <a:p>
            <a:r>
              <a:rPr lang="en-US" dirty="0" smtClean="0"/>
              <a:t>Unreliable below magnitude 4 (1kT)</a:t>
            </a:r>
          </a:p>
        </p:txBody>
      </p:sp>
      <p:sp>
        <p:nvSpPr>
          <p:cNvPr id="4"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3200" dirty="0" smtClean="0"/>
              <a:t>Seismology</a:t>
            </a:r>
          </a:p>
          <a:p>
            <a:r>
              <a:rPr lang="en-US" sz="3200" dirty="0" smtClean="0">
                <a:solidFill>
                  <a:srgbClr val="FF0000"/>
                </a:solidFill>
              </a:rPr>
              <a:t>Generative Model</a:t>
            </a:r>
          </a:p>
          <a:p>
            <a:r>
              <a:rPr lang="en-US" sz="3200" dirty="0" smtClean="0"/>
              <a:t>Inference</a:t>
            </a:r>
          </a:p>
          <a:p>
            <a:r>
              <a:rPr lang="en-US" sz="3200" dirty="0" smtClean="0"/>
              <a:t>Results</a:t>
            </a:r>
            <a:endParaRPr lang="en-US" sz="3200" dirty="0"/>
          </a:p>
        </p:txBody>
      </p:sp>
      <p:sp>
        <p:nvSpPr>
          <p:cNvPr id="4"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style>
          <a:lnRef idx="2">
            <a:schemeClr val="dk1"/>
          </a:lnRef>
          <a:fillRef idx="1001">
            <a:schemeClr val="lt1"/>
          </a:fillRef>
          <a:effectRef idx="0">
            <a:schemeClr val="dk1"/>
          </a:effectRef>
          <a:fontRef idx="minor">
            <a:schemeClr val="dk1"/>
          </a:fontRef>
        </p:style>
        <p:txBody>
          <a:bodyPr>
            <a:normAutofit fontScale="90000"/>
          </a:bodyPr>
          <a:lstStyle/>
          <a:p>
            <a:pPr fontAlgn="auto">
              <a:spcAft>
                <a:spcPts val="0"/>
              </a:spcAft>
              <a:defRPr/>
            </a:pPr>
            <a:r>
              <a:rPr lang="en-US" dirty="0" smtClean="0"/>
              <a:t>Vertically Integrated Seismic Analysis (VISA)</a:t>
            </a:r>
            <a:endParaRPr lang="en-US" dirty="0"/>
          </a:p>
        </p:txBody>
      </p:sp>
      <p:sp>
        <p:nvSpPr>
          <p:cNvPr id="5" name="Rounded Rectangle 4"/>
          <p:cNvSpPr/>
          <p:nvPr/>
        </p:nvSpPr>
        <p:spPr>
          <a:xfrm>
            <a:off x="3048000" y="19050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Events</a:t>
            </a:r>
          </a:p>
        </p:txBody>
      </p:sp>
      <p:sp>
        <p:nvSpPr>
          <p:cNvPr id="7" name="Rounded Rectangle 6"/>
          <p:cNvSpPr/>
          <p:nvPr/>
        </p:nvSpPr>
        <p:spPr>
          <a:xfrm>
            <a:off x="3048000" y="34290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Seismic Wave Propagation</a:t>
            </a:r>
          </a:p>
        </p:txBody>
      </p:sp>
      <p:sp>
        <p:nvSpPr>
          <p:cNvPr id="8" name="Rounded Rectangle 7"/>
          <p:cNvSpPr/>
          <p:nvPr/>
        </p:nvSpPr>
        <p:spPr>
          <a:xfrm>
            <a:off x="3048000" y="4953000"/>
            <a:ext cx="1752600" cy="990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Waveforms at seismometers</a:t>
            </a:r>
          </a:p>
        </p:txBody>
      </p:sp>
      <p:cxnSp>
        <p:nvCxnSpPr>
          <p:cNvPr id="10" name="Straight Arrow Connector 9"/>
          <p:cNvCxnSpPr>
            <a:stCxn id="5" idx="2"/>
            <a:endCxn id="7" idx="0"/>
          </p:cNvCxnSpPr>
          <p:nvPr/>
        </p:nvCxnSpPr>
        <p:spPr>
          <a:xfrm rot="5400000">
            <a:off x="3657601" y="3162300"/>
            <a:ext cx="5334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a:off x="3620294" y="4685506"/>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Arc 8"/>
          <p:cNvSpPr/>
          <p:nvPr/>
        </p:nvSpPr>
        <p:spPr>
          <a:xfrm flipV="1">
            <a:off x="4343400" y="2362200"/>
            <a:ext cx="1066800" cy="3124200"/>
          </a:xfrm>
          <a:prstGeom prst="arc">
            <a:avLst>
              <a:gd name="adj1" fmla="val 16111361"/>
              <a:gd name="adj2" fmla="val 5558500"/>
            </a:avLst>
          </a:prstGeom>
          <a:ln>
            <a:solidFill>
              <a:srgbClr val="FFC000"/>
            </a:solidFill>
            <a:prstDash val="dash"/>
            <a:tailEnd type="triangle" w="lg" len="med"/>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6153" name="TextBox 11"/>
          <p:cNvSpPr txBox="1">
            <a:spLocks noChangeArrowheads="1"/>
          </p:cNvSpPr>
          <p:nvPr/>
        </p:nvSpPr>
        <p:spPr bwMode="auto">
          <a:xfrm>
            <a:off x="5410200" y="3657600"/>
            <a:ext cx="1120775" cy="369888"/>
          </a:xfrm>
          <a:prstGeom prst="rect">
            <a:avLst/>
          </a:prstGeom>
          <a:noFill/>
          <a:ln w="9525">
            <a:noFill/>
            <a:miter lim="800000"/>
            <a:headEnd/>
            <a:tailEnd/>
          </a:ln>
        </p:spPr>
        <p:txBody>
          <a:bodyPr wrap="none">
            <a:spAutoFit/>
          </a:bodyPr>
          <a:lstStyle/>
          <a:p>
            <a:r>
              <a:rPr lang="en-US" dirty="0">
                <a:solidFill>
                  <a:srgbClr val="FFC000"/>
                </a:solidFill>
                <a:latin typeface="Constantia" pitchFamily="18" charset="0"/>
              </a:rPr>
              <a:t>Inference</a:t>
            </a:r>
          </a:p>
        </p:txBody>
      </p:sp>
      <p:sp>
        <p:nvSpPr>
          <p:cNvPr id="19" name="Rounded Rectangle 18"/>
          <p:cNvSpPr/>
          <p:nvPr/>
        </p:nvSpPr>
        <p:spPr>
          <a:xfrm>
            <a:off x="838200" y="41148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t>Station Noise</a:t>
            </a:r>
            <a:endParaRPr lang="en-US" dirty="0"/>
          </a:p>
        </p:txBody>
      </p:sp>
      <p:cxnSp>
        <p:nvCxnSpPr>
          <p:cNvPr id="20" name="Straight Arrow Connector 19"/>
          <p:cNvCxnSpPr>
            <a:stCxn id="19" idx="3"/>
          </p:cNvCxnSpPr>
          <p:nvPr/>
        </p:nvCxnSpPr>
        <p:spPr>
          <a:xfrm>
            <a:off x="2590800" y="4610100"/>
            <a:ext cx="533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style>
          <a:lnRef idx="2">
            <a:schemeClr val="dk1"/>
          </a:lnRef>
          <a:fillRef idx="1001">
            <a:schemeClr val="lt1"/>
          </a:fillRef>
          <a:effectRef idx="0">
            <a:schemeClr val="dk1"/>
          </a:effectRef>
          <a:fontRef idx="minor">
            <a:schemeClr val="dk1"/>
          </a:fontRef>
        </p:style>
        <p:txBody>
          <a:bodyPr/>
          <a:lstStyle/>
          <a:p>
            <a:pPr fontAlgn="auto">
              <a:spcAft>
                <a:spcPts val="0"/>
              </a:spcAft>
              <a:defRPr/>
            </a:pPr>
            <a:r>
              <a:rPr lang="en-US" dirty="0" smtClean="0"/>
              <a:t>Network Processing (NET-VISA)</a:t>
            </a:r>
            <a:endParaRPr lang="en-US" dirty="0"/>
          </a:p>
        </p:txBody>
      </p:sp>
      <p:sp>
        <p:nvSpPr>
          <p:cNvPr id="5" name="Rounded Rectangle 4"/>
          <p:cNvSpPr/>
          <p:nvPr/>
        </p:nvSpPr>
        <p:spPr>
          <a:xfrm>
            <a:off x="3048000" y="19050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Events</a:t>
            </a:r>
          </a:p>
        </p:txBody>
      </p:sp>
      <p:sp>
        <p:nvSpPr>
          <p:cNvPr id="7" name="Rounded Rectangle 6"/>
          <p:cNvSpPr/>
          <p:nvPr/>
        </p:nvSpPr>
        <p:spPr>
          <a:xfrm>
            <a:off x="3048000" y="34290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Seismic Wave Propagation</a:t>
            </a:r>
          </a:p>
        </p:txBody>
      </p:sp>
      <p:sp>
        <p:nvSpPr>
          <p:cNvPr id="8" name="Rounded Rectangle 7"/>
          <p:cNvSpPr/>
          <p:nvPr/>
        </p:nvSpPr>
        <p:spPr>
          <a:xfrm>
            <a:off x="3048000" y="4953000"/>
            <a:ext cx="1752600" cy="990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Waveforms at seismometers</a:t>
            </a:r>
          </a:p>
        </p:txBody>
      </p:sp>
      <p:cxnSp>
        <p:nvCxnSpPr>
          <p:cNvPr id="10" name="Straight Arrow Connector 9"/>
          <p:cNvCxnSpPr>
            <a:stCxn id="5" idx="2"/>
            <a:endCxn id="7" idx="0"/>
          </p:cNvCxnSpPr>
          <p:nvPr/>
        </p:nvCxnSpPr>
        <p:spPr>
          <a:xfrm rot="5400000">
            <a:off x="3657601" y="3162300"/>
            <a:ext cx="5334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3"/>
          </p:cNvCxnSpPr>
          <p:nvPr/>
        </p:nvCxnSpPr>
        <p:spPr>
          <a:xfrm>
            <a:off x="4800600" y="3924300"/>
            <a:ext cx="6858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76" name="TextBox 11"/>
          <p:cNvSpPr txBox="1">
            <a:spLocks noChangeArrowheads="1"/>
          </p:cNvSpPr>
          <p:nvPr/>
        </p:nvSpPr>
        <p:spPr bwMode="auto">
          <a:xfrm>
            <a:off x="6248400" y="2895600"/>
            <a:ext cx="1225592" cy="400110"/>
          </a:xfrm>
          <a:prstGeom prst="rect">
            <a:avLst/>
          </a:prstGeom>
          <a:noFill/>
          <a:ln w="9525">
            <a:noFill/>
            <a:miter lim="800000"/>
            <a:headEnd/>
            <a:tailEnd/>
          </a:ln>
        </p:spPr>
        <p:txBody>
          <a:bodyPr wrap="none">
            <a:spAutoFit/>
          </a:bodyPr>
          <a:lstStyle/>
          <a:p>
            <a:r>
              <a:rPr lang="en-US" sz="2000" dirty="0">
                <a:solidFill>
                  <a:srgbClr val="FFC000"/>
                </a:solidFill>
                <a:latin typeface="Constantia" pitchFamily="18" charset="0"/>
              </a:rPr>
              <a:t>Inference</a:t>
            </a:r>
            <a:endParaRPr lang="en-US" dirty="0">
              <a:solidFill>
                <a:srgbClr val="FFC000"/>
              </a:solidFill>
              <a:latin typeface="Constantia" pitchFamily="18" charset="0"/>
            </a:endParaRPr>
          </a:p>
        </p:txBody>
      </p:sp>
      <p:sp>
        <p:nvSpPr>
          <p:cNvPr id="13" name="Rounded Rectangle 12"/>
          <p:cNvSpPr/>
          <p:nvPr/>
        </p:nvSpPr>
        <p:spPr>
          <a:xfrm>
            <a:off x="5410200" y="4114800"/>
            <a:ext cx="1752600" cy="990600"/>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smtClean="0"/>
              <a:t>Detections</a:t>
            </a:r>
            <a:endParaRPr lang="en-US" dirty="0"/>
          </a:p>
        </p:txBody>
      </p:sp>
      <p:sp>
        <p:nvSpPr>
          <p:cNvPr id="16" name="Freeform 15"/>
          <p:cNvSpPr/>
          <p:nvPr/>
        </p:nvSpPr>
        <p:spPr>
          <a:xfrm>
            <a:off x="4806950" y="2438400"/>
            <a:ext cx="1455738" cy="1649413"/>
          </a:xfrm>
          <a:custGeom>
            <a:avLst/>
            <a:gdLst>
              <a:gd name="connsiteX0" fmla="*/ 1454728 w 1454728"/>
              <a:gd name="connsiteY0" fmla="*/ 1648691 h 1648691"/>
              <a:gd name="connsiteX1" fmla="*/ 1094509 w 1454728"/>
              <a:gd name="connsiteY1" fmla="*/ 484909 h 1648691"/>
              <a:gd name="connsiteX2" fmla="*/ 0 w 1454728"/>
              <a:gd name="connsiteY2" fmla="*/ 0 h 1648691"/>
            </a:gdLst>
            <a:ahLst/>
            <a:cxnLst>
              <a:cxn ang="0">
                <a:pos x="connsiteX0" y="connsiteY0"/>
              </a:cxn>
              <a:cxn ang="0">
                <a:pos x="connsiteX1" y="connsiteY1"/>
              </a:cxn>
              <a:cxn ang="0">
                <a:pos x="connsiteX2" y="connsiteY2"/>
              </a:cxn>
            </a:cxnLst>
            <a:rect l="l" t="t" r="r" b="b"/>
            <a:pathLst>
              <a:path w="1454728" h="1648691">
                <a:moveTo>
                  <a:pt x="1454728" y="1648691"/>
                </a:moveTo>
                <a:cubicBezTo>
                  <a:pt x="1395846" y="1204191"/>
                  <a:pt x="1336964" y="759691"/>
                  <a:pt x="1094509" y="484909"/>
                </a:cubicBezTo>
                <a:cubicBezTo>
                  <a:pt x="852054" y="210127"/>
                  <a:pt x="426027" y="105063"/>
                  <a:pt x="0" y="0"/>
                </a:cubicBezTo>
              </a:path>
            </a:pathLst>
          </a:custGeom>
          <a:ln>
            <a:solidFill>
              <a:srgbClr val="FFC000"/>
            </a:solidFill>
            <a:prstDash val="dash"/>
            <a:tailEnd type="triangle" w="lg" len="med"/>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dirty="0"/>
          </a:p>
        </p:txBody>
      </p:sp>
      <p:cxnSp>
        <p:nvCxnSpPr>
          <p:cNvPr id="18" name="Straight Arrow Connector 17"/>
          <p:cNvCxnSpPr>
            <a:endCxn id="8" idx="3"/>
          </p:cNvCxnSpPr>
          <p:nvPr/>
        </p:nvCxnSpPr>
        <p:spPr>
          <a:xfrm rot="10800000" flipV="1">
            <a:off x="4800600" y="5029200"/>
            <a:ext cx="6096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4806950" y="5111750"/>
            <a:ext cx="1497013" cy="582613"/>
          </a:xfrm>
          <a:custGeom>
            <a:avLst/>
            <a:gdLst>
              <a:gd name="connsiteX0" fmla="*/ 0 w 1496291"/>
              <a:gd name="connsiteY0" fmla="*/ 581891 h 581891"/>
              <a:gd name="connsiteX1" fmla="*/ 1177637 w 1496291"/>
              <a:gd name="connsiteY1" fmla="*/ 526473 h 581891"/>
              <a:gd name="connsiteX2" fmla="*/ 1496291 w 1496291"/>
              <a:gd name="connsiteY2" fmla="*/ 0 h 581891"/>
            </a:gdLst>
            <a:ahLst/>
            <a:cxnLst>
              <a:cxn ang="0">
                <a:pos x="connsiteX0" y="connsiteY0"/>
              </a:cxn>
              <a:cxn ang="0">
                <a:pos x="connsiteX1" y="connsiteY1"/>
              </a:cxn>
              <a:cxn ang="0">
                <a:pos x="connsiteX2" y="connsiteY2"/>
              </a:cxn>
            </a:cxnLst>
            <a:rect l="l" t="t" r="r" b="b"/>
            <a:pathLst>
              <a:path w="1496291" h="581891">
                <a:moveTo>
                  <a:pt x="0" y="581891"/>
                </a:moveTo>
                <a:lnTo>
                  <a:pt x="1177637" y="526473"/>
                </a:lnTo>
                <a:cubicBezTo>
                  <a:pt x="1427019" y="429491"/>
                  <a:pt x="1461655" y="214745"/>
                  <a:pt x="1496291" y="0"/>
                </a:cubicBezTo>
              </a:path>
            </a:pathLst>
          </a:custGeom>
          <a:ln>
            <a:solidFill>
              <a:srgbClr val="FFC000"/>
            </a:solidFill>
            <a:prstDash val="dash"/>
            <a:tailEnd type="triangle" w="lg" len="med"/>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7183" name="TextBox 30"/>
          <p:cNvSpPr txBox="1">
            <a:spLocks noChangeArrowheads="1"/>
          </p:cNvSpPr>
          <p:nvPr/>
        </p:nvSpPr>
        <p:spPr bwMode="auto">
          <a:xfrm>
            <a:off x="6019800" y="5638800"/>
            <a:ext cx="2215928" cy="400110"/>
          </a:xfrm>
          <a:prstGeom prst="rect">
            <a:avLst/>
          </a:prstGeom>
          <a:noFill/>
          <a:ln w="9525">
            <a:noFill/>
            <a:miter lim="800000"/>
            <a:headEnd/>
            <a:tailEnd/>
          </a:ln>
        </p:spPr>
        <p:txBody>
          <a:bodyPr wrap="none">
            <a:spAutoFit/>
          </a:bodyPr>
          <a:lstStyle/>
          <a:p>
            <a:r>
              <a:rPr lang="en-US" sz="2000" dirty="0">
                <a:solidFill>
                  <a:srgbClr val="FFC000"/>
                </a:solidFill>
                <a:latin typeface="Constantia" pitchFamily="18" charset="0"/>
              </a:rPr>
              <a:t>Station Processing</a:t>
            </a:r>
          </a:p>
        </p:txBody>
      </p:sp>
      <p:sp>
        <p:nvSpPr>
          <p:cNvPr id="14" name="Rounded Rectangle 13"/>
          <p:cNvSpPr/>
          <p:nvPr/>
        </p:nvSpPr>
        <p:spPr>
          <a:xfrm>
            <a:off x="838200" y="4114800"/>
            <a:ext cx="1752600" cy="990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t>Station Noise</a:t>
            </a:r>
            <a:endParaRPr lang="en-US" dirty="0"/>
          </a:p>
        </p:txBody>
      </p:sp>
      <p:cxnSp>
        <p:nvCxnSpPr>
          <p:cNvPr id="15" name="Straight Arrow Connector 14"/>
          <p:cNvCxnSpPr>
            <a:stCxn id="14" idx="3"/>
            <a:endCxn id="13" idx="1"/>
          </p:cNvCxnSpPr>
          <p:nvPr/>
        </p:nvCxnSpPr>
        <p:spPr>
          <a:xfrm>
            <a:off x="2590800" y="4610100"/>
            <a:ext cx="2819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z="4400" dirty="0" smtClean="0"/>
              <a:t>Expressed in BLOG (Bayesian Logic)</a:t>
            </a:r>
            <a:endParaRPr lang="en-US" sz="4400" dirty="0"/>
          </a:p>
        </p:txBody>
      </p:sp>
      <p:sp>
        <p:nvSpPr>
          <p:cNvPr id="4" name="Rectangle 3"/>
          <p:cNvSpPr txBox="1">
            <a:spLocks noChangeArrowheads="1"/>
          </p:cNvSpPr>
          <p:nvPr/>
        </p:nvSpPr>
        <p:spPr bwMode="auto">
          <a:xfrm>
            <a:off x="609600" y="14478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 </a:t>
            </a:r>
            <a:r>
              <a:rPr kumimoji="0" lang="en-US" sz="1800" b="1" i="1" u="none" strike="noStrike" kern="1200" cap="none" spc="0" normalizeH="0" baseline="0" noProof="0" dirty="0" err="1" smtClean="0">
                <a:ln>
                  <a:noFill/>
                </a:ln>
                <a:solidFill>
                  <a:schemeClr val="tx1"/>
                </a:solidFill>
                <a:effectLst/>
                <a:uLnTx/>
                <a:uFillTx/>
                <a:latin typeface="Arial Narrow" pitchFamily="-107" charset="0"/>
                <a:ea typeface="+mn-ea"/>
                <a:cs typeface="+mn-cs"/>
              </a:rPr>
              <a:t>SeismicEvents</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 Poisson[TIME_DURATION*EVENT_RATE];</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err="1" smtClean="0">
                <a:ln>
                  <a:noFill/>
                </a:ln>
                <a:solidFill>
                  <a:schemeClr val="tx1"/>
                </a:solidFill>
                <a:effectLst/>
                <a:uLnTx/>
                <a:uFillTx/>
                <a:latin typeface="Arial Narrow" pitchFamily="-107" charset="0"/>
                <a:ea typeface="+mn-ea"/>
                <a:cs typeface="+mn-cs"/>
              </a:rPr>
              <a:t>IsEarthQuake</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(e)</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 Bernoulli(.999);</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err="1" smtClean="0">
                <a:ln>
                  <a:noFill/>
                </a:ln>
                <a:solidFill>
                  <a:schemeClr val="tx1"/>
                </a:solidFill>
                <a:effectLst/>
                <a:uLnTx/>
                <a:uFillTx/>
                <a:latin typeface="Arial Narrow" pitchFamily="-107" charset="0"/>
                <a:ea typeface="+mn-ea"/>
                <a:cs typeface="+mn-cs"/>
              </a:rPr>
              <a:t>EventLocation</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(e)</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 If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IsEarthQuake</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(e) then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EarthQuakeDistribution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t>
            </a:r>
          </a:p>
          <a:p>
            <a:pPr marL="639763" marR="0" lvl="1" indent="-246063"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Else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UniformEarthDistribution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Magnitude(e)</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 Exponential(log(10)) + MIN_MAG;</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Distance(</a:t>
            </a:r>
            <a:r>
              <a:rPr kumimoji="0" lang="en-US" sz="1800" b="1" i="1" u="none" strike="noStrike" kern="1200" cap="none" spc="0" normalizeH="0" baseline="0" noProof="0" dirty="0" err="1" smtClean="0">
                <a:ln>
                  <a:noFill/>
                </a:ln>
                <a:solidFill>
                  <a:schemeClr val="tx1"/>
                </a:solidFill>
                <a:effectLst/>
                <a:uLnTx/>
                <a:uFillTx/>
                <a:latin typeface="Arial Narrow" pitchFamily="-107" charset="0"/>
                <a:ea typeface="+mn-ea"/>
                <a:cs typeface="+mn-cs"/>
              </a:rPr>
              <a:t>e,s</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 </a:t>
            </a:r>
            <a:r>
              <a:rPr kumimoji="0" lang="en-US" sz="2000" b="0" i="0" u="none" strike="noStrike" kern="1200" cap="none" spc="0" normalizeH="0" baseline="0" noProof="0" dirty="0" smtClean="0">
                <a:ln>
                  <a:noFill/>
                </a:ln>
                <a:solidFill>
                  <a:schemeClr val="tx1"/>
                </a:solidFill>
                <a:effectLst/>
                <a:uLnTx/>
                <a:uFillTx/>
                <a:latin typeface="Arial Narrow" pitchFamily="-107" charset="0"/>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GeographicalDistance</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EventLocation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(e),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SiteLocation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(s));</a:t>
            </a:r>
            <a:endParaRPr kumimoji="0" lang="en-US" sz="2000" b="0" i="0" u="none" strike="noStrike" kern="1200" cap="none" spc="0" normalizeH="0" baseline="0" noProof="0" dirty="0" smtClean="0">
              <a:ln>
                <a:noFill/>
              </a:ln>
              <a:solidFill>
                <a:schemeClr val="tx1"/>
              </a:solidFill>
              <a:effectLst/>
              <a:uLnTx/>
              <a:uFillTx/>
              <a:latin typeface="Arial Narrow" pitchFamily="-107" charset="0"/>
              <a:ea typeface="+mn-ea"/>
              <a:cs typeface="+mn-cs"/>
            </a:endParaRP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err="1" smtClean="0">
                <a:ln>
                  <a:noFill/>
                </a:ln>
                <a:solidFill>
                  <a:schemeClr val="tx1"/>
                </a:solidFill>
                <a:effectLst/>
                <a:uLnTx/>
                <a:uFillTx/>
                <a:latin typeface="Arial Narrow" pitchFamily="-107" charset="0"/>
                <a:ea typeface="+mn-ea"/>
                <a:cs typeface="+mn-cs"/>
              </a:rPr>
              <a:t>IsDetected</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a:t>
            </a:r>
            <a:r>
              <a:rPr kumimoji="0" lang="en-US" sz="1800" b="1" i="1" u="none" strike="noStrike" kern="1200" cap="none" spc="0" normalizeH="0" baseline="0" noProof="0" dirty="0" err="1" smtClean="0">
                <a:ln>
                  <a:noFill/>
                </a:ln>
                <a:solidFill>
                  <a:schemeClr val="tx1"/>
                </a:solidFill>
                <a:effectLst/>
                <a:uLnTx/>
                <a:uFillTx/>
                <a:latin typeface="Arial Narrow" pitchFamily="-107" charset="0"/>
                <a:ea typeface="+mn-ea"/>
                <a:cs typeface="+mn-cs"/>
              </a:rPr>
              <a:t>e,p,s</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a:t>
            </a:r>
            <a:r>
              <a:rPr kumimoji="0" lang="en-US" sz="2000" b="0" i="0" u="none" strike="noStrike" kern="1200" cap="none" spc="0" normalizeH="0" baseline="0" noProof="0" dirty="0" smtClean="0">
                <a:ln>
                  <a:noFill/>
                </a:ln>
                <a:solidFill>
                  <a:schemeClr val="tx1"/>
                </a:solidFill>
                <a:effectLst/>
                <a:uLnTx/>
                <a:uFillTx/>
                <a:latin typeface="Arial Narrow" pitchFamily="-107" charset="0"/>
                <a:ea typeface="+mn-ea"/>
                <a:cs typeface="+mn-cs"/>
              </a:rPr>
              <a:t> ~ </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Logistic[SITE_COEFFS(</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s,p</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)](Magnitude(e), Distance(</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e,s</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t>
            </a:r>
            <a:r>
              <a:rPr kumimoji="0" lang="en-US" sz="1800" b="1" i="0" u="none" strike="noStrike" kern="1200" cap="none" spc="0" normalizeH="0" baseline="0" noProof="0" dirty="0" smtClean="0">
                <a:ln>
                  <a:noFill/>
                </a:ln>
                <a:solidFill>
                  <a:schemeClr val="tx1"/>
                </a:solidFill>
                <a:effectLst/>
                <a:uLnTx/>
                <a:uFillTx/>
                <a:latin typeface="Arial Narrow" pitchFamily="-107" charset="0"/>
                <a:ea typeface="+mn-ea"/>
                <a:cs typeface="+mn-cs"/>
              </a:rPr>
              <a:t>;</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#Arrivals(site = s)</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 Poisson[TIME_DURATION*FALSE_RATE(s)];</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#Arrivals(event=e, </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site=s) </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 </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If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IsDetected</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e,s</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then 1 else 0;</a:t>
            </a:r>
            <a:endParaRPr kumimoji="0" lang="en-US" sz="2000" b="0" i="0" u="none" strike="noStrike" kern="1200" cap="none" spc="0" normalizeH="0" baseline="0" noProof="0" dirty="0" smtClean="0">
              <a:ln>
                <a:noFill/>
              </a:ln>
              <a:solidFill>
                <a:schemeClr val="tx1"/>
              </a:solidFill>
              <a:effectLst/>
              <a:uLnTx/>
              <a:uFillTx/>
              <a:latin typeface="Arial Narrow" pitchFamily="-107" charset="0"/>
              <a:ea typeface="+mn-ea"/>
              <a:cs typeface="+mn-cs"/>
            </a:endParaRP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Time(a) ~ </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If (event(a) = null) then Uniform(0,TIME_DURATION)</a:t>
            </a:r>
          </a:p>
          <a:p>
            <a:pPr marL="639763" marR="0" lvl="1" indent="-246063"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else IASPEI(</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EventLocation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(event(a)),</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SiteLocation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(site(a)),Phase(a)) +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TimeRes</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err="1" smtClean="0">
                <a:ln>
                  <a:noFill/>
                </a:ln>
                <a:solidFill>
                  <a:schemeClr val="tx1"/>
                </a:solidFill>
                <a:effectLst/>
                <a:uLnTx/>
                <a:uFillTx/>
                <a:latin typeface="Arial Narrow" pitchFamily="-107" charset="0"/>
                <a:ea typeface="+mn-ea"/>
                <a:cs typeface="+mn-cs"/>
              </a:rPr>
              <a:t>TimeRes</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(a)</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 Laplace(TIMLOC(site(a)), TIMSCALE(site(a)));</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Azimuth(a) ~</a:t>
            </a:r>
            <a:r>
              <a:rPr kumimoji="0" lang="en-US" sz="2000" b="0" i="0" u="none" strike="noStrike" kern="1200" cap="none" spc="0" normalizeH="0" baseline="0" noProof="0" dirty="0" smtClean="0">
                <a:ln>
                  <a:noFill/>
                </a:ln>
                <a:solidFill>
                  <a:schemeClr val="tx1"/>
                </a:solidFill>
                <a:effectLst/>
                <a:uLnTx/>
                <a:uFillTx/>
                <a:latin typeface="Arial Narrow" pitchFamily="-107" charset="0"/>
                <a:ea typeface="+mn-ea"/>
                <a:cs typeface="+mn-cs"/>
              </a:rPr>
              <a:t> </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If (event(a) = null) then Uniform(0, 360)</a:t>
            </a:r>
          </a:p>
          <a:p>
            <a:pPr marL="639763" marR="0" lvl="1" indent="-246063"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else </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GeoAzimuth</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EventLocation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(event(a</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SiteLocation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(site(a)) +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AzRes</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err="1" smtClean="0">
                <a:ln>
                  <a:noFill/>
                </a:ln>
                <a:solidFill>
                  <a:schemeClr val="tx1"/>
                </a:solidFill>
                <a:effectLst/>
                <a:uLnTx/>
                <a:uFillTx/>
                <a:latin typeface="Arial Narrow" pitchFamily="-107" charset="0"/>
                <a:ea typeface="+mn-ea"/>
                <a:cs typeface="+mn-cs"/>
              </a:rPr>
              <a:t>AzRes</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(a)</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 Laplace(AZLOC(site(a)) AZSCALE(site(a)));</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Slow(a) ~</a:t>
            </a:r>
            <a:r>
              <a:rPr kumimoji="0" lang="en-US" sz="2000" b="0" i="0" u="none" strike="noStrike" kern="1200" cap="none" spc="0" normalizeH="0" baseline="0" noProof="0" dirty="0" smtClean="0">
                <a:ln>
                  <a:noFill/>
                </a:ln>
                <a:solidFill>
                  <a:schemeClr val="tx1"/>
                </a:solidFill>
                <a:effectLst/>
                <a:uLnTx/>
                <a:uFillTx/>
                <a:latin typeface="Arial Narrow" pitchFamily="-107" charset="0"/>
                <a:ea typeface="+mn-ea"/>
                <a:cs typeface="+mn-cs"/>
              </a:rPr>
              <a:t> </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If (event(a) = null) then Uniform(0,20)</a:t>
            </a:r>
          </a:p>
          <a:p>
            <a:pPr marL="639763" marR="0" lvl="1" indent="-246063"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else </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IASPEI-SLOW(</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EventLocation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(event(a</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SiteLocation</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(site(a)) + </a:t>
            </a:r>
            <a:r>
              <a:rPr kumimoji="0" lang="en-US" sz="1800" b="0" i="0" u="none" strike="noStrike" kern="1200" cap="none" spc="0" normalizeH="0" baseline="0" noProof="0" dirty="0" err="1" smtClean="0">
                <a:ln>
                  <a:noFill/>
                </a:ln>
                <a:solidFill>
                  <a:schemeClr val="tx1"/>
                </a:solidFill>
                <a:effectLst/>
                <a:uLnTx/>
                <a:uFillTx/>
                <a:latin typeface="Arial Narrow" pitchFamily="-107" charset="0"/>
                <a:ea typeface="+mn-ea"/>
                <a:cs typeface="+mn-cs"/>
              </a:rPr>
              <a:t>SlowRes</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(site(a));</a:t>
            </a:r>
          </a:p>
          <a:p>
            <a:pPr marL="273050" marR="0" lvl="0" indent="-273050" algn="l" defTabSz="9144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dirty="0" err="1" smtClean="0">
                <a:ln>
                  <a:noFill/>
                </a:ln>
                <a:solidFill>
                  <a:schemeClr val="tx1"/>
                </a:solidFill>
                <a:effectLst/>
                <a:uLnTx/>
                <a:uFillTx/>
                <a:latin typeface="Arial Narrow" pitchFamily="-107" charset="0"/>
                <a:ea typeface="+mn-ea"/>
                <a:cs typeface="+mn-cs"/>
              </a:rPr>
              <a:t>SloRes</a:t>
            </a:r>
            <a:r>
              <a:rPr kumimoji="0" lang="en-US" sz="1800" b="1" i="1" u="none" strike="noStrike" kern="1200" cap="none" spc="0" normalizeH="0" baseline="0" noProof="0" dirty="0" smtClean="0">
                <a:ln>
                  <a:noFill/>
                </a:ln>
                <a:solidFill>
                  <a:schemeClr val="tx1"/>
                </a:solidFill>
                <a:effectLst/>
                <a:uLnTx/>
                <a:uFillTx/>
                <a:latin typeface="Arial Narrow" pitchFamily="-107" charset="0"/>
                <a:ea typeface="+mn-ea"/>
                <a:cs typeface="+mn-cs"/>
              </a:rPr>
              <a:t>(a)</a:t>
            </a:r>
            <a:r>
              <a:rPr kumimoji="0" lang="en-US" sz="1800" b="0" i="0" u="none" strike="noStrike" kern="1200" cap="none" spc="0" normalizeH="0" baseline="0" noProof="0" dirty="0" smtClean="0">
                <a:ln>
                  <a:noFill/>
                </a:ln>
                <a:solidFill>
                  <a:schemeClr val="tx1"/>
                </a:solidFill>
                <a:effectLst/>
                <a:uLnTx/>
                <a:uFillTx/>
                <a:latin typeface="Arial Narrow" pitchFamily="-107" charset="0"/>
                <a:ea typeface="+mn-ea"/>
                <a:cs typeface="+mn-cs"/>
              </a:rPr>
              <a:t> ~ Laplace(SLOLOC(site(a)), SLOSCALE(site(a)));</a:t>
            </a:r>
          </a:p>
          <a:p>
            <a:pPr marL="639763" marR="0" lvl="1" indent="-246063"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Arial Narrow" pitchFamily="-107" charset="0"/>
              <a:ea typeface="+mn-ea"/>
              <a:cs typeface="+mn-cs"/>
            </a:endParaRPr>
          </a:p>
          <a:p>
            <a:pPr marL="639763" marR="0" lvl="1" indent="-246063" algn="l" defTabSz="914400" rtl="0" eaLnBrk="1" fontAlgn="base" latinLnBrk="0" hangingPunct="1">
              <a:lnSpc>
                <a:spcPct val="100000"/>
              </a:lnSpc>
              <a:spcBef>
                <a:spcPct val="0"/>
              </a:spcBef>
              <a:spcAft>
                <a:spcPct val="0"/>
              </a:spcAft>
              <a:buClrTx/>
              <a:buSzTx/>
              <a:buFont typeface="Wingdings 2" pitchFamily="18" charset="2"/>
              <a:buNone/>
              <a:tabLst/>
              <a:defRPr/>
            </a:pPr>
            <a:endParaRPr kumimoji="0" lang="en-US" sz="2000" b="1" i="1" u="none" strike="noStrike" kern="1200" cap="none" spc="0" normalizeH="0" baseline="0" noProof="0" dirty="0" smtClean="0">
              <a:ln>
                <a:noFill/>
              </a:ln>
              <a:solidFill>
                <a:schemeClr val="tx1"/>
              </a:solidFill>
              <a:effectLst/>
              <a:uLnTx/>
              <a:uFillTx/>
              <a:latin typeface="Arial Narrow" pitchFamily="-107" charset="0"/>
              <a:ea typeface="+mn-ea"/>
              <a:cs typeface="+mn-cs"/>
            </a:endParaRPr>
          </a:p>
          <a:p>
            <a:pPr marL="639763" marR="0" lvl="1" indent="-246063"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Arial Narrow" pitchFamily="-107" charset="0"/>
              <a:ea typeface="+mn-ea"/>
              <a:cs typeface="+mn-cs"/>
            </a:endParaRPr>
          </a:p>
        </p:txBody>
      </p:sp>
      <p:sp>
        <p:nvSpPr>
          <p:cNvPr id="5"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62000"/>
          </a:xfrm>
        </p:spPr>
        <p:txBody>
          <a:bodyPr/>
          <a:lstStyle/>
          <a:p>
            <a:r>
              <a:rPr lang="en-US" sz="4400" dirty="0" smtClean="0"/>
              <a:t>2053 Nuclear Explosions (1945 - 2009)</a:t>
            </a:r>
            <a:endParaRPr lang="en-US" sz="4400" dirty="0"/>
          </a:p>
        </p:txBody>
      </p:sp>
      <p:sp>
        <p:nvSpPr>
          <p:cNvPr id="3" name="Content Placeholder 2"/>
          <p:cNvSpPr>
            <a:spLocks noGrp="1"/>
          </p:cNvSpPr>
          <p:nvPr>
            <p:ph idx="1"/>
          </p:nvPr>
        </p:nvSpPr>
        <p:spPr/>
        <p:txBody>
          <a:bodyPr/>
          <a:lstStyle/>
          <a:p>
            <a:endParaRPr lang="en-US"/>
          </a:p>
        </p:txBody>
      </p:sp>
      <p:pic>
        <p:nvPicPr>
          <p:cNvPr id="4" name="Picture 4" descr="Testing"/>
          <p:cNvPicPr>
            <a:picLocks noChangeAspect="1" noChangeArrowheads="1"/>
          </p:cNvPicPr>
          <p:nvPr/>
        </p:nvPicPr>
        <p:blipFill>
          <a:blip r:embed="rId3" cstate="print"/>
          <a:srcRect/>
          <a:stretch>
            <a:fillRect/>
          </a:stretch>
        </p:blipFill>
        <p:spPr bwMode="auto">
          <a:xfrm>
            <a:off x="0" y="874713"/>
            <a:ext cx="9144000" cy="598328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Generative Model</a:t>
            </a:r>
          </a:p>
        </p:txBody>
      </p:sp>
      <p:sp>
        <p:nvSpPr>
          <p:cNvPr id="4" name="Rectangle 3"/>
          <p:cNvSpPr/>
          <p:nvPr/>
        </p:nvSpPr>
        <p:spPr>
          <a:xfrm>
            <a:off x="381000" y="2057400"/>
            <a:ext cx="5257800" cy="4191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5" name="Rectangle 4"/>
          <p:cNvSpPr/>
          <p:nvPr/>
        </p:nvSpPr>
        <p:spPr>
          <a:xfrm>
            <a:off x="5867400" y="3124200"/>
            <a:ext cx="3124200" cy="25908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45" name="TextBox 5"/>
          <p:cNvSpPr txBox="1">
            <a:spLocks noChangeArrowheads="1"/>
          </p:cNvSpPr>
          <p:nvPr/>
        </p:nvSpPr>
        <p:spPr bwMode="auto">
          <a:xfrm>
            <a:off x="4191000" y="4953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7" name="Rectangle 6"/>
          <p:cNvSpPr/>
          <p:nvPr/>
        </p:nvSpPr>
        <p:spPr>
          <a:xfrm>
            <a:off x="6096000" y="3581400"/>
            <a:ext cx="2667000" cy="1676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9" name="Oval 8"/>
          <p:cNvSpPr/>
          <p:nvPr/>
        </p:nvSpPr>
        <p:spPr>
          <a:xfrm>
            <a:off x="7391400" y="4876800"/>
            <a:ext cx="13716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a:t>
            </a:r>
            <a:r>
              <a:rPr lang="en-US" dirty="0" smtClean="0">
                <a:solidFill>
                  <a:schemeClr val="accent1"/>
                </a:solidFill>
              </a:rPr>
              <a:t>false</a:t>
            </a:r>
            <a:endParaRPr lang="en-US" dirty="0">
              <a:solidFill>
                <a:schemeClr val="accent1"/>
              </a:solidFill>
            </a:endParaRPr>
          </a:p>
        </p:txBody>
      </p:sp>
      <p:sp>
        <p:nvSpPr>
          <p:cNvPr id="11" name="Rectangle 10"/>
          <p:cNvSpPr/>
          <p:nvPr/>
        </p:nvSpPr>
        <p:spPr>
          <a:xfrm>
            <a:off x="533400" y="2971800"/>
            <a:ext cx="4953000" cy="2743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 name="Oval 9"/>
          <p:cNvSpPr/>
          <p:nvPr/>
        </p:nvSpPr>
        <p:spPr>
          <a:xfrm>
            <a:off x="6553200" y="3962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12" name="Oval 11"/>
          <p:cNvSpPr/>
          <p:nvPr/>
        </p:nvSpPr>
        <p:spPr>
          <a:xfrm>
            <a:off x="4191000" y="58674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events</a:t>
            </a:r>
          </a:p>
        </p:txBody>
      </p:sp>
      <p:sp>
        <p:nvSpPr>
          <p:cNvPr id="10253" name="TextBox 13"/>
          <p:cNvSpPr txBox="1">
            <a:spLocks noChangeArrowheads="1"/>
          </p:cNvSpPr>
          <p:nvPr/>
        </p:nvSpPr>
        <p:spPr bwMode="auto">
          <a:xfrm>
            <a:off x="4419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0254" name="TextBox 14"/>
          <p:cNvSpPr txBox="1">
            <a:spLocks noChangeArrowheads="1"/>
          </p:cNvSpPr>
          <p:nvPr/>
        </p:nvSpPr>
        <p:spPr bwMode="auto">
          <a:xfrm>
            <a:off x="7848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6" name="Oval 15"/>
          <p:cNvSpPr/>
          <p:nvPr/>
        </p:nvSpPr>
        <p:spPr>
          <a:xfrm>
            <a:off x="2133600" y="2133600"/>
            <a:ext cx="1371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Event</a:t>
            </a:r>
          </a:p>
        </p:txBody>
      </p:sp>
      <p:sp>
        <p:nvSpPr>
          <p:cNvPr id="17" name="Rectangle 16"/>
          <p:cNvSpPr/>
          <p:nvPr/>
        </p:nvSpPr>
        <p:spPr>
          <a:xfrm>
            <a:off x="838200" y="32766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57" name="TextBox 17"/>
          <p:cNvSpPr txBox="1">
            <a:spLocks noChangeArrowheads="1"/>
          </p:cNvSpPr>
          <p:nvPr/>
        </p:nvSpPr>
        <p:spPr bwMode="auto">
          <a:xfrm>
            <a:off x="4191000" y="4876800"/>
            <a:ext cx="981075" cy="369888"/>
          </a:xfrm>
          <a:prstGeom prst="rect">
            <a:avLst/>
          </a:prstGeom>
          <a:noFill/>
          <a:ln w="9525">
            <a:noFill/>
            <a:miter lim="800000"/>
            <a:headEnd/>
            <a:tailEnd/>
          </a:ln>
        </p:spPr>
        <p:txBody>
          <a:bodyPr wrap="none">
            <a:spAutoFit/>
          </a:bodyPr>
          <a:lstStyle/>
          <a:p>
            <a:r>
              <a:rPr lang="en-US" dirty="0">
                <a:latin typeface="Constantia" pitchFamily="18" charset="0"/>
              </a:rPr>
              <a:t>#phases</a:t>
            </a:r>
          </a:p>
        </p:txBody>
      </p:sp>
      <p:sp>
        <p:nvSpPr>
          <p:cNvPr id="20" name="Oval 19"/>
          <p:cNvSpPr/>
          <p:nvPr/>
        </p:nvSpPr>
        <p:spPr>
          <a:xfrm>
            <a:off x="1371600" y="44196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23" name="Oval 22"/>
          <p:cNvSpPr/>
          <p:nvPr/>
        </p:nvSpPr>
        <p:spPr>
          <a:xfrm>
            <a:off x="914400" y="34290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Is Detected </a:t>
            </a:r>
          </a:p>
        </p:txBody>
      </p:sp>
      <p:sp>
        <p:nvSpPr>
          <p:cNvPr id="24" name="Oval 23"/>
          <p:cNvSpPr/>
          <p:nvPr/>
        </p:nvSpPr>
        <p:spPr>
          <a:xfrm>
            <a:off x="2971800" y="34290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Transmission</a:t>
            </a:r>
          </a:p>
        </p:txBody>
      </p:sp>
      <p:cxnSp>
        <p:nvCxnSpPr>
          <p:cNvPr id="26" name="Straight Arrow Connector 25"/>
          <p:cNvCxnSpPr>
            <a:stCxn id="16" idx="4"/>
            <a:endCxn id="23" idx="0"/>
          </p:cNvCxnSpPr>
          <p:nvPr/>
        </p:nvCxnSpPr>
        <p:spPr>
          <a:xfrm rot="5400000">
            <a:off x="1981200" y="2590800"/>
            <a:ext cx="762000" cy="914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438400"/>
            <a:ext cx="762000" cy="12192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7"/>
          </p:cNvCxnSpPr>
          <p:nvPr/>
        </p:nvCxnSpPr>
        <p:spPr>
          <a:xfrm rot="5400000">
            <a:off x="3147312" y="3617586"/>
            <a:ext cx="546474" cy="1236103"/>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124200" y="4267200"/>
            <a:ext cx="2076273" cy="369332"/>
          </a:xfrm>
          <a:prstGeom prst="rect">
            <a:avLst/>
          </a:prstGeom>
        </p:spPr>
        <p:txBody>
          <a:bodyPr wrap="none">
            <a:spAutoFit/>
          </a:bodyPr>
          <a:lstStyle/>
          <a:p>
            <a:pPr algn="ctr" fontAlgn="auto">
              <a:spcBef>
                <a:spcPts val="0"/>
              </a:spcBef>
              <a:spcAft>
                <a:spcPts val="0"/>
              </a:spcAft>
              <a:defRPr/>
            </a:pPr>
            <a:r>
              <a:rPr lang="en-US" dirty="0">
                <a:solidFill>
                  <a:schemeClr val="accent1"/>
                </a:solidFill>
              </a:rPr>
              <a:t>Is Detected = True</a:t>
            </a:r>
          </a:p>
        </p:txBody>
      </p:sp>
      <p:sp>
        <p:nvSpPr>
          <p:cNvPr id="25"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Generative Model</a:t>
            </a:r>
          </a:p>
        </p:txBody>
      </p:sp>
      <p:sp>
        <p:nvSpPr>
          <p:cNvPr id="4" name="Rectangle 3"/>
          <p:cNvSpPr/>
          <p:nvPr/>
        </p:nvSpPr>
        <p:spPr>
          <a:xfrm>
            <a:off x="381000" y="2057400"/>
            <a:ext cx="5257800" cy="4191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5" name="Rectangle 4"/>
          <p:cNvSpPr/>
          <p:nvPr/>
        </p:nvSpPr>
        <p:spPr>
          <a:xfrm>
            <a:off x="5867400" y="3124200"/>
            <a:ext cx="3124200" cy="25908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45" name="TextBox 5"/>
          <p:cNvSpPr txBox="1">
            <a:spLocks noChangeArrowheads="1"/>
          </p:cNvSpPr>
          <p:nvPr/>
        </p:nvSpPr>
        <p:spPr bwMode="auto">
          <a:xfrm>
            <a:off x="4191000" y="4953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7" name="Rectangle 6"/>
          <p:cNvSpPr/>
          <p:nvPr/>
        </p:nvSpPr>
        <p:spPr>
          <a:xfrm>
            <a:off x="6096000" y="3581400"/>
            <a:ext cx="2667000" cy="1676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9" name="Oval 8"/>
          <p:cNvSpPr/>
          <p:nvPr/>
        </p:nvSpPr>
        <p:spPr>
          <a:xfrm>
            <a:off x="7391400" y="4876800"/>
            <a:ext cx="13716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a:t>
            </a:r>
            <a:r>
              <a:rPr lang="en-US" dirty="0" smtClean="0">
                <a:solidFill>
                  <a:schemeClr val="accent1"/>
                </a:solidFill>
              </a:rPr>
              <a:t>false</a:t>
            </a:r>
            <a:endParaRPr lang="en-US" dirty="0">
              <a:solidFill>
                <a:schemeClr val="accent1"/>
              </a:solidFill>
            </a:endParaRPr>
          </a:p>
        </p:txBody>
      </p:sp>
      <p:sp>
        <p:nvSpPr>
          <p:cNvPr id="11" name="Rectangle 10"/>
          <p:cNvSpPr/>
          <p:nvPr/>
        </p:nvSpPr>
        <p:spPr>
          <a:xfrm>
            <a:off x="533400" y="2971800"/>
            <a:ext cx="4953000" cy="2743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 name="Oval 9"/>
          <p:cNvSpPr/>
          <p:nvPr/>
        </p:nvSpPr>
        <p:spPr>
          <a:xfrm>
            <a:off x="6553200" y="3962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12" name="Oval 11"/>
          <p:cNvSpPr/>
          <p:nvPr/>
        </p:nvSpPr>
        <p:spPr>
          <a:xfrm>
            <a:off x="4191000" y="58674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events</a:t>
            </a:r>
          </a:p>
        </p:txBody>
      </p:sp>
      <p:sp>
        <p:nvSpPr>
          <p:cNvPr id="10253" name="TextBox 13"/>
          <p:cNvSpPr txBox="1">
            <a:spLocks noChangeArrowheads="1"/>
          </p:cNvSpPr>
          <p:nvPr/>
        </p:nvSpPr>
        <p:spPr bwMode="auto">
          <a:xfrm>
            <a:off x="4419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0254" name="TextBox 14"/>
          <p:cNvSpPr txBox="1">
            <a:spLocks noChangeArrowheads="1"/>
          </p:cNvSpPr>
          <p:nvPr/>
        </p:nvSpPr>
        <p:spPr bwMode="auto">
          <a:xfrm>
            <a:off x="7848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6" name="Oval 15"/>
          <p:cNvSpPr/>
          <p:nvPr/>
        </p:nvSpPr>
        <p:spPr>
          <a:xfrm>
            <a:off x="2133600" y="2133600"/>
            <a:ext cx="1371600" cy="5334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Event</a:t>
            </a:r>
          </a:p>
        </p:txBody>
      </p:sp>
      <p:sp>
        <p:nvSpPr>
          <p:cNvPr id="17" name="Rectangle 16"/>
          <p:cNvSpPr/>
          <p:nvPr/>
        </p:nvSpPr>
        <p:spPr>
          <a:xfrm>
            <a:off x="838200" y="32766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57" name="TextBox 17"/>
          <p:cNvSpPr txBox="1">
            <a:spLocks noChangeArrowheads="1"/>
          </p:cNvSpPr>
          <p:nvPr/>
        </p:nvSpPr>
        <p:spPr bwMode="auto">
          <a:xfrm>
            <a:off x="4191000" y="4876800"/>
            <a:ext cx="981075" cy="369888"/>
          </a:xfrm>
          <a:prstGeom prst="rect">
            <a:avLst/>
          </a:prstGeom>
          <a:noFill/>
          <a:ln w="9525">
            <a:noFill/>
            <a:miter lim="800000"/>
            <a:headEnd/>
            <a:tailEnd/>
          </a:ln>
        </p:spPr>
        <p:txBody>
          <a:bodyPr wrap="none">
            <a:spAutoFit/>
          </a:bodyPr>
          <a:lstStyle/>
          <a:p>
            <a:r>
              <a:rPr lang="en-US" dirty="0">
                <a:latin typeface="Constantia" pitchFamily="18" charset="0"/>
              </a:rPr>
              <a:t>#phases</a:t>
            </a:r>
          </a:p>
        </p:txBody>
      </p:sp>
      <p:sp>
        <p:nvSpPr>
          <p:cNvPr id="20" name="Oval 19"/>
          <p:cNvSpPr/>
          <p:nvPr/>
        </p:nvSpPr>
        <p:spPr>
          <a:xfrm>
            <a:off x="1371600" y="44196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23" name="Oval 22"/>
          <p:cNvSpPr/>
          <p:nvPr/>
        </p:nvSpPr>
        <p:spPr>
          <a:xfrm>
            <a:off x="914400" y="34290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Is Detected </a:t>
            </a:r>
          </a:p>
        </p:txBody>
      </p:sp>
      <p:sp>
        <p:nvSpPr>
          <p:cNvPr id="24" name="Oval 23"/>
          <p:cNvSpPr/>
          <p:nvPr/>
        </p:nvSpPr>
        <p:spPr>
          <a:xfrm>
            <a:off x="2971800" y="34290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Transmission</a:t>
            </a:r>
          </a:p>
        </p:txBody>
      </p:sp>
      <p:cxnSp>
        <p:nvCxnSpPr>
          <p:cNvPr id="26" name="Straight Arrow Connector 25"/>
          <p:cNvCxnSpPr>
            <a:stCxn id="16" idx="4"/>
            <a:endCxn id="23" idx="0"/>
          </p:cNvCxnSpPr>
          <p:nvPr/>
        </p:nvCxnSpPr>
        <p:spPr>
          <a:xfrm rot="5400000">
            <a:off x="1981200" y="2590800"/>
            <a:ext cx="762000" cy="914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438400"/>
            <a:ext cx="762000" cy="12192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7"/>
          </p:cNvCxnSpPr>
          <p:nvPr/>
        </p:nvCxnSpPr>
        <p:spPr>
          <a:xfrm rot="5400000">
            <a:off x="3147312" y="3617586"/>
            <a:ext cx="546474" cy="1236103"/>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124200" y="4267200"/>
            <a:ext cx="2076273" cy="369332"/>
          </a:xfrm>
          <a:prstGeom prst="rect">
            <a:avLst/>
          </a:prstGeom>
        </p:spPr>
        <p:txBody>
          <a:bodyPr wrap="none">
            <a:spAutoFit/>
          </a:bodyPr>
          <a:lstStyle/>
          <a:p>
            <a:pPr algn="ctr" fontAlgn="auto">
              <a:spcBef>
                <a:spcPts val="0"/>
              </a:spcBef>
              <a:spcAft>
                <a:spcPts val="0"/>
              </a:spcAft>
              <a:defRPr/>
            </a:pPr>
            <a:r>
              <a:rPr lang="en-US" dirty="0">
                <a:solidFill>
                  <a:schemeClr val="accent1"/>
                </a:solidFill>
              </a:rPr>
              <a:t>Is Detected = True</a:t>
            </a:r>
          </a:p>
        </p:txBody>
      </p:sp>
      <p:sp>
        <p:nvSpPr>
          <p:cNvPr id="25"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Model – Event Location</a:t>
            </a:r>
            <a:endParaRPr lang="en-US" dirty="0"/>
          </a:p>
        </p:txBody>
      </p:sp>
      <p:pic>
        <p:nvPicPr>
          <p:cNvPr id="4" name="Content Placeholder 3" descr="log_event_density.png"/>
          <p:cNvPicPr>
            <a:picLocks noGrp="1" noChangeAspect="1"/>
          </p:cNvPicPr>
          <p:nvPr>
            <p:ph idx="1"/>
          </p:nvPr>
        </p:nvPicPr>
        <p:blipFill>
          <a:blip r:embed="rId3" cstate="print"/>
          <a:stretch>
            <a:fillRect/>
          </a:stretch>
        </p:blipFill>
        <p:spPr>
          <a:xfrm>
            <a:off x="949822" y="1935163"/>
            <a:ext cx="7244356" cy="4389437"/>
          </a:xfrm>
        </p:spPr>
      </p:pic>
      <p:sp>
        <p:nvSpPr>
          <p:cNvPr id="5"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Generative Model</a:t>
            </a:r>
          </a:p>
        </p:txBody>
      </p:sp>
      <p:sp>
        <p:nvSpPr>
          <p:cNvPr id="4" name="Rectangle 3"/>
          <p:cNvSpPr/>
          <p:nvPr/>
        </p:nvSpPr>
        <p:spPr>
          <a:xfrm>
            <a:off x="381000" y="2057400"/>
            <a:ext cx="5257800" cy="4191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5" name="Rectangle 4"/>
          <p:cNvSpPr/>
          <p:nvPr/>
        </p:nvSpPr>
        <p:spPr>
          <a:xfrm>
            <a:off x="5867400" y="3124200"/>
            <a:ext cx="3124200" cy="25908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45" name="TextBox 5"/>
          <p:cNvSpPr txBox="1">
            <a:spLocks noChangeArrowheads="1"/>
          </p:cNvSpPr>
          <p:nvPr/>
        </p:nvSpPr>
        <p:spPr bwMode="auto">
          <a:xfrm>
            <a:off x="4191000" y="4953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7" name="Rectangle 6"/>
          <p:cNvSpPr/>
          <p:nvPr/>
        </p:nvSpPr>
        <p:spPr>
          <a:xfrm>
            <a:off x="6096000" y="3581400"/>
            <a:ext cx="2667000" cy="1676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9" name="Oval 8"/>
          <p:cNvSpPr/>
          <p:nvPr/>
        </p:nvSpPr>
        <p:spPr>
          <a:xfrm>
            <a:off x="7391400" y="4876800"/>
            <a:ext cx="13716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a:t>
            </a:r>
            <a:r>
              <a:rPr lang="en-US" dirty="0" smtClean="0">
                <a:solidFill>
                  <a:schemeClr val="accent1"/>
                </a:solidFill>
              </a:rPr>
              <a:t>false</a:t>
            </a:r>
            <a:endParaRPr lang="en-US" dirty="0">
              <a:solidFill>
                <a:schemeClr val="accent1"/>
              </a:solidFill>
            </a:endParaRPr>
          </a:p>
        </p:txBody>
      </p:sp>
      <p:sp>
        <p:nvSpPr>
          <p:cNvPr id="11" name="Rectangle 10"/>
          <p:cNvSpPr/>
          <p:nvPr/>
        </p:nvSpPr>
        <p:spPr>
          <a:xfrm>
            <a:off x="533400" y="2971800"/>
            <a:ext cx="4953000" cy="2743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 name="Oval 9"/>
          <p:cNvSpPr/>
          <p:nvPr/>
        </p:nvSpPr>
        <p:spPr>
          <a:xfrm>
            <a:off x="6553200" y="3962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12" name="Oval 11"/>
          <p:cNvSpPr/>
          <p:nvPr/>
        </p:nvSpPr>
        <p:spPr>
          <a:xfrm>
            <a:off x="4191000" y="58674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events</a:t>
            </a:r>
          </a:p>
        </p:txBody>
      </p:sp>
      <p:sp>
        <p:nvSpPr>
          <p:cNvPr id="10253" name="TextBox 13"/>
          <p:cNvSpPr txBox="1">
            <a:spLocks noChangeArrowheads="1"/>
          </p:cNvSpPr>
          <p:nvPr/>
        </p:nvSpPr>
        <p:spPr bwMode="auto">
          <a:xfrm>
            <a:off x="4419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0254" name="TextBox 14"/>
          <p:cNvSpPr txBox="1">
            <a:spLocks noChangeArrowheads="1"/>
          </p:cNvSpPr>
          <p:nvPr/>
        </p:nvSpPr>
        <p:spPr bwMode="auto">
          <a:xfrm>
            <a:off x="7848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6" name="Oval 15"/>
          <p:cNvSpPr/>
          <p:nvPr/>
        </p:nvSpPr>
        <p:spPr>
          <a:xfrm>
            <a:off x="2133600" y="2133600"/>
            <a:ext cx="1371600" cy="5334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Event</a:t>
            </a:r>
          </a:p>
        </p:txBody>
      </p:sp>
      <p:sp>
        <p:nvSpPr>
          <p:cNvPr id="17" name="Rectangle 16"/>
          <p:cNvSpPr/>
          <p:nvPr/>
        </p:nvSpPr>
        <p:spPr>
          <a:xfrm>
            <a:off x="838200" y="32766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57" name="TextBox 17"/>
          <p:cNvSpPr txBox="1">
            <a:spLocks noChangeArrowheads="1"/>
          </p:cNvSpPr>
          <p:nvPr/>
        </p:nvSpPr>
        <p:spPr bwMode="auto">
          <a:xfrm>
            <a:off x="4191000" y="4876800"/>
            <a:ext cx="981075" cy="369888"/>
          </a:xfrm>
          <a:prstGeom prst="rect">
            <a:avLst/>
          </a:prstGeom>
          <a:noFill/>
          <a:ln w="9525">
            <a:noFill/>
            <a:miter lim="800000"/>
            <a:headEnd/>
            <a:tailEnd/>
          </a:ln>
        </p:spPr>
        <p:txBody>
          <a:bodyPr wrap="none">
            <a:spAutoFit/>
          </a:bodyPr>
          <a:lstStyle/>
          <a:p>
            <a:r>
              <a:rPr lang="en-US" dirty="0">
                <a:latin typeface="Constantia" pitchFamily="18" charset="0"/>
              </a:rPr>
              <a:t>#phases</a:t>
            </a:r>
          </a:p>
        </p:txBody>
      </p:sp>
      <p:sp>
        <p:nvSpPr>
          <p:cNvPr id="20" name="Oval 19"/>
          <p:cNvSpPr/>
          <p:nvPr/>
        </p:nvSpPr>
        <p:spPr>
          <a:xfrm>
            <a:off x="1371600" y="44196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23" name="Oval 22"/>
          <p:cNvSpPr/>
          <p:nvPr/>
        </p:nvSpPr>
        <p:spPr>
          <a:xfrm>
            <a:off x="914400" y="3429000"/>
            <a:ext cx="1981200" cy="5334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Is Detected </a:t>
            </a:r>
          </a:p>
        </p:txBody>
      </p:sp>
      <p:sp>
        <p:nvSpPr>
          <p:cNvPr id="24" name="Oval 23"/>
          <p:cNvSpPr/>
          <p:nvPr/>
        </p:nvSpPr>
        <p:spPr>
          <a:xfrm>
            <a:off x="2971800" y="34290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Transmission</a:t>
            </a:r>
          </a:p>
        </p:txBody>
      </p:sp>
      <p:cxnSp>
        <p:nvCxnSpPr>
          <p:cNvPr id="26" name="Straight Arrow Connector 25"/>
          <p:cNvCxnSpPr>
            <a:stCxn id="16" idx="4"/>
            <a:endCxn id="23" idx="0"/>
          </p:cNvCxnSpPr>
          <p:nvPr/>
        </p:nvCxnSpPr>
        <p:spPr>
          <a:xfrm rot="5400000">
            <a:off x="1981200" y="2590800"/>
            <a:ext cx="762000" cy="914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438400"/>
            <a:ext cx="762000" cy="12192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7"/>
          </p:cNvCxnSpPr>
          <p:nvPr/>
        </p:nvCxnSpPr>
        <p:spPr>
          <a:xfrm rot="5400000">
            <a:off x="3147312" y="3617586"/>
            <a:ext cx="546474" cy="1236103"/>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124200" y="4267200"/>
            <a:ext cx="2076273" cy="369332"/>
          </a:xfrm>
          <a:prstGeom prst="rect">
            <a:avLst/>
          </a:prstGeom>
        </p:spPr>
        <p:txBody>
          <a:bodyPr wrap="none">
            <a:spAutoFit/>
          </a:bodyPr>
          <a:lstStyle/>
          <a:p>
            <a:pPr algn="ctr" fontAlgn="auto">
              <a:spcBef>
                <a:spcPts val="0"/>
              </a:spcBef>
              <a:spcAft>
                <a:spcPts val="0"/>
              </a:spcAft>
              <a:defRPr/>
            </a:pPr>
            <a:r>
              <a:rPr lang="en-US" dirty="0">
                <a:solidFill>
                  <a:schemeClr val="accent1"/>
                </a:solidFill>
              </a:rPr>
              <a:t>Is Detected = True</a:t>
            </a:r>
          </a:p>
        </p:txBody>
      </p:sp>
      <p:sp>
        <p:nvSpPr>
          <p:cNvPr id="25"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lstStyle/>
          <a:p>
            <a:r>
              <a:rPr lang="en-US" dirty="0" smtClean="0"/>
              <a:t>Generative Model – Detection Probability</a:t>
            </a:r>
            <a:endParaRPr lang="en-US" dirty="0"/>
          </a:p>
        </p:txBody>
      </p:sp>
      <p:pic>
        <p:nvPicPr>
          <p:cNvPr id="4" name="Content Placeholder 3" descr="detprob_P_6.png"/>
          <p:cNvPicPr>
            <a:picLocks noGrp="1" noChangeAspect="1"/>
          </p:cNvPicPr>
          <p:nvPr>
            <p:ph idx="1"/>
          </p:nvPr>
        </p:nvPicPr>
        <p:blipFill>
          <a:blip r:embed="rId3" cstate="print"/>
          <a:stretch>
            <a:fillRect/>
          </a:stretch>
        </p:blipFill>
        <p:spPr>
          <a:xfrm>
            <a:off x="0" y="3733800"/>
            <a:ext cx="3354296" cy="2528114"/>
          </a:xfrm>
        </p:spPr>
      </p:pic>
      <p:pic>
        <p:nvPicPr>
          <p:cNvPr id="5" name="Picture 4" descr="detprob_S_6.png"/>
          <p:cNvPicPr>
            <a:picLocks noChangeAspect="1"/>
          </p:cNvPicPr>
          <p:nvPr/>
        </p:nvPicPr>
        <p:blipFill>
          <a:blip r:embed="rId4" cstate="print"/>
          <a:stretch>
            <a:fillRect/>
          </a:stretch>
        </p:blipFill>
        <p:spPr>
          <a:xfrm>
            <a:off x="5789705" y="3733800"/>
            <a:ext cx="3354295" cy="2528114"/>
          </a:xfrm>
          <a:prstGeom prst="rect">
            <a:avLst/>
          </a:prstGeom>
        </p:spPr>
      </p:pic>
      <p:sp>
        <p:nvSpPr>
          <p:cNvPr id="6" name="Oval 5"/>
          <p:cNvSpPr/>
          <p:nvPr/>
        </p:nvSpPr>
        <p:spPr>
          <a:xfrm>
            <a:off x="2590800" y="1828800"/>
            <a:ext cx="1600200" cy="6096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Event</a:t>
            </a:r>
          </a:p>
          <a:p>
            <a:pPr algn="ctr" fontAlgn="auto">
              <a:spcBef>
                <a:spcPts val="0"/>
              </a:spcBef>
              <a:spcAft>
                <a:spcPts val="0"/>
              </a:spcAft>
              <a:defRPr/>
            </a:pPr>
            <a:r>
              <a:rPr lang="en-US" dirty="0" smtClean="0">
                <a:solidFill>
                  <a:schemeClr val="accent1"/>
                </a:solidFill>
              </a:rPr>
              <a:t>Location</a:t>
            </a:r>
            <a:endParaRPr lang="en-US" dirty="0">
              <a:solidFill>
                <a:schemeClr val="accent1"/>
              </a:solidFill>
            </a:endParaRPr>
          </a:p>
        </p:txBody>
      </p:sp>
      <p:sp>
        <p:nvSpPr>
          <p:cNvPr id="7" name="Oval 6"/>
          <p:cNvSpPr/>
          <p:nvPr/>
        </p:nvSpPr>
        <p:spPr>
          <a:xfrm>
            <a:off x="4876800" y="1752600"/>
            <a:ext cx="1828800" cy="6096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Event</a:t>
            </a:r>
          </a:p>
          <a:p>
            <a:pPr algn="ctr" fontAlgn="auto">
              <a:spcBef>
                <a:spcPts val="0"/>
              </a:spcBef>
              <a:spcAft>
                <a:spcPts val="0"/>
              </a:spcAft>
              <a:defRPr/>
            </a:pPr>
            <a:r>
              <a:rPr lang="en-US" dirty="0" smtClean="0">
                <a:solidFill>
                  <a:schemeClr val="accent1"/>
                </a:solidFill>
              </a:rPr>
              <a:t>Magnitude</a:t>
            </a:r>
            <a:endParaRPr lang="en-US" dirty="0">
              <a:solidFill>
                <a:schemeClr val="accent1"/>
              </a:solidFill>
            </a:endParaRPr>
          </a:p>
        </p:txBody>
      </p:sp>
      <p:sp>
        <p:nvSpPr>
          <p:cNvPr id="8" name="Oval 7"/>
          <p:cNvSpPr/>
          <p:nvPr/>
        </p:nvSpPr>
        <p:spPr>
          <a:xfrm>
            <a:off x="3276600" y="3962400"/>
            <a:ext cx="2514600" cy="6858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Is Detected</a:t>
            </a:r>
          </a:p>
          <a:p>
            <a:pPr algn="ctr" fontAlgn="auto">
              <a:spcBef>
                <a:spcPts val="0"/>
              </a:spcBef>
              <a:spcAft>
                <a:spcPts val="0"/>
              </a:spcAft>
              <a:defRPr/>
            </a:pPr>
            <a:r>
              <a:rPr lang="en-US" dirty="0" smtClean="0">
                <a:solidFill>
                  <a:schemeClr val="accent1"/>
                </a:solidFill>
              </a:rPr>
              <a:t>(phase, station)</a:t>
            </a:r>
            <a:endParaRPr lang="en-US" dirty="0">
              <a:solidFill>
                <a:schemeClr val="accent1"/>
              </a:solidFill>
            </a:endParaRPr>
          </a:p>
        </p:txBody>
      </p:sp>
      <p:cxnSp>
        <p:nvCxnSpPr>
          <p:cNvPr id="9" name="Straight Arrow Connector 8"/>
          <p:cNvCxnSpPr>
            <a:stCxn id="52" idx="4"/>
            <a:endCxn id="8" idx="0"/>
          </p:cNvCxnSpPr>
          <p:nvPr/>
        </p:nvCxnSpPr>
        <p:spPr>
          <a:xfrm rot="16200000" flipH="1">
            <a:off x="4057650" y="3486150"/>
            <a:ext cx="457200" cy="4953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4"/>
            <a:endCxn id="8" idx="7"/>
          </p:cNvCxnSpPr>
          <p:nvPr/>
        </p:nvCxnSpPr>
        <p:spPr>
          <a:xfrm rot="5400000">
            <a:off x="4756757" y="3028389"/>
            <a:ext cx="1700633" cy="368255"/>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38200" y="2667000"/>
            <a:ext cx="1838965" cy="369332"/>
          </a:xfrm>
          <a:prstGeom prst="rect">
            <a:avLst/>
          </a:prstGeom>
          <a:noFill/>
        </p:spPr>
        <p:txBody>
          <a:bodyPr wrap="none" rtlCol="0">
            <a:spAutoFit/>
          </a:bodyPr>
          <a:lstStyle/>
          <a:p>
            <a:r>
              <a:rPr lang="en-US" dirty="0" smtClean="0"/>
              <a:t>Station Location</a:t>
            </a:r>
            <a:endParaRPr lang="en-US" dirty="0"/>
          </a:p>
        </p:txBody>
      </p:sp>
      <p:cxnSp>
        <p:nvCxnSpPr>
          <p:cNvPr id="16" name="Straight Arrow Connector 15"/>
          <p:cNvCxnSpPr>
            <a:stCxn id="15" idx="3"/>
            <a:endCxn id="52" idx="1"/>
          </p:cNvCxnSpPr>
          <p:nvPr/>
        </p:nvCxnSpPr>
        <p:spPr>
          <a:xfrm>
            <a:off x="2677165" y="2851666"/>
            <a:ext cx="768738" cy="263289"/>
          </a:xfrm>
          <a:prstGeom prst="straightConnector1">
            <a:avLst/>
          </a:prstGeom>
          <a:ln w="50800" cmpd="dbl">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3200400" y="3048000"/>
            <a:ext cx="1676400" cy="4572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Distance</a:t>
            </a:r>
            <a:endParaRPr lang="en-US" dirty="0">
              <a:solidFill>
                <a:schemeClr val="accent1"/>
              </a:solidFill>
            </a:endParaRPr>
          </a:p>
        </p:txBody>
      </p:sp>
      <p:cxnSp>
        <p:nvCxnSpPr>
          <p:cNvPr id="60" name="Straight Arrow Connector 59"/>
          <p:cNvCxnSpPr>
            <a:stCxn id="6" idx="4"/>
            <a:endCxn id="52" idx="0"/>
          </p:cNvCxnSpPr>
          <p:nvPr/>
        </p:nvCxnSpPr>
        <p:spPr>
          <a:xfrm rot="16200000" flipH="1">
            <a:off x="3409950" y="2419350"/>
            <a:ext cx="609600" cy="647700"/>
          </a:xfrm>
          <a:prstGeom prst="straightConnector1">
            <a:avLst/>
          </a:prstGeom>
          <a:ln w="50800" cmpd="dbl">
            <a:tailEnd type="arrow"/>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33400" y="6248400"/>
            <a:ext cx="2027158" cy="369332"/>
          </a:xfrm>
          <a:prstGeom prst="rect">
            <a:avLst/>
          </a:prstGeom>
          <a:noFill/>
        </p:spPr>
        <p:txBody>
          <a:bodyPr wrap="none" rtlCol="0">
            <a:spAutoFit/>
          </a:bodyPr>
          <a:lstStyle/>
          <a:p>
            <a:r>
              <a:rPr lang="en-US" dirty="0" smtClean="0"/>
              <a:t>P phase, station 6</a:t>
            </a:r>
            <a:endParaRPr lang="en-US" dirty="0"/>
          </a:p>
        </p:txBody>
      </p:sp>
      <p:sp>
        <p:nvSpPr>
          <p:cNvPr id="64" name="TextBox 63"/>
          <p:cNvSpPr txBox="1"/>
          <p:nvPr/>
        </p:nvSpPr>
        <p:spPr>
          <a:xfrm>
            <a:off x="6705600" y="6248400"/>
            <a:ext cx="2031325" cy="369332"/>
          </a:xfrm>
          <a:prstGeom prst="rect">
            <a:avLst/>
          </a:prstGeom>
          <a:noFill/>
        </p:spPr>
        <p:txBody>
          <a:bodyPr wrap="none" rtlCol="0">
            <a:spAutoFit/>
          </a:bodyPr>
          <a:lstStyle/>
          <a:p>
            <a:r>
              <a:rPr lang="en-US" dirty="0"/>
              <a:t>S</a:t>
            </a:r>
            <a:r>
              <a:rPr lang="en-US" dirty="0" smtClean="0"/>
              <a:t> phase, station 6</a:t>
            </a:r>
            <a:endParaRPr lang="en-US" dirty="0"/>
          </a:p>
        </p:txBody>
      </p:sp>
      <p:sp>
        <p:nvSpPr>
          <p:cNvPr id="17"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0"/>
            <a:ext cx="8229600" cy="1143000"/>
          </a:xfrm>
        </p:spPr>
        <p:txBody>
          <a:bodyPr/>
          <a:lstStyle/>
          <a:p>
            <a:r>
              <a:rPr lang="en-US" dirty="0" smtClean="0"/>
              <a:t>Generative Model</a:t>
            </a:r>
          </a:p>
        </p:txBody>
      </p:sp>
      <p:sp>
        <p:nvSpPr>
          <p:cNvPr id="4" name="Rectangle 3"/>
          <p:cNvSpPr/>
          <p:nvPr/>
        </p:nvSpPr>
        <p:spPr>
          <a:xfrm>
            <a:off x="381000" y="2057400"/>
            <a:ext cx="5257800" cy="4191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5" name="Rectangle 4"/>
          <p:cNvSpPr/>
          <p:nvPr/>
        </p:nvSpPr>
        <p:spPr>
          <a:xfrm>
            <a:off x="5867400" y="3124200"/>
            <a:ext cx="3124200" cy="25908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45" name="TextBox 5"/>
          <p:cNvSpPr txBox="1">
            <a:spLocks noChangeArrowheads="1"/>
          </p:cNvSpPr>
          <p:nvPr/>
        </p:nvSpPr>
        <p:spPr bwMode="auto">
          <a:xfrm>
            <a:off x="4191000" y="4953000"/>
            <a:ext cx="1096963" cy="369888"/>
          </a:xfrm>
          <a:prstGeom prst="rect">
            <a:avLst/>
          </a:prstGeom>
          <a:noFill/>
          <a:ln w="9525">
            <a:noFill/>
            <a:miter lim="800000"/>
            <a:headEnd/>
            <a:tailEnd/>
          </a:ln>
        </p:spPr>
        <p:txBody>
          <a:bodyPr wrap="none">
            <a:spAutoFit/>
          </a:bodyPr>
          <a:lstStyle/>
          <a:p>
            <a:r>
              <a:rPr lang="en-US">
                <a:latin typeface="Constantia" pitchFamily="18" charset="0"/>
              </a:rPr>
              <a:t>#stations</a:t>
            </a:r>
          </a:p>
        </p:txBody>
      </p:sp>
      <p:sp>
        <p:nvSpPr>
          <p:cNvPr id="7" name="Rectangle 6"/>
          <p:cNvSpPr/>
          <p:nvPr/>
        </p:nvSpPr>
        <p:spPr>
          <a:xfrm>
            <a:off x="6096000" y="3581400"/>
            <a:ext cx="2667000" cy="1676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9" name="Oval 8"/>
          <p:cNvSpPr/>
          <p:nvPr/>
        </p:nvSpPr>
        <p:spPr>
          <a:xfrm>
            <a:off x="7391400" y="4876800"/>
            <a:ext cx="13716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a:t>
            </a:r>
            <a:r>
              <a:rPr lang="en-US" dirty="0" smtClean="0">
                <a:solidFill>
                  <a:schemeClr val="accent1"/>
                </a:solidFill>
              </a:rPr>
              <a:t>false</a:t>
            </a:r>
            <a:endParaRPr lang="en-US" dirty="0">
              <a:solidFill>
                <a:schemeClr val="accent1"/>
              </a:solidFill>
            </a:endParaRPr>
          </a:p>
        </p:txBody>
      </p:sp>
      <p:sp>
        <p:nvSpPr>
          <p:cNvPr id="11" name="Rectangle 10"/>
          <p:cNvSpPr/>
          <p:nvPr/>
        </p:nvSpPr>
        <p:spPr>
          <a:xfrm>
            <a:off x="533400" y="2971800"/>
            <a:ext cx="4953000" cy="2743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 name="Oval 9"/>
          <p:cNvSpPr/>
          <p:nvPr/>
        </p:nvSpPr>
        <p:spPr>
          <a:xfrm>
            <a:off x="6553200" y="3962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12" name="Oval 11"/>
          <p:cNvSpPr/>
          <p:nvPr/>
        </p:nvSpPr>
        <p:spPr>
          <a:xfrm>
            <a:off x="4191000" y="58674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events</a:t>
            </a:r>
          </a:p>
        </p:txBody>
      </p:sp>
      <p:sp>
        <p:nvSpPr>
          <p:cNvPr id="10253" name="TextBox 13"/>
          <p:cNvSpPr txBox="1">
            <a:spLocks noChangeArrowheads="1"/>
          </p:cNvSpPr>
          <p:nvPr/>
        </p:nvSpPr>
        <p:spPr bwMode="auto">
          <a:xfrm>
            <a:off x="4419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0254" name="TextBox 14"/>
          <p:cNvSpPr txBox="1">
            <a:spLocks noChangeArrowheads="1"/>
          </p:cNvSpPr>
          <p:nvPr/>
        </p:nvSpPr>
        <p:spPr bwMode="auto">
          <a:xfrm>
            <a:off x="7848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6" name="Oval 15"/>
          <p:cNvSpPr/>
          <p:nvPr/>
        </p:nvSpPr>
        <p:spPr>
          <a:xfrm>
            <a:off x="2133600" y="2133600"/>
            <a:ext cx="1371600" cy="5334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Event</a:t>
            </a:r>
          </a:p>
        </p:txBody>
      </p:sp>
      <p:sp>
        <p:nvSpPr>
          <p:cNvPr id="17" name="Rectangle 16"/>
          <p:cNvSpPr/>
          <p:nvPr/>
        </p:nvSpPr>
        <p:spPr>
          <a:xfrm>
            <a:off x="838200" y="32766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57" name="TextBox 17"/>
          <p:cNvSpPr txBox="1">
            <a:spLocks noChangeArrowheads="1"/>
          </p:cNvSpPr>
          <p:nvPr/>
        </p:nvSpPr>
        <p:spPr bwMode="auto">
          <a:xfrm>
            <a:off x="4191000" y="4876800"/>
            <a:ext cx="981075" cy="369888"/>
          </a:xfrm>
          <a:prstGeom prst="rect">
            <a:avLst/>
          </a:prstGeom>
          <a:noFill/>
          <a:ln w="9525">
            <a:noFill/>
            <a:miter lim="800000"/>
            <a:headEnd/>
            <a:tailEnd/>
          </a:ln>
        </p:spPr>
        <p:txBody>
          <a:bodyPr wrap="none">
            <a:spAutoFit/>
          </a:bodyPr>
          <a:lstStyle/>
          <a:p>
            <a:r>
              <a:rPr lang="en-US" dirty="0">
                <a:latin typeface="Constantia" pitchFamily="18" charset="0"/>
              </a:rPr>
              <a:t>#phases</a:t>
            </a:r>
          </a:p>
        </p:txBody>
      </p:sp>
      <p:sp>
        <p:nvSpPr>
          <p:cNvPr id="20" name="Oval 19"/>
          <p:cNvSpPr/>
          <p:nvPr/>
        </p:nvSpPr>
        <p:spPr>
          <a:xfrm>
            <a:off x="1371600" y="4419600"/>
            <a:ext cx="1676400" cy="6096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23" name="Oval 22"/>
          <p:cNvSpPr/>
          <p:nvPr/>
        </p:nvSpPr>
        <p:spPr>
          <a:xfrm>
            <a:off x="914400" y="34290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Is Detected </a:t>
            </a:r>
          </a:p>
        </p:txBody>
      </p:sp>
      <p:sp>
        <p:nvSpPr>
          <p:cNvPr id="24" name="Oval 23"/>
          <p:cNvSpPr/>
          <p:nvPr/>
        </p:nvSpPr>
        <p:spPr>
          <a:xfrm>
            <a:off x="2971800" y="3429000"/>
            <a:ext cx="2133600" cy="5334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Transmission</a:t>
            </a:r>
          </a:p>
        </p:txBody>
      </p:sp>
      <p:cxnSp>
        <p:nvCxnSpPr>
          <p:cNvPr id="26" name="Straight Arrow Connector 25"/>
          <p:cNvCxnSpPr>
            <a:stCxn id="16" idx="4"/>
            <a:endCxn id="23" idx="0"/>
          </p:cNvCxnSpPr>
          <p:nvPr/>
        </p:nvCxnSpPr>
        <p:spPr>
          <a:xfrm rot="5400000">
            <a:off x="1981200" y="2590800"/>
            <a:ext cx="762000" cy="914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438400"/>
            <a:ext cx="762000" cy="12192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7"/>
          </p:cNvCxnSpPr>
          <p:nvPr/>
        </p:nvCxnSpPr>
        <p:spPr>
          <a:xfrm rot="5400000">
            <a:off x="3147312" y="3617586"/>
            <a:ext cx="546474" cy="1236103"/>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124200" y="4267200"/>
            <a:ext cx="2076273" cy="369332"/>
          </a:xfrm>
          <a:prstGeom prst="rect">
            <a:avLst/>
          </a:prstGeom>
        </p:spPr>
        <p:txBody>
          <a:bodyPr wrap="none">
            <a:spAutoFit/>
          </a:bodyPr>
          <a:lstStyle/>
          <a:p>
            <a:pPr algn="ctr" fontAlgn="auto">
              <a:spcBef>
                <a:spcPts val="0"/>
              </a:spcBef>
              <a:spcAft>
                <a:spcPts val="0"/>
              </a:spcAft>
              <a:defRPr/>
            </a:pPr>
            <a:r>
              <a:rPr lang="en-US" dirty="0">
                <a:solidFill>
                  <a:schemeClr val="accent1"/>
                </a:solidFill>
              </a:rPr>
              <a:t>Is Detected = True</a:t>
            </a:r>
          </a:p>
        </p:txBody>
      </p:sp>
      <p:sp>
        <p:nvSpPr>
          <p:cNvPr id="25"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Generative Model – </a:t>
            </a:r>
            <a:br>
              <a:rPr lang="en-US" dirty="0" smtClean="0"/>
            </a:br>
            <a:r>
              <a:rPr lang="en-US" dirty="0" smtClean="0"/>
              <a:t>Arrival Time, Azimuth, Slowness</a:t>
            </a:r>
            <a:endParaRPr lang="en-US" dirty="0"/>
          </a:p>
        </p:txBody>
      </p:sp>
      <p:pic>
        <p:nvPicPr>
          <p:cNvPr id="4" name="Content Placeholder 3" descr="azimuth_P_6.png"/>
          <p:cNvPicPr>
            <a:picLocks noGrp="1" noChangeAspect="1"/>
          </p:cNvPicPr>
          <p:nvPr>
            <p:ph idx="1"/>
          </p:nvPr>
        </p:nvPicPr>
        <p:blipFill>
          <a:blip r:embed="rId3" cstate="print"/>
          <a:stretch>
            <a:fillRect/>
          </a:stretch>
        </p:blipFill>
        <p:spPr>
          <a:xfrm>
            <a:off x="5791200" y="4482287"/>
            <a:ext cx="3152089" cy="2375713"/>
          </a:xfrm>
        </p:spPr>
      </p:pic>
      <p:pic>
        <p:nvPicPr>
          <p:cNvPr id="5" name="Picture 4" descr="slowness_P_6.png"/>
          <p:cNvPicPr>
            <a:picLocks noChangeAspect="1"/>
          </p:cNvPicPr>
          <p:nvPr/>
        </p:nvPicPr>
        <p:blipFill>
          <a:blip r:embed="rId4" cstate="print"/>
          <a:stretch>
            <a:fillRect/>
          </a:stretch>
        </p:blipFill>
        <p:spPr>
          <a:xfrm>
            <a:off x="2895600" y="4503308"/>
            <a:ext cx="3124199" cy="2354692"/>
          </a:xfrm>
          <a:prstGeom prst="rect">
            <a:avLst/>
          </a:prstGeom>
        </p:spPr>
      </p:pic>
      <p:pic>
        <p:nvPicPr>
          <p:cNvPr id="6" name="Picture 5" descr="ttime_res_P_6.png"/>
          <p:cNvPicPr>
            <a:picLocks noChangeAspect="1"/>
          </p:cNvPicPr>
          <p:nvPr/>
        </p:nvPicPr>
        <p:blipFill>
          <a:blip r:embed="rId5" cstate="print"/>
          <a:stretch>
            <a:fillRect/>
          </a:stretch>
        </p:blipFill>
        <p:spPr>
          <a:xfrm>
            <a:off x="0" y="4495800"/>
            <a:ext cx="3134160" cy="2362200"/>
          </a:xfrm>
          <a:prstGeom prst="rect">
            <a:avLst/>
          </a:prstGeom>
        </p:spPr>
      </p:pic>
      <p:sp>
        <p:nvSpPr>
          <p:cNvPr id="7" name="Oval 6"/>
          <p:cNvSpPr/>
          <p:nvPr/>
        </p:nvSpPr>
        <p:spPr>
          <a:xfrm>
            <a:off x="3352800" y="1371600"/>
            <a:ext cx="1600200" cy="6096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Event</a:t>
            </a:r>
          </a:p>
          <a:p>
            <a:pPr algn="ctr" fontAlgn="auto">
              <a:spcBef>
                <a:spcPts val="0"/>
              </a:spcBef>
              <a:spcAft>
                <a:spcPts val="0"/>
              </a:spcAft>
              <a:defRPr/>
            </a:pPr>
            <a:r>
              <a:rPr lang="en-US" dirty="0" smtClean="0">
                <a:solidFill>
                  <a:schemeClr val="accent1"/>
                </a:solidFill>
              </a:rPr>
              <a:t>Location</a:t>
            </a:r>
            <a:endParaRPr lang="en-US" dirty="0">
              <a:solidFill>
                <a:schemeClr val="accent1"/>
              </a:solidFill>
            </a:endParaRPr>
          </a:p>
        </p:txBody>
      </p:sp>
      <p:cxnSp>
        <p:nvCxnSpPr>
          <p:cNvPr id="10" name="Straight Arrow Connector 9"/>
          <p:cNvCxnSpPr>
            <a:stCxn id="42" idx="4"/>
            <a:endCxn id="41" idx="0"/>
          </p:cNvCxnSpPr>
          <p:nvPr/>
        </p:nvCxnSpPr>
        <p:spPr>
          <a:xfrm rot="5400000">
            <a:off x="1352550" y="3752850"/>
            <a:ext cx="381000" cy="381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486400" y="1524000"/>
            <a:ext cx="1838965" cy="369332"/>
          </a:xfrm>
          <a:prstGeom prst="rect">
            <a:avLst/>
          </a:prstGeom>
          <a:noFill/>
        </p:spPr>
        <p:txBody>
          <a:bodyPr wrap="none" rtlCol="0">
            <a:spAutoFit/>
          </a:bodyPr>
          <a:lstStyle/>
          <a:p>
            <a:r>
              <a:rPr lang="en-US" dirty="0" smtClean="0"/>
              <a:t>Station Location</a:t>
            </a:r>
            <a:endParaRPr lang="en-US" dirty="0"/>
          </a:p>
        </p:txBody>
      </p:sp>
      <p:cxnSp>
        <p:nvCxnSpPr>
          <p:cNvPr id="13" name="Straight Arrow Connector 12"/>
          <p:cNvCxnSpPr>
            <a:stCxn id="12" idx="2"/>
            <a:endCxn id="14" idx="7"/>
          </p:cNvCxnSpPr>
          <p:nvPr/>
        </p:nvCxnSpPr>
        <p:spPr>
          <a:xfrm rot="5400000">
            <a:off x="5326879" y="1350150"/>
            <a:ext cx="535823" cy="1622186"/>
          </a:xfrm>
          <a:prstGeom prst="straightConnector1">
            <a:avLst/>
          </a:prstGeom>
          <a:ln w="50800" cmpd="dbl">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3352800" y="2362200"/>
            <a:ext cx="1676400" cy="4572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Distance</a:t>
            </a:r>
            <a:endParaRPr lang="en-US" dirty="0">
              <a:solidFill>
                <a:schemeClr val="accent1"/>
              </a:solidFill>
            </a:endParaRPr>
          </a:p>
        </p:txBody>
      </p:sp>
      <p:cxnSp>
        <p:nvCxnSpPr>
          <p:cNvPr id="15" name="Straight Arrow Connector 14"/>
          <p:cNvCxnSpPr>
            <a:stCxn id="7" idx="4"/>
            <a:endCxn id="14" idx="0"/>
          </p:cNvCxnSpPr>
          <p:nvPr/>
        </p:nvCxnSpPr>
        <p:spPr>
          <a:xfrm rot="16200000" flipH="1">
            <a:off x="3981450" y="2152650"/>
            <a:ext cx="381000" cy="38100"/>
          </a:xfrm>
          <a:prstGeom prst="straightConnector1">
            <a:avLst/>
          </a:prstGeom>
          <a:ln w="50800" cmpd="dbl">
            <a:tailEnd type="arrow"/>
          </a:ln>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5562600" y="2438400"/>
            <a:ext cx="2971800" cy="7620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Station-to-Event Azimuth</a:t>
            </a:r>
            <a:endParaRPr lang="en-US" dirty="0">
              <a:solidFill>
                <a:schemeClr val="accent1"/>
              </a:solidFill>
            </a:endParaRPr>
          </a:p>
        </p:txBody>
      </p:sp>
      <p:cxnSp>
        <p:nvCxnSpPr>
          <p:cNvPr id="32" name="Straight Arrow Connector 31"/>
          <p:cNvCxnSpPr>
            <a:stCxn id="12" idx="2"/>
            <a:endCxn id="31" idx="0"/>
          </p:cNvCxnSpPr>
          <p:nvPr/>
        </p:nvCxnSpPr>
        <p:spPr>
          <a:xfrm rot="16200000" flipH="1">
            <a:off x="6454657" y="1844557"/>
            <a:ext cx="545068" cy="642617"/>
          </a:xfrm>
          <a:prstGeom prst="straightConnector1">
            <a:avLst/>
          </a:prstGeom>
          <a:ln w="50800" cmpd="dbl">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7" idx="5"/>
            <a:endCxn id="31" idx="1"/>
          </p:cNvCxnSpPr>
          <p:nvPr/>
        </p:nvCxnSpPr>
        <p:spPr>
          <a:xfrm rot="16200000" flipH="1">
            <a:off x="5029200" y="1581382"/>
            <a:ext cx="658066" cy="1279154"/>
          </a:xfrm>
          <a:prstGeom prst="straightConnector1">
            <a:avLst/>
          </a:prstGeom>
          <a:ln w="50800" cmpd="dbl">
            <a:tailEnd type="arrow"/>
          </a:ln>
          <a:effectLst/>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657600" y="39624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Arrival Slowness</a:t>
            </a:r>
            <a:endParaRPr lang="en-US" dirty="0">
              <a:solidFill>
                <a:schemeClr val="accent1"/>
              </a:solidFill>
            </a:endParaRPr>
          </a:p>
        </p:txBody>
      </p:sp>
      <p:sp>
        <p:nvSpPr>
          <p:cNvPr id="40" name="Oval 39"/>
          <p:cNvSpPr/>
          <p:nvPr/>
        </p:nvSpPr>
        <p:spPr>
          <a:xfrm>
            <a:off x="6477000" y="3886200"/>
            <a:ext cx="1676400" cy="6858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Arrival Azimuth</a:t>
            </a:r>
            <a:endParaRPr lang="en-US" dirty="0">
              <a:solidFill>
                <a:schemeClr val="accent1"/>
              </a:solidFill>
            </a:endParaRPr>
          </a:p>
        </p:txBody>
      </p:sp>
      <p:sp>
        <p:nvSpPr>
          <p:cNvPr id="41" name="Oval 40"/>
          <p:cNvSpPr/>
          <p:nvPr/>
        </p:nvSpPr>
        <p:spPr>
          <a:xfrm>
            <a:off x="609600" y="3962400"/>
            <a:ext cx="18288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Arrival Time</a:t>
            </a:r>
            <a:endParaRPr lang="en-US" dirty="0">
              <a:solidFill>
                <a:schemeClr val="accent1"/>
              </a:solidFill>
            </a:endParaRPr>
          </a:p>
        </p:txBody>
      </p:sp>
      <p:sp>
        <p:nvSpPr>
          <p:cNvPr id="42" name="Oval 41"/>
          <p:cNvSpPr/>
          <p:nvPr/>
        </p:nvSpPr>
        <p:spPr>
          <a:xfrm>
            <a:off x="609600" y="2895600"/>
            <a:ext cx="1905000" cy="6858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IASPEI Time</a:t>
            </a:r>
            <a:endParaRPr lang="en-US" dirty="0">
              <a:solidFill>
                <a:schemeClr val="accent1"/>
              </a:solidFill>
            </a:endParaRPr>
          </a:p>
        </p:txBody>
      </p:sp>
      <p:cxnSp>
        <p:nvCxnSpPr>
          <p:cNvPr id="50" name="Straight Arrow Connector 49"/>
          <p:cNvCxnSpPr>
            <a:stCxn id="31" idx="4"/>
            <a:endCxn id="40" idx="0"/>
          </p:cNvCxnSpPr>
          <p:nvPr/>
        </p:nvCxnSpPr>
        <p:spPr>
          <a:xfrm rot="16200000" flipH="1">
            <a:off x="6838950" y="3409950"/>
            <a:ext cx="685800" cy="2667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3581400" y="3124200"/>
            <a:ext cx="1905000" cy="6096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IASPEI Slowness</a:t>
            </a:r>
            <a:endParaRPr lang="en-US" dirty="0">
              <a:solidFill>
                <a:schemeClr val="accent1"/>
              </a:solidFill>
            </a:endParaRPr>
          </a:p>
        </p:txBody>
      </p:sp>
      <p:cxnSp>
        <p:nvCxnSpPr>
          <p:cNvPr id="73" name="Straight Arrow Connector 72"/>
          <p:cNvCxnSpPr>
            <a:stCxn id="60" idx="4"/>
            <a:endCxn id="39" idx="0"/>
          </p:cNvCxnSpPr>
          <p:nvPr/>
        </p:nvCxnSpPr>
        <p:spPr>
          <a:xfrm rot="5400000">
            <a:off x="4400550" y="3829050"/>
            <a:ext cx="228600" cy="381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1219200" y="1600200"/>
            <a:ext cx="1600200" cy="609600"/>
          </a:xfrm>
          <a:prstGeom prst="ellipse">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accent1"/>
                </a:solidFill>
              </a:rPr>
              <a:t>Event</a:t>
            </a:r>
          </a:p>
          <a:p>
            <a:pPr algn="ctr" fontAlgn="auto">
              <a:spcBef>
                <a:spcPts val="0"/>
              </a:spcBef>
              <a:spcAft>
                <a:spcPts val="0"/>
              </a:spcAft>
              <a:defRPr/>
            </a:pPr>
            <a:r>
              <a:rPr lang="en-US" dirty="0" smtClean="0">
                <a:solidFill>
                  <a:schemeClr val="accent1"/>
                </a:solidFill>
              </a:rPr>
              <a:t>Time</a:t>
            </a:r>
            <a:endParaRPr lang="en-US" dirty="0">
              <a:solidFill>
                <a:schemeClr val="accent1"/>
              </a:solidFill>
            </a:endParaRPr>
          </a:p>
        </p:txBody>
      </p:sp>
      <p:cxnSp>
        <p:nvCxnSpPr>
          <p:cNvPr id="119" name="Straight Arrow Connector 118"/>
          <p:cNvCxnSpPr>
            <a:stCxn id="99" idx="4"/>
            <a:endCxn id="42" idx="0"/>
          </p:cNvCxnSpPr>
          <p:nvPr/>
        </p:nvCxnSpPr>
        <p:spPr>
          <a:xfrm rot="5400000">
            <a:off x="1447800" y="2324100"/>
            <a:ext cx="685800" cy="457200"/>
          </a:xfrm>
          <a:prstGeom prst="straightConnector1">
            <a:avLst/>
          </a:prstGeom>
          <a:ln w="50800" cmpd="dbl">
            <a:tailEnd type="arrow"/>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4" idx="2"/>
            <a:endCxn id="42" idx="7"/>
          </p:cNvCxnSpPr>
          <p:nvPr/>
        </p:nvCxnSpPr>
        <p:spPr>
          <a:xfrm rot="10800000" flipV="1">
            <a:off x="2235620" y="2590799"/>
            <a:ext cx="1117181" cy="405233"/>
          </a:xfrm>
          <a:prstGeom prst="straightConnector1">
            <a:avLst/>
          </a:prstGeom>
          <a:ln w="50800" cmpd="dbl">
            <a:tailEnd type="arrow"/>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stCxn id="14" idx="4"/>
            <a:endCxn id="60" idx="0"/>
          </p:cNvCxnSpPr>
          <p:nvPr/>
        </p:nvCxnSpPr>
        <p:spPr>
          <a:xfrm rot="16200000" flipH="1">
            <a:off x="4210050" y="2800350"/>
            <a:ext cx="304800" cy="342900"/>
          </a:xfrm>
          <a:prstGeom prst="straightConnector1">
            <a:avLst/>
          </a:prstGeom>
          <a:ln w="50800" cmpd="dbl">
            <a:tailEnd type="arrow"/>
          </a:ln>
          <a:effectLst/>
        </p:spPr>
        <p:style>
          <a:lnRef idx="2">
            <a:schemeClr val="accent1"/>
          </a:lnRef>
          <a:fillRef idx="0">
            <a:schemeClr val="accent1"/>
          </a:fillRef>
          <a:effectRef idx="1">
            <a:schemeClr val="accent1"/>
          </a:effectRef>
          <a:fontRef idx="minor">
            <a:schemeClr val="tx1"/>
          </a:fontRef>
        </p:style>
      </p:cxnSp>
      <p:sp>
        <p:nvSpPr>
          <p:cNvPr id="26" name="Slide Number Placeholder 5"/>
          <p:cNvSpPr>
            <a:spLocks noGrp="1"/>
          </p:cNvSpPr>
          <p:nvPr>
            <p:ph type="sldNum" sz="quarter" idx="12"/>
          </p:nvPr>
        </p:nvSpPr>
        <p:spPr>
          <a:xfrm>
            <a:off x="8229600" y="6248400"/>
            <a:ext cx="762000" cy="365125"/>
          </a:xfrm>
          <a:noFill/>
        </p:spPr>
        <p:txBody>
          <a:bodyPr/>
          <a:lstStyle/>
          <a:p>
            <a:fld id="{DC91D0FA-C5CA-437E-8F31-068B179ECB7C}" type="slidenum">
              <a:rPr lang="en-US"/>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Generative Model</a:t>
            </a:r>
          </a:p>
        </p:txBody>
      </p:sp>
      <p:sp>
        <p:nvSpPr>
          <p:cNvPr id="4" name="Rectangle 3"/>
          <p:cNvSpPr/>
          <p:nvPr/>
        </p:nvSpPr>
        <p:spPr>
          <a:xfrm>
            <a:off x="381000" y="2057400"/>
            <a:ext cx="5257800" cy="41910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5" name="Rectangle 4"/>
          <p:cNvSpPr/>
          <p:nvPr/>
        </p:nvSpPr>
        <p:spPr>
          <a:xfrm>
            <a:off x="5867400" y="3124200"/>
            <a:ext cx="3124200" cy="25908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45" name="TextBox 5"/>
          <p:cNvSpPr txBox="1">
            <a:spLocks noChangeArrowheads="1"/>
          </p:cNvSpPr>
          <p:nvPr/>
        </p:nvSpPr>
        <p:spPr bwMode="auto">
          <a:xfrm>
            <a:off x="4191000" y="4953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7" name="Rectangle 6"/>
          <p:cNvSpPr/>
          <p:nvPr/>
        </p:nvSpPr>
        <p:spPr>
          <a:xfrm>
            <a:off x="6096000" y="3581400"/>
            <a:ext cx="2667000" cy="16764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9" name="Oval 8"/>
          <p:cNvSpPr/>
          <p:nvPr/>
        </p:nvSpPr>
        <p:spPr>
          <a:xfrm>
            <a:off x="7391400" y="4876800"/>
            <a:ext cx="13716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a:t>
            </a:r>
            <a:r>
              <a:rPr lang="en-US" dirty="0" smtClean="0">
                <a:solidFill>
                  <a:schemeClr val="accent1"/>
                </a:solidFill>
              </a:rPr>
              <a:t>false</a:t>
            </a:r>
            <a:endParaRPr lang="en-US" dirty="0">
              <a:solidFill>
                <a:schemeClr val="accent1"/>
              </a:solidFill>
            </a:endParaRPr>
          </a:p>
        </p:txBody>
      </p:sp>
      <p:sp>
        <p:nvSpPr>
          <p:cNvPr id="11" name="Rectangle 10"/>
          <p:cNvSpPr/>
          <p:nvPr/>
        </p:nvSpPr>
        <p:spPr>
          <a:xfrm>
            <a:off x="533400" y="2971800"/>
            <a:ext cx="4953000" cy="2743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 name="Oval 9"/>
          <p:cNvSpPr/>
          <p:nvPr/>
        </p:nvSpPr>
        <p:spPr>
          <a:xfrm>
            <a:off x="6553200" y="3962400"/>
            <a:ext cx="1676400" cy="60960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12" name="Oval 11"/>
          <p:cNvSpPr/>
          <p:nvPr/>
        </p:nvSpPr>
        <p:spPr>
          <a:xfrm>
            <a:off x="4191000" y="5867400"/>
            <a:ext cx="1447800" cy="3810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 events</a:t>
            </a:r>
          </a:p>
        </p:txBody>
      </p:sp>
      <p:sp>
        <p:nvSpPr>
          <p:cNvPr id="10253" name="TextBox 13"/>
          <p:cNvSpPr txBox="1">
            <a:spLocks noChangeArrowheads="1"/>
          </p:cNvSpPr>
          <p:nvPr/>
        </p:nvSpPr>
        <p:spPr bwMode="auto">
          <a:xfrm>
            <a:off x="4419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0254" name="TextBox 14"/>
          <p:cNvSpPr txBox="1">
            <a:spLocks noChangeArrowheads="1"/>
          </p:cNvSpPr>
          <p:nvPr/>
        </p:nvSpPr>
        <p:spPr bwMode="auto">
          <a:xfrm>
            <a:off x="7848600" y="5334000"/>
            <a:ext cx="1096963" cy="369888"/>
          </a:xfrm>
          <a:prstGeom prst="rect">
            <a:avLst/>
          </a:prstGeom>
          <a:noFill/>
          <a:ln w="9525">
            <a:noFill/>
            <a:miter lim="800000"/>
            <a:headEnd/>
            <a:tailEnd/>
          </a:ln>
        </p:spPr>
        <p:txBody>
          <a:bodyPr wrap="none">
            <a:spAutoFit/>
          </a:bodyPr>
          <a:lstStyle/>
          <a:p>
            <a:r>
              <a:rPr lang="en-US" dirty="0">
                <a:latin typeface="Constantia" pitchFamily="18" charset="0"/>
              </a:rPr>
              <a:t>#stations</a:t>
            </a:r>
          </a:p>
        </p:txBody>
      </p:sp>
      <p:sp>
        <p:nvSpPr>
          <p:cNvPr id="16" name="Oval 15"/>
          <p:cNvSpPr/>
          <p:nvPr/>
        </p:nvSpPr>
        <p:spPr>
          <a:xfrm>
            <a:off x="2133600" y="2133600"/>
            <a:ext cx="1371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Event</a:t>
            </a:r>
          </a:p>
        </p:txBody>
      </p:sp>
      <p:sp>
        <p:nvSpPr>
          <p:cNvPr id="17" name="Rectangle 16"/>
          <p:cNvSpPr/>
          <p:nvPr/>
        </p:nvSpPr>
        <p:spPr>
          <a:xfrm>
            <a:off x="838200" y="3276600"/>
            <a:ext cx="4343400" cy="1981200"/>
          </a:xfrm>
          <a:prstGeom prst="rect">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0257" name="TextBox 17"/>
          <p:cNvSpPr txBox="1">
            <a:spLocks noChangeArrowheads="1"/>
          </p:cNvSpPr>
          <p:nvPr/>
        </p:nvSpPr>
        <p:spPr bwMode="auto">
          <a:xfrm>
            <a:off x="4191000" y="4876800"/>
            <a:ext cx="981075" cy="369888"/>
          </a:xfrm>
          <a:prstGeom prst="rect">
            <a:avLst/>
          </a:prstGeom>
          <a:noFill/>
          <a:ln w="9525">
            <a:noFill/>
            <a:miter lim="800000"/>
            <a:headEnd/>
            <a:tailEnd/>
          </a:ln>
        </p:spPr>
        <p:txBody>
          <a:bodyPr wrap="none">
            <a:spAutoFit/>
          </a:bodyPr>
          <a:lstStyle/>
          <a:p>
            <a:r>
              <a:rPr lang="en-US" dirty="0">
                <a:latin typeface="Constantia" pitchFamily="18" charset="0"/>
              </a:rPr>
              <a:t>#phases</a:t>
            </a:r>
          </a:p>
        </p:txBody>
      </p:sp>
      <p:sp>
        <p:nvSpPr>
          <p:cNvPr id="20" name="Oval 19"/>
          <p:cNvSpPr/>
          <p:nvPr/>
        </p:nvSpPr>
        <p:spPr>
          <a:xfrm>
            <a:off x="1371600" y="4419600"/>
            <a:ext cx="1676400" cy="609600"/>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path path="circle">
              <a:fillToRect l="50000" t="130000" r="50000" b="-30000"/>
            </a:path>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Detection</a:t>
            </a:r>
          </a:p>
        </p:txBody>
      </p:sp>
      <p:sp>
        <p:nvSpPr>
          <p:cNvPr id="23" name="Oval 22"/>
          <p:cNvSpPr/>
          <p:nvPr/>
        </p:nvSpPr>
        <p:spPr>
          <a:xfrm>
            <a:off x="914400" y="3429000"/>
            <a:ext cx="19812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Is Detected </a:t>
            </a:r>
          </a:p>
        </p:txBody>
      </p:sp>
      <p:sp>
        <p:nvSpPr>
          <p:cNvPr id="24" name="Oval 23"/>
          <p:cNvSpPr/>
          <p:nvPr/>
        </p:nvSpPr>
        <p:spPr>
          <a:xfrm>
            <a:off x="2971800" y="3429000"/>
            <a:ext cx="2133600" cy="533400"/>
          </a:xfrm>
          <a:prstGeom prst="ellipse">
            <a:avLst/>
          </a:prstGeom>
          <a:solidFill>
            <a:schemeClr val="lt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accent1"/>
                </a:solidFill>
              </a:rPr>
              <a:t>Transmission</a:t>
            </a:r>
          </a:p>
        </p:txBody>
      </p:sp>
      <p:cxnSp>
        <p:nvCxnSpPr>
          <p:cNvPr id="26" name="Straight Arrow Connector 25"/>
          <p:cNvCxnSpPr>
            <a:stCxn id="16" idx="4"/>
            <a:endCxn id="23" idx="0"/>
          </p:cNvCxnSpPr>
          <p:nvPr/>
        </p:nvCxnSpPr>
        <p:spPr>
          <a:xfrm rot="5400000">
            <a:off x="1981200" y="2590800"/>
            <a:ext cx="762000" cy="91440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6" idx="4"/>
            <a:endCxn id="24" idx="0"/>
          </p:cNvCxnSpPr>
          <p:nvPr/>
        </p:nvCxnSpPr>
        <p:spPr>
          <a:xfrm rot="16200000" flipH="1">
            <a:off x="3048000" y="2438400"/>
            <a:ext cx="762000" cy="1219200"/>
          </a:xfrm>
          <a:prstGeom prst="straightConnector1">
            <a:avLst/>
          </a:prstGeom>
          <a:ln w="50800" cmpd="dbl">
            <a:tailEnd type="arrow"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4"/>
            <a:endCxn id="20" idx="7"/>
          </p:cNvCxnSpPr>
          <p:nvPr/>
        </p:nvCxnSpPr>
        <p:spPr>
          <a:xfrm rot="5400000">
            <a:off x="3147312" y="3617586"/>
            <a:ext cx="546474" cy="1236103"/>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124200" y="4267200"/>
            <a:ext cx="2076273" cy="369332"/>
          </a:xfrm>
          <a:prstGeom prst="rect">
            <a:avLst/>
          </a:prstGeom>
        </p:spPr>
        <p:txBody>
          <a:bodyPr wrap="none">
            <a:spAutoFit/>
          </a:bodyPr>
          <a:lstStyle/>
          <a:p>
            <a:pPr algn="ctr" fontAlgn="auto">
              <a:spcBef>
                <a:spcPts val="0"/>
              </a:spcBef>
              <a:spcAft>
                <a:spcPts val="0"/>
              </a:spcAft>
              <a:defRPr/>
            </a:pPr>
            <a:r>
              <a:rPr lang="en-US" dirty="0">
                <a:solidFill>
                  <a:schemeClr val="accent1"/>
                </a:solidFill>
              </a:rPr>
              <a:t>Is Detected = True</a:t>
            </a:r>
          </a:p>
        </p:txBody>
      </p:sp>
      <p:sp>
        <p:nvSpPr>
          <p:cNvPr id="25"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Amplitude &amp; Rate</a:t>
            </a:r>
            <a:endParaRPr lang="en-US" dirty="0"/>
          </a:p>
        </p:txBody>
      </p:sp>
      <p:pic>
        <p:nvPicPr>
          <p:cNvPr id="6" name="Content Placeholder 5" descr="false_logamp_P_6.png"/>
          <p:cNvPicPr>
            <a:picLocks noGrp="1" noChangeAspect="1"/>
          </p:cNvPicPr>
          <p:nvPr>
            <p:ph idx="1"/>
          </p:nvPr>
        </p:nvPicPr>
        <p:blipFill>
          <a:blip r:embed="rId3" cstate="print"/>
          <a:stretch>
            <a:fillRect/>
          </a:stretch>
        </p:blipFill>
        <p:spPr>
          <a:xfrm>
            <a:off x="1663552" y="1935163"/>
            <a:ext cx="5816895" cy="4389437"/>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3200" dirty="0" smtClean="0"/>
              <a:t>Seismology</a:t>
            </a:r>
          </a:p>
          <a:p>
            <a:r>
              <a:rPr lang="en-US" sz="3200" dirty="0" smtClean="0"/>
              <a:t>Generative Model</a:t>
            </a:r>
          </a:p>
          <a:p>
            <a:r>
              <a:rPr lang="en-US" sz="3200" dirty="0" smtClean="0">
                <a:solidFill>
                  <a:srgbClr val="FF0000"/>
                </a:solidFill>
              </a:rPr>
              <a:t>Inference</a:t>
            </a:r>
          </a:p>
          <a:p>
            <a:r>
              <a:rPr lang="en-US" sz="3200" dirty="0" smtClean="0"/>
              <a:t>Results</a:t>
            </a:r>
            <a:endParaRPr lang="en-US" sz="3200" dirty="0"/>
          </a:p>
        </p:txBody>
      </p:sp>
      <p:sp>
        <p:nvSpPr>
          <p:cNvPr id="4"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CTBT &amp; IMS</a:t>
            </a:r>
            <a:endParaRPr lang="en-US" dirty="0"/>
          </a:p>
        </p:txBody>
      </p:sp>
      <p:sp>
        <p:nvSpPr>
          <p:cNvPr id="3" name="Content Placeholder 2"/>
          <p:cNvSpPr>
            <a:spLocks noGrp="1"/>
          </p:cNvSpPr>
          <p:nvPr>
            <p:ph idx="1"/>
          </p:nvPr>
        </p:nvSpPr>
        <p:spPr>
          <a:xfrm>
            <a:off x="533400" y="2971800"/>
            <a:ext cx="8229600" cy="4389437"/>
          </a:xfrm>
        </p:spPr>
        <p:txBody>
          <a:bodyPr/>
          <a:lstStyle/>
          <a:p>
            <a:pPr eaLnBrk="1" hangingPunct="1"/>
            <a:r>
              <a:rPr lang="en-US" dirty="0" smtClean="0"/>
              <a:t>Bans </a:t>
            </a:r>
            <a:r>
              <a:rPr lang="en-US" dirty="0" smtClean="0"/>
              <a:t>all testing </a:t>
            </a:r>
            <a:r>
              <a:rPr lang="en-US" dirty="0" smtClean="0"/>
              <a:t>of nuclear weapons on earth</a:t>
            </a:r>
          </a:p>
          <a:p>
            <a:pPr lvl="1" eaLnBrk="1" hangingPunct="1"/>
            <a:r>
              <a:rPr lang="en-US" dirty="0" smtClean="0"/>
              <a:t>Allows for outside inspection of 1000km</a:t>
            </a:r>
            <a:r>
              <a:rPr lang="en-US" baseline="30000" dirty="0" smtClean="0"/>
              <a:t>2</a:t>
            </a:r>
          </a:p>
          <a:p>
            <a:r>
              <a:rPr lang="en-US" dirty="0" smtClean="0"/>
              <a:t>~ 110 seismic stations in IMS (International Monitoring </a:t>
            </a:r>
            <a:r>
              <a:rPr lang="en-US" dirty="0" smtClean="0"/>
              <a:t>System)</a:t>
            </a:r>
            <a:endParaRPr lang="en-US" dirty="0" smtClean="0"/>
          </a:p>
          <a:p>
            <a:pPr eaLnBrk="1" hangingPunct="1"/>
            <a:r>
              <a:rPr lang="en-US" dirty="0" smtClean="0"/>
              <a:t>Need 9 more ratifications including US, China</a:t>
            </a:r>
          </a:p>
          <a:p>
            <a:pPr eaLnBrk="1" hangingPunct="1"/>
            <a:r>
              <a:rPr lang="en-US" dirty="0" smtClean="0"/>
              <a:t>US Senate refused to ratify in 1998</a:t>
            </a:r>
          </a:p>
          <a:p>
            <a:pPr lvl="1" eaLnBrk="1" hangingPunct="1"/>
            <a:r>
              <a:rPr lang="en-US" dirty="0" smtClean="0"/>
              <a:t> “too hard to monitor</a:t>
            </a:r>
            <a:r>
              <a:rPr lang="en-US" dirty="0" smtClean="0"/>
              <a:t>”</a:t>
            </a:r>
          </a:p>
        </p:txBody>
      </p:sp>
      <p:pic>
        <p:nvPicPr>
          <p:cNvPr id="5" name="Picture 292" descr="ims.png"/>
          <p:cNvPicPr>
            <a:picLocks noChangeAspect="1"/>
          </p:cNvPicPr>
          <p:nvPr/>
        </p:nvPicPr>
        <p:blipFill>
          <a:blip r:embed="rId3" cstate="print"/>
          <a:srcRect/>
          <a:stretch>
            <a:fillRect/>
          </a:stretch>
        </p:blipFill>
        <p:spPr bwMode="auto">
          <a:xfrm>
            <a:off x="3505200" y="838200"/>
            <a:ext cx="3962400" cy="2146019"/>
          </a:xfrm>
          <a:prstGeom prst="rect">
            <a:avLst/>
          </a:prstGeom>
          <a:noFill/>
          <a:ln w="9525">
            <a:noFill/>
            <a:miter lim="800000"/>
            <a:headEnd/>
            <a:tailEnd/>
          </a:ln>
        </p:spPr>
      </p:pic>
      <p:sp>
        <p:nvSpPr>
          <p:cNvPr id="6" name="TextBox 5"/>
          <p:cNvSpPr txBox="1"/>
          <p:nvPr/>
        </p:nvSpPr>
        <p:spPr>
          <a:xfrm>
            <a:off x="7330683" y="1447800"/>
            <a:ext cx="1813317" cy="646331"/>
          </a:xfrm>
          <a:prstGeom prst="rect">
            <a:avLst/>
          </a:prstGeom>
          <a:noFill/>
        </p:spPr>
        <p:txBody>
          <a:bodyPr wrap="none" rtlCol="0">
            <a:spAutoFit/>
          </a:bodyPr>
          <a:lstStyle/>
          <a:p>
            <a:r>
              <a:rPr lang="en-US" dirty="0" smtClean="0">
                <a:solidFill>
                  <a:srgbClr val="00B0F0"/>
                </a:solidFill>
              </a:rPr>
              <a:t>seismic stations</a:t>
            </a:r>
          </a:p>
          <a:p>
            <a:r>
              <a:rPr lang="en-US" dirty="0" smtClean="0">
                <a:solidFill>
                  <a:srgbClr val="FF0000"/>
                </a:solidFill>
              </a:rPr>
              <a:t>other stations</a:t>
            </a:r>
          </a:p>
        </p:txBody>
      </p:sp>
      <p:sp>
        <p:nvSpPr>
          <p:cNvPr id="7"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Inference Overview</a:t>
            </a:r>
          </a:p>
        </p:txBody>
      </p:sp>
      <p:sp>
        <p:nvSpPr>
          <p:cNvPr id="30723" name="Content Placeholder 2"/>
          <p:cNvSpPr>
            <a:spLocks noGrp="1"/>
          </p:cNvSpPr>
          <p:nvPr>
            <p:ph idx="1"/>
          </p:nvPr>
        </p:nvSpPr>
        <p:spPr/>
        <p:txBody>
          <a:bodyPr/>
          <a:lstStyle/>
          <a:p>
            <a:r>
              <a:rPr lang="en-US" i="1" dirty="0" smtClean="0"/>
              <a:t>Max a-posteriori </a:t>
            </a:r>
            <a:r>
              <a:rPr lang="en-US" dirty="0" smtClean="0"/>
              <a:t>(MAP) seismic event bulletin</a:t>
            </a:r>
          </a:p>
          <a:p>
            <a:r>
              <a:rPr lang="en-US" dirty="0" smtClean="0"/>
              <a:t>Easier to compare to SEL3</a:t>
            </a:r>
          </a:p>
          <a:p>
            <a:r>
              <a:rPr lang="en-US" dirty="0" smtClean="0"/>
              <a:t>Continuously incorporate new detections in the hypothesis</a:t>
            </a:r>
          </a:p>
          <a:p>
            <a:r>
              <a:rPr lang="en-US" dirty="0" smtClean="0"/>
              <a:t>Heuristic search moves improve the probability</a:t>
            </a:r>
          </a:p>
          <a:p>
            <a:pPr lvl="1"/>
            <a:r>
              <a:rPr lang="en-US" dirty="0" smtClean="0"/>
              <a:t>Birth</a:t>
            </a:r>
          </a:p>
          <a:p>
            <a:pPr lvl="1"/>
            <a:r>
              <a:rPr lang="en-US" dirty="0" err="1" smtClean="0"/>
              <a:t>Reassociate</a:t>
            </a:r>
            <a:endParaRPr lang="en-US" dirty="0" smtClean="0"/>
          </a:p>
          <a:p>
            <a:pPr lvl="1"/>
            <a:r>
              <a:rPr lang="en-US" dirty="0" smtClean="0"/>
              <a:t>Relocate</a:t>
            </a:r>
          </a:p>
          <a:p>
            <a:pPr lvl="1"/>
            <a:r>
              <a:rPr lang="en-US" dirty="0" smtClean="0"/>
              <a:t>Death</a:t>
            </a:r>
          </a:p>
        </p:txBody>
      </p:sp>
      <p:sp>
        <p:nvSpPr>
          <p:cNvPr id="4"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Inference Example</a:t>
            </a:r>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1748"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31749"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dirty="0">
                <a:latin typeface="Constantia" pitchFamily="18" charset="0"/>
              </a:rPr>
              <a:t>e1</a:t>
            </a:r>
          </a:p>
        </p:txBody>
      </p:sp>
      <p:sp>
        <p:nvSpPr>
          <p:cNvPr id="31750" name="TextBox 9"/>
          <p:cNvSpPr txBox="1">
            <a:spLocks noChangeArrowheads="1"/>
          </p:cNvSpPr>
          <p:nvPr/>
        </p:nvSpPr>
        <p:spPr bwMode="auto">
          <a:xfrm>
            <a:off x="1219200" y="2819400"/>
            <a:ext cx="407988" cy="369888"/>
          </a:xfrm>
          <a:prstGeom prst="rect">
            <a:avLst/>
          </a:prstGeom>
          <a:noFill/>
          <a:ln w="9525">
            <a:noFill/>
            <a:miter lim="800000"/>
            <a:headEnd/>
            <a:tailEnd/>
          </a:ln>
        </p:spPr>
        <p:txBody>
          <a:bodyPr wrap="none">
            <a:spAutoFit/>
          </a:bodyPr>
          <a:lstStyle/>
          <a:p>
            <a:r>
              <a:rPr lang="en-US" dirty="0">
                <a:latin typeface="Constantia" pitchFamily="18" charset="0"/>
              </a:rPr>
              <a:t>e2</a:t>
            </a:r>
          </a:p>
        </p:txBody>
      </p:sp>
      <p:sp>
        <p:nvSpPr>
          <p:cNvPr id="31751"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31752"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31753"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31754"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dirty="0">
                <a:solidFill>
                  <a:srgbClr val="00B0F0"/>
                </a:solidFill>
                <a:latin typeface="Constantia" pitchFamily="18" charset="0"/>
              </a:rPr>
              <a:t>Detections</a:t>
            </a:r>
          </a:p>
        </p:txBody>
      </p:sp>
      <p:sp>
        <p:nvSpPr>
          <p:cNvPr id="31755"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d2</a:t>
            </a:r>
          </a:p>
        </p:txBody>
      </p:sp>
      <p:sp>
        <p:nvSpPr>
          <p:cNvPr id="31756"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31757"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31758"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1759"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31760"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1761"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d8</a:t>
            </a:r>
          </a:p>
        </p:txBody>
      </p:sp>
      <p:sp>
        <p:nvSpPr>
          <p:cNvPr id="31762"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31763"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31764"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31765"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31766"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31767"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cxnSp>
        <p:nvCxnSpPr>
          <p:cNvPr id="33" name="Straight Arrow Connector 32"/>
          <p:cNvCxnSpPr>
            <a:stCxn id="31749" idx="2"/>
            <a:endCxn id="31752" idx="0"/>
          </p:cNvCxnSpPr>
          <p:nvPr/>
        </p:nvCxnSpPr>
        <p:spPr>
          <a:xfrm rot="16200000" flipH="1">
            <a:off x="183357" y="3571081"/>
            <a:ext cx="1306512" cy="542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1771" name="TextBox 38"/>
          <p:cNvSpPr txBox="1">
            <a:spLocks noChangeArrowheads="1"/>
          </p:cNvSpPr>
          <p:nvPr/>
        </p:nvSpPr>
        <p:spPr bwMode="auto">
          <a:xfrm>
            <a:off x="3124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1749" idx="2"/>
            <a:endCxn id="31756" idx="0"/>
          </p:cNvCxnSpPr>
          <p:nvPr/>
        </p:nvCxnSpPr>
        <p:spPr>
          <a:xfrm rot="16200000" flipH="1">
            <a:off x="996157" y="2758281"/>
            <a:ext cx="1306512" cy="2168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1750" idx="2"/>
            <a:endCxn id="31755" idx="0"/>
          </p:cNvCxnSpPr>
          <p:nvPr/>
        </p:nvCxnSpPr>
        <p:spPr>
          <a:xfrm rot="16200000" flipH="1">
            <a:off x="850901" y="3760787"/>
            <a:ext cx="1306512" cy="1635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1750" idx="2"/>
            <a:endCxn id="31761" idx="0"/>
          </p:cNvCxnSpPr>
          <p:nvPr/>
        </p:nvCxnSpPr>
        <p:spPr>
          <a:xfrm rot="16200000" flipH="1">
            <a:off x="2720182" y="1891506"/>
            <a:ext cx="1306512" cy="3902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1751" idx="2"/>
            <a:endCxn id="31758"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1751" idx="2"/>
            <a:endCxn id="31763"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Inference : Birth Move</a:t>
            </a:r>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2772"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32773"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a:latin typeface="Constantia" pitchFamily="18" charset="0"/>
              </a:rPr>
              <a:t>e1</a:t>
            </a:r>
          </a:p>
        </p:txBody>
      </p:sp>
      <p:sp>
        <p:nvSpPr>
          <p:cNvPr id="32774" name="TextBox 9"/>
          <p:cNvSpPr txBox="1">
            <a:spLocks noChangeArrowheads="1"/>
          </p:cNvSpPr>
          <p:nvPr/>
        </p:nvSpPr>
        <p:spPr bwMode="auto">
          <a:xfrm>
            <a:off x="1219200" y="2819400"/>
            <a:ext cx="407988" cy="369888"/>
          </a:xfrm>
          <a:prstGeom prst="rect">
            <a:avLst/>
          </a:prstGeom>
          <a:noFill/>
          <a:ln w="9525">
            <a:noFill/>
            <a:miter lim="800000"/>
            <a:headEnd/>
            <a:tailEnd/>
          </a:ln>
        </p:spPr>
        <p:txBody>
          <a:bodyPr wrap="none">
            <a:spAutoFit/>
          </a:bodyPr>
          <a:lstStyle/>
          <a:p>
            <a:r>
              <a:rPr lang="en-US">
                <a:latin typeface="Constantia" pitchFamily="18" charset="0"/>
              </a:rPr>
              <a:t>e2</a:t>
            </a:r>
          </a:p>
        </p:txBody>
      </p:sp>
      <p:sp>
        <p:nvSpPr>
          <p:cNvPr id="32775"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32776"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32777"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32778"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Detections</a:t>
            </a:r>
          </a:p>
        </p:txBody>
      </p:sp>
      <p:sp>
        <p:nvSpPr>
          <p:cNvPr id="32779"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d2</a:t>
            </a:r>
          </a:p>
        </p:txBody>
      </p:sp>
      <p:sp>
        <p:nvSpPr>
          <p:cNvPr id="32780"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32781"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32782"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2783"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32784"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2785"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d8</a:t>
            </a:r>
          </a:p>
        </p:txBody>
      </p:sp>
      <p:sp>
        <p:nvSpPr>
          <p:cNvPr id="32786"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32787"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32788"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32789"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32790"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32791"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cxnSp>
        <p:nvCxnSpPr>
          <p:cNvPr id="33" name="Straight Arrow Connector 32"/>
          <p:cNvCxnSpPr>
            <a:stCxn id="32773" idx="2"/>
            <a:endCxn id="32776" idx="0"/>
          </p:cNvCxnSpPr>
          <p:nvPr/>
        </p:nvCxnSpPr>
        <p:spPr>
          <a:xfrm rot="16200000" flipH="1">
            <a:off x="183357" y="3571081"/>
            <a:ext cx="1306512" cy="542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2795" name="TextBox 38"/>
          <p:cNvSpPr txBox="1">
            <a:spLocks noChangeArrowheads="1"/>
          </p:cNvSpPr>
          <p:nvPr/>
        </p:nvSpPr>
        <p:spPr bwMode="auto">
          <a:xfrm>
            <a:off x="3124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2773" idx="2"/>
            <a:endCxn id="32780" idx="0"/>
          </p:cNvCxnSpPr>
          <p:nvPr/>
        </p:nvCxnSpPr>
        <p:spPr>
          <a:xfrm rot="16200000" flipH="1">
            <a:off x="996157" y="2758281"/>
            <a:ext cx="1306512" cy="2168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2774" idx="2"/>
            <a:endCxn id="32779" idx="0"/>
          </p:cNvCxnSpPr>
          <p:nvPr/>
        </p:nvCxnSpPr>
        <p:spPr>
          <a:xfrm rot="16200000" flipH="1">
            <a:off x="850901" y="3760787"/>
            <a:ext cx="1306512" cy="1635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2774" idx="2"/>
            <a:endCxn id="32785" idx="0"/>
          </p:cNvCxnSpPr>
          <p:nvPr/>
        </p:nvCxnSpPr>
        <p:spPr>
          <a:xfrm rot="16200000" flipH="1">
            <a:off x="2720182" y="1891506"/>
            <a:ext cx="1306512" cy="3902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2775" idx="2"/>
            <a:endCxn id="32782"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2775" idx="2"/>
            <a:endCxn id="32787"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803" name="TextBox 35"/>
          <p:cNvSpPr txBox="1">
            <a:spLocks noChangeArrowheads="1"/>
          </p:cNvSpPr>
          <p:nvPr/>
        </p:nvSpPr>
        <p:spPr bwMode="auto">
          <a:xfrm>
            <a:off x="2057400" y="2514600"/>
            <a:ext cx="417513" cy="369888"/>
          </a:xfrm>
          <a:prstGeom prst="rect">
            <a:avLst/>
          </a:prstGeom>
          <a:noFill/>
          <a:ln w="9525">
            <a:noFill/>
            <a:miter lim="800000"/>
            <a:headEnd/>
            <a:tailEnd/>
          </a:ln>
        </p:spPr>
        <p:txBody>
          <a:bodyPr wrap="none">
            <a:spAutoFit/>
          </a:bodyPr>
          <a:lstStyle/>
          <a:p>
            <a:r>
              <a:rPr lang="en-US">
                <a:latin typeface="Constantia" pitchFamily="18" charset="0"/>
              </a:rPr>
              <a:t>e4</a:t>
            </a:r>
          </a:p>
        </p:txBody>
      </p:sp>
      <p:sp>
        <p:nvSpPr>
          <p:cNvPr id="32804" name="TextBox 36"/>
          <p:cNvSpPr txBox="1">
            <a:spLocks noChangeArrowheads="1"/>
          </p:cNvSpPr>
          <p:nvPr/>
        </p:nvSpPr>
        <p:spPr bwMode="auto">
          <a:xfrm>
            <a:off x="39624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cxnSp>
        <p:nvCxnSpPr>
          <p:cNvPr id="45" name="Straight Arrow Connector 44"/>
          <p:cNvCxnSpPr>
            <a:stCxn id="32803" idx="2"/>
            <a:endCxn id="32782" idx="0"/>
          </p:cNvCxnSpPr>
          <p:nvPr/>
        </p:nvCxnSpPr>
        <p:spPr>
          <a:xfrm rot="16200000" flipH="1">
            <a:off x="2071688" y="3078163"/>
            <a:ext cx="1611312" cy="1223962"/>
          </a:xfrm>
          <a:prstGeom prst="straightConnector1">
            <a:avLst/>
          </a:prstGeom>
          <a:ln w="25400">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32803" idx="2"/>
            <a:endCxn id="32787" idx="0"/>
          </p:cNvCxnSpPr>
          <p:nvPr/>
        </p:nvCxnSpPr>
        <p:spPr>
          <a:xfrm rot="16200000" flipH="1">
            <a:off x="3389313" y="1760538"/>
            <a:ext cx="1611312" cy="3859212"/>
          </a:xfrm>
          <a:prstGeom prst="straightConnector1">
            <a:avLst/>
          </a:prstGeom>
          <a:ln w="25400">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2804" idx="2"/>
            <a:endCxn id="32783" idx="0"/>
          </p:cNvCxnSpPr>
          <p:nvPr/>
        </p:nvCxnSpPr>
        <p:spPr>
          <a:xfrm rot="16200000" flipH="1">
            <a:off x="3634582" y="3718719"/>
            <a:ext cx="1306512" cy="247650"/>
          </a:xfrm>
          <a:prstGeom prst="straightConnector1">
            <a:avLst/>
          </a:prstGeom>
          <a:ln w="25400">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32804" idx="2"/>
            <a:endCxn id="32785" idx="0"/>
          </p:cNvCxnSpPr>
          <p:nvPr/>
        </p:nvCxnSpPr>
        <p:spPr>
          <a:xfrm rot="16200000" flipH="1">
            <a:off x="4090988" y="3262313"/>
            <a:ext cx="1306512" cy="1160462"/>
          </a:xfrm>
          <a:prstGeom prst="straightConnector1">
            <a:avLst/>
          </a:prstGeom>
          <a:ln w="25400">
            <a:prstDash val="sysDash"/>
            <a:tailEnd type="arrow"/>
          </a:ln>
        </p:spPr>
        <p:style>
          <a:lnRef idx="2">
            <a:schemeClr val="accent1"/>
          </a:lnRef>
          <a:fillRef idx="0">
            <a:schemeClr val="accent1"/>
          </a:fillRef>
          <a:effectRef idx="1">
            <a:schemeClr val="accent1"/>
          </a:effectRef>
          <a:fontRef idx="minor">
            <a:schemeClr val="tx1"/>
          </a:fontRef>
        </p:style>
      </p:cxnSp>
      <p:sp>
        <p:nvSpPr>
          <p:cNvPr id="43"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Inference : Birth Move</a:t>
            </a:r>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3796"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33797"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a:latin typeface="Constantia" pitchFamily="18" charset="0"/>
              </a:rPr>
              <a:t>e1</a:t>
            </a:r>
          </a:p>
        </p:txBody>
      </p:sp>
      <p:sp>
        <p:nvSpPr>
          <p:cNvPr id="33798" name="TextBox 9"/>
          <p:cNvSpPr txBox="1">
            <a:spLocks noChangeArrowheads="1"/>
          </p:cNvSpPr>
          <p:nvPr/>
        </p:nvSpPr>
        <p:spPr bwMode="auto">
          <a:xfrm>
            <a:off x="1219200" y="2819400"/>
            <a:ext cx="407988" cy="369888"/>
          </a:xfrm>
          <a:prstGeom prst="rect">
            <a:avLst/>
          </a:prstGeom>
          <a:noFill/>
          <a:ln w="9525">
            <a:noFill/>
            <a:miter lim="800000"/>
            <a:headEnd/>
            <a:tailEnd/>
          </a:ln>
        </p:spPr>
        <p:txBody>
          <a:bodyPr wrap="none">
            <a:spAutoFit/>
          </a:bodyPr>
          <a:lstStyle/>
          <a:p>
            <a:r>
              <a:rPr lang="en-US">
                <a:latin typeface="Constantia" pitchFamily="18" charset="0"/>
              </a:rPr>
              <a:t>e2</a:t>
            </a:r>
          </a:p>
        </p:txBody>
      </p:sp>
      <p:sp>
        <p:nvSpPr>
          <p:cNvPr id="33799"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33800"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33801"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33802"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Detections</a:t>
            </a:r>
          </a:p>
        </p:txBody>
      </p:sp>
      <p:sp>
        <p:nvSpPr>
          <p:cNvPr id="33803"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d2</a:t>
            </a:r>
          </a:p>
        </p:txBody>
      </p:sp>
      <p:sp>
        <p:nvSpPr>
          <p:cNvPr id="33804"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33805"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33806"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3807"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33808"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3809"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d8</a:t>
            </a:r>
          </a:p>
        </p:txBody>
      </p:sp>
      <p:sp>
        <p:nvSpPr>
          <p:cNvPr id="33810"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33811"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33812"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33813"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33814"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33815"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cxnSp>
        <p:nvCxnSpPr>
          <p:cNvPr id="33" name="Straight Arrow Connector 32"/>
          <p:cNvCxnSpPr>
            <a:stCxn id="33797" idx="2"/>
            <a:endCxn id="33800" idx="0"/>
          </p:cNvCxnSpPr>
          <p:nvPr/>
        </p:nvCxnSpPr>
        <p:spPr>
          <a:xfrm rot="16200000" flipH="1">
            <a:off x="183357" y="3571081"/>
            <a:ext cx="1306512" cy="542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3819" name="TextBox 38"/>
          <p:cNvSpPr txBox="1">
            <a:spLocks noChangeArrowheads="1"/>
          </p:cNvSpPr>
          <p:nvPr/>
        </p:nvSpPr>
        <p:spPr bwMode="auto">
          <a:xfrm>
            <a:off x="3124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3797" idx="2"/>
            <a:endCxn id="33804" idx="0"/>
          </p:cNvCxnSpPr>
          <p:nvPr/>
        </p:nvCxnSpPr>
        <p:spPr>
          <a:xfrm rot="16200000" flipH="1">
            <a:off x="996157" y="2758281"/>
            <a:ext cx="1306512" cy="2168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3798" idx="2"/>
            <a:endCxn id="33803" idx="0"/>
          </p:cNvCxnSpPr>
          <p:nvPr/>
        </p:nvCxnSpPr>
        <p:spPr>
          <a:xfrm rot="16200000" flipH="1">
            <a:off x="850901" y="3760787"/>
            <a:ext cx="1306512" cy="1635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3798" idx="2"/>
            <a:endCxn id="33809" idx="0"/>
          </p:cNvCxnSpPr>
          <p:nvPr/>
        </p:nvCxnSpPr>
        <p:spPr>
          <a:xfrm rot="16200000" flipH="1">
            <a:off x="2720182" y="1891506"/>
            <a:ext cx="1306512" cy="3902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3799" idx="2"/>
            <a:endCxn id="33806"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3799" idx="2"/>
            <a:endCxn id="33811"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827" name="TextBox 35"/>
          <p:cNvSpPr txBox="1">
            <a:spLocks noChangeArrowheads="1"/>
          </p:cNvSpPr>
          <p:nvPr/>
        </p:nvSpPr>
        <p:spPr bwMode="auto">
          <a:xfrm>
            <a:off x="2057400" y="2514600"/>
            <a:ext cx="417513" cy="369888"/>
          </a:xfrm>
          <a:prstGeom prst="rect">
            <a:avLst/>
          </a:prstGeom>
          <a:noFill/>
          <a:ln w="9525">
            <a:noFill/>
            <a:miter lim="800000"/>
            <a:headEnd/>
            <a:tailEnd/>
          </a:ln>
        </p:spPr>
        <p:txBody>
          <a:bodyPr wrap="none">
            <a:spAutoFit/>
          </a:bodyPr>
          <a:lstStyle/>
          <a:p>
            <a:r>
              <a:rPr lang="en-US">
                <a:latin typeface="Constantia" pitchFamily="18" charset="0"/>
              </a:rPr>
              <a:t>e4</a:t>
            </a:r>
          </a:p>
        </p:txBody>
      </p:sp>
      <p:sp>
        <p:nvSpPr>
          <p:cNvPr id="33828" name="TextBox 36"/>
          <p:cNvSpPr txBox="1">
            <a:spLocks noChangeArrowheads="1"/>
          </p:cNvSpPr>
          <p:nvPr/>
        </p:nvSpPr>
        <p:spPr bwMode="auto">
          <a:xfrm>
            <a:off x="39624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sp>
        <p:nvSpPr>
          <p:cNvPr id="37"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Inference : </a:t>
            </a:r>
            <a:r>
              <a:rPr lang="en-US" dirty="0" err="1" smtClean="0"/>
              <a:t>Reassociate</a:t>
            </a:r>
            <a:r>
              <a:rPr lang="en-US" dirty="0" smtClean="0"/>
              <a:t> Detections</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4820"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34821"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a:latin typeface="Constantia" pitchFamily="18" charset="0"/>
              </a:rPr>
              <a:t>e1</a:t>
            </a:r>
          </a:p>
        </p:txBody>
      </p:sp>
      <p:sp>
        <p:nvSpPr>
          <p:cNvPr id="34822" name="TextBox 9"/>
          <p:cNvSpPr txBox="1">
            <a:spLocks noChangeArrowheads="1"/>
          </p:cNvSpPr>
          <p:nvPr/>
        </p:nvSpPr>
        <p:spPr bwMode="auto">
          <a:xfrm>
            <a:off x="1219200" y="2819400"/>
            <a:ext cx="407988" cy="369888"/>
          </a:xfrm>
          <a:prstGeom prst="rect">
            <a:avLst/>
          </a:prstGeom>
          <a:noFill/>
          <a:ln w="9525">
            <a:noFill/>
            <a:miter lim="800000"/>
            <a:headEnd/>
            <a:tailEnd/>
          </a:ln>
        </p:spPr>
        <p:txBody>
          <a:bodyPr wrap="none">
            <a:spAutoFit/>
          </a:bodyPr>
          <a:lstStyle/>
          <a:p>
            <a:r>
              <a:rPr lang="en-US">
                <a:latin typeface="Constantia" pitchFamily="18" charset="0"/>
              </a:rPr>
              <a:t>e2</a:t>
            </a:r>
          </a:p>
        </p:txBody>
      </p:sp>
      <p:sp>
        <p:nvSpPr>
          <p:cNvPr id="34823"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34824"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34825"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34826"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Detections</a:t>
            </a:r>
          </a:p>
        </p:txBody>
      </p:sp>
      <p:sp>
        <p:nvSpPr>
          <p:cNvPr id="34827"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d2</a:t>
            </a:r>
          </a:p>
        </p:txBody>
      </p:sp>
      <p:sp>
        <p:nvSpPr>
          <p:cNvPr id="34828"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34829"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34830"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4831"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34832"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4833"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d8</a:t>
            </a:r>
          </a:p>
        </p:txBody>
      </p:sp>
      <p:sp>
        <p:nvSpPr>
          <p:cNvPr id="34834"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34835"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34836"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34837"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34838"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34839"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cxnSp>
        <p:nvCxnSpPr>
          <p:cNvPr id="33" name="Straight Arrow Connector 32"/>
          <p:cNvCxnSpPr>
            <a:stCxn id="34821" idx="2"/>
            <a:endCxn id="34824" idx="0"/>
          </p:cNvCxnSpPr>
          <p:nvPr/>
        </p:nvCxnSpPr>
        <p:spPr>
          <a:xfrm rot="16200000" flipH="1">
            <a:off x="183357" y="3571081"/>
            <a:ext cx="1306512" cy="542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4843" name="TextBox 38"/>
          <p:cNvSpPr txBox="1">
            <a:spLocks noChangeArrowheads="1"/>
          </p:cNvSpPr>
          <p:nvPr/>
        </p:nvSpPr>
        <p:spPr bwMode="auto">
          <a:xfrm>
            <a:off x="3124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4821" idx="2"/>
            <a:endCxn id="34828" idx="0"/>
          </p:cNvCxnSpPr>
          <p:nvPr/>
        </p:nvCxnSpPr>
        <p:spPr>
          <a:xfrm rot="16200000" flipH="1">
            <a:off x="996157" y="2758281"/>
            <a:ext cx="1306512" cy="2168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4822" idx="2"/>
            <a:endCxn id="34827" idx="0"/>
          </p:cNvCxnSpPr>
          <p:nvPr/>
        </p:nvCxnSpPr>
        <p:spPr>
          <a:xfrm rot="16200000" flipH="1">
            <a:off x="850901" y="3760787"/>
            <a:ext cx="1306512" cy="1635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4822" idx="2"/>
            <a:endCxn id="34833" idx="0"/>
          </p:cNvCxnSpPr>
          <p:nvPr/>
        </p:nvCxnSpPr>
        <p:spPr>
          <a:xfrm rot="16200000" flipH="1">
            <a:off x="2720182" y="1891506"/>
            <a:ext cx="1306512" cy="390207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4823" idx="2"/>
            <a:endCxn id="34830"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4823" idx="2"/>
            <a:endCxn id="34835"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851" name="TextBox 35"/>
          <p:cNvSpPr txBox="1">
            <a:spLocks noChangeArrowheads="1"/>
          </p:cNvSpPr>
          <p:nvPr/>
        </p:nvSpPr>
        <p:spPr bwMode="auto">
          <a:xfrm>
            <a:off x="2057400" y="2514600"/>
            <a:ext cx="417513" cy="369888"/>
          </a:xfrm>
          <a:prstGeom prst="rect">
            <a:avLst/>
          </a:prstGeom>
          <a:noFill/>
          <a:ln w="9525">
            <a:noFill/>
            <a:miter lim="800000"/>
            <a:headEnd/>
            <a:tailEnd/>
          </a:ln>
        </p:spPr>
        <p:txBody>
          <a:bodyPr wrap="none">
            <a:spAutoFit/>
          </a:bodyPr>
          <a:lstStyle/>
          <a:p>
            <a:r>
              <a:rPr lang="en-US">
                <a:latin typeface="Constantia" pitchFamily="18" charset="0"/>
              </a:rPr>
              <a:t>e4</a:t>
            </a:r>
          </a:p>
        </p:txBody>
      </p:sp>
      <p:sp>
        <p:nvSpPr>
          <p:cNvPr id="34852" name="TextBox 36"/>
          <p:cNvSpPr txBox="1">
            <a:spLocks noChangeArrowheads="1"/>
          </p:cNvSpPr>
          <p:nvPr/>
        </p:nvSpPr>
        <p:spPr bwMode="auto">
          <a:xfrm>
            <a:off x="39624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cxnSp>
        <p:nvCxnSpPr>
          <p:cNvPr id="43" name="Straight Arrow Connector 42"/>
          <p:cNvCxnSpPr>
            <a:stCxn id="34852" idx="2"/>
            <a:endCxn id="34831" idx="0"/>
          </p:cNvCxnSpPr>
          <p:nvPr/>
        </p:nvCxnSpPr>
        <p:spPr>
          <a:xfrm rot="16200000" flipH="1">
            <a:off x="3634582" y="3718719"/>
            <a:ext cx="1306512"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4852" idx="2"/>
            <a:endCxn id="34833" idx="0"/>
          </p:cNvCxnSpPr>
          <p:nvPr/>
        </p:nvCxnSpPr>
        <p:spPr>
          <a:xfrm rot="16200000" flipH="1">
            <a:off x="4090988" y="3262313"/>
            <a:ext cx="1306512" cy="11604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Inference : </a:t>
            </a:r>
            <a:r>
              <a:rPr lang="en-US" dirty="0" err="1" smtClean="0"/>
              <a:t>Reassociate</a:t>
            </a:r>
            <a:r>
              <a:rPr lang="en-US" dirty="0" smtClean="0"/>
              <a:t> Detections</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5844"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35845"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a:latin typeface="Constantia" pitchFamily="18" charset="0"/>
              </a:rPr>
              <a:t>e1</a:t>
            </a:r>
          </a:p>
        </p:txBody>
      </p:sp>
      <p:sp>
        <p:nvSpPr>
          <p:cNvPr id="35846" name="TextBox 9"/>
          <p:cNvSpPr txBox="1">
            <a:spLocks noChangeArrowheads="1"/>
          </p:cNvSpPr>
          <p:nvPr/>
        </p:nvSpPr>
        <p:spPr bwMode="auto">
          <a:xfrm>
            <a:off x="1219200" y="2819400"/>
            <a:ext cx="407988" cy="369888"/>
          </a:xfrm>
          <a:prstGeom prst="rect">
            <a:avLst/>
          </a:prstGeom>
          <a:noFill/>
          <a:ln w="9525">
            <a:noFill/>
            <a:miter lim="800000"/>
            <a:headEnd/>
            <a:tailEnd/>
          </a:ln>
        </p:spPr>
        <p:txBody>
          <a:bodyPr wrap="none">
            <a:spAutoFit/>
          </a:bodyPr>
          <a:lstStyle/>
          <a:p>
            <a:r>
              <a:rPr lang="en-US">
                <a:latin typeface="Constantia" pitchFamily="18" charset="0"/>
              </a:rPr>
              <a:t>e2</a:t>
            </a:r>
          </a:p>
        </p:txBody>
      </p:sp>
      <p:sp>
        <p:nvSpPr>
          <p:cNvPr id="35847"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35848"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35849"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35850"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Detections</a:t>
            </a:r>
          </a:p>
        </p:txBody>
      </p:sp>
      <p:sp>
        <p:nvSpPr>
          <p:cNvPr id="35851"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d2</a:t>
            </a:r>
          </a:p>
        </p:txBody>
      </p:sp>
      <p:sp>
        <p:nvSpPr>
          <p:cNvPr id="35852"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35853"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35854"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5855"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35856"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5857"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d8</a:t>
            </a:r>
          </a:p>
        </p:txBody>
      </p:sp>
      <p:sp>
        <p:nvSpPr>
          <p:cNvPr id="35858"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35859"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35860"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35861"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35862"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35863"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cxnSp>
        <p:nvCxnSpPr>
          <p:cNvPr id="33" name="Straight Arrow Connector 32"/>
          <p:cNvCxnSpPr>
            <a:stCxn id="35845" idx="2"/>
            <a:endCxn id="35848" idx="0"/>
          </p:cNvCxnSpPr>
          <p:nvPr/>
        </p:nvCxnSpPr>
        <p:spPr>
          <a:xfrm rot="16200000" flipH="1">
            <a:off x="183357" y="3571081"/>
            <a:ext cx="1306512" cy="542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5867" name="TextBox 38"/>
          <p:cNvSpPr txBox="1">
            <a:spLocks noChangeArrowheads="1"/>
          </p:cNvSpPr>
          <p:nvPr/>
        </p:nvSpPr>
        <p:spPr bwMode="auto">
          <a:xfrm>
            <a:off x="3124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5845" idx="2"/>
            <a:endCxn id="35852" idx="0"/>
          </p:cNvCxnSpPr>
          <p:nvPr/>
        </p:nvCxnSpPr>
        <p:spPr>
          <a:xfrm rot="16200000" flipH="1">
            <a:off x="996157" y="2758281"/>
            <a:ext cx="1306512" cy="2168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5846" idx="2"/>
            <a:endCxn id="35851" idx="0"/>
          </p:cNvCxnSpPr>
          <p:nvPr/>
        </p:nvCxnSpPr>
        <p:spPr>
          <a:xfrm rot="16200000" flipH="1">
            <a:off x="850901" y="3760787"/>
            <a:ext cx="1306512" cy="1635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5847" idx="2"/>
            <a:endCxn id="35854"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5847" idx="2"/>
            <a:endCxn id="35859"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874" name="TextBox 35"/>
          <p:cNvSpPr txBox="1">
            <a:spLocks noChangeArrowheads="1"/>
          </p:cNvSpPr>
          <p:nvPr/>
        </p:nvSpPr>
        <p:spPr bwMode="auto">
          <a:xfrm>
            <a:off x="2057400" y="2514600"/>
            <a:ext cx="417513" cy="369888"/>
          </a:xfrm>
          <a:prstGeom prst="rect">
            <a:avLst/>
          </a:prstGeom>
          <a:noFill/>
          <a:ln w="9525">
            <a:noFill/>
            <a:miter lim="800000"/>
            <a:headEnd/>
            <a:tailEnd/>
          </a:ln>
        </p:spPr>
        <p:txBody>
          <a:bodyPr wrap="none">
            <a:spAutoFit/>
          </a:bodyPr>
          <a:lstStyle/>
          <a:p>
            <a:r>
              <a:rPr lang="en-US">
                <a:latin typeface="Constantia" pitchFamily="18" charset="0"/>
              </a:rPr>
              <a:t>e4</a:t>
            </a:r>
          </a:p>
        </p:txBody>
      </p:sp>
      <p:sp>
        <p:nvSpPr>
          <p:cNvPr id="35875" name="TextBox 36"/>
          <p:cNvSpPr txBox="1">
            <a:spLocks noChangeArrowheads="1"/>
          </p:cNvSpPr>
          <p:nvPr/>
        </p:nvSpPr>
        <p:spPr bwMode="auto">
          <a:xfrm>
            <a:off x="39624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cxnSp>
        <p:nvCxnSpPr>
          <p:cNvPr id="43" name="Straight Arrow Connector 42"/>
          <p:cNvCxnSpPr>
            <a:stCxn id="35875" idx="2"/>
            <a:endCxn id="35855" idx="0"/>
          </p:cNvCxnSpPr>
          <p:nvPr/>
        </p:nvCxnSpPr>
        <p:spPr>
          <a:xfrm rot="16200000" flipH="1">
            <a:off x="3634582" y="3718719"/>
            <a:ext cx="1306512"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5875" idx="2"/>
            <a:endCxn id="35857" idx="0"/>
          </p:cNvCxnSpPr>
          <p:nvPr/>
        </p:nvCxnSpPr>
        <p:spPr>
          <a:xfrm rot="16200000" flipH="1">
            <a:off x="4090988" y="3262313"/>
            <a:ext cx="1306512" cy="11604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Inference : Relocate Events</a:t>
            </a:r>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6868"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36869"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a:latin typeface="Constantia" pitchFamily="18" charset="0"/>
              </a:rPr>
              <a:t>e1</a:t>
            </a:r>
          </a:p>
        </p:txBody>
      </p:sp>
      <p:sp>
        <p:nvSpPr>
          <p:cNvPr id="36870" name="TextBox 9"/>
          <p:cNvSpPr txBox="1">
            <a:spLocks noChangeArrowheads="1"/>
          </p:cNvSpPr>
          <p:nvPr/>
        </p:nvSpPr>
        <p:spPr bwMode="auto">
          <a:xfrm>
            <a:off x="1219200" y="2819400"/>
            <a:ext cx="407988" cy="369888"/>
          </a:xfrm>
          <a:prstGeom prst="rect">
            <a:avLst/>
          </a:prstGeom>
          <a:noFill/>
          <a:ln w="9525">
            <a:noFill/>
            <a:miter lim="800000"/>
            <a:headEnd/>
            <a:tailEnd/>
          </a:ln>
        </p:spPr>
        <p:txBody>
          <a:bodyPr wrap="none">
            <a:spAutoFit/>
          </a:bodyPr>
          <a:lstStyle/>
          <a:p>
            <a:r>
              <a:rPr lang="en-US">
                <a:latin typeface="Constantia" pitchFamily="18" charset="0"/>
              </a:rPr>
              <a:t>e2</a:t>
            </a:r>
          </a:p>
        </p:txBody>
      </p:sp>
      <p:sp>
        <p:nvSpPr>
          <p:cNvPr id="36871"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36872"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36873"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36874"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Detections</a:t>
            </a:r>
          </a:p>
        </p:txBody>
      </p:sp>
      <p:sp>
        <p:nvSpPr>
          <p:cNvPr id="36875"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d2</a:t>
            </a:r>
          </a:p>
        </p:txBody>
      </p:sp>
      <p:sp>
        <p:nvSpPr>
          <p:cNvPr id="36876"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36877"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36878"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6879"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36880"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6881"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d8</a:t>
            </a:r>
          </a:p>
        </p:txBody>
      </p:sp>
      <p:sp>
        <p:nvSpPr>
          <p:cNvPr id="36882"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36883"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36884"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36885"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36886"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36887"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cxnSp>
        <p:nvCxnSpPr>
          <p:cNvPr id="33" name="Straight Arrow Connector 32"/>
          <p:cNvCxnSpPr>
            <a:stCxn id="36869" idx="2"/>
            <a:endCxn id="36872" idx="0"/>
          </p:cNvCxnSpPr>
          <p:nvPr/>
        </p:nvCxnSpPr>
        <p:spPr>
          <a:xfrm rot="16200000" flipH="1">
            <a:off x="183357" y="3571081"/>
            <a:ext cx="1306512" cy="542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6891" name="TextBox 38"/>
          <p:cNvSpPr txBox="1">
            <a:spLocks noChangeArrowheads="1"/>
          </p:cNvSpPr>
          <p:nvPr/>
        </p:nvSpPr>
        <p:spPr bwMode="auto">
          <a:xfrm>
            <a:off x="3124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6869" idx="2"/>
            <a:endCxn id="36876" idx="0"/>
          </p:cNvCxnSpPr>
          <p:nvPr/>
        </p:nvCxnSpPr>
        <p:spPr>
          <a:xfrm rot="16200000" flipH="1">
            <a:off x="996157" y="2758281"/>
            <a:ext cx="1306512" cy="2168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6870" idx="2"/>
            <a:endCxn id="36875" idx="0"/>
          </p:cNvCxnSpPr>
          <p:nvPr/>
        </p:nvCxnSpPr>
        <p:spPr>
          <a:xfrm rot="16200000" flipH="1">
            <a:off x="850901" y="3760787"/>
            <a:ext cx="1306512" cy="1635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6871" idx="2"/>
            <a:endCxn id="36878"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6871" idx="2"/>
            <a:endCxn id="36883"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898" name="TextBox 35"/>
          <p:cNvSpPr txBox="1">
            <a:spLocks noChangeArrowheads="1"/>
          </p:cNvSpPr>
          <p:nvPr/>
        </p:nvSpPr>
        <p:spPr bwMode="auto">
          <a:xfrm>
            <a:off x="2057400" y="2514600"/>
            <a:ext cx="417513" cy="369888"/>
          </a:xfrm>
          <a:prstGeom prst="rect">
            <a:avLst/>
          </a:prstGeom>
          <a:noFill/>
          <a:ln w="9525">
            <a:noFill/>
            <a:miter lim="800000"/>
            <a:headEnd/>
            <a:tailEnd/>
          </a:ln>
        </p:spPr>
        <p:txBody>
          <a:bodyPr wrap="none">
            <a:spAutoFit/>
          </a:bodyPr>
          <a:lstStyle/>
          <a:p>
            <a:r>
              <a:rPr lang="en-US">
                <a:latin typeface="Constantia" pitchFamily="18" charset="0"/>
              </a:rPr>
              <a:t>e4</a:t>
            </a:r>
          </a:p>
        </p:txBody>
      </p:sp>
      <p:sp>
        <p:nvSpPr>
          <p:cNvPr id="36899" name="TextBox 36"/>
          <p:cNvSpPr txBox="1">
            <a:spLocks noChangeArrowheads="1"/>
          </p:cNvSpPr>
          <p:nvPr/>
        </p:nvSpPr>
        <p:spPr bwMode="auto">
          <a:xfrm>
            <a:off x="38100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cxnSp>
        <p:nvCxnSpPr>
          <p:cNvPr id="43" name="Straight Arrow Connector 42"/>
          <p:cNvCxnSpPr>
            <a:stCxn id="36899" idx="2"/>
            <a:endCxn id="36879" idx="0"/>
          </p:cNvCxnSpPr>
          <p:nvPr/>
        </p:nvCxnSpPr>
        <p:spPr>
          <a:xfrm rot="16200000" flipH="1">
            <a:off x="3558382" y="3642519"/>
            <a:ext cx="1306512"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6899" idx="2"/>
            <a:endCxn id="36881" idx="0"/>
          </p:cNvCxnSpPr>
          <p:nvPr/>
        </p:nvCxnSpPr>
        <p:spPr>
          <a:xfrm rot="16200000" flipH="1">
            <a:off x="4014788" y="3186113"/>
            <a:ext cx="1306512" cy="1312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902" name="TextBox 39"/>
          <p:cNvSpPr txBox="1">
            <a:spLocks noChangeArrowheads="1"/>
          </p:cNvSpPr>
          <p:nvPr/>
        </p:nvSpPr>
        <p:spPr bwMode="auto">
          <a:xfrm>
            <a:off x="44196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cxnSp>
        <p:nvCxnSpPr>
          <p:cNvPr id="46" name="Straight Arrow Connector 45"/>
          <p:cNvCxnSpPr>
            <a:stCxn id="36902" idx="1"/>
            <a:endCxn id="36899" idx="3"/>
          </p:cNvCxnSpPr>
          <p:nvPr/>
        </p:nvCxnSpPr>
        <p:spPr>
          <a:xfrm rot="10800000">
            <a:off x="4214813" y="3003550"/>
            <a:ext cx="204787"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Inference : Death Move</a:t>
            </a:r>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7892"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37893"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a:latin typeface="Constantia" pitchFamily="18" charset="0"/>
              </a:rPr>
              <a:t>e1</a:t>
            </a:r>
          </a:p>
        </p:txBody>
      </p:sp>
      <p:sp>
        <p:nvSpPr>
          <p:cNvPr id="37894" name="TextBox 9"/>
          <p:cNvSpPr txBox="1">
            <a:spLocks noChangeArrowheads="1"/>
          </p:cNvSpPr>
          <p:nvPr/>
        </p:nvSpPr>
        <p:spPr bwMode="auto">
          <a:xfrm>
            <a:off x="1219200" y="2819400"/>
            <a:ext cx="407988" cy="369888"/>
          </a:xfrm>
          <a:prstGeom prst="rect">
            <a:avLst/>
          </a:prstGeom>
          <a:noFill/>
          <a:ln w="9525">
            <a:noFill/>
            <a:miter lim="800000"/>
            <a:headEnd/>
            <a:tailEnd/>
          </a:ln>
        </p:spPr>
        <p:txBody>
          <a:bodyPr wrap="none">
            <a:spAutoFit/>
          </a:bodyPr>
          <a:lstStyle/>
          <a:p>
            <a:r>
              <a:rPr lang="en-US">
                <a:solidFill>
                  <a:srgbClr val="C00000"/>
                </a:solidFill>
                <a:latin typeface="Constantia" pitchFamily="18" charset="0"/>
              </a:rPr>
              <a:t>e2</a:t>
            </a:r>
          </a:p>
        </p:txBody>
      </p:sp>
      <p:sp>
        <p:nvSpPr>
          <p:cNvPr id="37895"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37896"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37897"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37898"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Detections</a:t>
            </a:r>
          </a:p>
        </p:txBody>
      </p:sp>
      <p:sp>
        <p:nvSpPr>
          <p:cNvPr id="37899"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d2</a:t>
            </a:r>
          </a:p>
        </p:txBody>
      </p:sp>
      <p:sp>
        <p:nvSpPr>
          <p:cNvPr id="37900"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37901"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37902"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7903"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37904"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7905"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d8</a:t>
            </a:r>
          </a:p>
        </p:txBody>
      </p:sp>
      <p:sp>
        <p:nvSpPr>
          <p:cNvPr id="37906"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37907"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37908"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37909"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37910"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37911"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cxnSp>
        <p:nvCxnSpPr>
          <p:cNvPr id="33" name="Straight Arrow Connector 32"/>
          <p:cNvCxnSpPr>
            <a:stCxn id="37893" idx="2"/>
            <a:endCxn id="37896" idx="0"/>
          </p:cNvCxnSpPr>
          <p:nvPr/>
        </p:nvCxnSpPr>
        <p:spPr>
          <a:xfrm rot="16200000" flipH="1">
            <a:off x="183357" y="3571081"/>
            <a:ext cx="1306512" cy="542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7915" name="TextBox 38"/>
          <p:cNvSpPr txBox="1">
            <a:spLocks noChangeArrowheads="1"/>
          </p:cNvSpPr>
          <p:nvPr/>
        </p:nvSpPr>
        <p:spPr bwMode="auto">
          <a:xfrm>
            <a:off x="3124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7893" idx="2"/>
            <a:endCxn id="37900" idx="0"/>
          </p:cNvCxnSpPr>
          <p:nvPr/>
        </p:nvCxnSpPr>
        <p:spPr>
          <a:xfrm rot="16200000" flipH="1">
            <a:off x="996157" y="2758281"/>
            <a:ext cx="1306512" cy="2168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7894" idx="2"/>
            <a:endCxn id="37899" idx="0"/>
          </p:cNvCxnSpPr>
          <p:nvPr/>
        </p:nvCxnSpPr>
        <p:spPr>
          <a:xfrm rot="16200000" flipH="1">
            <a:off x="850901" y="3760787"/>
            <a:ext cx="1306512" cy="16351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7895" idx="2"/>
            <a:endCxn id="37902"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7895" idx="2"/>
            <a:endCxn id="37907"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922" name="TextBox 35"/>
          <p:cNvSpPr txBox="1">
            <a:spLocks noChangeArrowheads="1"/>
          </p:cNvSpPr>
          <p:nvPr/>
        </p:nvSpPr>
        <p:spPr bwMode="auto">
          <a:xfrm>
            <a:off x="2057400" y="2514600"/>
            <a:ext cx="417513" cy="369888"/>
          </a:xfrm>
          <a:prstGeom prst="rect">
            <a:avLst/>
          </a:prstGeom>
          <a:noFill/>
          <a:ln w="9525">
            <a:noFill/>
            <a:miter lim="800000"/>
            <a:headEnd/>
            <a:tailEnd/>
          </a:ln>
        </p:spPr>
        <p:txBody>
          <a:bodyPr wrap="none">
            <a:spAutoFit/>
          </a:bodyPr>
          <a:lstStyle/>
          <a:p>
            <a:r>
              <a:rPr lang="en-US">
                <a:solidFill>
                  <a:srgbClr val="C00000"/>
                </a:solidFill>
                <a:latin typeface="Constantia" pitchFamily="18" charset="0"/>
              </a:rPr>
              <a:t>e4</a:t>
            </a:r>
          </a:p>
        </p:txBody>
      </p:sp>
      <p:sp>
        <p:nvSpPr>
          <p:cNvPr id="37923" name="TextBox 36"/>
          <p:cNvSpPr txBox="1">
            <a:spLocks noChangeArrowheads="1"/>
          </p:cNvSpPr>
          <p:nvPr/>
        </p:nvSpPr>
        <p:spPr bwMode="auto">
          <a:xfrm>
            <a:off x="38100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cxnSp>
        <p:nvCxnSpPr>
          <p:cNvPr id="43" name="Straight Arrow Connector 42"/>
          <p:cNvCxnSpPr>
            <a:stCxn id="37923" idx="2"/>
            <a:endCxn id="37903" idx="0"/>
          </p:cNvCxnSpPr>
          <p:nvPr/>
        </p:nvCxnSpPr>
        <p:spPr>
          <a:xfrm rot="16200000" flipH="1">
            <a:off x="3558382" y="3642519"/>
            <a:ext cx="1306512"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7923" idx="2"/>
            <a:endCxn id="37905" idx="0"/>
          </p:cNvCxnSpPr>
          <p:nvPr/>
        </p:nvCxnSpPr>
        <p:spPr>
          <a:xfrm rot="16200000" flipH="1">
            <a:off x="4014788" y="3186113"/>
            <a:ext cx="1306512" cy="1312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Inference : Death Move</a:t>
            </a:r>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8916"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38917"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a:latin typeface="Constantia" pitchFamily="18" charset="0"/>
              </a:rPr>
              <a:t>e1</a:t>
            </a:r>
          </a:p>
        </p:txBody>
      </p:sp>
      <p:sp>
        <p:nvSpPr>
          <p:cNvPr id="38918"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38919"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38920"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38921"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Detections</a:t>
            </a:r>
          </a:p>
        </p:txBody>
      </p:sp>
      <p:sp>
        <p:nvSpPr>
          <p:cNvPr id="38922"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d2</a:t>
            </a:r>
          </a:p>
        </p:txBody>
      </p:sp>
      <p:sp>
        <p:nvSpPr>
          <p:cNvPr id="38923"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38924"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38925"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8926"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38927"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8928"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d8</a:t>
            </a:r>
          </a:p>
        </p:txBody>
      </p:sp>
      <p:sp>
        <p:nvSpPr>
          <p:cNvPr id="38929"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38930"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38931"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38932"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38933"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38934"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cxnSp>
        <p:nvCxnSpPr>
          <p:cNvPr id="33" name="Straight Arrow Connector 32"/>
          <p:cNvCxnSpPr>
            <a:stCxn id="38917" idx="2"/>
            <a:endCxn id="38919" idx="0"/>
          </p:cNvCxnSpPr>
          <p:nvPr/>
        </p:nvCxnSpPr>
        <p:spPr>
          <a:xfrm rot="16200000" flipH="1">
            <a:off x="183357" y="3571081"/>
            <a:ext cx="1306512" cy="542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2286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290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8938" name="TextBox 38"/>
          <p:cNvSpPr txBox="1">
            <a:spLocks noChangeArrowheads="1"/>
          </p:cNvSpPr>
          <p:nvPr/>
        </p:nvSpPr>
        <p:spPr bwMode="auto">
          <a:xfrm>
            <a:off x="3124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18288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191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8917" idx="2"/>
            <a:endCxn id="38923" idx="0"/>
          </p:cNvCxnSpPr>
          <p:nvPr/>
        </p:nvCxnSpPr>
        <p:spPr>
          <a:xfrm rot="16200000" flipH="1">
            <a:off x="996157" y="2758281"/>
            <a:ext cx="1306512" cy="2168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8918" idx="2"/>
            <a:endCxn id="38925"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8918" idx="2"/>
            <a:endCxn id="38930"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944" name="TextBox 36"/>
          <p:cNvSpPr txBox="1">
            <a:spLocks noChangeArrowheads="1"/>
          </p:cNvSpPr>
          <p:nvPr/>
        </p:nvSpPr>
        <p:spPr bwMode="auto">
          <a:xfrm>
            <a:off x="38100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cxnSp>
        <p:nvCxnSpPr>
          <p:cNvPr id="43" name="Straight Arrow Connector 42"/>
          <p:cNvCxnSpPr>
            <a:stCxn id="38944" idx="2"/>
            <a:endCxn id="38926" idx="0"/>
          </p:cNvCxnSpPr>
          <p:nvPr/>
        </p:nvCxnSpPr>
        <p:spPr>
          <a:xfrm rot="16200000" flipH="1">
            <a:off x="3558382" y="3642519"/>
            <a:ext cx="1306512"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8944" idx="2"/>
            <a:endCxn id="38928" idx="0"/>
          </p:cNvCxnSpPr>
          <p:nvPr/>
        </p:nvCxnSpPr>
        <p:spPr>
          <a:xfrm rot="16200000" flipH="1">
            <a:off x="4014788" y="3186113"/>
            <a:ext cx="1306512" cy="1312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Inference : Move Window Forward</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9940"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39941"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a:latin typeface="Constantia" pitchFamily="18" charset="0"/>
              </a:rPr>
              <a:t>e1</a:t>
            </a:r>
          </a:p>
        </p:txBody>
      </p:sp>
      <p:sp>
        <p:nvSpPr>
          <p:cNvPr id="39942"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39943"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39944"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39945"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Detections</a:t>
            </a:r>
          </a:p>
        </p:txBody>
      </p:sp>
      <p:sp>
        <p:nvSpPr>
          <p:cNvPr id="39946"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d2</a:t>
            </a:r>
          </a:p>
        </p:txBody>
      </p:sp>
      <p:sp>
        <p:nvSpPr>
          <p:cNvPr id="39947"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39948"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39949"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9950"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39951"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39952"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d8</a:t>
            </a:r>
          </a:p>
        </p:txBody>
      </p:sp>
      <p:sp>
        <p:nvSpPr>
          <p:cNvPr id="39953"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39954"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39955"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39956"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39957"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39958"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sp>
        <p:nvSpPr>
          <p:cNvPr id="39959" name="TextBox 30"/>
          <p:cNvSpPr txBox="1">
            <a:spLocks noChangeArrowheads="1"/>
          </p:cNvSpPr>
          <p:nvPr/>
        </p:nvSpPr>
        <p:spPr bwMode="auto">
          <a:xfrm>
            <a:off x="8153400" y="4495800"/>
            <a:ext cx="50958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d14</a:t>
            </a:r>
          </a:p>
        </p:txBody>
      </p:sp>
      <p:cxnSp>
        <p:nvCxnSpPr>
          <p:cNvPr id="33" name="Straight Arrow Connector 32"/>
          <p:cNvCxnSpPr>
            <a:stCxn id="39941" idx="2"/>
            <a:endCxn id="39943" idx="0"/>
          </p:cNvCxnSpPr>
          <p:nvPr/>
        </p:nvCxnSpPr>
        <p:spPr>
          <a:xfrm rot="16200000" flipH="1">
            <a:off x="183357" y="3571081"/>
            <a:ext cx="1306512" cy="542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16002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52578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39963" name="TextBox 38"/>
          <p:cNvSpPr txBox="1">
            <a:spLocks noChangeArrowheads="1"/>
          </p:cNvSpPr>
          <p:nvPr/>
        </p:nvSpPr>
        <p:spPr bwMode="auto">
          <a:xfrm>
            <a:off x="5029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36576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096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9941" idx="2"/>
            <a:endCxn id="39947" idx="0"/>
          </p:cNvCxnSpPr>
          <p:nvPr/>
        </p:nvCxnSpPr>
        <p:spPr>
          <a:xfrm rot="16200000" flipH="1">
            <a:off x="996157" y="2758281"/>
            <a:ext cx="1306512" cy="2168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9942" idx="2"/>
            <a:endCxn id="39949"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9942" idx="2"/>
            <a:endCxn id="39954"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969" name="TextBox 36"/>
          <p:cNvSpPr txBox="1">
            <a:spLocks noChangeArrowheads="1"/>
          </p:cNvSpPr>
          <p:nvPr/>
        </p:nvSpPr>
        <p:spPr bwMode="auto">
          <a:xfrm>
            <a:off x="38100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cxnSp>
        <p:nvCxnSpPr>
          <p:cNvPr id="43" name="Straight Arrow Connector 42"/>
          <p:cNvCxnSpPr>
            <a:stCxn id="39969" idx="2"/>
            <a:endCxn id="39950" idx="0"/>
          </p:cNvCxnSpPr>
          <p:nvPr/>
        </p:nvCxnSpPr>
        <p:spPr>
          <a:xfrm rot="16200000" flipH="1">
            <a:off x="3558382" y="3642519"/>
            <a:ext cx="1306512"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9969" idx="2"/>
            <a:endCxn id="39952" idx="0"/>
          </p:cNvCxnSpPr>
          <p:nvPr/>
        </p:nvCxnSpPr>
        <p:spPr>
          <a:xfrm rot="16200000" flipH="1">
            <a:off x="4014788" y="3186113"/>
            <a:ext cx="1306512" cy="1312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972" name="TextBox 35"/>
          <p:cNvSpPr txBox="1">
            <a:spLocks noChangeArrowheads="1"/>
          </p:cNvSpPr>
          <p:nvPr/>
        </p:nvSpPr>
        <p:spPr bwMode="auto">
          <a:xfrm>
            <a:off x="8634413" y="4495800"/>
            <a:ext cx="493712"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d15</a:t>
            </a:r>
          </a:p>
        </p:txBody>
      </p:sp>
      <p:sp>
        <p:nvSpPr>
          <p:cNvPr id="40" name="Oval 39"/>
          <p:cNvSpPr/>
          <p:nvPr/>
        </p:nvSpPr>
        <p:spPr>
          <a:xfrm>
            <a:off x="8077200" y="4419600"/>
            <a:ext cx="1066800" cy="533400"/>
          </a:xfrm>
          <a:prstGeom prst="ellipse">
            <a:avLst/>
          </a:prstGeom>
          <a:no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39974" name="TextBox 43"/>
          <p:cNvSpPr txBox="1">
            <a:spLocks noChangeArrowheads="1"/>
          </p:cNvSpPr>
          <p:nvPr/>
        </p:nvSpPr>
        <p:spPr bwMode="auto">
          <a:xfrm>
            <a:off x="7426325" y="5867400"/>
            <a:ext cx="1717675" cy="369888"/>
          </a:xfrm>
          <a:prstGeom prst="rect">
            <a:avLst/>
          </a:prstGeom>
          <a:noFill/>
          <a:ln w="9525">
            <a:noFill/>
            <a:miter lim="800000"/>
            <a:headEnd/>
            <a:tailEnd/>
          </a:ln>
        </p:spPr>
        <p:txBody>
          <a:bodyPr wrap="none">
            <a:spAutoFit/>
          </a:bodyPr>
          <a:lstStyle/>
          <a:p>
            <a:r>
              <a:rPr lang="en-US">
                <a:latin typeface="Constantia" pitchFamily="18" charset="0"/>
              </a:rPr>
              <a:t>New detections</a:t>
            </a:r>
          </a:p>
        </p:txBody>
      </p:sp>
      <p:cxnSp>
        <p:nvCxnSpPr>
          <p:cNvPr id="47" name="Straight Arrow Connector 46"/>
          <p:cNvCxnSpPr>
            <a:stCxn id="40" idx="4"/>
            <a:endCxn id="39974" idx="0"/>
          </p:cNvCxnSpPr>
          <p:nvPr/>
        </p:nvCxnSpPr>
        <p:spPr>
          <a:xfrm rot="5400000">
            <a:off x="7990682" y="5247481"/>
            <a:ext cx="914400" cy="325437"/>
          </a:xfrm>
          <a:prstGeom prst="straightConnector1">
            <a:avLst/>
          </a:prstGeom>
          <a:ln w="25400">
            <a:solidFill>
              <a:srgbClr val="FFC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3200" dirty="0" smtClean="0">
                <a:solidFill>
                  <a:srgbClr val="FF0000"/>
                </a:solidFill>
              </a:rPr>
              <a:t>Seismology</a:t>
            </a:r>
          </a:p>
          <a:p>
            <a:r>
              <a:rPr lang="en-US" sz="3200" dirty="0" smtClean="0"/>
              <a:t>Generative Model</a:t>
            </a:r>
          </a:p>
          <a:p>
            <a:r>
              <a:rPr lang="en-US" sz="3200" dirty="0" smtClean="0"/>
              <a:t>Inference</a:t>
            </a:r>
          </a:p>
          <a:p>
            <a:r>
              <a:rPr lang="en-US" sz="3200" dirty="0" smtClean="0"/>
              <a:t>Results</a:t>
            </a:r>
            <a:endParaRPr lang="en-US" sz="3200" dirty="0"/>
          </a:p>
        </p:txBody>
      </p:sp>
      <p:sp>
        <p:nvSpPr>
          <p:cNvPr id="4"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Inference : Output stable events</a:t>
            </a:r>
            <a:endParaRPr lang="en-US" dirty="0"/>
          </a:p>
        </p:txBody>
      </p:sp>
      <p:cxnSp>
        <p:nvCxnSpPr>
          <p:cNvPr id="7" name="Straight Connector 6"/>
          <p:cNvCxnSpPr/>
          <p:nvPr/>
        </p:nvCxnSpPr>
        <p:spPr>
          <a:xfrm>
            <a:off x="304800" y="3429000"/>
            <a:ext cx="7848600" cy="0"/>
          </a:xfrm>
          <a:prstGeom prst="line">
            <a:avLst/>
          </a:prstGeom>
          <a:ln w="508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40964" name="TextBox 7"/>
          <p:cNvSpPr txBox="1">
            <a:spLocks noChangeArrowheads="1"/>
          </p:cNvSpPr>
          <p:nvPr/>
        </p:nvSpPr>
        <p:spPr bwMode="auto">
          <a:xfrm>
            <a:off x="8229600" y="3200400"/>
            <a:ext cx="642938" cy="369888"/>
          </a:xfrm>
          <a:prstGeom prst="rect">
            <a:avLst/>
          </a:prstGeom>
          <a:noFill/>
          <a:ln w="9525">
            <a:noFill/>
            <a:miter lim="800000"/>
            <a:headEnd/>
            <a:tailEnd/>
          </a:ln>
        </p:spPr>
        <p:txBody>
          <a:bodyPr wrap="none">
            <a:spAutoFit/>
          </a:bodyPr>
          <a:lstStyle/>
          <a:p>
            <a:r>
              <a:rPr lang="en-US">
                <a:latin typeface="Constantia" pitchFamily="18" charset="0"/>
              </a:rPr>
              <a:t>time</a:t>
            </a:r>
          </a:p>
        </p:txBody>
      </p:sp>
      <p:sp>
        <p:nvSpPr>
          <p:cNvPr id="40965" name="TextBox 8"/>
          <p:cNvSpPr txBox="1">
            <a:spLocks noChangeArrowheads="1"/>
          </p:cNvSpPr>
          <p:nvPr/>
        </p:nvSpPr>
        <p:spPr bwMode="auto">
          <a:xfrm>
            <a:off x="381000" y="2819400"/>
            <a:ext cx="366713" cy="369888"/>
          </a:xfrm>
          <a:prstGeom prst="rect">
            <a:avLst/>
          </a:prstGeom>
          <a:noFill/>
          <a:ln w="9525">
            <a:noFill/>
            <a:miter lim="800000"/>
            <a:headEnd/>
            <a:tailEnd/>
          </a:ln>
        </p:spPr>
        <p:txBody>
          <a:bodyPr wrap="none">
            <a:spAutoFit/>
          </a:bodyPr>
          <a:lstStyle/>
          <a:p>
            <a:r>
              <a:rPr lang="en-US">
                <a:latin typeface="Constantia" pitchFamily="18" charset="0"/>
              </a:rPr>
              <a:t>e1</a:t>
            </a:r>
          </a:p>
        </p:txBody>
      </p:sp>
      <p:sp>
        <p:nvSpPr>
          <p:cNvPr id="40966" name="TextBox 10"/>
          <p:cNvSpPr txBox="1">
            <a:spLocks noChangeArrowheads="1"/>
          </p:cNvSpPr>
          <p:nvPr/>
        </p:nvSpPr>
        <p:spPr bwMode="auto">
          <a:xfrm>
            <a:off x="2057400" y="2819400"/>
            <a:ext cx="401638" cy="369888"/>
          </a:xfrm>
          <a:prstGeom prst="rect">
            <a:avLst/>
          </a:prstGeom>
          <a:noFill/>
          <a:ln w="9525">
            <a:noFill/>
            <a:miter lim="800000"/>
            <a:headEnd/>
            <a:tailEnd/>
          </a:ln>
        </p:spPr>
        <p:txBody>
          <a:bodyPr wrap="none">
            <a:spAutoFit/>
          </a:bodyPr>
          <a:lstStyle/>
          <a:p>
            <a:r>
              <a:rPr lang="en-US">
                <a:latin typeface="Constantia" pitchFamily="18" charset="0"/>
              </a:rPr>
              <a:t>e3</a:t>
            </a:r>
          </a:p>
        </p:txBody>
      </p:sp>
      <p:sp>
        <p:nvSpPr>
          <p:cNvPr id="40967" name="TextBox 13"/>
          <p:cNvSpPr txBox="1">
            <a:spLocks noChangeArrowheads="1"/>
          </p:cNvSpPr>
          <p:nvPr/>
        </p:nvSpPr>
        <p:spPr bwMode="auto">
          <a:xfrm>
            <a:off x="914400" y="4495800"/>
            <a:ext cx="388938"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d1</a:t>
            </a:r>
          </a:p>
        </p:txBody>
      </p:sp>
      <p:sp>
        <p:nvSpPr>
          <p:cNvPr id="40968" name="TextBox 15"/>
          <p:cNvSpPr txBox="1">
            <a:spLocks noChangeArrowheads="1"/>
          </p:cNvSpPr>
          <p:nvPr/>
        </p:nvSpPr>
        <p:spPr bwMode="auto">
          <a:xfrm flipH="1">
            <a:off x="4191000" y="2133600"/>
            <a:ext cx="868363" cy="369888"/>
          </a:xfrm>
          <a:prstGeom prst="rect">
            <a:avLst/>
          </a:prstGeom>
          <a:noFill/>
          <a:ln w="9525">
            <a:noFill/>
            <a:miter lim="800000"/>
            <a:headEnd/>
            <a:tailEnd/>
          </a:ln>
        </p:spPr>
        <p:txBody>
          <a:bodyPr>
            <a:spAutoFit/>
          </a:bodyPr>
          <a:lstStyle/>
          <a:p>
            <a:r>
              <a:rPr lang="en-US">
                <a:latin typeface="Constantia" pitchFamily="18" charset="0"/>
              </a:rPr>
              <a:t>Events</a:t>
            </a:r>
          </a:p>
        </p:txBody>
      </p:sp>
      <p:sp>
        <p:nvSpPr>
          <p:cNvPr id="40969" name="TextBox 16"/>
          <p:cNvSpPr txBox="1">
            <a:spLocks noChangeArrowheads="1"/>
          </p:cNvSpPr>
          <p:nvPr/>
        </p:nvSpPr>
        <p:spPr bwMode="auto">
          <a:xfrm>
            <a:off x="3886200" y="5257800"/>
            <a:ext cx="12636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Detections</a:t>
            </a:r>
          </a:p>
        </p:txBody>
      </p:sp>
      <p:sp>
        <p:nvSpPr>
          <p:cNvPr id="40970" name="TextBox 17"/>
          <p:cNvSpPr txBox="1">
            <a:spLocks noChangeArrowheads="1"/>
          </p:cNvSpPr>
          <p:nvPr/>
        </p:nvSpPr>
        <p:spPr bwMode="auto">
          <a:xfrm>
            <a:off x="13716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d2</a:t>
            </a:r>
          </a:p>
        </p:txBody>
      </p:sp>
      <p:sp>
        <p:nvSpPr>
          <p:cNvPr id="40971" name="TextBox 18"/>
          <p:cNvSpPr txBox="1">
            <a:spLocks noChangeArrowheads="1"/>
          </p:cNvSpPr>
          <p:nvPr/>
        </p:nvSpPr>
        <p:spPr bwMode="auto">
          <a:xfrm>
            <a:off x="2514600" y="4495800"/>
            <a:ext cx="438150" cy="369888"/>
          </a:xfrm>
          <a:prstGeom prst="rect">
            <a:avLst/>
          </a:prstGeom>
          <a:noFill/>
          <a:ln w="9525">
            <a:noFill/>
            <a:miter lim="800000"/>
            <a:headEnd/>
            <a:tailEnd/>
          </a:ln>
        </p:spPr>
        <p:txBody>
          <a:bodyPr wrap="none">
            <a:spAutoFit/>
          </a:bodyPr>
          <a:lstStyle/>
          <a:p>
            <a:r>
              <a:rPr lang="en-US" dirty="0">
                <a:solidFill>
                  <a:schemeClr val="accent3"/>
                </a:solidFill>
                <a:latin typeface="Constantia" pitchFamily="18" charset="0"/>
              </a:rPr>
              <a:t>d4</a:t>
            </a:r>
          </a:p>
        </p:txBody>
      </p:sp>
      <p:sp>
        <p:nvSpPr>
          <p:cNvPr id="40972" name="TextBox 19"/>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r>
              <a:rPr lang="en-US">
                <a:solidFill>
                  <a:srgbClr val="00B0F0"/>
                </a:solidFill>
                <a:latin typeface="Constantia" pitchFamily="18" charset="0"/>
              </a:rPr>
              <a:t>d3</a:t>
            </a:r>
          </a:p>
        </p:txBody>
      </p:sp>
      <p:sp>
        <p:nvSpPr>
          <p:cNvPr id="40973" name="TextBox 20"/>
          <p:cNvSpPr txBox="1">
            <a:spLocks noChangeArrowheads="1"/>
          </p:cNvSpPr>
          <p:nvPr/>
        </p:nvSpPr>
        <p:spPr bwMode="auto">
          <a:xfrm>
            <a:off x="32766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40974" name="TextBox 21"/>
          <p:cNvSpPr txBox="1">
            <a:spLocks noChangeArrowheads="1"/>
          </p:cNvSpPr>
          <p:nvPr/>
        </p:nvSpPr>
        <p:spPr bwMode="auto">
          <a:xfrm>
            <a:off x="4191000" y="4495800"/>
            <a:ext cx="4413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d6</a:t>
            </a:r>
          </a:p>
        </p:txBody>
      </p:sp>
      <p:sp>
        <p:nvSpPr>
          <p:cNvPr id="40975" name="TextBox 22"/>
          <p:cNvSpPr txBox="1">
            <a:spLocks noChangeArrowheads="1"/>
          </p:cNvSpPr>
          <p:nvPr/>
        </p:nvSpPr>
        <p:spPr bwMode="auto">
          <a:xfrm>
            <a:off x="3810000" y="4495800"/>
            <a:ext cx="425450"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d5</a:t>
            </a:r>
          </a:p>
        </p:txBody>
      </p:sp>
      <p:sp>
        <p:nvSpPr>
          <p:cNvPr id="40976" name="TextBox 23"/>
          <p:cNvSpPr txBox="1">
            <a:spLocks noChangeArrowheads="1"/>
          </p:cNvSpPr>
          <p:nvPr/>
        </p:nvSpPr>
        <p:spPr bwMode="auto">
          <a:xfrm>
            <a:off x="5105400" y="4495800"/>
            <a:ext cx="43973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d8</a:t>
            </a:r>
          </a:p>
        </p:txBody>
      </p:sp>
      <p:sp>
        <p:nvSpPr>
          <p:cNvPr id="40977" name="TextBox 24"/>
          <p:cNvSpPr txBox="1">
            <a:spLocks noChangeArrowheads="1"/>
          </p:cNvSpPr>
          <p:nvPr/>
        </p:nvSpPr>
        <p:spPr bwMode="auto">
          <a:xfrm>
            <a:off x="4572000" y="4495800"/>
            <a:ext cx="4286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d7</a:t>
            </a:r>
          </a:p>
        </p:txBody>
      </p:sp>
      <p:sp>
        <p:nvSpPr>
          <p:cNvPr id="40978" name="TextBox 25"/>
          <p:cNvSpPr txBox="1">
            <a:spLocks noChangeArrowheads="1"/>
          </p:cNvSpPr>
          <p:nvPr/>
        </p:nvSpPr>
        <p:spPr bwMode="auto">
          <a:xfrm>
            <a:off x="5867400" y="4495800"/>
            <a:ext cx="5127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d10</a:t>
            </a:r>
          </a:p>
        </p:txBody>
      </p:sp>
      <p:sp>
        <p:nvSpPr>
          <p:cNvPr id="40979" name="TextBox 26"/>
          <p:cNvSpPr txBox="1">
            <a:spLocks noChangeArrowheads="1"/>
          </p:cNvSpPr>
          <p:nvPr/>
        </p:nvSpPr>
        <p:spPr bwMode="auto">
          <a:xfrm>
            <a:off x="5486400" y="4495800"/>
            <a:ext cx="44291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d9</a:t>
            </a:r>
          </a:p>
        </p:txBody>
      </p:sp>
      <p:sp>
        <p:nvSpPr>
          <p:cNvPr id="40980" name="TextBox 27"/>
          <p:cNvSpPr txBox="1">
            <a:spLocks noChangeArrowheads="1"/>
          </p:cNvSpPr>
          <p:nvPr/>
        </p:nvSpPr>
        <p:spPr bwMode="auto">
          <a:xfrm>
            <a:off x="6629400" y="4495800"/>
            <a:ext cx="46037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d11</a:t>
            </a:r>
          </a:p>
        </p:txBody>
      </p:sp>
      <p:sp>
        <p:nvSpPr>
          <p:cNvPr id="40981" name="TextBox 28"/>
          <p:cNvSpPr txBox="1">
            <a:spLocks noChangeArrowheads="1"/>
          </p:cNvSpPr>
          <p:nvPr/>
        </p:nvSpPr>
        <p:spPr bwMode="auto">
          <a:xfrm>
            <a:off x="7543800" y="4495800"/>
            <a:ext cx="492125"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d13</a:t>
            </a:r>
          </a:p>
        </p:txBody>
      </p:sp>
      <p:sp>
        <p:nvSpPr>
          <p:cNvPr id="40982" name="TextBox 29"/>
          <p:cNvSpPr txBox="1">
            <a:spLocks noChangeArrowheads="1"/>
          </p:cNvSpPr>
          <p:nvPr/>
        </p:nvSpPr>
        <p:spPr bwMode="auto">
          <a:xfrm>
            <a:off x="7086600" y="4495800"/>
            <a:ext cx="500063"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d12</a:t>
            </a:r>
          </a:p>
        </p:txBody>
      </p:sp>
      <p:sp>
        <p:nvSpPr>
          <p:cNvPr id="40983" name="TextBox 30"/>
          <p:cNvSpPr txBox="1">
            <a:spLocks noChangeArrowheads="1"/>
          </p:cNvSpPr>
          <p:nvPr/>
        </p:nvSpPr>
        <p:spPr bwMode="auto">
          <a:xfrm>
            <a:off x="8153400" y="4495800"/>
            <a:ext cx="509588"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d14</a:t>
            </a:r>
          </a:p>
        </p:txBody>
      </p:sp>
      <p:cxnSp>
        <p:nvCxnSpPr>
          <p:cNvPr id="33" name="Straight Arrow Connector 32"/>
          <p:cNvCxnSpPr>
            <a:stCxn id="40965" idx="2"/>
            <a:endCxn id="40967" idx="0"/>
          </p:cNvCxnSpPr>
          <p:nvPr/>
        </p:nvCxnSpPr>
        <p:spPr>
          <a:xfrm rot="16200000" flipH="1">
            <a:off x="183357" y="3571081"/>
            <a:ext cx="1306512" cy="542925"/>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16002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5257800" y="4114800"/>
            <a:ext cx="41148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40987" name="TextBox 38"/>
          <p:cNvSpPr txBox="1">
            <a:spLocks noChangeArrowheads="1"/>
          </p:cNvSpPr>
          <p:nvPr/>
        </p:nvSpPr>
        <p:spPr bwMode="auto">
          <a:xfrm>
            <a:off x="5029200" y="6019800"/>
            <a:ext cx="973138" cy="369888"/>
          </a:xfrm>
          <a:prstGeom prst="rect">
            <a:avLst/>
          </a:prstGeom>
          <a:noFill/>
          <a:ln w="9525">
            <a:noFill/>
            <a:miter lim="800000"/>
            <a:headEnd/>
            <a:tailEnd/>
          </a:ln>
        </p:spPr>
        <p:txBody>
          <a:bodyPr wrap="none">
            <a:spAutoFit/>
          </a:bodyPr>
          <a:lstStyle/>
          <a:p>
            <a:r>
              <a:rPr lang="en-US">
                <a:solidFill>
                  <a:srgbClr val="FF0000"/>
                </a:solidFill>
                <a:latin typeface="Constantia" pitchFamily="18" charset="0"/>
              </a:rPr>
              <a:t>window</a:t>
            </a:r>
          </a:p>
        </p:txBody>
      </p:sp>
      <p:cxnSp>
        <p:nvCxnSpPr>
          <p:cNvPr id="41" name="Straight Arrow Connector 40"/>
          <p:cNvCxnSpPr/>
          <p:nvPr/>
        </p:nvCxnSpPr>
        <p:spPr>
          <a:xfrm rot="10800000">
            <a:off x="36576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096000" y="6172200"/>
            <a:ext cx="121920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0965" idx="2"/>
            <a:endCxn id="40971" idx="0"/>
          </p:cNvCxnSpPr>
          <p:nvPr/>
        </p:nvCxnSpPr>
        <p:spPr>
          <a:xfrm rot="16200000" flipH="1">
            <a:off x="996157" y="2758281"/>
            <a:ext cx="1306512" cy="2168525"/>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0966" idx="2"/>
            <a:endCxn id="40973" idx="0"/>
          </p:cNvCxnSpPr>
          <p:nvPr/>
        </p:nvCxnSpPr>
        <p:spPr>
          <a:xfrm rot="16200000" flipH="1">
            <a:off x="2220119" y="3226594"/>
            <a:ext cx="1306512"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0966" idx="2"/>
            <a:endCxn id="40978" idx="0"/>
          </p:cNvCxnSpPr>
          <p:nvPr/>
        </p:nvCxnSpPr>
        <p:spPr>
          <a:xfrm rot="16200000" flipH="1">
            <a:off x="3537744" y="1908969"/>
            <a:ext cx="1306512" cy="386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993" name="TextBox 36"/>
          <p:cNvSpPr txBox="1">
            <a:spLocks noChangeArrowheads="1"/>
          </p:cNvSpPr>
          <p:nvPr/>
        </p:nvSpPr>
        <p:spPr bwMode="auto">
          <a:xfrm>
            <a:off x="3810000" y="2819400"/>
            <a:ext cx="404813" cy="369888"/>
          </a:xfrm>
          <a:prstGeom prst="rect">
            <a:avLst/>
          </a:prstGeom>
          <a:noFill/>
          <a:ln w="9525">
            <a:noFill/>
            <a:miter lim="800000"/>
            <a:headEnd/>
            <a:tailEnd/>
          </a:ln>
        </p:spPr>
        <p:txBody>
          <a:bodyPr wrap="none">
            <a:spAutoFit/>
          </a:bodyPr>
          <a:lstStyle/>
          <a:p>
            <a:r>
              <a:rPr lang="en-US">
                <a:latin typeface="Constantia" pitchFamily="18" charset="0"/>
              </a:rPr>
              <a:t>e5</a:t>
            </a:r>
          </a:p>
        </p:txBody>
      </p:sp>
      <p:cxnSp>
        <p:nvCxnSpPr>
          <p:cNvPr id="43" name="Straight Arrow Connector 42"/>
          <p:cNvCxnSpPr>
            <a:stCxn id="40993" idx="2"/>
            <a:endCxn id="40974" idx="0"/>
          </p:cNvCxnSpPr>
          <p:nvPr/>
        </p:nvCxnSpPr>
        <p:spPr>
          <a:xfrm rot="16200000" flipH="1">
            <a:off x="3558382" y="3642519"/>
            <a:ext cx="1306512"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993" idx="2"/>
            <a:endCxn id="40976" idx="0"/>
          </p:cNvCxnSpPr>
          <p:nvPr/>
        </p:nvCxnSpPr>
        <p:spPr>
          <a:xfrm rot="16200000" flipH="1">
            <a:off x="4014788" y="3186113"/>
            <a:ext cx="1306512" cy="1312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381000" y="2819400"/>
            <a:ext cx="381000" cy="457200"/>
          </a:xfrm>
          <a:prstGeom prst="ellipse">
            <a:avLst/>
          </a:prstGeom>
          <a:no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40997" name="TextBox 39"/>
          <p:cNvSpPr txBox="1">
            <a:spLocks noChangeArrowheads="1"/>
          </p:cNvSpPr>
          <p:nvPr/>
        </p:nvSpPr>
        <p:spPr bwMode="auto">
          <a:xfrm>
            <a:off x="8634413" y="4495800"/>
            <a:ext cx="493712" cy="369888"/>
          </a:xfrm>
          <a:prstGeom prst="rect">
            <a:avLst/>
          </a:prstGeom>
          <a:noFill/>
          <a:ln w="9525">
            <a:noFill/>
            <a:miter lim="800000"/>
            <a:headEnd/>
            <a:tailEnd/>
          </a:ln>
        </p:spPr>
        <p:txBody>
          <a:bodyPr wrap="none">
            <a:spAutoFit/>
          </a:bodyPr>
          <a:lstStyle/>
          <a:p>
            <a:r>
              <a:rPr lang="en-US">
                <a:solidFill>
                  <a:srgbClr val="00B0F0"/>
                </a:solidFill>
                <a:latin typeface="Constantia" pitchFamily="18" charset="0"/>
              </a:rPr>
              <a:t>d15</a:t>
            </a:r>
          </a:p>
        </p:txBody>
      </p:sp>
      <p:sp>
        <p:nvSpPr>
          <p:cNvPr id="39"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3200" dirty="0" smtClean="0"/>
              <a:t>Seismology</a:t>
            </a:r>
          </a:p>
          <a:p>
            <a:r>
              <a:rPr lang="en-US" sz="3200" dirty="0" smtClean="0"/>
              <a:t>Generative Model</a:t>
            </a:r>
          </a:p>
          <a:p>
            <a:r>
              <a:rPr lang="en-US" sz="3200" dirty="0" smtClean="0"/>
              <a:t>Inference</a:t>
            </a:r>
          </a:p>
          <a:p>
            <a:r>
              <a:rPr lang="en-US" sz="3200" dirty="0" smtClean="0">
                <a:solidFill>
                  <a:srgbClr val="FF0000"/>
                </a:solidFill>
              </a:rPr>
              <a:t>Results</a:t>
            </a:r>
            <a:endParaRPr lang="en-US" sz="3200" dirty="0">
              <a:solidFill>
                <a:srgbClr val="FF0000"/>
              </a:solidFill>
            </a:endParaRPr>
          </a:p>
        </p:txBody>
      </p:sp>
      <p:sp>
        <p:nvSpPr>
          <p:cNvPr id="4"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of Missed Events by Event Magnitude</a:t>
            </a:r>
            <a:endParaRPr lang="en-US" dirty="0"/>
          </a:p>
        </p:txBody>
      </p:sp>
      <p:graphicFrame>
        <p:nvGraphicFramePr>
          <p:cNvPr id="4" name="Content Placeholder 3"/>
          <p:cNvGraphicFramePr>
            <a:graphicFrameLocks noGrp="1"/>
          </p:cNvGraphicFramePr>
          <p:nvPr>
            <p:ph idx="1"/>
          </p:nvPr>
        </p:nvGraphicFramePr>
        <p:xfrm>
          <a:off x="609600" y="1905000"/>
          <a:ext cx="8229600" cy="438943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276600" y="6324600"/>
            <a:ext cx="1382110" cy="400110"/>
          </a:xfrm>
          <a:prstGeom prst="rect">
            <a:avLst/>
          </a:prstGeom>
          <a:noFill/>
        </p:spPr>
        <p:txBody>
          <a:bodyPr wrap="none" rtlCol="0">
            <a:spAutoFit/>
          </a:bodyPr>
          <a:lstStyle/>
          <a:p>
            <a:r>
              <a:rPr lang="en-US" sz="2000" dirty="0" smtClean="0"/>
              <a:t>magnitude</a:t>
            </a:r>
            <a:endParaRPr lang="en-US" sz="2000" dirty="0"/>
          </a:p>
        </p:txBody>
      </p:sp>
      <p:sp>
        <p:nvSpPr>
          <p:cNvPr id="6" name="TextBox 5"/>
          <p:cNvSpPr txBox="1"/>
          <p:nvPr/>
        </p:nvSpPr>
        <p:spPr>
          <a:xfrm>
            <a:off x="152400" y="2442580"/>
            <a:ext cx="492443" cy="2342949"/>
          </a:xfrm>
          <a:prstGeom prst="rect">
            <a:avLst/>
          </a:prstGeom>
          <a:noFill/>
        </p:spPr>
        <p:txBody>
          <a:bodyPr vert="vert270" wrap="none" rtlCol="0">
            <a:spAutoFit/>
          </a:bodyPr>
          <a:lstStyle/>
          <a:p>
            <a:r>
              <a:rPr lang="en-US" sz="2000" dirty="0" smtClean="0"/>
              <a:t>Percentage </a:t>
            </a:r>
            <a:r>
              <a:rPr lang="en-US" sz="2000" b="1" i="1" dirty="0" smtClean="0"/>
              <a:t>Missed</a:t>
            </a:r>
            <a:endParaRPr lang="en-US" sz="2000" b="1" i="1" dirty="0"/>
          </a:p>
        </p:txBody>
      </p:sp>
      <p:sp>
        <p:nvSpPr>
          <p:cNvPr id="7"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&amp; Recall</a:t>
            </a:r>
            <a:endParaRPr lang="en-US" dirty="0"/>
          </a:p>
        </p:txBody>
      </p:sp>
      <p:pic>
        <p:nvPicPr>
          <p:cNvPr id="4" name="Content Placeholder 3" descr="run_352_pr.png"/>
          <p:cNvPicPr>
            <a:picLocks noGrp="1" noChangeAspect="1"/>
          </p:cNvPicPr>
          <p:nvPr>
            <p:ph idx="1"/>
          </p:nvPr>
        </p:nvPicPr>
        <p:blipFill>
          <a:blip r:embed="rId3" cstate="print"/>
          <a:stretch>
            <a:fillRect/>
          </a:stretch>
        </p:blipFill>
        <p:spPr>
          <a:xfrm>
            <a:off x="1660053" y="1935163"/>
            <a:ext cx="5823893" cy="4389437"/>
          </a:xfrm>
        </p:spPr>
      </p:pic>
      <p:sp>
        <p:nvSpPr>
          <p:cNvPr id="5" name="TextBox 4"/>
          <p:cNvSpPr txBox="1">
            <a:spLocks noChangeArrowheads="1"/>
          </p:cNvSpPr>
          <p:nvPr/>
        </p:nvSpPr>
        <p:spPr bwMode="auto">
          <a:xfrm>
            <a:off x="8534400" y="1828800"/>
            <a:ext cx="400110" cy="4444871"/>
          </a:xfrm>
          <a:prstGeom prst="rect">
            <a:avLst/>
          </a:prstGeom>
          <a:noFill/>
          <a:ln w="9525">
            <a:noFill/>
            <a:miter lim="800000"/>
            <a:headEnd/>
            <a:tailEnd/>
          </a:ln>
        </p:spPr>
        <p:txBody>
          <a:bodyPr vert="vert" wrap="none">
            <a:spAutoFit/>
          </a:bodyPr>
          <a:lstStyle/>
          <a:p>
            <a:r>
              <a:rPr lang="en-US" sz="1400" dirty="0">
                <a:latin typeface="Constantia" pitchFamily="18" charset="0"/>
              </a:rPr>
              <a:t>SEL3 extrapolation courtesy </a:t>
            </a:r>
            <a:r>
              <a:rPr lang="en-US" sz="1400" dirty="0" smtClean="0">
                <a:latin typeface="Constantia" pitchFamily="18" charset="0"/>
              </a:rPr>
              <a:t>Mackey, </a:t>
            </a:r>
            <a:r>
              <a:rPr lang="en-US" sz="1400" dirty="0" err="1" smtClean="0">
                <a:latin typeface="Constantia" pitchFamily="18" charset="0"/>
              </a:rPr>
              <a:t>Kleiner</a:t>
            </a:r>
            <a:r>
              <a:rPr lang="en-US" sz="1400" dirty="0" smtClean="0">
                <a:latin typeface="Constantia" pitchFamily="18" charset="0"/>
              </a:rPr>
              <a:t>, and Jordan</a:t>
            </a:r>
            <a:endParaRPr lang="en-US" sz="1400" dirty="0">
              <a:latin typeface="Constantia" pitchFamily="18" charset="0"/>
            </a:endParaRPr>
          </a:p>
        </p:txBody>
      </p:sp>
      <p:sp>
        <p:nvSpPr>
          <p:cNvPr id="6"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43</a:t>
            </a:fld>
            <a:endParaRPr lang="en-US" dirty="0"/>
          </a:p>
        </p:txBody>
      </p:sp>
      <p:sp>
        <p:nvSpPr>
          <p:cNvPr id="11" name="Oval 10"/>
          <p:cNvSpPr/>
          <p:nvPr/>
        </p:nvSpPr>
        <p:spPr>
          <a:xfrm>
            <a:off x="2514600" y="2895600"/>
            <a:ext cx="762000" cy="14478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1" y="2971800"/>
            <a:ext cx="1371599" cy="1477328"/>
          </a:xfrm>
          <a:prstGeom prst="rect">
            <a:avLst/>
          </a:prstGeom>
          <a:noFill/>
        </p:spPr>
        <p:txBody>
          <a:bodyPr wrap="square" rtlCol="0">
            <a:spAutoFit/>
          </a:bodyPr>
          <a:lstStyle/>
          <a:p>
            <a:r>
              <a:rPr lang="en-US" dirty="0" smtClean="0"/>
              <a:t>Recall = fraction of true events that are reported</a:t>
            </a:r>
            <a:endParaRPr lang="en-US" dirty="0"/>
          </a:p>
        </p:txBody>
      </p:sp>
      <p:sp>
        <p:nvSpPr>
          <p:cNvPr id="13" name="TextBox 12"/>
          <p:cNvSpPr txBox="1"/>
          <p:nvPr/>
        </p:nvSpPr>
        <p:spPr>
          <a:xfrm>
            <a:off x="1752600" y="6324600"/>
            <a:ext cx="5384807" cy="369332"/>
          </a:xfrm>
          <a:prstGeom prst="rect">
            <a:avLst/>
          </a:prstGeom>
          <a:noFill/>
        </p:spPr>
        <p:txBody>
          <a:bodyPr wrap="none" rtlCol="0">
            <a:spAutoFit/>
          </a:bodyPr>
          <a:lstStyle/>
          <a:p>
            <a:r>
              <a:rPr lang="en-US" dirty="0" smtClean="0"/>
              <a:t>Precision = fraction of reported events that are true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&amp; Recall</a:t>
            </a:r>
            <a:endParaRPr lang="en-US" dirty="0"/>
          </a:p>
        </p:txBody>
      </p:sp>
      <p:pic>
        <p:nvPicPr>
          <p:cNvPr id="4" name="Content Placeholder 3" descr="run_352_pr.png"/>
          <p:cNvPicPr>
            <a:picLocks noGrp="1" noChangeAspect="1"/>
          </p:cNvPicPr>
          <p:nvPr>
            <p:ph idx="1"/>
          </p:nvPr>
        </p:nvPicPr>
        <p:blipFill>
          <a:blip r:embed="rId3" cstate="print"/>
          <a:stretch>
            <a:fillRect/>
          </a:stretch>
        </p:blipFill>
        <p:spPr>
          <a:xfrm>
            <a:off x="1660053" y="1935163"/>
            <a:ext cx="5823893" cy="4389437"/>
          </a:xfrm>
        </p:spPr>
      </p:pic>
      <p:sp>
        <p:nvSpPr>
          <p:cNvPr id="6"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44</a:t>
            </a:fld>
            <a:endParaRPr lang="en-US" dirty="0"/>
          </a:p>
        </p:txBody>
      </p:sp>
      <p:cxnSp>
        <p:nvCxnSpPr>
          <p:cNvPr id="9" name="Straight Arrow Connector 8"/>
          <p:cNvCxnSpPr/>
          <p:nvPr/>
        </p:nvCxnSpPr>
        <p:spPr>
          <a:xfrm>
            <a:off x="6553200" y="5638800"/>
            <a:ext cx="381000" cy="1588"/>
          </a:xfrm>
          <a:prstGeom prst="straightConnector1">
            <a:avLst/>
          </a:prstGeom>
          <a:ln w="508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20314" y="5181600"/>
            <a:ext cx="2198038" cy="646331"/>
          </a:xfrm>
          <a:prstGeom prst="rect">
            <a:avLst/>
          </a:prstGeom>
          <a:noFill/>
        </p:spPr>
        <p:txBody>
          <a:bodyPr wrap="none" rtlCol="0">
            <a:spAutoFit/>
          </a:bodyPr>
          <a:lstStyle/>
          <a:p>
            <a:r>
              <a:rPr lang="en-US" dirty="0" smtClean="0">
                <a:solidFill>
                  <a:schemeClr val="accent6"/>
                </a:solidFill>
              </a:rPr>
              <a:t>Real events missed</a:t>
            </a:r>
          </a:p>
          <a:p>
            <a:r>
              <a:rPr lang="en-US" dirty="0" smtClean="0">
                <a:solidFill>
                  <a:schemeClr val="accent6"/>
                </a:solidFill>
              </a:rPr>
              <a:t>b</a:t>
            </a:r>
            <a:r>
              <a:rPr lang="en-US" dirty="0" smtClean="0">
                <a:solidFill>
                  <a:schemeClr val="accent6"/>
                </a:solidFill>
              </a:rPr>
              <a:t>y human analysts</a:t>
            </a:r>
            <a:endParaRPr lang="en-US" dirty="0">
              <a:solidFill>
                <a:schemeClr val="accent6"/>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t>NEIC Event missed by LEB</a:t>
            </a:r>
          </a:p>
        </p:txBody>
      </p:sp>
      <p:pic>
        <p:nvPicPr>
          <p:cNvPr id="57347" name="Content Placeholder 6" descr="debug_area_run_15_visa_orid_2069.png"/>
          <p:cNvPicPr>
            <a:picLocks noGrp="1" noChangeAspect="1"/>
          </p:cNvPicPr>
          <p:nvPr>
            <p:ph idx="1"/>
          </p:nvPr>
        </p:nvPicPr>
        <p:blipFill>
          <a:blip r:embed="rId3" cstate="print"/>
          <a:srcRect/>
          <a:stretch>
            <a:fillRect/>
          </a:stretch>
        </p:blipFill>
        <p:spPr>
          <a:xfrm>
            <a:off x="5029200" y="2133600"/>
            <a:ext cx="4114800" cy="3657600"/>
          </a:xfrm>
        </p:spPr>
      </p:pic>
      <p:pic>
        <p:nvPicPr>
          <p:cNvPr id="57348" name="Picture 4" descr="debug_run_15_visa_orid_2069.png"/>
          <p:cNvPicPr>
            <a:picLocks noChangeAspect="1"/>
          </p:cNvPicPr>
          <p:nvPr/>
        </p:nvPicPr>
        <p:blipFill>
          <a:blip r:embed="rId4" cstate="print"/>
          <a:srcRect/>
          <a:stretch>
            <a:fillRect/>
          </a:stretch>
        </p:blipFill>
        <p:spPr bwMode="auto">
          <a:xfrm>
            <a:off x="0" y="1752600"/>
            <a:ext cx="5486400" cy="4876800"/>
          </a:xfrm>
          <a:prstGeom prst="rect">
            <a:avLst/>
          </a:prstGeom>
          <a:noFill/>
          <a:ln w="9525">
            <a:noFill/>
            <a:miter lim="800000"/>
            <a:headEnd/>
            <a:tailEnd/>
          </a:ln>
        </p:spPr>
      </p:pic>
      <p:sp>
        <p:nvSpPr>
          <p:cNvPr id="6" name="TextBox 5"/>
          <p:cNvSpPr txBox="1"/>
          <p:nvPr/>
        </p:nvSpPr>
        <p:spPr>
          <a:xfrm>
            <a:off x="3733800" y="6324600"/>
            <a:ext cx="3903761" cy="369332"/>
          </a:xfrm>
          <a:prstGeom prst="rect">
            <a:avLst/>
          </a:prstGeom>
          <a:solidFill>
            <a:schemeClr val="accent5"/>
          </a:solidFill>
          <a:ln>
            <a:noFill/>
          </a:ln>
        </p:spPr>
        <p:txBody>
          <a:bodyPr wrap="none" rtlCol="0">
            <a:spAutoFit/>
          </a:bodyPr>
          <a:lstStyle/>
          <a:p>
            <a:r>
              <a:rPr lang="en-US" dirty="0" smtClean="0">
                <a:solidFill>
                  <a:schemeClr val="bg1"/>
                </a:solidFill>
              </a:rPr>
              <a:t>NEIC – white</a:t>
            </a:r>
            <a:r>
              <a:rPr lang="en-US" dirty="0" smtClean="0"/>
              <a:t>, and </a:t>
            </a:r>
            <a:r>
              <a:rPr lang="en-US" dirty="0" smtClean="0">
                <a:solidFill>
                  <a:srgbClr val="0070C0"/>
                </a:solidFill>
              </a:rPr>
              <a:t>NET-VISA – blue</a:t>
            </a:r>
            <a:r>
              <a:rPr lang="en-US" dirty="0" smtClean="0"/>
              <a:t>.</a:t>
            </a:r>
            <a:endParaRPr lang="en-US" dirty="0"/>
          </a:p>
        </p:txBody>
      </p:sp>
      <p:sp>
        <p:nvSpPr>
          <p:cNvPr id="7" name="TextBox 6"/>
          <p:cNvSpPr txBox="1"/>
          <p:nvPr/>
        </p:nvSpPr>
        <p:spPr>
          <a:xfrm>
            <a:off x="152400" y="2971800"/>
            <a:ext cx="461665" cy="2233945"/>
          </a:xfrm>
          <a:prstGeom prst="rect">
            <a:avLst/>
          </a:prstGeom>
          <a:noFill/>
        </p:spPr>
        <p:txBody>
          <a:bodyPr vert="vert270" wrap="none" rtlCol="0">
            <a:spAutoFit/>
          </a:bodyPr>
          <a:lstStyle/>
          <a:p>
            <a:r>
              <a:rPr lang="en-US" dirty="0" smtClean="0"/>
              <a:t>Log posterior density</a:t>
            </a:r>
            <a:endParaRPr lang="en-US" dirty="0"/>
          </a:p>
        </p:txBody>
      </p:sp>
      <p:sp>
        <p:nvSpPr>
          <p:cNvPr id="8"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on Regional Networks</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North Korean Explosion</a:t>
            </a:r>
            <a:r>
              <a:rPr lang="en-US" sz="4400" dirty="0" smtClean="0"/>
              <a:t> - 5/25/09</a:t>
            </a:r>
            <a:endParaRPr lang="en-US" sz="4400" dirty="0"/>
          </a:p>
        </p:txBody>
      </p:sp>
      <p:pic>
        <p:nvPicPr>
          <p:cNvPr id="4" name="Content Placeholder 3" descr="run_25_orid_13799_w.1.png"/>
          <p:cNvPicPr>
            <a:picLocks noGrp="1" noChangeAspect="1"/>
          </p:cNvPicPr>
          <p:nvPr>
            <p:ph idx="1"/>
          </p:nvPr>
        </p:nvPicPr>
        <p:blipFill>
          <a:blip r:embed="rId2" cstate="print"/>
          <a:stretch>
            <a:fillRect/>
          </a:stretch>
        </p:blipFill>
        <p:spPr>
          <a:xfrm>
            <a:off x="1371600" y="1905000"/>
            <a:ext cx="4251969" cy="3794768"/>
          </a:xfrm>
        </p:spPr>
      </p:pic>
      <p:sp>
        <p:nvSpPr>
          <p:cNvPr id="5" name="TextBox 4"/>
          <p:cNvSpPr txBox="1"/>
          <p:nvPr/>
        </p:nvSpPr>
        <p:spPr>
          <a:xfrm>
            <a:off x="1295400" y="5715000"/>
            <a:ext cx="6596871" cy="369332"/>
          </a:xfrm>
          <a:prstGeom prst="rect">
            <a:avLst/>
          </a:prstGeom>
          <a:solidFill>
            <a:schemeClr val="accent5"/>
          </a:solidFill>
          <a:ln>
            <a:noFill/>
          </a:ln>
        </p:spPr>
        <p:txBody>
          <a:bodyPr wrap="none" rtlCol="0">
            <a:spAutoFit/>
          </a:bodyPr>
          <a:lstStyle/>
          <a:p>
            <a:r>
              <a:rPr lang="en-US" dirty="0" smtClean="0">
                <a:solidFill>
                  <a:schemeClr val="bg1"/>
                </a:solidFill>
              </a:rPr>
              <a:t>NEIC – white</a:t>
            </a:r>
            <a:r>
              <a:rPr lang="en-US" dirty="0" smtClean="0"/>
              <a:t>, </a:t>
            </a:r>
            <a:r>
              <a:rPr lang="en-US" dirty="0" smtClean="0">
                <a:solidFill>
                  <a:srgbClr val="FFFF00"/>
                </a:solidFill>
              </a:rPr>
              <a:t>LEB – yellow</a:t>
            </a:r>
            <a:r>
              <a:rPr lang="en-US" dirty="0" smtClean="0"/>
              <a:t>, </a:t>
            </a:r>
            <a:r>
              <a:rPr lang="en-US" dirty="0" smtClean="0">
                <a:solidFill>
                  <a:srgbClr val="FF0000"/>
                </a:solidFill>
              </a:rPr>
              <a:t>SEL3 – red</a:t>
            </a:r>
            <a:r>
              <a:rPr lang="en-US" dirty="0" smtClean="0"/>
              <a:t>, and </a:t>
            </a:r>
            <a:r>
              <a:rPr lang="en-US" dirty="0" smtClean="0">
                <a:solidFill>
                  <a:srgbClr val="0070C0"/>
                </a:solidFill>
              </a:rPr>
              <a:t>NET-VISA – blue</a:t>
            </a:r>
            <a:r>
              <a:rPr lang="en-US" dirty="0" smtClean="0"/>
              <a:t>.</a:t>
            </a:r>
            <a:endParaRPr lang="en-US" dirty="0"/>
          </a:p>
        </p:txBody>
      </p:sp>
      <p:sp>
        <p:nvSpPr>
          <p:cNvPr id="6"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47</a:t>
            </a:fld>
            <a:endParaRPr lang="en-US" dirty="0"/>
          </a:p>
        </p:txBody>
      </p:sp>
      <p:sp>
        <p:nvSpPr>
          <p:cNvPr id="7" name="TextBox 6"/>
          <p:cNvSpPr txBox="1"/>
          <p:nvPr/>
        </p:nvSpPr>
        <p:spPr>
          <a:xfrm>
            <a:off x="6291809" y="2743200"/>
            <a:ext cx="2595711" cy="646331"/>
          </a:xfrm>
          <a:prstGeom prst="rect">
            <a:avLst/>
          </a:prstGeom>
          <a:noFill/>
        </p:spPr>
        <p:txBody>
          <a:bodyPr wrap="none" rtlCol="0">
            <a:spAutoFit/>
          </a:bodyPr>
          <a:lstStyle/>
          <a:p>
            <a:r>
              <a:rPr lang="en-US" dirty="0" smtClean="0"/>
              <a:t>SEL3 – 39 stations</a:t>
            </a:r>
          </a:p>
          <a:p>
            <a:r>
              <a:rPr lang="en-US" dirty="0" smtClean="0"/>
              <a:t>NET-VISA – 53 stations</a:t>
            </a:r>
            <a:endParaRPr lang="en-US" dirty="0"/>
          </a:p>
        </p:txBody>
      </p:sp>
      <p:sp>
        <p:nvSpPr>
          <p:cNvPr id="8" name="TextBox 7"/>
          <p:cNvSpPr txBox="1"/>
          <p:nvPr/>
        </p:nvSpPr>
        <p:spPr>
          <a:xfrm>
            <a:off x="1371600" y="2667000"/>
            <a:ext cx="461665" cy="2233945"/>
          </a:xfrm>
          <a:prstGeom prst="rect">
            <a:avLst/>
          </a:prstGeom>
          <a:noFill/>
        </p:spPr>
        <p:txBody>
          <a:bodyPr vert="vert270" wrap="none" rtlCol="0">
            <a:spAutoFit/>
          </a:bodyPr>
          <a:lstStyle/>
          <a:p>
            <a:r>
              <a:rPr lang="en-US" dirty="0" smtClean="0"/>
              <a:t>Log posterior density</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Vertically integrated probability </a:t>
            </a:r>
            <a:r>
              <a:rPr lang="en-US" dirty="0" smtClean="0"/>
              <a:t>model of </a:t>
            </a:r>
            <a:r>
              <a:rPr lang="en-US" dirty="0" smtClean="0"/>
              <a:t>a complex, real-world process </a:t>
            </a:r>
            <a:endParaRPr lang="en-US" dirty="0" smtClean="0"/>
          </a:p>
          <a:p>
            <a:r>
              <a:rPr lang="en-US" dirty="0" smtClean="0"/>
              <a:t>Combines </a:t>
            </a:r>
            <a:r>
              <a:rPr lang="en-US" dirty="0" smtClean="0"/>
              <a:t>domain knowledge with learning </a:t>
            </a:r>
            <a:endParaRPr lang="en-US" dirty="0" smtClean="0"/>
          </a:p>
          <a:p>
            <a:r>
              <a:rPr lang="en-US" dirty="0" smtClean="0"/>
              <a:t>2.5 x  </a:t>
            </a:r>
            <a:r>
              <a:rPr lang="en-US" dirty="0" smtClean="0"/>
              <a:t>reduction in missed events compared to current UN system </a:t>
            </a:r>
            <a:endParaRPr lang="en-US" dirty="0" smtClean="0"/>
          </a:p>
          <a:p>
            <a:r>
              <a:rPr lang="en-US" dirty="0" smtClean="0"/>
              <a:t>Currently </a:t>
            </a:r>
            <a:r>
              <a:rPr lang="en-US" dirty="0" smtClean="0"/>
              <a:t>installed for testing on CTBTO research platform </a:t>
            </a:r>
            <a:endParaRPr lang="en-US" dirty="0" smtClean="0"/>
          </a:p>
          <a:p>
            <a:r>
              <a:rPr lang="en-US" dirty="0" smtClean="0"/>
              <a:t>Anticipated </a:t>
            </a:r>
            <a:r>
              <a:rPr lang="en-US" dirty="0" smtClean="0"/>
              <a:t>deployment in 2012 </a:t>
            </a:r>
            <a:endParaRPr lang="en-US" dirty="0" smtClean="0"/>
          </a:p>
          <a:p>
            <a:r>
              <a:rPr lang="en-US" dirty="0" smtClean="0"/>
              <a:t>Next </a:t>
            </a:r>
            <a:r>
              <a:rPr lang="en-US" dirty="0" smtClean="0"/>
              <a:t>steps: </a:t>
            </a:r>
            <a:endParaRPr lang="en-US" dirty="0" smtClean="0"/>
          </a:p>
          <a:p>
            <a:pPr lvl="1"/>
            <a:r>
              <a:rPr lang="en-US" dirty="0" smtClean="0"/>
              <a:t>Implement </a:t>
            </a:r>
            <a:r>
              <a:rPr lang="en-US" dirty="0" smtClean="0"/>
              <a:t>within general-purpose BLOG </a:t>
            </a:r>
            <a:r>
              <a:rPr lang="en-US" dirty="0" smtClean="0"/>
              <a:t>engine</a:t>
            </a:r>
          </a:p>
          <a:p>
            <a:pPr lvl="1"/>
            <a:r>
              <a:rPr lang="en-US" dirty="0" smtClean="0"/>
              <a:t>Extend </a:t>
            </a:r>
            <a:r>
              <a:rPr lang="en-US" dirty="0" smtClean="0"/>
              <a:t>generative model to waveform level (SIG-VISA</a:t>
            </a:r>
            <a:r>
              <a:rPr lang="en-US" dirty="0" smtClean="0"/>
              <a:t>)</a:t>
            </a:r>
            <a:endParaRPr lang="en-US" dirty="0" smtClean="0"/>
          </a:p>
          <a:p>
            <a:pPr>
              <a:buNone/>
            </a:pPr>
            <a:endParaRPr lang="en-US" dirty="0"/>
          </a:p>
        </p:txBody>
      </p:sp>
      <p:sp>
        <p:nvSpPr>
          <p:cNvPr id="4" name="Slide Number Placeholder 5"/>
          <p:cNvSpPr>
            <a:spLocks noGrp="1"/>
          </p:cNvSpPr>
          <p:nvPr>
            <p:ph type="sldNum" sz="quarter" idx="12"/>
          </p:nvPr>
        </p:nvSpPr>
        <p:spPr>
          <a:xfrm>
            <a:off x="7924800" y="6356350"/>
            <a:ext cx="762000" cy="365125"/>
          </a:xfrm>
          <a:noFill/>
        </p:spPr>
        <p:txBody>
          <a:bodyPr/>
          <a:lstStyle/>
          <a:p>
            <a:fld id="{DC91D0FA-C5CA-437E-8F31-068B179ECB7C}" type="slidenum">
              <a:rPr lang="en-US"/>
              <a:pPr/>
              <a:t>48</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2"/>
          </p:nvPr>
        </p:nvSpPr>
        <p:spPr>
          <a:noFill/>
        </p:spPr>
        <p:txBody>
          <a:bodyPr/>
          <a:lstStyle/>
          <a:p>
            <a:fld id="{134CC32C-BC10-4451-876A-2FE512BDE458}" type="slidenum">
              <a:rPr lang="en-US"/>
              <a:pPr/>
              <a:t>5</a:t>
            </a:fld>
            <a:endParaRPr lang="en-US" dirty="0"/>
          </a:p>
        </p:txBody>
      </p:sp>
      <p:sp>
        <p:nvSpPr>
          <p:cNvPr id="120835" name="AutoShape 2"/>
          <p:cNvSpPr>
            <a:spLocks noChangeArrowheads="1"/>
          </p:cNvSpPr>
          <p:nvPr/>
        </p:nvSpPr>
        <p:spPr bwMode="auto">
          <a:xfrm>
            <a:off x="1295400" y="11430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0836" name="AutoShape 3"/>
          <p:cNvSpPr>
            <a:spLocks noChangeArrowheads="1"/>
          </p:cNvSpPr>
          <p:nvPr/>
        </p:nvSpPr>
        <p:spPr bwMode="auto">
          <a:xfrm>
            <a:off x="5334000" y="914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0837" name="AutoShape 4"/>
          <p:cNvSpPr>
            <a:spLocks noChangeArrowheads="1"/>
          </p:cNvSpPr>
          <p:nvPr/>
        </p:nvSpPr>
        <p:spPr bwMode="auto">
          <a:xfrm>
            <a:off x="1143000" y="4343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0838" name="AutoShape 5"/>
          <p:cNvSpPr>
            <a:spLocks noChangeArrowheads="1"/>
          </p:cNvSpPr>
          <p:nvPr/>
        </p:nvSpPr>
        <p:spPr bwMode="auto">
          <a:xfrm>
            <a:off x="5867400" y="63246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0839" name="AutoShape 6"/>
          <p:cNvSpPr>
            <a:spLocks noChangeArrowheads="1"/>
          </p:cNvSpPr>
          <p:nvPr/>
        </p:nvSpPr>
        <p:spPr bwMode="auto">
          <a:xfrm>
            <a:off x="3886200" y="50292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p:cNvSpPr>
            <a:spLocks noGrp="1"/>
          </p:cNvSpPr>
          <p:nvPr>
            <p:ph type="sldNum" sz="quarter" idx="12"/>
          </p:nvPr>
        </p:nvSpPr>
        <p:spPr>
          <a:noFill/>
        </p:spPr>
        <p:txBody>
          <a:bodyPr/>
          <a:lstStyle/>
          <a:p>
            <a:fld id="{31BB5323-28D2-42FC-BD7A-FB7A79AE93DA}" type="slidenum">
              <a:rPr lang="en-US"/>
              <a:pPr/>
              <a:t>6</a:t>
            </a:fld>
            <a:endParaRPr lang="en-US" dirty="0"/>
          </a:p>
        </p:txBody>
      </p:sp>
      <p:sp>
        <p:nvSpPr>
          <p:cNvPr id="124931" name="AutoShape 2"/>
          <p:cNvSpPr>
            <a:spLocks noChangeArrowheads="1"/>
          </p:cNvSpPr>
          <p:nvPr/>
        </p:nvSpPr>
        <p:spPr bwMode="auto">
          <a:xfrm>
            <a:off x="1295400" y="11430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4932" name="AutoShape 3"/>
          <p:cNvSpPr>
            <a:spLocks noChangeArrowheads="1"/>
          </p:cNvSpPr>
          <p:nvPr/>
        </p:nvSpPr>
        <p:spPr bwMode="auto">
          <a:xfrm>
            <a:off x="5334000" y="914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4933" name="AutoShape 4"/>
          <p:cNvSpPr>
            <a:spLocks noChangeArrowheads="1"/>
          </p:cNvSpPr>
          <p:nvPr/>
        </p:nvSpPr>
        <p:spPr bwMode="auto">
          <a:xfrm>
            <a:off x="1143000" y="4343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4934" name="AutoShape 5"/>
          <p:cNvSpPr>
            <a:spLocks noChangeArrowheads="1"/>
          </p:cNvSpPr>
          <p:nvPr/>
        </p:nvSpPr>
        <p:spPr bwMode="auto">
          <a:xfrm>
            <a:off x="5867400" y="63246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4935" name="AutoShape 6"/>
          <p:cNvSpPr>
            <a:spLocks noChangeArrowheads="1"/>
          </p:cNvSpPr>
          <p:nvPr/>
        </p:nvSpPr>
        <p:spPr bwMode="auto">
          <a:xfrm>
            <a:off x="3886200" y="50292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4939" name="Rectangle 10"/>
          <p:cNvSpPr>
            <a:spLocks noChangeArrowheads="1"/>
          </p:cNvSpPr>
          <p:nvPr/>
        </p:nvSpPr>
        <p:spPr bwMode="auto">
          <a:xfrm>
            <a:off x="4572000" y="3200400"/>
            <a:ext cx="304800" cy="304800"/>
          </a:xfrm>
          <a:prstGeom prst="rect">
            <a:avLst/>
          </a:prstGeom>
          <a:solidFill>
            <a:srgbClr val="C30004"/>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p:spPr>
        <p:txBody>
          <a:bodyPr/>
          <a:lstStyle/>
          <a:p>
            <a:fld id="{83C05AF7-9B79-4C83-8CAB-C6ED0762DA51}" type="slidenum">
              <a:rPr lang="en-US"/>
              <a:pPr/>
              <a:t>7</a:t>
            </a:fld>
            <a:endParaRPr lang="en-US" dirty="0"/>
          </a:p>
        </p:txBody>
      </p:sp>
      <p:sp>
        <p:nvSpPr>
          <p:cNvPr id="126979" name="AutoShape 2"/>
          <p:cNvSpPr>
            <a:spLocks noChangeArrowheads="1"/>
          </p:cNvSpPr>
          <p:nvPr/>
        </p:nvSpPr>
        <p:spPr bwMode="auto">
          <a:xfrm>
            <a:off x="1295400" y="11430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6980" name="AutoShape 3"/>
          <p:cNvSpPr>
            <a:spLocks noChangeArrowheads="1"/>
          </p:cNvSpPr>
          <p:nvPr/>
        </p:nvSpPr>
        <p:spPr bwMode="auto">
          <a:xfrm>
            <a:off x="5334000" y="914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6981" name="AutoShape 4"/>
          <p:cNvSpPr>
            <a:spLocks noChangeArrowheads="1"/>
          </p:cNvSpPr>
          <p:nvPr/>
        </p:nvSpPr>
        <p:spPr bwMode="auto">
          <a:xfrm>
            <a:off x="1143000" y="4343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6982" name="AutoShape 5"/>
          <p:cNvSpPr>
            <a:spLocks noChangeArrowheads="1"/>
          </p:cNvSpPr>
          <p:nvPr/>
        </p:nvSpPr>
        <p:spPr bwMode="auto">
          <a:xfrm>
            <a:off x="5867400" y="63246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6983" name="AutoShape 6"/>
          <p:cNvSpPr>
            <a:spLocks noChangeArrowheads="1"/>
          </p:cNvSpPr>
          <p:nvPr/>
        </p:nvSpPr>
        <p:spPr bwMode="auto">
          <a:xfrm>
            <a:off x="3886200" y="50292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6987" name="Rectangle 10"/>
          <p:cNvSpPr>
            <a:spLocks noChangeArrowheads="1"/>
          </p:cNvSpPr>
          <p:nvPr/>
        </p:nvSpPr>
        <p:spPr bwMode="auto">
          <a:xfrm>
            <a:off x="4572000" y="3200400"/>
            <a:ext cx="304800" cy="304800"/>
          </a:xfrm>
          <a:prstGeom prst="rect">
            <a:avLst/>
          </a:prstGeom>
          <a:solidFill>
            <a:srgbClr val="C30004"/>
          </a:solidFill>
          <a:ln w="9525">
            <a:solidFill>
              <a:schemeClr val="tx1"/>
            </a:solidFill>
            <a:miter lim="800000"/>
            <a:headEnd/>
            <a:tailEnd/>
          </a:ln>
        </p:spPr>
        <p:txBody>
          <a:bodyPr wrap="none" anchor="ctr"/>
          <a:lstStyle/>
          <a:p>
            <a:endParaRPr lang="en-US" dirty="0"/>
          </a:p>
        </p:txBody>
      </p:sp>
      <p:sp>
        <p:nvSpPr>
          <p:cNvPr id="126988" name="Oval 11"/>
          <p:cNvSpPr>
            <a:spLocks noChangeArrowheads="1"/>
          </p:cNvSpPr>
          <p:nvPr/>
        </p:nvSpPr>
        <p:spPr bwMode="auto">
          <a:xfrm>
            <a:off x="4495800" y="3124200"/>
            <a:ext cx="457200" cy="457200"/>
          </a:xfrm>
          <a:prstGeom prst="ellipse">
            <a:avLst/>
          </a:prstGeom>
          <a:noFill/>
          <a:ln w="28575">
            <a:solidFill>
              <a:srgbClr val="C30004"/>
            </a:solidFill>
            <a:round/>
            <a:headEnd/>
            <a:tailEnd/>
          </a:ln>
        </p:spPr>
        <p:txBody>
          <a:bodyPr wrap="none" anchor="ctr"/>
          <a:lstStyle/>
          <a:p>
            <a:endParaRPr lang="en-US" dirty="0"/>
          </a:p>
        </p:txBody>
      </p:sp>
      <p:sp>
        <p:nvSpPr>
          <p:cNvPr id="126989" name="Oval 12"/>
          <p:cNvSpPr>
            <a:spLocks noChangeArrowheads="1"/>
          </p:cNvSpPr>
          <p:nvPr/>
        </p:nvSpPr>
        <p:spPr bwMode="auto">
          <a:xfrm>
            <a:off x="4343400" y="2971800"/>
            <a:ext cx="762000" cy="762000"/>
          </a:xfrm>
          <a:prstGeom prst="ellipse">
            <a:avLst/>
          </a:prstGeom>
          <a:noFill/>
          <a:ln w="28575">
            <a:solidFill>
              <a:srgbClr val="C30004"/>
            </a:solidFill>
            <a:round/>
            <a:headEnd/>
            <a:tailEnd/>
          </a:ln>
        </p:spPr>
        <p:txBody>
          <a:bodyPr wrap="none" anchor="ctr"/>
          <a:lstStyle/>
          <a:p>
            <a:endParaRPr lang="en-US" dirty="0"/>
          </a:p>
        </p:txBody>
      </p:sp>
      <p:sp>
        <p:nvSpPr>
          <p:cNvPr id="126990" name="Oval 13"/>
          <p:cNvSpPr>
            <a:spLocks noChangeArrowheads="1"/>
          </p:cNvSpPr>
          <p:nvPr/>
        </p:nvSpPr>
        <p:spPr bwMode="auto">
          <a:xfrm>
            <a:off x="4191000" y="2819400"/>
            <a:ext cx="1066800" cy="1066800"/>
          </a:xfrm>
          <a:prstGeom prst="ellipse">
            <a:avLst/>
          </a:prstGeom>
          <a:noFill/>
          <a:ln w="28575">
            <a:solidFill>
              <a:srgbClr val="C30004"/>
            </a:solidFill>
            <a:round/>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p:spPr>
        <p:txBody>
          <a:bodyPr/>
          <a:lstStyle/>
          <a:p>
            <a:fld id="{CEB816EB-2ED6-4F8D-83C8-82BFC1EB2554}" type="slidenum">
              <a:rPr lang="en-US"/>
              <a:pPr/>
              <a:t>8</a:t>
            </a:fld>
            <a:endParaRPr lang="en-US" dirty="0"/>
          </a:p>
        </p:txBody>
      </p:sp>
      <p:sp>
        <p:nvSpPr>
          <p:cNvPr id="129027" name="AutoShape 2"/>
          <p:cNvSpPr>
            <a:spLocks noChangeArrowheads="1"/>
          </p:cNvSpPr>
          <p:nvPr/>
        </p:nvSpPr>
        <p:spPr bwMode="auto">
          <a:xfrm>
            <a:off x="1295400" y="11430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9028" name="AutoShape 3"/>
          <p:cNvSpPr>
            <a:spLocks noChangeArrowheads="1"/>
          </p:cNvSpPr>
          <p:nvPr/>
        </p:nvSpPr>
        <p:spPr bwMode="auto">
          <a:xfrm>
            <a:off x="5334000" y="914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9029" name="AutoShape 4"/>
          <p:cNvSpPr>
            <a:spLocks noChangeArrowheads="1"/>
          </p:cNvSpPr>
          <p:nvPr/>
        </p:nvSpPr>
        <p:spPr bwMode="auto">
          <a:xfrm>
            <a:off x="1143000" y="4343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9030" name="AutoShape 5"/>
          <p:cNvSpPr>
            <a:spLocks noChangeArrowheads="1"/>
          </p:cNvSpPr>
          <p:nvPr/>
        </p:nvSpPr>
        <p:spPr bwMode="auto">
          <a:xfrm>
            <a:off x="5867400" y="63246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9031" name="AutoShape 6"/>
          <p:cNvSpPr>
            <a:spLocks noChangeArrowheads="1"/>
          </p:cNvSpPr>
          <p:nvPr/>
        </p:nvSpPr>
        <p:spPr bwMode="auto">
          <a:xfrm>
            <a:off x="3886200" y="50292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29035" name="Rectangle 10"/>
          <p:cNvSpPr>
            <a:spLocks noChangeArrowheads="1"/>
          </p:cNvSpPr>
          <p:nvPr/>
        </p:nvSpPr>
        <p:spPr bwMode="auto">
          <a:xfrm>
            <a:off x="4572000" y="3200400"/>
            <a:ext cx="304800" cy="304800"/>
          </a:xfrm>
          <a:prstGeom prst="rect">
            <a:avLst/>
          </a:prstGeom>
          <a:solidFill>
            <a:srgbClr val="C30004"/>
          </a:solidFill>
          <a:ln w="9525">
            <a:solidFill>
              <a:schemeClr val="tx1"/>
            </a:solidFill>
            <a:miter lim="800000"/>
            <a:headEnd/>
            <a:tailEnd/>
          </a:ln>
        </p:spPr>
        <p:txBody>
          <a:bodyPr wrap="none" anchor="ctr"/>
          <a:lstStyle/>
          <a:p>
            <a:endParaRPr lang="en-US" dirty="0"/>
          </a:p>
        </p:txBody>
      </p:sp>
      <p:sp>
        <p:nvSpPr>
          <p:cNvPr id="129036" name="Oval 11"/>
          <p:cNvSpPr>
            <a:spLocks noChangeArrowheads="1"/>
          </p:cNvSpPr>
          <p:nvPr/>
        </p:nvSpPr>
        <p:spPr bwMode="auto">
          <a:xfrm>
            <a:off x="4495800" y="3124200"/>
            <a:ext cx="457200" cy="457200"/>
          </a:xfrm>
          <a:prstGeom prst="ellipse">
            <a:avLst/>
          </a:prstGeom>
          <a:noFill/>
          <a:ln w="28575">
            <a:solidFill>
              <a:srgbClr val="C30004"/>
            </a:solidFill>
            <a:round/>
            <a:headEnd/>
            <a:tailEnd/>
          </a:ln>
        </p:spPr>
        <p:txBody>
          <a:bodyPr wrap="none" anchor="ctr"/>
          <a:lstStyle/>
          <a:p>
            <a:endParaRPr lang="en-US" dirty="0"/>
          </a:p>
        </p:txBody>
      </p:sp>
      <p:sp>
        <p:nvSpPr>
          <p:cNvPr id="129037" name="Oval 12"/>
          <p:cNvSpPr>
            <a:spLocks noChangeArrowheads="1"/>
          </p:cNvSpPr>
          <p:nvPr/>
        </p:nvSpPr>
        <p:spPr bwMode="auto">
          <a:xfrm>
            <a:off x="4343400" y="2971800"/>
            <a:ext cx="762000" cy="762000"/>
          </a:xfrm>
          <a:prstGeom prst="ellipse">
            <a:avLst/>
          </a:prstGeom>
          <a:noFill/>
          <a:ln w="28575">
            <a:solidFill>
              <a:srgbClr val="C30004"/>
            </a:solidFill>
            <a:round/>
            <a:headEnd/>
            <a:tailEnd/>
          </a:ln>
        </p:spPr>
        <p:txBody>
          <a:bodyPr wrap="none" anchor="ctr"/>
          <a:lstStyle/>
          <a:p>
            <a:endParaRPr lang="en-US" dirty="0"/>
          </a:p>
        </p:txBody>
      </p:sp>
      <p:sp>
        <p:nvSpPr>
          <p:cNvPr id="129038" name="Oval 13"/>
          <p:cNvSpPr>
            <a:spLocks noChangeArrowheads="1"/>
          </p:cNvSpPr>
          <p:nvPr/>
        </p:nvSpPr>
        <p:spPr bwMode="auto">
          <a:xfrm>
            <a:off x="4191000" y="2819400"/>
            <a:ext cx="1066800" cy="1066800"/>
          </a:xfrm>
          <a:prstGeom prst="ellipse">
            <a:avLst/>
          </a:prstGeom>
          <a:noFill/>
          <a:ln w="28575">
            <a:solidFill>
              <a:srgbClr val="C30004"/>
            </a:solidFill>
            <a:round/>
            <a:headEnd/>
            <a:tailEnd/>
          </a:ln>
        </p:spPr>
        <p:txBody>
          <a:bodyPr wrap="none" anchor="ctr"/>
          <a:lstStyle/>
          <a:p>
            <a:endParaRPr lang="en-US" dirty="0"/>
          </a:p>
        </p:txBody>
      </p:sp>
      <p:sp>
        <p:nvSpPr>
          <p:cNvPr id="129039" name="Oval 14"/>
          <p:cNvSpPr>
            <a:spLocks noChangeArrowheads="1"/>
          </p:cNvSpPr>
          <p:nvPr/>
        </p:nvSpPr>
        <p:spPr bwMode="auto">
          <a:xfrm>
            <a:off x="4038600" y="2667000"/>
            <a:ext cx="1371600" cy="1371600"/>
          </a:xfrm>
          <a:prstGeom prst="ellipse">
            <a:avLst/>
          </a:prstGeom>
          <a:noFill/>
          <a:ln w="28575">
            <a:solidFill>
              <a:srgbClr val="C30004"/>
            </a:solidFill>
            <a:round/>
            <a:headEnd/>
            <a:tailEnd/>
          </a:ln>
        </p:spPr>
        <p:txBody>
          <a:bodyPr wrap="none" anchor="ctr"/>
          <a:lstStyle/>
          <a:p>
            <a:endParaRPr lang="en-US" dirty="0"/>
          </a:p>
        </p:txBody>
      </p:sp>
      <p:sp>
        <p:nvSpPr>
          <p:cNvPr id="129040" name="Oval 15"/>
          <p:cNvSpPr>
            <a:spLocks noChangeArrowheads="1"/>
          </p:cNvSpPr>
          <p:nvPr/>
        </p:nvSpPr>
        <p:spPr bwMode="auto">
          <a:xfrm>
            <a:off x="3886200" y="2514600"/>
            <a:ext cx="1676400" cy="1676400"/>
          </a:xfrm>
          <a:prstGeom prst="ellipse">
            <a:avLst/>
          </a:prstGeom>
          <a:noFill/>
          <a:ln w="28575">
            <a:solidFill>
              <a:srgbClr val="C30004"/>
            </a:solidFill>
            <a:round/>
            <a:headEnd/>
            <a:tailEnd/>
          </a:ln>
        </p:spPr>
        <p:txBody>
          <a:bodyPr wrap="none" anchor="ctr"/>
          <a:lstStyle/>
          <a:p>
            <a:endParaRPr lang="en-US" dirty="0"/>
          </a:p>
        </p:txBody>
      </p:sp>
      <p:sp>
        <p:nvSpPr>
          <p:cNvPr id="129041" name="Oval 16"/>
          <p:cNvSpPr>
            <a:spLocks noChangeArrowheads="1"/>
          </p:cNvSpPr>
          <p:nvPr/>
        </p:nvSpPr>
        <p:spPr bwMode="auto">
          <a:xfrm>
            <a:off x="3733800" y="2362200"/>
            <a:ext cx="1981200" cy="1981200"/>
          </a:xfrm>
          <a:prstGeom prst="ellipse">
            <a:avLst/>
          </a:prstGeom>
          <a:noFill/>
          <a:ln w="28575">
            <a:solidFill>
              <a:srgbClr val="C30004"/>
            </a:solidFill>
            <a:round/>
            <a:headEnd/>
            <a:tailEnd/>
          </a:ln>
        </p:spPr>
        <p:txBody>
          <a:bodyPr wrap="none" anchor="ctr"/>
          <a:lstStyle/>
          <a:p>
            <a:endParaRPr lang="en-US" dirty="0"/>
          </a:p>
        </p:txBody>
      </p:sp>
      <p:sp>
        <p:nvSpPr>
          <p:cNvPr id="129042" name="Oval 17"/>
          <p:cNvSpPr>
            <a:spLocks noChangeArrowheads="1"/>
          </p:cNvSpPr>
          <p:nvPr/>
        </p:nvSpPr>
        <p:spPr bwMode="auto">
          <a:xfrm>
            <a:off x="3581400" y="2209800"/>
            <a:ext cx="2286000" cy="2286000"/>
          </a:xfrm>
          <a:prstGeom prst="ellipse">
            <a:avLst/>
          </a:prstGeom>
          <a:noFill/>
          <a:ln w="28575">
            <a:solidFill>
              <a:srgbClr val="C30004"/>
            </a:solidFill>
            <a:round/>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p:spPr>
        <p:txBody>
          <a:bodyPr/>
          <a:lstStyle/>
          <a:p>
            <a:fld id="{12738C81-1184-449D-9813-1D220EB6A3A8}" type="slidenum">
              <a:rPr lang="en-US"/>
              <a:pPr/>
              <a:t>9</a:t>
            </a:fld>
            <a:endParaRPr lang="en-US" dirty="0"/>
          </a:p>
        </p:txBody>
      </p:sp>
      <p:sp>
        <p:nvSpPr>
          <p:cNvPr id="131075" name="AutoShape 2"/>
          <p:cNvSpPr>
            <a:spLocks noChangeArrowheads="1"/>
          </p:cNvSpPr>
          <p:nvPr/>
        </p:nvSpPr>
        <p:spPr bwMode="auto">
          <a:xfrm>
            <a:off x="1295400" y="11430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1076" name="AutoShape 3"/>
          <p:cNvSpPr>
            <a:spLocks noChangeArrowheads="1"/>
          </p:cNvSpPr>
          <p:nvPr/>
        </p:nvSpPr>
        <p:spPr bwMode="auto">
          <a:xfrm>
            <a:off x="5334000" y="914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1077" name="AutoShape 4"/>
          <p:cNvSpPr>
            <a:spLocks noChangeArrowheads="1"/>
          </p:cNvSpPr>
          <p:nvPr/>
        </p:nvSpPr>
        <p:spPr bwMode="auto">
          <a:xfrm>
            <a:off x="1143000" y="43434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1078" name="AutoShape 5"/>
          <p:cNvSpPr>
            <a:spLocks noChangeArrowheads="1"/>
          </p:cNvSpPr>
          <p:nvPr/>
        </p:nvSpPr>
        <p:spPr bwMode="auto">
          <a:xfrm>
            <a:off x="5867400" y="63246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1079" name="AutoShape 6"/>
          <p:cNvSpPr>
            <a:spLocks noChangeArrowheads="1"/>
          </p:cNvSpPr>
          <p:nvPr/>
        </p:nvSpPr>
        <p:spPr bwMode="auto">
          <a:xfrm>
            <a:off x="3886200" y="5029200"/>
            <a:ext cx="228600" cy="228600"/>
          </a:xfrm>
          <a:prstGeom prst="triangle">
            <a:avLst>
              <a:gd name="adj" fmla="val 50000"/>
            </a:avLst>
          </a:prstGeom>
          <a:solidFill>
            <a:srgbClr val="009900"/>
          </a:solidFill>
          <a:ln w="9525">
            <a:solidFill>
              <a:srgbClr val="33CC33"/>
            </a:solidFill>
            <a:miter lim="800000"/>
            <a:headEnd/>
            <a:tailEnd/>
          </a:ln>
        </p:spPr>
        <p:txBody>
          <a:bodyPr wrap="none" anchor="ctr"/>
          <a:lstStyle/>
          <a:p>
            <a:endParaRPr lang="en-US" dirty="0"/>
          </a:p>
        </p:txBody>
      </p:sp>
      <p:sp>
        <p:nvSpPr>
          <p:cNvPr id="131083" name="Rectangle 10"/>
          <p:cNvSpPr>
            <a:spLocks noChangeArrowheads="1"/>
          </p:cNvSpPr>
          <p:nvPr/>
        </p:nvSpPr>
        <p:spPr bwMode="auto">
          <a:xfrm>
            <a:off x="4572000" y="3200400"/>
            <a:ext cx="304800" cy="304800"/>
          </a:xfrm>
          <a:prstGeom prst="rect">
            <a:avLst/>
          </a:prstGeom>
          <a:solidFill>
            <a:srgbClr val="C30004"/>
          </a:solidFill>
          <a:ln w="9525">
            <a:solidFill>
              <a:schemeClr val="tx1"/>
            </a:solidFill>
            <a:miter lim="800000"/>
            <a:headEnd/>
            <a:tailEnd/>
          </a:ln>
        </p:spPr>
        <p:txBody>
          <a:bodyPr wrap="none" anchor="ctr"/>
          <a:lstStyle/>
          <a:p>
            <a:endParaRPr lang="en-US" dirty="0"/>
          </a:p>
        </p:txBody>
      </p:sp>
      <p:sp>
        <p:nvSpPr>
          <p:cNvPr id="131084" name="Oval 11"/>
          <p:cNvSpPr>
            <a:spLocks noChangeArrowheads="1"/>
          </p:cNvSpPr>
          <p:nvPr/>
        </p:nvSpPr>
        <p:spPr bwMode="auto">
          <a:xfrm>
            <a:off x="4495800" y="3124200"/>
            <a:ext cx="457200" cy="457200"/>
          </a:xfrm>
          <a:prstGeom prst="ellipse">
            <a:avLst/>
          </a:prstGeom>
          <a:noFill/>
          <a:ln w="28575">
            <a:solidFill>
              <a:srgbClr val="C30004"/>
            </a:solidFill>
            <a:round/>
            <a:headEnd/>
            <a:tailEnd/>
          </a:ln>
        </p:spPr>
        <p:txBody>
          <a:bodyPr wrap="none" anchor="ctr"/>
          <a:lstStyle/>
          <a:p>
            <a:endParaRPr lang="en-US" dirty="0"/>
          </a:p>
        </p:txBody>
      </p:sp>
      <p:sp>
        <p:nvSpPr>
          <p:cNvPr id="131085" name="Oval 12"/>
          <p:cNvSpPr>
            <a:spLocks noChangeArrowheads="1"/>
          </p:cNvSpPr>
          <p:nvPr/>
        </p:nvSpPr>
        <p:spPr bwMode="auto">
          <a:xfrm>
            <a:off x="4343400" y="2971800"/>
            <a:ext cx="762000" cy="762000"/>
          </a:xfrm>
          <a:prstGeom prst="ellipse">
            <a:avLst/>
          </a:prstGeom>
          <a:noFill/>
          <a:ln w="28575">
            <a:solidFill>
              <a:srgbClr val="C30004"/>
            </a:solidFill>
            <a:round/>
            <a:headEnd/>
            <a:tailEnd/>
          </a:ln>
        </p:spPr>
        <p:txBody>
          <a:bodyPr wrap="none" anchor="ctr"/>
          <a:lstStyle/>
          <a:p>
            <a:endParaRPr lang="en-US" dirty="0"/>
          </a:p>
        </p:txBody>
      </p:sp>
      <p:sp>
        <p:nvSpPr>
          <p:cNvPr id="131086" name="Oval 13"/>
          <p:cNvSpPr>
            <a:spLocks noChangeArrowheads="1"/>
          </p:cNvSpPr>
          <p:nvPr/>
        </p:nvSpPr>
        <p:spPr bwMode="auto">
          <a:xfrm>
            <a:off x="4191000" y="2819400"/>
            <a:ext cx="1066800" cy="1066800"/>
          </a:xfrm>
          <a:prstGeom prst="ellipse">
            <a:avLst/>
          </a:prstGeom>
          <a:noFill/>
          <a:ln w="28575">
            <a:solidFill>
              <a:srgbClr val="C30004"/>
            </a:solidFill>
            <a:round/>
            <a:headEnd/>
            <a:tailEnd/>
          </a:ln>
        </p:spPr>
        <p:txBody>
          <a:bodyPr wrap="none" anchor="ctr"/>
          <a:lstStyle/>
          <a:p>
            <a:endParaRPr lang="en-US" dirty="0"/>
          </a:p>
        </p:txBody>
      </p:sp>
      <p:sp>
        <p:nvSpPr>
          <p:cNvPr id="131087" name="Oval 14"/>
          <p:cNvSpPr>
            <a:spLocks noChangeArrowheads="1"/>
          </p:cNvSpPr>
          <p:nvPr/>
        </p:nvSpPr>
        <p:spPr bwMode="auto">
          <a:xfrm>
            <a:off x="4038600" y="2667000"/>
            <a:ext cx="1371600" cy="1371600"/>
          </a:xfrm>
          <a:prstGeom prst="ellipse">
            <a:avLst/>
          </a:prstGeom>
          <a:noFill/>
          <a:ln w="28575">
            <a:solidFill>
              <a:srgbClr val="C30004"/>
            </a:solidFill>
            <a:round/>
            <a:headEnd/>
            <a:tailEnd/>
          </a:ln>
        </p:spPr>
        <p:txBody>
          <a:bodyPr wrap="none" anchor="ctr"/>
          <a:lstStyle/>
          <a:p>
            <a:endParaRPr lang="en-US" dirty="0"/>
          </a:p>
        </p:txBody>
      </p:sp>
      <p:sp>
        <p:nvSpPr>
          <p:cNvPr id="131088" name="Oval 15"/>
          <p:cNvSpPr>
            <a:spLocks noChangeArrowheads="1"/>
          </p:cNvSpPr>
          <p:nvPr/>
        </p:nvSpPr>
        <p:spPr bwMode="auto">
          <a:xfrm>
            <a:off x="3886200" y="2514600"/>
            <a:ext cx="1676400" cy="1676400"/>
          </a:xfrm>
          <a:prstGeom prst="ellipse">
            <a:avLst/>
          </a:prstGeom>
          <a:noFill/>
          <a:ln w="28575">
            <a:solidFill>
              <a:srgbClr val="C30004"/>
            </a:solidFill>
            <a:round/>
            <a:headEnd/>
            <a:tailEnd/>
          </a:ln>
        </p:spPr>
        <p:txBody>
          <a:bodyPr wrap="none" anchor="ctr"/>
          <a:lstStyle/>
          <a:p>
            <a:endParaRPr lang="en-US" dirty="0"/>
          </a:p>
        </p:txBody>
      </p:sp>
      <p:sp>
        <p:nvSpPr>
          <p:cNvPr id="131089" name="Oval 16"/>
          <p:cNvSpPr>
            <a:spLocks noChangeArrowheads="1"/>
          </p:cNvSpPr>
          <p:nvPr/>
        </p:nvSpPr>
        <p:spPr bwMode="auto">
          <a:xfrm>
            <a:off x="3733800" y="2362200"/>
            <a:ext cx="1981200" cy="1981200"/>
          </a:xfrm>
          <a:prstGeom prst="ellipse">
            <a:avLst/>
          </a:prstGeom>
          <a:noFill/>
          <a:ln w="28575">
            <a:solidFill>
              <a:srgbClr val="C30004"/>
            </a:solidFill>
            <a:round/>
            <a:headEnd/>
            <a:tailEnd/>
          </a:ln>
        </p:spPr>
        <p:txBody>
          <a:bodyPr wrap="none" anchor="ctr"/>
          <a:lstStyle/>
          <a:p>
            <a:endParaRPr lang="en-US" dirty="0"/>
          </a:p>
        </p:txBody>
      </p:sp>
      <p:sp>
        <p:nvSpPr>
          <p:cNvPr id="131090" name="Oval 17"/>
          <p:cNvSpPr>
            <a:spLocks noChangeArrowheads="1"/>
          </p:cNvSpPr>
          <p:nvPr/>
        </p:nvSpPr>
        <p:spPr bwMode="auto">
          <a:xfrm>
            <a:off x="3581400" y="2209800"/>
            <a:ext cx="2286000" cy="2286000"/>
          </a:xfrm>
          <a:prstGeom prst="ellipse">
            <a:avLst/>
          </a:prstGeom>
          <a:noFill/>
          <a:ln w="28575">
            <a:solidFill>
              <a:srgbClr val="C30004"/>
            </a:solidFill>
            <a:round/>
            <a:headEnd/>
            <a:tailEnd/>
          </a:ln>
        </p:spPr>
        <p:txBody>
          <a:bodyPr wrap="none" anchor="ctr"/>
          <a:lstStyle/>
          <a:p>
            <a:endParaRPr lang="en-US" dirty="0"/>
          </a:p>
        </p:txBody>
      </p:sp>
      <p:sp>
        <p:nvSpPr>
          <p:cNvPr id="131091" name="Oval 18"/>
          <p:cNvSpPr>
            <a:spLocks noChangeArrowheads="1"/>
          </p:cNvSpPr>
          <p:nvPr/>
        </p:nvSpPr>
        <p:spPr bwMode="auto">
          <a:xfrm>
            <a:off x="3429000" y="2057400"/>
            <a:ext cx="2590800" cy="2590800"/>
          </a:xfrm>
          <a:prstGeom prst="ellipse">
            <a:avLst/>
          </a:prstGeom>
          <a:noFill/>
          <a:ln w="28575">
            <a:solidFill>
              <a:srgbClr val="C30004"/>
            </a:solidFill>
            <a:round/>
            <a:headEnd/>
            <a:tailEnd/>
          </a:ln>
        </p:spPr>
        <p:txBody>
          <a:bodyPr wrap="none" anchor="ctr"/>
          <a:lstStyle/>
          <a:p>
            <a:endParaRPr lang="en-US" dirty="0"/>
          </a:p>
        </p:txBody>
      </p:sp>
      <p:sp>
        <p:nvSpPr>
          <p:cNvPr id="131092" name="Oval 19"/>
          <p:cNvSpPr>
            <a:spLocks noChangeArrowheads="1"/>
          </p:cNvSpPr>
          <p:nvPr/>
        </p:nvSpPr>
        <p:spPr bwMode="auto">
          <a:xfrm>
            <a:off x="3276600" y="1905000"/>
            <a:ext cx="2895600" cy="2895600"/>
          </a:xfrm>
          <a:prstGeom prst="ellipse">
            <a:avLst/>
          </a:prstGeom>
          <a:noFill/>
          <a:ln w="28575">
            <a:solidFill>
              <a:srgbClr val="C30004"/>
            </a:solidFill>
            <a:round/>
            <a:headEnd/>
            <a:tailEnd/>
          </a:ln>
        </p:spPr>
        <p:txBody>
          <a:bodyPr wrap="none" anchor="ctr"/>
          <a:lstStyle/>
          <a:p>
            <a:endParaRPr lang="en-US" dirty="0"/>
          </a:p>
        </p:txBody>
      </p:sp>
      <p:sp>
        <p:nvSpPr>
          <p:cNvPr id="131093" name="Oval 20"/>
          <p:cNvSpPr>
            <a:spLocks noChangeArrowheads="1"/>
          </p:cNvSpPr>
          <p:nvPr/>
        </p:nvSpPr>
        <p:spPr bwMode="auto">
          <a:xfrm>
            <a:off x="3124200" y="1752600"/>
            <a:ext cx="3200400" cy="3200400"/>
          </a:xfrm>
          <a:prstGeom prst="ellipse">
            <a:avLst/>
          </a:prstGeom>
          <a:noFill/>
          <a:ln w="28575">
            <a:solidFill>
              <a:srgbClr val="C30004"/>
            </a:solidFill>
            <a:round/>
            <a:headEnd/>
            <a:tailEnd/>
          </a:ln>
        </p:spPr>
        <p:txBody>
          <a:bodyPr wrap="none" anchor="ctr"/>
          <a:lstStyle/>
          <a:p>
            <a:endParaRPr lang="en-US" dirty="0"/>
          </a:p>
        </p:txBody>
      </p:sp>
      <p:sp>
        <p:nvSpPr>
          <p:cNvPr id="131094" name="Oval 21"/>
          <p:cNvSpPr>
            <a:spLocks noChangeArrowheads="1"/>
          </p:cNvSpPr>
          <p:nvPr/>
        </p:nvSpPr>
        <p:spPr bwMode="auto">
          <a:xfrm>
            <a:off x="2971800" y="1600200"/>
            <a:ext cx="3505200" cy="3505200"/>
          </a:xfrm>
          <a:prstGeom prst="ellipse">
            <a:avLst/>
          </a:prstGeom>
          <a:noFill/>
          <a:ln w="28575">
            <a:solidFill>
              <a:srgbClr val="C30004"/>
            </a:solidFill>
            <a:round/>
            <a:headEnd/>
            <a:tailEnd/>
          </a:ln>
        </p:spPr>
        <p:txBody>
          <a:bodyPr wrap="none" anchor="ctr"/>
          <a:lstStyle/>
          <a:p>
            <a:endParaRPr lang="en-US" dirty="0"/>
          </a:p>
        </p:txBody>
      </p:sp>
      <p:sp>
        <p:nvSpPr>
          <p:cNvPr id="131095" name="Oval 22"/>
          <p:cNvSpPr>
            <a:spLocks noChangeArrowheads="1"/>
          </p:cNvSpPr>
          <p:nvPr/>
        </p:nvSpPr>
        <p:spPr bwMode="auto">
          <a:xfrm>
            <a:off x="2819400" y="1447800"/>
            <a:ext cx="3810000" cy="3810000"/>
          </a:xfrm>
          <a:prstGeom prst="ellipse">
            <a:avLst/>
          </a:prstGeom>
          <a:noFill/>
          <a:ln w="28575">
            <a:solidFill>
              <a:srgbClr val="C30004"/>
            </a:solidFill>
            <a:round/>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lnDef>
      <a:spPr>
        <a:ln w="25400">
          <a:solidFill>
            <a:schemeClr val="accent5"/>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25979</TotalTime>
  <Words>1812</Words>
  <Application>Microsoft Office PowerPoint</Application>
  <PresentationFormat>On-screen Show (4:3)</PresentationFormat>
  <Paragraphs>600</Paragraphs>
  <Slides>48</Slides>
  <Notes>43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Flow</vt:lpstr>
      <vt:lpstr> Global seismic monitoring:  A Bayesian approach</vt:lpstr>
      <vt:lpstr>2053 Nuclear Explosions (1945 - 2009)</vt:lpstr>
      <vt:lpstr>CTBT &amp; IMS</vt:lpstr>
      <vt:lpstr>Overview</vt:lpstr>
      <vt:lpstr>Slide 5</vt:lpstr>
      <vt:lpstr>Slide 6</vt:lpstr>
      <vt:lpstr>Slide 7</vt:lpstr>
      <vt:lpstr>Slide 8</vt:lpstr>
      <vt:lpstr>Slide 9</vt:lpstr>
      <vt:lpstr>Waveforms   Detections</vt:lpstr>
      <vt:lpstr>Slide 11</vt:lpstr>
      <vt:lpstr>Slide 12</vt:lpstr>
      <vt:lpstr>Slide 13</vt:lpstr>
      <vt:lpstr>Slide 14</vt:lpstr>
      <vt:lpstr>Why is the problem hard?</vt:lpstr>
      <vt:lpstr>Overview</vt:lpstr>
      <vt:lpstr>Vertically Integrated Seismic Analysis (VISA)</vt:lpstr>
      <vt:lpstr>Network Processing (NET-VISA)</vt:lpstr>
      <vt:lpstr>Expressed in BLOG (Bayesian Logic)</vt:lpstr>
      <vt:lpstr>Generative Model</vt:lpstr>
      <vt:lpstr>Generative Model</vt:lpstr>
      <vt:lpstr>Generative Model – Event Location</vt:lpstr>
      <vt:lpstr>Generative Model</vt:lpstr>
      <vt:lpstr>Generative Model – Detection Probability</vt:lpstr>
      <vt:lpstr>Generative Model</vt:lpstr>
      <vt:lpstr>Generative Model –  Arrival Time, Azimuth, Slowness</vt:lpstr>
      <vt:lpstr>Generative Model</vt:lpstr>
      <vt:lpstr>Noise Amplitude &amp; Rate</vt:lpstr>
      <vt:lpstr>Overview</vt:lpstr>
      <vt:lpstr>Inference Overview</vt:lpstr>
      <vt:lpstr>Inference Example</vt:lpstr>
      <vt:lpstr>Inference : Birth Move</vt:lpstr>
      <vt:lpstr>Inference : Birth Move</vt:lpstr>
      <vt:lpstr>Inference : Reassociate Detections</vt:lpstr>
      <vt:lpstr>Inference : Reassociate Detections</vt:lpstr>
      <vt:lpstr>Inference : Relocate Events</vt:lpstr>
      <vt:lpstr>Inference : Death Move</vt:lpstr>
      <vt:lpstr>Inference : Death Move</vt:lpstr>
      <vt:lpstr>Inference : Move Window Forward</vt:lpstr>
      <vt:lpstr>Inference : Output stable events</vt:lpstr>
      <vt:lpstr>Overview</vt:lpstr>
      <vt:lpstr>Percentage of Missed Events by Event Magnitude</vt:lpstr>
      <vt:lpstr>Precision &amp; Recall</vt:lpstr>
      <vt:lpstr>Precision &amp; Recall</vt:lpstr>
      <vt:lpstr>NEIC Event missed by LEB</vt:lpstr>
      <vt:lpstr>Recall on Regional Networks</vt:lpstr>
      <vt:lpstr>North Korean Explosion - 5/25/09</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Nimar</dc:creator>
  <cp:lastModifiedBy>Nimar Singh Arora</cp:lastModifiedBy>
  <cp:revision>659</cp:revision>
  <dcterms:created xsi:type="dcterms:W3CDTF">2010-08-18T21:32:23Z</dcterms:created>
  <dcterms:modified xsi:type="dcterms:W3CDTF">2011-08-09T04:41:35Z</dcterms:modified>
</cp:coreProperties>
</file>