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Lst>
  <p:notesMasterIdLst>
    <p:notesMasterId r:id="rId5"/>
  </p:notesMasterIdLst>
  <p:sldIdLst>
    <p:sldId id="256" r:id="rId4"/>
  </p:sldIdLst>
  <p:sldSz cx="32918400" cy="16459200"/>
  <p:notesSz cx="6858000" cy="9144000"/>
  <p:defaultTextStyle>
    <a:defPPr>
      <a:defRPr lang="en-US"/>
    </a:defPPr>
    <a:lvl1pPr algn="l" rtl="0" fontAlgn="base">
      <a:spcBef>
        <a:spcPct val="0"/>
      </a:spcBef>
      <a:spcAft>
        <a:spcPct val="0"/>
      </a:spcAft>
      <a:defRPr sz="1700" kern="1200">
        <a:solidFill>
          <a:schemeClr val="tx1"/>
        </a:solidFill>
        <a:latin typeface="Arial Narrow" pitchFamily="-107" charset="0"/>
        <a:ea typeface="ＭＳ Ｐゴシック" pitchFamily="-107" charset="-128"/>
        <a:cs typeface="+mn-cs"/>
      </a:defRPr>
    </a:lvl1pPr>
    <a:lvl2pPr marL="457200" algn="l" rtl="0" fontAlgn="base">
      <a:spcBef>
        <a:spcPct val="0"/>
      </a:spcBef>
      <a:spcAft>
        <a:spcPct val="0"/>
      </a:spcAft>
      <a:defRPr sz="1700" kern="1200">
        <a:solidFill>
          <a:schemeClr val="tx1"/>
        </a:solidFill>
        <a:latin typeface="Arial Narrow" pitchFamily="-107" charset="0"/>
        <a:ea typeface="ＭＳ Ｐゴシック" pitchFamily="-107" charset="-128"/>
        <a:cs typeface="+mn-cs"/>
      </a:defRPr>
    </a:lvl2pPr>
    <a:lvl3pPr marL="914400" algn="l" rtl="0" fontAlgn="base">
      <a:spcBef>
        <a:spcPct val="0"/>
      </a:spcBef>
      <a:spcAft>
        <a:spcPct val="0"/>
      </a:spcAft>
      <a:defRPr sz="1700" kern="1200">
        <a:solidFill>
          <a:schemeClr val="tx1"/>
        </a:solidFill>
        <a:latin typeface="Arial Narrow" pitchFamily="-107" charset="0"/>
        <a:ea typeface="ＭＳ Ｐゴシック" pitchFamily="-107" charset="-128"/>
        <a:cs typeface="+mn-cs"/>
      </a:defRPr>
    </a:lvl3pPr>
    <a:lvl4pPr marL="1371600" algn="l" rtl="0" fontAlgn="base">
      <a:spcBef>
        <a:spcPct val="0"/>
      </a:spcBef>
      <a:spcAft>
        <a:spcPct val="0"/>
      </a:spcAft>
      <a:defRPr sz="1700" kern="1200">
        <a:solidFill>
          <a:schemeClr val="tx1"/>
        </a:solidFill>
        <a:latin typeface="Arial Narrow" pitchFamily="-107" charset="0"/>
        <a:ea typeface="ＭＳ Ｐゴシック" pitchFamily="-107" charset="-128"/>
        <a:cs typeface="+mn-cs"/>
      </a:defRPr>
    </a:lvl4pPr>
    <a:lvl5pPr marL="1828800" algn="l" rtl="0" fontAlgn="base">
      <a:spcBef>
        <a:spcPct val="0"/>
      </a:spcBef>
      <a:spcAft>
        <a:spcPct val="0"/>
      </a:spcAft>
      <a:defRPr sz="1700" kern="1200">
        <a:solidFill>
          <a:schemeClr val="tx1"/>
        </a:solidFill>
        <a:latin typeface="Arial Narrow" pitchFamily="-107" charset="0"/>
        <a:ea typeface="ＭＳ Ｐゴシック" pitchFamily="-107" charset="-128"/>
        <a:cs typeface="+mn-cs"/>
      </a:defRPr>
    </a:lvl5pPr>
    <a:lvl6pPr marL="2286000" algn="l" defTabSz="914400" rtl="0" eaLnBrk="1" latinLnBrk="0" hangingPunct="1">
      <a:defRPr sz="1700" kern="1200">
        <a:solidFill>
          <a:schemeClr val="tx1"/>
        </a:solidFill>
        <a:latin typeface="Arial Narrow" pitchFamily="-107" charset="0"/>
        <a:ea typeface="ＭＳ Ｐゴシック" pitchFamily="-107" charset="-128"/>
        <a:cs typeface="+mn-cs"/>
      </a:defRPr>
    </a:lvl6pPr>
    <a:lvl7pPr marL="2743200" algn="l" defTabSz="914400" rtl="0" eaLnBrk="1" latinLnBrk="0" hangingPunct="1">
      <a:defRPr sz="1700" kern="1200">
        <a:solidFill>
          <a:schemeClr val="tx1"/>
        </a:solidFill>
        <a:latin typeface="Arial Narrow" pitchFamily="-107" charset="0"/>
        <a:ea typeface="ＭＳ Ｐゴシック" pitchFamily="-107" charset="-128"/>
        <a:cs typeface="+mn-cs"/>
      </a:defRPr>
    </a:lvl7pPr>
    <a:lvl8pPr marL="3200400" algn="l" defTabSz="914400" rtl="0" eaLnBrk="1" latinLnBrk="0" hangingPunct="1">
      <a:defRPr sz="1700" kern="1200">
        <a:solidFill>
          <a:schemeClr val="tx1"/>
        </a:solidFill>
        <a:latin typeface="Arial Narrow" pitchFamily="-107" charset="0"/>
        <a:ea typeface="ＭＳ Ｐゴシック" pitchFamily="-107" charset="-128"/>
        <a:cs typeface="+mn-cs"/>
      </a:defRPr>
    </a:lvl8pPr>
    <a:lvl9pPr marL="3657600" algn="l" defTabSz="914400" rtl="0" eaLnBrk="1" latinLnBrk="0" hangingPunct="1">
      <a:defRPr sz="1700" kern="1200">
        <a:solidFill>
          <a:schemeClr val="tx1"/>
        </a:solidFill>
        <a:latin typeface="Arial Narrow" pitchFamily="-107" charset="0"/>
        <a:ea typeface="ＭＳ Ｐゴシック" pitchFamily="-107"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showPr>
  <p:clrMru>
    <a:srgbClr val="0066FF"/>
    <a:srgbClr val="D3C3CB"/>
    <a:srgbClr val="3399FF"/>
    <a:srgbClr val="FF9900"/>
    <a:srgbClr val="CC0000"/>
    <a:srgbClr val="993300"/>
    <a:srgbClr val="009900"/>
    <a:srgbClr val="FFFFFF"/>
  </p:clrMru>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snapToObjects="1">
      <p:cViewPr>
        <p:scale>
          <a:sx n="40" d="100"/>
          <a:sy n="40" d="100"/>
        </p:scale>
        <p:origin x="-138" y="48"/>
      </p:cViewPr>
      <p:guideLst>
        <p:guide orient="horz" pos="1776"/>
        <p:guide orient="horz" pos="10143"/>
        <p:guide pos="328"/>
        <p:guide pos="5044"/>
        <p:guide pos="5429"/>
        <p:guide pos="10145"/>
        <p:guide pos="10523"/>
        <p:guide pos="15239"/>
        <p:guide pos="15628"/>
        <p:guide pos="203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lrMapOvr bg1="lt1" tx1="dk1" bg2="lt2" tx2="dk2" accent1="accent1" accent2="accent2" accent3="accent3" accent4="accent4" accent5="accent5" accent6="accent6" hlink="hlink" folHlink="folHlink"/>
  <c:chart>
    <c:autoTitleDeleted val="1"/>
    <c:plotArea>
      <c:layout/>
      <c:barChart>
        <c:barDir val="bar"/>
        <c:grouping val="clustered"/>
        <c:ser>
          <c:idx val="0"/>
          <c:order val="0"/>
          <c:tx>
            <c:strRef>
              <c:f>Sheet1!$A$5</c:f>
              <c:strCache>
                <c:ptCount val="1"/>
                <c:pt idx="0">
                  <c:v>Absolute location error</c:v>
                </c:pt>
              </c:strCache>
            </c:strRef>
          </c:tx>
          <c:dPt>
            <c:idx val="1"/>
            <c:spPr>
              <a:solidFill>
                <a:srgbClr val="0070C0"/>
              </a:solidFill>
            </c:spPr>
          </c:dPt>
          <c:dPt>
            <c:idx val="2"/>
            <c:spPr>
              <a:solidFill>
                <a:srgbClr val="FF0000"/>
              </a:solidFill>
            </c:spPr>
          </c:dPt>
          <c:cat>
            <c:strRef>
              <c:f>Sheet1!$B$4:$D$4</c:f>
              <c:strCache>
                <c:ptCount val="3"/>
                <c:pt idx="0">
                  <c:v>Naïve</c:v>
                </c:pt>
                <c:pt idx="1">
                  <c:v>Double-Differencing</c:v>
                </c:pt>
                <c:pt idx="2">
                  <c:v>Bayes/GP</c:v>
                </c:pt>
              </c:strCache>
            </c:strRef>
          </c:cat>
          <c:val>
            <c:numRef>
              <c:f>Sheet1!$B$5:$D$5</c:f>
              <c:numCache>
                <c:formatCode>General</c:formatCode>
                <c:ptCount val="3"/>
                <c:pt idx="0">
                  <c:v>3.9500000000000014E-2</c:v>
                </c:pt>
                <c:pt idx="1">
                  <c:v>3.3900000000000013E-2</c:v>
                </c:pt>
                <c:pt idx="2">
                  <c:v>1.9100000000000009E-2</c:v>
                </c:pt>
              </c:numCache>
            </c:numRef>
          </c:val>
        </c:ser>
        <c:axId val="69835008"/>
        <c:axId val="70070272"/>
      </c:barChart>
      <c:catAx>
        <c:axId val="69835008"/>
        <c:scaling>
          <c:orientation val="minMax"/>
        </c:scaling>
        <c:axPos val="l"/>
        <c:tickLblPos val="nextTo"/>
        <c:crossAx val="70070272"/>
        <c:crosses val="autoZero"/>
        <c:auto val="1"/>
        <c:lblAlgn val="ctr"/>
        <c:lblOffset val="100"/>
      </c:catAx>
      <c:valAx>
        <c:axId val="70070272"/>
        <c:scaling>
          <c:orientation val="minMax"/>
        </c:scaling>
        <c:axPos val="b"/>
        <c:title>
          <c:tx>
            <c:rich>
              <a:bodyPr/>
              <a:lstStyle/>
              <a:p>
                <a:pPr>
                  <a:defRPr/>
                </a:pPr>
                <a:r>
                  <a:rPr lang="en-US" dirty="0"/>
                  <a:t>Absolute</a:t>
                </a:r>
                <a:r>
                  <a:rPr lang="en-US" baseline="0" dirty="0"/>
                  <a:t> location error (m</a:t>
                </a:r>
                <a:r>
                  <a:rPr lang="en-US" dirty="0"/>
                  <a:t>ean</a:t>
                </a:r>
                <a:r>
                  <a:rPr lang="en-US" baseline="0" dirty="0"/>
                  <a:t> </a:t>
                </a:r>
                <a:endParaRPr lang="en-US" baseline="0" dirty="0" smtClean="0"/>
              </a:p>
              <a:p>
                <a:pPr>
                  <a:defRPr/>
                </a:pPr>
                <a:r>
                  <a:rPr lang="en-US" dirty="0" smtClean="0"/>
                  <a:t>squared </a:t>
                </a:r>
                <a:r>
                  <a:rPr lang="en-US" dirty="0"/>
                  <a:t>Euclidean distance)</a:t>
                </a:r>
              </a:p>
            </c:rich>
          </c:tx>
          <c:layout/>
        </c:title>
        <c:numFmt formatCode="General" sourceLinked="1"/>
        <c:tickLblPos val="nextTo"/>
        <c:crossAx val="69835008"/>
        <c:crosses val="autoZero"/>
        <c:crossBetween val="between"/>
      </c:valAx>
    </c:plotArea>
    <c:plotVisOnly val="1"/>
    <c:dispBlanksAs val="gap"/>
  </c:chart>
  <c:externalData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lrMapOvr bg1="lt1" tx1="dk1" bg2="lt2" tx2="dk2" accent1="accent1" accent2="accent2" accent3="accent3" accent4="accent4" accent5="accent5" accent6="accent6" hlink="hlink" folHlink="folHlink"/>
  <c:chart>
    <c:autoTitleDeleted val="1"/>
    <c:plotArea>
      <c:layout/>
      <c:barChart>
        <c:barDir val="bar"/>
        <c:grouping val="clustered"/>
        <c:ser>
          <c:idx val="0"/>
          <c:order val="0"/>
          <c:tx>
            <c:strRef>
              <c:f>Sheet1!$A$6</c:f>
              <c:strCache>
                <c:ptCount val="1"/>
                <c:pt idx="0">
                  <c:v>Relative location error</c:v>
                </c:pt>
              </c:strCache>
            </c:strRef>
          </c:tx>
          <c:dPt>
            <c:idx val="1"/>
            <c:spPr>
              <a:solidFill>
                <a:srgbClr val="0070C0"/>
              </a:solidFill>
            </c:spPr>
          </c:dPt>
          <c:dPt>
            <c:idx val="2"/>
            <c:spPr>
              <a:solidFill>
                <a:srgbClr val="FF0000"/>
              </a:solidFill>
            </c:spPr>
          </c:dPt>
          <c:cat>
            <c:strRef>
              <c:f>Sheet1!$B$4:$D$4</c:f>
              <c:strCache>
                <c:ptCount val="3"/>
                <c:pt idx="0">
                  <c:v>Naïve</c:v>
                </c:pt>
                <c:pt idx="1">
                  <c:v>Double-Differencing</c:v>
                </c:pt>
                <c:pt idx="2">
                  <c:v>Bayes/GP</c:v>
                </c:pt>
              </c:strCache>
            </c:strRef>
          </c:cat>
          <c:val>
            <c:numRef>
              <c:f>Sheet1!$B$6:$D$6</c:f>
              <c:numCache>
                <c:formatCode>General</c:formatCode>
                <c:ptCount val="3"/>
                <c:pt idx="0">
                  <c:v>8.7000000000000046E-3</c:v>
                </c:pt>
                <c:pt idx="1">
                  <c:v>7.8000000000000031E-3</c:v>
                </c:pt>
                <c:pt idx="2">
                  <c:v>2.9000000000000011E-3</c:v>
                </c:pt>
              </c:numCache>
            </c:numRef>
          </c:val>
        </c:ser>
        <c:axId val="71201920"/>
        <c:axId val="71203840"/>
      </c:barChart>
      <c:catAx>
        <c:axId val="71201920"/>
        <c:scaling>
          <c:orientation val="minMax"/>
        </c:scaling>
        <c:axPos val="l"/>
        <c:tickLblPos val="nextTo"/>
        <c:crossAx val="71203840"/>
        <c:crosses val="autoZero"/>
        <c:auto val="1"/>
        <c:lblAlgn val="ctr"/>
        <c:lblOffset val="100"/>
      </c:catAx>
      <c:valAx>
        <c:axId val="71203840"/>
        <c:scaling>
          <c:orientation val="minMax"/>
        </c:scaling>
        <c:axPos val="b"/>
        <c:title>
          <c:tx>
            <c:rich>
              <a:bodyPr/>
              <a:lstStyle/>
              <a:p>
                <a:pPr>
                  <a:defRPr/>
                </a:pPr>
                <a:r>
                  <a:rPr lang="en-US" dirty="0"/>
                  <a:t>Relative location error (mean </a:t>
                </a:r>
                <a:endParaRPr lang="en-US" dirty="0" smtClean="0"/>
              </a:p>
              <a:p>
                <a:pPr>
                  <a:defRPr/>
                </a:pPr>
                <a:r>
                  <a:rPr lang="en-US" dirty="0" smtClean="0"/>
                  <a:t>squared </a:t>
                </a:r>
                <a:r>
                  <a:rPr lang="en-US" dirty="0"/>
                  <a:t>difference in actual vs. </a:t>
                </a:r>
                <a:endParaRPr lang="en-US" dirty="0" smtClean="0"/>
              </a:p>
              <a:p>
                <a:pPr>
                  <a:defRPr/>
                </a:pPr>
                <a:r>
                  <a:rPr lang="en-US" dirty="0" smtClean="0"/>
                  <a:t>recovered </a:t>
                </a:r>
                <a:r>
                  <a:rPr lang="en-US" dirty="0"/>
                  <a:t>Euclidean dist. over all </a:t>
                </a:r>
                <a:endParaRPr lang="en-US" dirty="0" smtClean="0"/>
              </a:p>
              <a:p>
                <a:pPr>
                  <a:defRPr/>
                </a:pPr>
                <a:r>
                  <a:rPr lang="en-US" dirty="0" smtClean="0"/>
                  <a:t>pairs of </a:t>
                </a:r>
                <a:r>
                  <a:rPr lang="en-US" dirty="0"/>
                  <a:t>events)</a:t>
                </a:r>
              </a:p>
            </c:rich>
          </c:tx>
          <c:layout/>
        </c:title>
        <c:numFmt formatCode="General" sourceLinked="1"/>
        <c:tickLblPos val="nextTo"/>
        <c:crossAx val="71201920"/>
        <c:crosses val="autoZero"/>
        <c:crossBetween val="between"/>
      </c:valAx>
      <c:spPr>
        <a:noFill/>
        <a:ln w="25400">
          <a:noFill/>
        </a:ln>
      </c:spPr>
    </c:plotArea>
    <c:plotVisOnly val="1"/>
    <c:dispBlanksAs val="gap"/>
  </c:chart>
  <c:externalData r:id="rId2"/>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150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0" y="685800"/>
            <a:ext cx="6858000" cy="3429000"/>
          </a:xfrm>
          <a:prstGeom prst="rect">
            <a:avLst/>
          </a:prstGeom>
          <a:noFill/>
          <a:ln w="9525">
            <a:solidFill>
              <a:srgbClr val="000000"/>
            </a:solidFill>
            <a:miter lim="800000"/>
            <a:headEnd/>
            <a:tailEnd/>
          </a:ln>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D3C1AF9A-23FB-481F-8BCE-894E98C1F030}"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MS PGothic" pitchFamily="34"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07" charset="-128"/>
        <a:cs typeface="MS PGothic" charset="0"/>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charset="0"/>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07"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07"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CC8A2BDD-2287-4E40-8954-BB0E97FB36EE}" type="slidenum">
              <a:rPr lang="en-US"/>
              <a:pPr/>
              <a:t>1</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r>
              <a:rPr lang="en-US" smtClean="0"/>
              <a:t>Introduction: We are trying to save mankind by saving the CTBT!</a:t>
            </a:r>
          </a:p>
          <a:p>
            <a:pPr eaLnBrk="1" hangingPunct="1"/>
            <a:r>
              <a:rPr lang="en-US" smtClean="0"/>
              <a:t>Prior Approach: The current approach has been to look at the predicted arrival time of seismic waves and the observed arrival time – then use least squares of the differences to find the best location. This doesn</a:t>
            </a:r>
            <a:r>
              <a:rPr lang="ja-JP" altLang="en-US" smtClean="0"/>
              <a:t>’</a:t>
            </a:r>
            <a:r>
              <a:rPr lang="en-US" altLang="ja-JP" smtClean="0"/>
              <a:t>t take mis-detections into account</a:t>
            </a:r>
          </a:p>
          <a:p>
            <a:pPr eaLnBrk="1" hangingPunct="1"/>
            <a:r>
              <a:rPr lang="en-US" smtClean="0"/>
              <a:t>Model: </a:t>
            </a:r>
          </a:p>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563" y="5113338"/>
            <a:ext cx="27981275" cy="3527425"/>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125" y="9326563"/>
            <a:ext cx="23044150" cy="42068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4253825" y="636588"/>
            <a:ext cx="7910513" cy="15465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20700" y="636588"/>
            <a:ext cx="23580725" cy="15465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563" y="5113338"/>
            <a:ext cx="27981275" cy="3527425"/>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125" y="9326563"/>
            <a:ext cx="23044150" cy="42068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0575925"/>
            <a:ext cx="27981275" cy="32702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5" y="6975475"/>
            <a:ext cx="27981275" cy="36004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20700" y="2819400"/>
            <a:ext cx="3663950" cy="13282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37050" y="2819400"/>
            <a:ext cx="3663950" cy="13282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238" y="658813"/>
            <a:ext cx="29625925" cy="2743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6238" y="3684588"/>
            <a:ext cx="14544675" cy="15351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6238" y="5219700"/>
            <a:ext cx="14544675" cy="9483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725" y="3684588"/>
            <a:ext cx="14549438" cy="15351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725" y="5219700"/>
            <a:ext cx="14549438" cy="9483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8" y="655638"/>
            <a:ext cx="10829925" cy="27892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69863" y="655638"/>
            <a:ext cx="18402300" cy="140477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6238" y="3444875"/>
            <a:ext cx="10829925" cy="112585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0" y="11522075"/>
            <a:ext cx="19751675" cy="135890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600" y="1470025"/>
            <a:ext cx="19751675" cy="98758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451600" y="12880975"/>
            <a:ext cx="19751675" cy="19319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4253825" y="636588"/>
            <a:ext cx="7910513" cy="15465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20700" y="636588"/>
            <a:ext cx="23580725" cy="15465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563" y="5113338"/>
            <a:ext cx="27981275" cy="3527425"/>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125" y="9326563"/>
            <a:ext cx="23044150" cy="42068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0575925"/>
            <a:ext cx="27981275" cy="32702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5" y="6975475"/>
            <a:ext cx="27981275" cy="36004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20700" y="2819400"/>
            <a:ext cx="15744825" cy="13282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417925" y="2819400"/>
            <a:ext cx="15746413" cy="13282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238" y="658813"/>
            <a:ext cx="29625925" cy="2743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6238" y="3684588"/>
            <a:ext cx="14544675" cy="15351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6238" y="5219700"/>
            <a:ext cx="14544675" cy="9483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725" y="3684588"/>
            <a:ext cx="14549438" cy="15351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725" y="5219700"/>
            <a:ext cx="14549438" cy="9483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0575925"/>
            <a:ext cx="27981275" cy="32702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5" y="6975475"/>
            <a:ext cx="27981275" cy="36004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8" y="655638"/>
            <a:ext cx="10829925" cy="27892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69863" y="655638"/>
            <a:ext cx="18402300" cy="140477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6238" y="3444875"/>
            <a:ext cx="10829925" cy="112585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0" y="11522075"/>
            <a:ext cx="19751675" cy="135890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600" y="1470025"/>
            <a:ext cx="19751675" cy="98758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451600" y="12880975"/>
            <a:ext cx="19751675" cy="19319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4253825" y="636588"/>
            <a:ext cx="7910513" cy="15465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20700" y="636588"/>
            <a:ext cx="23580725" cy="15465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20700" y="2819400"/>
            <a:ext cx="3663950" cy="13282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37050" y="2819400"/>
            <a:ext cx="3663950" cy="13282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238" y="658813"/>
            <a:ext cx="29625925" cy="2743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6238" y="3684588"/>
            <a:ext cx="14544675" cy="15351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6238" y="5219700"/>
            <a:ext cx="14544675" cy="9483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725" y="3684588"/>
            <a:ext cx="14549438" cy="15351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725" y="5219700"/>
            <a:ext cx="14549438" cy="9483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8" y="655638"/>
            <a:ext cx="10829925" cy="27892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69863" y="655638"/>
            <a:ext cx="18402300" cy="140477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6238" y="3444875"/>
            <a:ext cx="10829925" cy="112585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0" y="11522075"/>
            <a:ext cx="19751675" cy="135890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600" y="1470025"/>
            <a:ext cx="19751675" cy="98758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451600" y="12880975"/>
            <a:ext cx="19751675" cy="19319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6"/>
          <p:cNvSpPr>
            <a:spLocks noChangeArrowheads="1"/>
          </p:cNvSpPr>
          <p:nvPr userDrawn="1"/>
        </p:nvSpPr>
        <p:spPr bwMode="auto">
          <a:xfrm>
            <a:off x="0" y="0"/>
            <a:ext cx="32918400" cy="2400300"/>
          </a:xfrm>
          <a:prstGeom prst="rect">
            <a:avLst/>
          </a:prstGeom>
          <a:solidFill>
            <a:schemeClr val="accent2"/>
          </a:solidFill>
          <a:ln w="9525">
            <a:noFill/>
            <a:miter lim="800000"/>
            <a:headEnd/>
            <a:tailEnd/>
          </a:ln>
        </p:spPr>
        <p:txBody>
          <a:bodyPr wrap="none" anchor="ctr"/>
          <a:lstStyle/>
          <a:p>
            <a:pPr>
              <a:defRPr/>
            </a:pPr>
            <a:endParaRPr lang="en-US">
              <a:ea typeface="MS PGothic" pitchFamily="34" charset="-128"/>
              <a:cs typeface="MS PGothic" pitchFamily="34" charset="-128"/>
            </a:endParaRPr>
          </a:p>
        </p:txBody>
      </p:sp>
      <p:sp>
        <p:nvSpPr>
          <p:cNvPr id="1027" name="Rectangle 33"/>
          <p:cNvSpPr>
            <a:spLocks noChangeArrowheads="1"/>
          </p:cNvSpPr>
          <p:nvPr userDrawn="1"/>
        </p:nvSpPr>
        <p:spPr bwMode="auto">
          <a:xfrm>
            <a:off x="520700" y="2819400"/>
            <a:ext cx="7480300" cy="13282613"/>
          </a:xfrm>
          <a:prstGeom prst="rect">
            <a:avLst/>
          </a:prstGeom>
          <a:solidFill>
            <a:srgbClr val="FFFFFF"/>
          </a:solidFill>
          <a:ln w="9525">
            <a:solidFill>
              <a:schemeClr val="tx1"/>
            </a:solidFill>
            <a:miter lim="800000"/>
            <a:headEnd/>
            <a:tailEnd/>
          </a:ln>
        </p:spPr>
        <p:txBody>
          <a:bodyPr wrap="none" anchor="ctr"/>
          <a:lstStyle/>
          <a:p>
            <a:pPr>
              <a:defRPr/>
            </a:pPr>
            <a:endParaRPr lang="en-US">
              <a:ea typeface="MS PGothic" pitchFamily="34" charset="-128"/>
              <a:cs typeface="MS PGothic" pitchFamily="34" charset="-128"/>
            </a:endParaRPr>
          </a:p>
        </p:txBody>
      </p:sp>
      <p:sp>
        <p:nvSpPr>
          <p:cNvPr id="1028" name="Text Box 14"/>
          <p:cNvSpPr txBox="1">
            <a:spLocks noChangeArrowheads="1"/>
          </p:cNvSpPr>
          <p:nvPr userDrawn="1"/>
        </p:nvSpPr>
        <p:spPr bwMode="auto">
          <a:xfrm>
            <a:off x="457200" y="16222663"/>
            <a:ext cx="1885950" cy="168275"/>
          </a:xfrm>
          <a:prstGeom prst="rect">
            <a:avLst/>
          </a:prstGeom>
          <a:noFill/>
          <a:ln w="9525">
            <a:noFill/>
            <a:miter lim="800000"/>
            <a:headEnd/>
            <a:tailEnd/>
          </a:ln>
        </p:spPr>
        <p:txBody>
          <a:bodyPr lIns="52150" tIns="26070" rIns="52150" bIns="26070">
            <a:spAutoFit/>
          </a:bodyPr>
          <a:lstStyle/>
          <a:p>
            <a:pPr defTabSz="522288" eaLnBrk="0" hangingPunct="0">
              <a:lnSpc>
                <a:spcPct val="65000"/>
              </a:lnSpc>
              <a:spcBef>
                <a:spcPct val="50000"/>
              </a:spcBef>
            </a:pPr>
            <a:r>
              <a:rPr lang="en-US" sz="300" b="1">
                <a:solidFill>
                  <a:schemeClr val="bg2"/>
                </a:solidFill>
                <a:latin typeface="Arial" charset="0"/>
              </a:rPr>
              <a:t>TEMPLATE DESIGN © 2008</a:t>
            </a:r>
          </a:p>
          <a:p>
            <a:pPr defTabSz="522288" eaLnBrk="0" hangingPunct="0">
              <a:lnSpc>
                <a:spcPct val="65000"/>
              </a:lnSpc>
              <a:spcBef>
                <a:spcPct val="50000"/>
              </a:spcBef>
            </a:pPr>
            <a:r>
              <a:rPr lang="en-US" sz="500" b="1">
                <a:solidFill>
                  <a:schemeClr val="bg2"/>
                </a:solidFill>
                <a:latin typeface="Arial" charset="0"/>
              </a:rPr>
              <a:t>www.PosterPresentations.com</a:t>
            </a:r>
          </a:p>
        </p:txBody>
      </p:sp>
      <p:sp>
        <p:nvSpPr>
          <p:cNvPr id="1029" name="Rectangle 15"/>
          <p:cNvSpPr>
            <a:spLocks noGrp="1" noChangeArrowheads="1"/>
          </p:cNvSpPr>
          <p:nvPr>
            <p:ph type="title"/>
          </p:nvPr>
        </p:nvSpPr>
        <p:spPr bwMode="auto">
          <a:xfrm>
            <a:off x="720725" y="636588"/>
            <a:ext cx="31443613" cy="1101725"/>
          </a:xfrm>
          <a:prstGeom prst="rect">
            <a:avLst/>
          </a:prstGeom>
          <a:noFill/>
          <a:ln w="9525">
            <a:noFill/>
            <a:miter lim="800000"/>
            <a:headEnd/>
            <a:tailEnd/>
          </a:ln>
        </p:spPr>
        <p:txBody>
          <a:bodyPr vert="horz" wrap="square" lIns="52150" tIns="26070" rIns="52150" bIns="26070" numCol="1" anchor="ctr" anchorCtr="0" compatLnSpc="1">
            <a:prstTxWarp prst="textNoShape">
              <a:avLst/>
            </a:prstTxWarp>
          </a:bodyPr>
          <a:lstStyle/>
          <a:p>
            <a:pPr lvl="0"/>
            <a:r>
              <a:rPr lang="en-US" smtClean="0"/>
              <a:t>Click to edit Master title style</a:t>
            </a:r>
          </a:p>
        </p:txBody>
      </p:sp>
      <p:sp>
        <p:nvSpPr>
          <p:cNvPr id="1030" name="Rectangle 16"/>
          <p:cNvSpPr>
            <a:spLocks noGrp="1" noChangeArrowheads="1"/>
          </p:cNvSpPr>
          <p:nvPr>
            <p:ph type="body" idx="1"/>
          </p:nvPr>
        </p:nvSpPr>
        <p:spPr bwMode="auto">
          <a:xfrm>
            <a:off x="520700" y="2819400"/>
            <a:ext cx="7480300" cy="13282613"/>
          </a:xfrm>
          <a:prstGeom prst="rect">
            <a:avLst/>
          </a:prstGeom>
          <a:noFill/>
          <a:ln w="9525">
            <a:noFill/>
            <a:miter lim="800000"/>
            <a:headEnd/>
            <a:tailEnd/>
          </a:ln>
        </p:spPr>
        <p:txBody>
          <a:bodyPr vert="horz" wrap="square" lIns="260792" tIns="260792" rIns="260792" bIns="260792"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1031" name="Rectangle 25"/>
          <p:cNvSpPr>
            <a:spLocks noChangeArrowheads="1"/>
          </p:cNvSpPr>
          <p:nvPr userDrawn="1"/>
        </p:nvSpPr>
        <p:spPr bwMode="auto">
          <a:xfrm>
            <a:off x="0" y="0"/>
            <a:ext cx="32918400" cy="16459200"/>
          </a:xfrm>
          <a:prstGeom prst="rect">
            <a:avLst/>
          </a:prstGeom>
          <a:noFill/>
          <a:ln w="3175">
            <a:solidFill>
              <a:schemeClr val="tx2"/>
            </a:solidFill>
            <a:miter lim="800000"/>
            <a:headEnd/>
            <a:tailEnd/>
          </a:ln>
        </p:spPr>
        <p:txBody>
          <a:bodyPr wrap="none" anchor="ctr"/>
          <a:lstStyle/>
          <a:p>
            <a:pPr>
              <a:defRPr/>
            </a:pPr>
            <a:endParaRPr lang="en-US">
              <a:ea typeface="MS PGothic" pitchFamily="34" charset="-128"/>
              <a:cs typeface="MS PGothic" pitchFamily="34" charset="-128"/>
            </a:endParaRPr>
          </a:p>
        </p:txBody>
      </p:sp>
      <p:sp>
        <p:nvSpPr>
          <p:cNvPr id="1032" name="Rectangle 32"/>
          <p:cNvSpPr>
            <a:spLocks noChangeArrowheads="1"/>
          </p:cNvSpPr>
          <p:nvPr userDrawn="1"/>
        </p:nvSpPr>
        <p:spPr bwMode="auto">
          <a:xfrm>
            <a:off x="8618538" y="2819400"/>
            <a:ext cx="7486650" cy="13282613"/>
          </a:xfrm>
          <a:prstGeom prst="rect">
            <a:avLst/>
          </a:prstGeom>
          <a:solidFill>
            <a:srgbClr val="FFFFFF"/>
          </a:solidFill>
          <a:ln w="9525">
            <a:solidFill>
              <a:schemeClr val="tx1"/>
            </a:solidFill>
            <a:miter lim="800000"/>
            <a:headEnd/>
            <a:tailEnd/>
          </a:ln>
        </p:spPr>
        <p:txBody>
          <a:bodyPr wrap="none" anchor="ctr"/>
          <a:lstStyle/>
          <a:p>
            <a:pPr>
              <a:defRPr/>
            </a:pPr>
            <a:endParaRPr lang="en-US">
              <a:ea typeface="MS PGothic" pitchFamily="34" charset="-128"/>
              <a:cs typeface="MS PGothic" pitchFamily="34" charset="-128"/>
            </a:endParaRPr>
          </a:p>
        </p:txBody>
      </p:sp>
      <p:sp>
        <p:nvSpPr>
          <p:cNvPr id="1033" name="Rectangle 34"/>
          <p:cNvSpPr>
            <a:spLocks noChangeArrowheads="1"/>
          </p:cNvSpPr>
          <p:nvPr userDrawn="1"/>
        </p:nvSpPr>
        <p:spPr bwMode="auto">
          <a:xfrm>
            <a:off x="16705263" y="2819400"/>
            <a:ext cx="7486650" cy="13282613"/>
          </a:xfrm>
          <a:prstGeom prst="rect">
            <a:avLst/>
          </a:prstGeom>
          <a:solidFill>
            <a:srgbClr val="FFFFFF"/>
          </a:solidFill>
          <a:ln w="9525">
            <a:solidFill>
              <a:schemeClr val="tx1"/>
            </a:solidFill>
            <a:miter lim="800000"/>
            <a:headEnd/>
            <a:tailEnd/>
          </a:ln>
        </p:spPr>
        <p:txBody>
          <a:bodyPr wrap="none" anchor="ctr"/>
          <a:lstStyle/>
          <a:p>
            <a:pPr>
              <a:defRPr/>
            </a:pPr>
            <a:endParaRPr lang="en-US">
              <a:ea typeface="MS PGothic" pitchFamily="34" charset="-128"/>
              <a:cs typeface="MS PGothic" pitchFamily="34" charset="-128"/>
            </a:endParaRPr>
          </a:p>
        </p:txBody>
      </p:sp>
      <p:sp>
        <p:nvSpPr>
          <p:cNvPr id="1034" name="Rectangle 35"/>
          <p:cNvSpPr>
            <a:spLocks noChangeArrowheads="1"/>
          </p:cNvSpPr>
          <p:nvPr userDrawn="1"/>
        </p:nvSpPr>
        <p:spPr bwMode="auto">
          <a:xfrm>
            <a:off x="24809450" y="2819400"/>
            <a:ext cx="7486650" cy="13282613"/>
          </a:xfrm>
          <a:prstGeom prst="rect">
            <a:avLst/>
          </a:prstGeom>
          <a:solidFill>
            <a:srgbClr val="FFFFFF"/>
          </a:solidFill>
          <a:ln w="9525">
            <a:solidFill>
              <a:schemeClr val="tx1"/>
            </a:solidFill>
            <a:miter lim="800000"/>
            <a:headEnd/>
            <a:tailEnd/>
          </a:ln>
        </p:spPr>
        <p:txBody>
          <a:bodyPr wrap="none" anchor="ctr"/>
          <a:lstStyle/>
          <a:p>
            <a:pPr>
              <a:defRPr/>
            </a:pPr>
            <a:endParaRPr lang="en-US">
              <a:ea typeface="MS PGothic" pitchFamily="34" charset="-128"/>
              <a:cs typeface="MS PGothic" pitchFamily="34" charset="-128"/>
            </a:endParaRPr>
          </a:p>
        </p:txBody>
      </p:sp>
      <p:sp>
        <p:nvSpPr>
          <p:cNvPr id="1035" name="Line 37"/>
          <p:cNvSpPr>
            <a:spLocks noChangeShapeType="1"/>
          </p:cNvSpPr>
          <p:nvPr userDrawn="1"/>
        </p:nvSpPr>
        <p:spPr bwMode="auto">
          <a:xfrm>
            <a:off x="0" y="2400300"/>
            <a:ext cx="32918400" cy="0"/>
          </a:xfrm>
          <a:prstGeom prst="line">
            <a:avLst/>
          </a:prstGeom>
          <a:noFill/>
          <a:ln w="76200">
            <a:solidFill>
              <a:srgbClr val="FF9900"/>
            </a:solidFill>
            <a:round/>
            <a:headEnd/>
            <a:tailEnd/>
          </a:ln>
        </p:spPr>
        <p:txBody>
          <a:bodyPr/>
          <a:lstStyle/>
          <a:p>
            <a:pPr>
              <a:defRPr/>
            </a:pPr>
            <a:endParaRPr lang="en-US">
              <a:cs typeface="ＭＳ Ｐゴシック" pitchFamily="-107" charset="-128"/>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defTabSz="522288" rtl="0" eaLnBrk="0" fontAlgn="base" hangingPunct="0">
        <a:spcBef>
          <a:spcPct val="0"/>
        </a:spcBef>
        <a:spcAft>
          <a:spcPct val="0"/>
        </a:spcAft>
        <a:defRPr sz="4900">
          <a:solidFill>
            <a:srgbClr val="FFFFFF"/>
          </a:solidFill>
          <a:latin typeface="+mj-lt"/>
          <a:ea typeface="ＭＳ Ｐゴシック" pitchFamily="-107" charset="-128"/>
          <a:cs typeface="MS PGothic" pitchFamily="34" charset="-128"/>
        </a:defRPr>
      </a:lvl1pPr>
      <a:lvl2pPr algn="ctr" defTabSz="522288" rtl="0" eaLnBrk="0" fontAlgn="base" hangingPunct="0">
        <a:spcBef>
          <a:spcPct val="0"/>
        </a:spcBef>
        <a:spcAft>
          <a:spcPct val="0"/>
        </a:spcAft>
        <a:defRPr sz="4900">
          <a:solidFill>
            <a:srgbClr val="FFFFFF"/>
          </a:solidFill>
          <a:latin typeface="Arial Black" pitchFamily="34" charset="0"/>
          <a:ea typeface="ＭＳ Ｐゴシック" pitchFamily="-107" charset="-128"/>
          <a:cs typeface="MS PGothic" pitchFamily="34" charset="-128"/>
        </a:defRPr>
      </a:lvl2pPr>
      <a:lvl3pPr algn="ctr" defTabSz="522288" rtl="0" eaLnBrk="0" fontAlgn="base" hangingPunct="0">
        <a:spcBef>
          <a:spcPct val="0"/>
        </a:spcBef>
        <a:spcAft>
          <a:spcPct val="0"/>
        </a:spcAft>
        <a:defRPr sz="4900">
          <a:solidFill>
            <a:srgbClr val="FFFFFF"/>
          </a:solidFill>
          <a:latin typeface="Arial Black" pitchFamily="34" charset="0"/>
          <a:ea typeface="ＭＳ Ｐゴシック" pitchFamily="-107" charset="-128"/>
          <a:cs typeface="MS PGothic" pitchFamily="34" charset="-128"/>
        </a:defRPr>
      </a:lvl3pPr>
      <a:lvl4pPr algn="ctr" defTabSz="522288" rtl="0" eaLnBrk="0" fontAlgn="base" hangingPunct="0">
        <a:spcBef>
          <a:spcPct val="0"/>
        </a:spcBef>
        <a:spcAft>
          <a:spcPct val="0"/>
        </a:spcAft>
        <a:defRPr sz="4900">
          <a:solidFill>
            <a:srgbClr val="FFFFFF"/>
          </a:solidFill>
          <a:latin typeface="Arial Black" pitchFamily="34" charset="0"/>
          <a:ea typeface="ＭＳ Ｐゴシック" pitchFamily="-107" charset="-128"/>
          <a:cs typeface="MS PGothic" pitchFamily="34" charset="-128"/>
        </a:defRPr>
      </a:lvl4pPr>
      <a:lvl5pPr algn="ctr" defTabSz="522288" rtl="0" eaLnBrk="0" fontAlgn="base" hangingPunct="0">
        <a:spcBef>
          <a:spcPct val="0"/>
        </a:spcBef>
        <a:spcAft>
          <a:spcPct val="0"/>
        </a:spcAft>
        <a:defRPr sz="4900">
          <a:solidFill>
            <a:srgbClr val="FFFFFF"/>
          </a:solidFill>
          <a:latin typeface="Arial Black" pitchFamily="34" charset="0"/>
          <a:ea typeface="ＭＳ Ｐゴシック" pitchFamily="-107" charset="-128"/>
          <a:cs typeface="MS PGothic" pitchFamily="34" charset="-128"/>
        </a:defRPr>
      </a:lvl5pPr>
      <a:lvl6pPr marL="457200" algn="ctr" defTabSz="522288" rtl="0" fontAlgn="base">
        <a:spcBef>
          <a:spcPct val="0"/>
        </a:spcBef>
        <a:spcAft>
          <a:spcPct val="0"/>
        </a:spcAft>
        <a:defRPr sz="4900">
          <a:solidFill>
            <a:srgbClr val="FFFFFF"/>
          </a:solidFill>
          <a:latin typeface="Arial Black" pitchFamily="34" charset="0"/>
        </a:defRPr>
      </a:lvl6pPr>
      <a:lvl7pPr marL="914400" algn="ctr" defTabSz="522288" rtl="0" fontAlgn="base">
        <a:spcBef>
          <a:spcPct val="0"/>
        </a:spcBef>
        <a:spcAft>
          <a:spcPct val="0"/>
        </a:spcAft>
        <a:defRPr sz="4900">
          <a:solidFill>
            <a:srgbClr val="FFFFFF"/>
          </a:solidFill>
          <a:latin typeface="Arial Black" pitchFamily="34" charset="0"/>
        </a:defRPr>
      </a:lvl7pPr>
      <a:lvl8pPr marL="1371600" algn="ctr" defTabSz="522288" rtl="0" fontAlgn="base">
        <a:spcBef>
          <a:spcPct val="0"/>
        </a:spcBef>
        <a:spcAft>
          <a:spcPct val="0"/>
        </a:spcAft>
        <a:defRPr sz="4900">
          <a:solidFill>
            <a:srgbClr val="FFFFFF"/>
          </a:solidFill>
          <a:latin typeface="Arial Black" pitchFamily="34" charset="0"/>
        </a:defRPr>
      </a:lvl8pPr>
      <a:lvl9pPr marL="1828800" algn="ctr" defTabSz="522288" rtl="0" fontAlgn="base">
        <a:spcBef>
          <a:spcPct val="0"/>
        </a:spcBef>
        <a:spcAft>
          <a:spcPct val="0"/>
        </a:spcAft>
        <a:defRPr sz="4900">
          <a:solidFill>
            <a:srgbClr val="FFFFFF"/>
          </a:solidFill>
          <a:latin typeface="Arial Black" pitchFamily="34" charset="0"/>
        </a:defRPr>
      </a:lvl9pPr>
    </p:titleStyle>
    <p:bodyStyle>
      <a:lvl1pPr marL="195263" indent="-195263" algn="l" defTabSz="522288" rtl="0" eaLnBrk="0" fontAlgn="base" hangingPunct="0">
        <a:spcBef>
          <a:spcPct val="20000"/>
        </a:spcBef>
        <a:spcAft>
          <a:spcPct val="0"/>
        </a:spcAft>
        <a:buChar char="•"/>
        <a:defRPr sz="1700">
          <a:solidFill>
            <a:schemeClr val="tx1"/>
          </a:solidFill>
          <a:latin typeface="+mn-lt"/>
          <a:ea typeface="ＭＳ Ｐゴシック" pitchFamily="-107" charset="-128"/>
          <a:cs typeface="MS PGothic" pitchFamily="34" charset="-128"/>
        </a:defRPr>
      </a:lvl1pPr>
      <a:lvl2pPr marL="422275" indent="-160338" algn="l" defTabSz="522288" rtl="0" eaLnBrk="0" fontAlgn="base" hangingPunct="0">
        <a:spcBef>
          <a:spcPct val="20000"/>
        </a:spcBef>
        <a:spcAft>
          <a:spcPct val="0"/>
        </a:spcAft>
        <a:buChar char="–"/>
        <a:defRPr sz="1700">
          <a:solidFill>
            <a:schemeClr val="tx1"/>
          </a:solidFill>
          <a:latin typeface="+mn-lt"/>
          <a:ea typeface="ＭＳ Ｐゴシック" pitchFamily="-107" charset="-128"/>
          <a:cs typeface="MS PGothic" charset="0"/>
        </a:defRPr>
      </a:lvl2pPr>
      <a:lvl3pPr marL="652463" indent="-130175" algn="l" defTabSz="522288" rtl="0" eaLnBrk="0" fontAlgn="base" hangingPunct="0">
        <a:spcBef>
          <a:spcPct val="20000"/>
        </a:spcBef>
        <a:spcAft>
          <a:spcPct val="0"/>
        </a:spcAft>
        <a:buChar char="•"/>
        <a:defRPr sz="1400">
          <a:solidFill>
            <a:schemeClr val="tx1"/>
          </a:solidFill>
          <a:latin typeface="+mn-lt"/>
          <a:ea typeface="ＭＳ Ｐゴシック" pitchFamily="-107" charset="-128"/>
          <a:cs typeface="ＭＳ Ｐゴシック" charset="0"/>
        </a:defRPr>
      </a:lvl3pPr>
      <a:lvl4pPr marL="914400" indent="-130175" algn="l" defTabSz="522288" rtl="0" eaLnBrk="0" fontAlgn="base" hangingPunct="0">
        <a:spcBef>
          <a:spcPct val="20000"/>
        </a:spcBef>
        <a:spcAft>
          <a:spcPct val="0"/>
        </a:spcAft>
        <a:buChar char="–"/>
        <a:defRPr sz="1100">
          <a:solidFill>
            <a:schemeClr val="tx1"/>
          </a:solidFill>
          <a:latin typeface="+mn-lt"/>
          <a:ea typeface="ＭＳ Ｐゴシック" pitchFamily="-107" charset="-128"/>
        </a:defRPr>
      </a:lvl4pPr>
      <a:lvl5pPr marL="1176338" indent="-131763" algn="l" defTabSz="522288" rtl="0" eaLnBrk="0" fontAlgn="base" hangingPunct="0">
        <a:spcBef>
          <a:spcPct val="20000"/>
        </a:spcBef>
        <a:spcAft>
          <a:spcPct val="0"/>
        </a:spcAft>
        <a:buChar char="»"/>
        <a:defRPr sz="1100">
          <a:solidFill>
            <a:schemeClr val="tx1"/>
          </a:solidFill>
          <a:latin typeface="+mn-lt"/>
          <a:ea typeface="ＭＳ Ｐゴシック" pitchFamily="-107" charset="-128"/>
        </a:defRPr>
      </a:lvl5pPr>
      <a:lvl6pPr marL="1633538" indent="-131763" algn="l" defTabSz="522288" rtl="0" fontAlgn="base">
        <a:spcBef>
          <a:spcPct val="20000"/>
        </a:spcBef>
        <a:spcAft>
          <a:spcPct val="0"/>
        </a:spcAft>
        <a:buChar char="»"/>
        <a:defRPr sz="1100">
          <a:solidFill>
            <a:schemeClr val="tx1"/>
          </a:solidFill>
          <a:latin typeface="+mn-lt"/>
        </a:defRPr>
      </a:lvl6pPr>
      <a:lvl7pPr marL="2090738" indent="-131763" algn="l" defTabSz="522288" rtl="0" fontAlgn="base">
        <a:spcBef>
          <a:spcPct val="20000"/>
        </a:spcBef>
        <a:spcAft>
          <a:spcPct val="0"/>
        </a:spcAft>
        <a:buChar char="»"/>
        <a:defRPr sz="1100">
          <a:solidFill>
            <a:schemeClr val="tx1"/>
          </a:solidFill>
          <a:latin typeface="+mn-lt"/>
        </a:defRPr>
      </a:lvl7pPr>
      <a:lvl8pPr marL="2547938" indent="-131763" algn="l" defTabSz="522288" rtl="0" fontAlgn="base">
        <a:spcBef>
          <a:spcPct val="20000"/>
        </a:spcBef>
        <a:spcAft>
          <a:spcPct val="0"/>
        </a:spcAft>
        <a:buChar char="»"/>
        <a:defRPr sz="1100">
          <a:solidFill>
            <a:schemeClr val="tx1"/>
          </a:solidFill>
          <a:latin typeface="+mn-lt"/>
        </a:defRPr>
      </a:lvl8pPr>
      <a:lvl9pPr marL="3005138" indent="-131763" algn="l" defTabSz="522288" rtl="0" fontAlgn="base">
        <a:spcBef>
          <a:spcPct val="20000"/>
        </a:spcBef>
        <a:spcAft>
          <a:spcPct val="0"/>
        </a:spcAft>
        <a:buChar char="»"/>
        <a:defRPr sz="1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userDrawn="1"/>
        </p:nvSpPr>
        <p:spPr bwMode="auto">
          <a:xfrm>
            <a:off x="0" y="0"/>
            <a:ext cx="32918400" cy="2400300"/>
          </a:xfrm>
          <a:prstGeom prst="rect">
            <a:avLst/>
          </a:prstGeom>
          <a:solidFill>
            <a:schemeClr val="accent1"/>
          </a:solidFill>
          <a:ln w="9525">
            <a:solidFill>
              <a:schemeClr val="tx1"/>
            </a:solidFill>
            <a:miter lim="800000"/>
            <a:headEnd/>
            <a:tailEnd/>
          </a:ln>
        </p:spPr>
        <p:txBody>
          <a:bodyPr wrap="none" anchor="ctr"/>
          <a:lstStyle/>
          <a:p>
            <a:pPr>
              <a:defRPr/>
            </a:pPr>
            <a:endParaRPr lang="en-US">
              <a:ea typeface="MS PGothic" pitchFamily="34" charset="-128"/>
              <a:cs typeface="MS PGothic" pitchFamily="34" charset="-128"/>
            </a:endParaRPr>
          </a:p>
        </p:txBody>
      </p:sp>
      <p:sp>
        <p:nvSpPr>
          <p:cNvPr id="2051" name="Rectangle 3"/>
          <p:cNvSpPr>
            <a:spLocks noChangeArrowheads="1"/>
          </p:cNvSpPr>
          <p:nvPr userDrawn="1"/>
        </p:nvSpPr>
        <p:spPr bwMode="auto">
          <a:xfrm>
            <a:off x="520700" y="2819400"/>
            <a:ext cx="7480300" cy="13282613"/>
          </a:xfrm>
          <a:prstGeom prst="rect">
            <a:avLst/>
          </a:prstGeom>
          <a:solidFill>
            <a:schemeClr val="accent1"/>
          </a:solidFill>
          <a:ln w="9525">
            <a:solidFill>
              <a:schemeClr val="tx1"/>
            </a:solidFill>
            <a:miter lim="800000"/>
            <a:headEnd/>
            <a:tailEnd/>
          </a:ln>
        </p:spPr>
        <p:txBody>
          <a:bodyPr wrap="none" anchor="ctr"/>
          <a:lstStyle/>
          <a:p>
            <a:pPr>
              <a:defRPr/>
            </a:pPr>
            <a:endParaRPr lang="en-US">
              <a:ea typeface="MS PGothic" pitchFamily="34" charset="-128"/>
              <a:cs typeface="MS PGothic" pitchFamily="34" charset="-128"/>
            </a:endParaRPr>
          </a:p>
        </p:txBody>
      </p:sp>
      <p:sp>
        <p:nvSpPr>
          <p:cNvPr id="2052" name="Rectangle 4"/>
          <p:cNvSpPr>
            <a:spLocks noChangeArrowheads="1"/>
          </p:cNvSpPr>
          <p:nvPr userDrawn="1"/>
        </p:nvSpPr>
        <p:spPr bwMode="auto">
          <a:xfrm>
            <a:off x="0" y="2400300"/>
            <a:ext cx="32918400" cy="65088"/>
          </a:xfrm>
          <a:prstGeom prst="rect">
            <a:avLst/>
          </a:prstGeom>
          <a:solidFill>
            <a:srgbClr val="660000"/>
          </a:solidFill>
          <a:ln w="9525">
            <a:noFill/>
            <a:miter lim="800000"/>
            <a:headEnd/>
            <a:tailEnd/>
          </a:ln>
        </p:spPr>
        <p:txBody>
          <a:bodyPr wrap="none" anchor="ctr"/>
          <a:lstStyle/>
          <a:p>
            <a:pPr>
              <a:defRPr/>
            </a:pPr>
            <a:endParaRPr lang="en-US">
              <a:ea typeface="MS PGothic" pitchFamily="34" charset="-128"/>
              <a:cs typeface="MS PGothic" pitchFamily="34" charset="-128"/>
            </a:endParaRPr>
          </a:p>
        </p:txBody>
      </p:sp>
      <p:sp>
        <p:nvSpPr>
          <p:cNvPr id="2053" name="Text Box 5"/>
          <p:cNvSpPr txBox="1">
            <a:spLocks noChangeArrowheads="1"/>
          </p:cNvSpPr>
          <p:nvPr userDrawn="1"/>
        </p:nvSpPr>
        <p:spPr bwMode="auto">
          <a:xfrm>
            <a:off x="457200" y="16222663"/>
            <a:ext cx="1885950" cy="187325"/>
          </a:xfrm>
          <a:prstGeom prst="rect">
            <a:avLst/>
          </a:prstGeom>
          <a:noFill/>
          <a:ln>
            <a:noFill/>
          </a:ln>
          <a:extLst/>
        </p:spPr>
        <p:txBody>
          <a:bodyPr lIns="52150" tIns="26070" rIns="52150" bIns="26070">
            <a:spAutoFit/>
          </a:bodyPr>
          <a:lstStyle>
            <a:lvl1pPr defTabSz="522288" eaLnBrk="0" hangingPunct="0">
              <a:defRPr sz="1700">
                <a:solidFill>
                  <a:schemeClr val="tx1"/>
                </a:solidFill>
                <a:latin typeface="Arial Narrow" pitchFamily="34" charset="0"/>
                <a:ea typeface="MS PGothic" pitchFamily="34" charset="-128"/>
              </a:defRPr>
            </a:lvl1pPr>
            <a:lvl2pPr marL="742950" indent="-285750" defTabSz="522288" eaLnBrk="0" hangingPunct="0">
              <a:defRPr sz="1700">
                <a:solidFill>
                  <a:schemeClr val="tx1"/>
                </a:solidFill>
                <a:latin typeface="Arial Narrow" pitchFamily="34" charset="0"/>
                <a:ea typeface="MS PGothic" pitchFamily="34" charset="-128"/>
              </a:defRPr>
            </a:lvl2pPr>
            <a:lvl3pPr marL="1143000" indent="-228600" defTabSz="522288" eaLnBrk="0" hangingPunct="0">
              <a:defRPr sz="1700">
                <a:solidFill>
                  <a:schemeClr val="tx1"/>
                </a:solidFill>
                <a:latin typeface="Arial Narrow" pitchFamily="34" charset="0"/>
                <a:ea typeface="MS PGothic" pitchFamily="34" charset="-128"/>
              </a:defRPr>
            </a:lvl3pPr>
            <a:lvl4pPr marL="1600200" indent="-228600" defTabSz="522288" eaLnBrk="0" hangingPunct="0">
              <a:defRPr sz="1700">
                <a:solidFill>
                  <a:schemeClr val="tx1"/>
                </a:solidFill>
                <a:latin typeface="Arial Narrow" pitchFamily="34" charset="0"/>
                <a:ea typeface="MS PGothic" pitchFamily="34" charset="-128"/>
              </a:defRPr>
            </a:lvl4pPr>
            <a:lvl5pPr marL="2057400" indent="-228600" defTabSz="522288" eaLnBrk="0" hangingPunct="0">
              <a:defRPr sz="1700">
                <a:solidFill>
                  <a:schemeClr val="tx1"/>
                </a:solidFill>
                <a:latin typeface="Arial Narrow" pitchFamily="34" charset="0"/>
                <a:ea typeface="MS PGothic" pitchFamily="34" charset="-128"/>
              </a:defRPr>
            </a:lvl5pPr>
            <a:lvl6pPr marL="2514600" indent="-228600" defTabSz="522288" eaLnBrk="0" fontAlgn="base" hangingPunct="0">
              <a:spcBef>
                <a:spcPct val="0"/>
              </a:spcBef>
              <a:spcAft>
                <a:spcPct val="0"/>
              </a:spcAft>
              <a:defRPr sz="1700">
                <a:solidFill>
                  <a:schemeClr val="tx1"/>
                </a:solidFill>
                <a:latin typeface="Arial Narrow" pitchFamily="34" charset="0"/>
                <a:ea typeface="MS PGothic" pitchFamily="34" charset="-128"/>
              </a:defRPr>
            </a:lvl6pPr>
            <a:lvl7pPr marL="2971800" indent="-228600" defTabSz="522288" eaLnBrk="0" fontAlgn="base" hangingPunct="0">
              <a:spcBef>
                <a:spcPct val="0"/>
              </a:spcBef>
              <a:spcAft>
                <a:spcPct val="0"/>
              </a:spcAft>
              <a:defRPr sz="1700">
                <a:solidFill>
                  <a:schemeClr val="tx1"/>
                </a:solidFill>
                <a:latin typeface="Arial Narrow" pitchFamily="34" charset="0"/>
                <a:ea typeface="MS PGothic" pitchFamily="34" charset="-128"/>
              </a:defRPr>
            </a:lvl7pPr>
            <a:lvl8pPr marL="3429000" indent="-228600" defTabSz="522288" eaLnBrk="0" fontAlgn="base" hangingPunct="0">
              <a:spcBef>
                <a:spcPct val="0"/>
              </a:spcBef>
              <a:spcAft>
                <a:spcPct val="0"/>
              </a:spcAft>
              <a:defRPr sz="1700">
                <a:solidFill>
                  <a:schemeClr val="tx1"/>
                </a:solidFill>
                <a:latin typeface="Arial Narrow" pitchFamily="34" charset="0"/>
                <a:ea typeface="MS PGothic" pitchFamily="34" charset="-128"/>
              </a:defRPr>
            </a:lvl8pPr>
            <a:lvl9pPr marL="3886200" indent="-228600" defTabSz="522288" eaLnBrk="0" fontAlgn="base" hangingPunct="0">
              <a:spcBef>
                <a:spcPct val="0"/>
              </a:spcBef>
              <a:spcAft>
                <a:spcPct val="0"/>
              </a:spcAft>
              <a:defRPr sz="1700">
                <a:solidFill>
                  <a:schemeClr val="tx1"/>
                </a:solidFill>
                <a:latin typeface="Arial Narrow" pitchFamily="34" charset="0"/>
                <a:ea typeface="MS PGothic" pitchFamily="34" charset="-128"/>
              </a:defRPr>
            </a:lvl9pPr>
          </a:lstStyle>
          <a:p>
            <a:pPr>
              <a:lnSpc>
                <a:spcPct val="65000"/>
              </a:lnSpc>
              <a:spcBef>
                <a:spcPct val="50000"/>
              </a:spcBef>
              <a:defRPr/>
            </a:pPr>
            <a:r>
              <a:rPr lang="en-US" sz="300" b="1">
                <a:solidFill>
                  <a:schemeClr val="bg2"/>
                </a:solidFill>
                <a:latin typeface="Arial" pitchFamily="34" charset="0"/>
              </a:rPr>
              <a:t>POSTER TEMPLATE BY:</a:t>
            </a:r>
          </a:p>
          <a:p>
            <a:pPr>
              <a:lnSpc>
                <a:spcPct val="65000"/>
              </a:lnSpc>
              <a:spcBef>
                <a:spcPct val="50000"/>
              </a:spcBef>
              <a:defRPr/>
            </a:pPr>
            <a:r>
              <a:rPr lang="en-US" sz="600" b="1">
                <a:solidFill>
                  <a:schemeClr val="bg2"/>
                </a:solidFill>
                <a:latin typeface="Arial" pitchFamily="34" charset="0"/>
              </a:rPr>
              <a:t>www.PosterPresentations.com</a:t>
            </a:r>
          </a:p>
        </p:txBody>
      </p:sp>
      <p:sp>
        <p:nvSpPr>
          <p:cNvPr id="13318" name="Rectangle 6"/>
          <p:cNvSpPr>
            <a:spLocks noGrp="1" noChangeArrowheads="1"/>
          </p:cNvSpPr>
          <p:nvPr>
            <p:ph type="title"/>
          </p:nvPr>
        </p:nvSpPr>
        <p:spPr bwMode="auto">
          <a:xfrm>
            <a:off x="720725" y="636588"/>
            <a:ext cx="31443613" cy="1101725"/>
          </a:xfrm>
          <a:prstGeom prst="rect">
            <a:avLst/>
          </a:prstGeom>
          <a:noFill/>
          <a:ln w="9525">
            <a:noFill/>
            <a:miter lim="800000"/>
            <a:headEnd/>
            <a:tailEnd/>
          </a:ln>
        </p:spPr>
        <p:txBody>
          <a:bodyPr vert="horz" wrap="square" lIns="52150" tIns="26070" rIns="52150" bIns="26070" numCol="1" anchor="ctr" anchorCtr="0" compatLnSpc="1">
            <a:prstTxWarp prst="textNoShape">
              <a:avLst/>
            </a:prstTxWarp>
          </a:bodyPr>
          <a:lstStyle/>
          <a:p>
            <a:pPr lvl="0"/>
            <a:r>
              <a:rPr lang="en-US" smtClean="0"/>
              <a:t>Click to edit Master title style</a:t>
            </a:r>
          </a:p>
        </p:txBody>
      </p:sp>
      <p:sp>
        <p:nvSpPr>
          <p:cNvPr id="13319" name="Rectangle 7"/>
          <p:cNvSpPr>
            <a:spLocks noGrp="1" noChangeArrowheads="1"/>
          </p:cNvSpPr>
          <p:nvPr>
            <p:ph type="body" idx="1"/>
          </p:nvPr>
        </p:nvSpPr>
        <p:spPr bwMode="auto">
          <a:xfrm>
            <a:off x="520700" y="2819400"/>
            <a:ext cx="7480300" cy="13282613"/>
          </a:xfrm>
          <a:prstGeom prst="rect">
            <a:avLst/>
          </a:prstGeom>
          <a:noFill/>
          <a:ln w="9525">
            <a:noFill/>
            <a:miter lim="800000"/>
            <a:headEnd/>
            <a:tailEnd/>
          </a:ln>
        </p:spPr>
        <p:txBody>
          <a:bodyPr vert="horz" wrap="square" lIns="260792" tIns="260792" rIns="260792" bIns="260792"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2056" name="Rectangle 8"/>
          <p:cNvSpPr>
            <a:spLocks noChangeArrowheads="1"/>
          </p:cNvSpPr>
          <p:nvPr userDrawn="1"/>
        </p:nvSpPr>
        <p:spPr bwMode="auto">
          <a:xfrm>
            <a:off x="0" y="0"/>
            <a:ext cx="32918400" cy="16459200"/>
          </a:xfrm>
          <a:prstGeom prst="rect">
            <a:avLst/>
          </a:prstGeom>
          <a:noFill/>
          <a:ln w="3175">
            <a:solidFill>
              <a:schemeClr val="tx2"/>
            </a:solidFill>
            <a:miter lim="800000"/>
            <a:headEnd/>
            <a:tailEnd/>
          </a:ln>
        </p:spPr>
        <p:txBody>
          <a:bodyPr wrap="none" anchor="ctr"/>
          <a:lstStyle/>
          <a:p>
            <a:pPr>
              <a:defRPr/>
            </a:pPr>
            <a:endParaRPr lang="en-US">
              <a:ea typeface="MS PGothic" pitchFamily="34" charset="-128"/>
              <a:cs typeface="MS PGothic" pitchFamily="34" charset="-128"/>
            </a:endParaRPr>
          </a:p>
        </p:txBody>
      </p:sp>
      <p:sp>
        <p:nvSpPr>
          <p:cNvPr id="2057" name="Rectangle 9"/>
          <p:cNvSpPr>
            <a:spLocks noChangeArrowheads="1"/>
          </p:cNvSpPr>
          <p:nvPr userDrawn="1"/>
        </p:nvSpPr>
        <p:spPr bwMode="auto">
          <a:xfrm>
            <a:off x="8618538" y="2819400"/>
            <a:ext cx="15573375" cy="13282613"/>
          </a:xfrm>
          <a:prstGeom prst="rect">
            <a:avLst/>
          </a:prstGeom>
          <a:solidFill>
            <a:schemeClr val="accent1"/>
          </a:solidFill>
          <a:ln w="9525">
            <a:solidFill>
              <a:schemeClr val="tx1"/>
            </a:solidFill>
            <a:miter lim="800000"/>
            <a:headEnd/>
            <a:tailEnd/>
          </a:ln>
        </p:spPr>
        <p:txBody>
          <a:bodyPr wrap="none" anchor="ctr"/>
          <a:lstStyle/>
          <a:p>
            <a:pPr>
              <a:defRPr/>
            </a:pPr>
            <a:endParaRPr lang="en-US">
              <a:ea typeface="MS PGothic" pitchFamily="34" charset="-128"/>
              <a:cs typeface="MS PGothic" pitchFamily="34" charset="-128"/>
            </a:endParaRPr>
          </a:p>
        </p:txBody>
      </p:sp>
      <p:sp>
        <p:nvSpPr>
          <p:cNvPr id="2058" name="Rectangle 11"/>
          <p:cNvSpPr>
            <a:spLocks noChangeArrowheads="1"/>
          </p:cNvSpPr>
          <p:nvPr userDrawn="1"/>
        </p:nvSpPr>
        <p:spPr bwMode="auto">
          <a:xfrm>
            <a:off x="24809450" y="2819400"/>
            <a:ext cx="7486650" cy="13282613"/>
          </a:xfrm>
          <a:prstGeom prst="rect">
            <a:avLst/>
          </a:prstGeom>
          <a:solidFill>
            <a:schemeClr val="accent1"/>
          </a:solidFill>
          <a:ln w="9525">
            <a:solidFill>
              <a:schemeClr val="tx1"/>
            </a:solidFill>
            <a:miter lim="800000"/>
            <a:headEnd/>
            <a:tailEnd/>
          </a:ln>
        </p:spPr>
        <p:txBody>
          <a:bodyPr wrap="none" anchor="ctr"/>
          <a:lstStyle/>
          <a:p>
            <a:pPr>
              <a:defRPr/>
            </a:pPr>
            <a:endParaRPr lang="en-US">
              <a:ea typeface="MS PGothic" pitchFamily="34" charset="-128"/>
              <a:cs typeface="MS PGothic" pitchFamily="34" charset="-128"/>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522288" rtl="0" eaLnBrk="0" fontAlgn="base" hangingPunct="0">
        <a:spcBef>
          <a:spcPct val="0"/>
        </a:spcBef>
        <a:spcAft>
          <a:spcPct val="0"/>
        </a:spcAft>
        <a:defRPr sz="4900">
          <a:solidFill>
            <a:schemeClr val="tx2"/>
          </a:solidFill>
          <a:latin typeface="+mj-lt"/>
          <a:ea typeface="ＭＳ Ｐゴシック" pitchFamily="-107" charset="-128"/>
          <a:cs typeface="MS PGothic" pitchFamily="34" charset="-128"/>
        </a:defRPr>
      </a:lvl1pPr>
      <a:lvl2pPr algn="ctr" defTabSz="522288" rtl="0" eaLnBrk="0" fontAlgn="base" hangingPunct="0">
        <a:spcBef>
          <a:spcPct val="0"/>
        </a:spcBef>
        <a:spcAft>
          <a:spcPct val="0"/>
        </a:spcAft>
        <a:defRPr sz="4900">
          <a:solidFill>
            <a:schemeClr val="tx2"/>
          </a:solidFill>
          <a:latin typeface="Arial Black" pitchFamily="34" charset="0"/>
          <a:ea typeface="ＭＳ Ｐゴシック" pitchFamily="-107" charset="-128"/>
          <a:cs typeface="MS PGothic" pitchFamily="34" charset="-128"/>
        </a:defRPr>
      </a:lvl2pPr>
      <a:lvl3pPr algn="ctr" defTabSz="522288" rtl="0" eaLnBrk="0" fontAlgn="base" hangingPunct="0">
        <a:spcBef>
          <a:spcPct val="0"/>
        </a:spcBef>
        <a:spcAft>
          <a:spcPct val="0"/>
        </a:spcAft>
        <a:defRPr sz="4900">
          <a:solidFill>
            <a:schemeClr val="tx2"/>
          </a:solidFill>
          <a:latin typeface="Arial Black" pitchFamily="34" charset="0"/>
          <a:ea typeface="ＭＳ Ｐゴシック" pitchFamily="-107" charset="-128"/>
          <a:cs typeface="MS PGothic" pitchFamily="34" charset="-128"/>
        </a:defRPr>
      </a:lvl3pPr>
      <a:lvl4pPr algn="ctr" defTabSz="522288" rtl="0" eaLnBrk="0" fontAlgn="base" hangingPunct="0">
        <a:spcBef>
          <a:spcPct val="0"/>
        </a:spcBef>
        <a:spcAft>
          <a:spcPct val="0"/>
        </a:spcAft>
        <a:defRPr sz="4900">
          <a:solidFill>
            <a:schemeClr val="tx2"/>
          </a:solidFill>
          <a:latin typeface="Arial Black" pitchFamily="34" charset="0"/>
          <a:ea typeface="ＭＳ Ｐゴシック" pitchFamily="-107" charset="-128"/>
          <a:cs typeface="MS PGothic" pitchFamily="34" charset="-128"/>
        </a:defRPr>
      </a:lvl4pPr>
      <a:lvl5pPr algn="ctr" defTabSz="522288" rtl="0" eaLnBrk="0" fontAlgn="base" hangingPunct="0">
        <a:spcBef>
          <a:spcPct val="0"/>
        </a:spcBef>
        <a:spcAft>
          <a:spcPct val="0"/>
        </a:spcAft>
        <a:defRPr sz="4900">
          <a:solidFill>
            <a:schemeClr val="tx2"/>
          </a:solidFill>
          <a:latin typeface="Arial Black" pitchFamily="34" charset="0"/>
          <a:ea typeface="ＭＳ Ｐゴシック" pitchFamily="-107" charset="-128"/>
          <a:cs typeface="MS PGothic" pitchFamily="34" charset="-128"/>
        </a:defRPr>
      </a:lvl5pPr>
      <a:lvl6pPr marL="457200" algn="ctr" defTabSz="522288" rtl="0" fontAlgn="base">
        <a:spcBef>
          <a:spcPct val="0"/>
        </a:spcBef>
        <a:spcAft>
          <a:spcPct val="0"/>
        </a:spcAft>
        <a:defRPr sz="4900">
          <a:solidFill>
            <a:schemeClr val="tx2"/>
          </a:solidFill>
          <a:latin typeface="Arial Black" pitchFamily="34" charset="0"/>
        </a:defRPr>
      </a:lvl6pPr>
      <a:lvl7pPr marL="914400" algn="ctr" defTabSz="522288" rtl="0" fontAlgn="base">
        <a:spcBef>
          <a:spcPct val="0"/>
        </a:spcBef>
        <a:spcAft>
          <a:spcPct val="0"/>
        </a:spcAft>
        <a:defRPr sz="4900">
          <a:solidFill>
            <a:schemeClr val="tx2"/>
          </a:solidFill>
          <a:latin typeface="Arial Black" pitchFamily="34" charset="0"/>
        </a:defRPr>
      </a:lvl7pPr>
      <a:lvl8pPr marL="1371600" algn="ctr" defTabSz="522288" rtl="0" fontAlgn="base">
        <a:spcBef>
          <a:spcPct val="0"/>
        </a:spcBef>
        <a:spcAft>
          <a:spcPct val="0"/>
        </a:spcAft>
        <a:defRPr sz="4900">
          <a:solidFill>
            <a:schemeClr val="tx2"/>
          </a:solidFill>
          <a:latin typeface="Arial Black" pitchFamily="34" charset="0"/>
        </a:defRPr>
      </a:lvl8pPr>
      <a:lvl9pPr marL="1828800" algn="ctr" defTabSz="522288" rtl="0" fontAlgn="base">
        <a:spcBef>
          <a:spcPct val="0"/>
        </a:spcBef>
        <a:spcAft>
          <a:spcPct val="0"/>
        </a:spcAft>
        <a:defRPr sz="4900">
          <a:solidFill>
            <a:schemeClr val="tx2"/>
          </a:solidFill>
          <a:latin typeface="Arial Black" pitchFamily="34" charset="0"/>
        </a:defRPr>
      </a:lvl9pPr>
    </p:titleStyle>
    <p:bodyStyle>
      <a:lvl1pPr marL="195263" indent="-195263" algn="l" defTabSz="522288" rtl="0" eaLnBrk="0" fontAlgn="base" hangingPunct="0">
        <a:spcBef>
          <a:spcPct val="20000"/>
        </a:spcBef>
        <a:spcAft>
          <a:spcPct val="0"/>
        </a:spcAft>
        <a:buChar char="•"/>
        <a:defRPr sz="1700">
          <a:solidFill>
            <a:schemeClr val="tx1"/>
          </a:solidFill>
          <a:latin typeface="+mn-lt"/>
          <a:ea typeface="ＭＳ Ｐゴシック" pitchFamily="-107" charset="-128"/>
          <a:cs typeface="MS PGothic" pitchFamily="34" charset="-128"/>
        </a:defRPr>
      </a:lvl1pPr>
      <a:lvl2pPr marL="422275" indent="-160338" algn="l" defTabSz="522288" rtl="0" eaLnBrk="0" fontAlgn="base" hangingPunct="0">
        <a:spcBef>
          <a:spcPct val="20000"/>
        </a:spcBef>
        <a:spcAft>
          <a:spcPct val="0"/>
        </a:spcAft>
        <a:buChar char="–"/>
        <a:defRPr sz="1700">
          <a:solidFill>
            <a:schemeClr val="tx1"/>
          </a:solidFill>
          <a:latin typeface="+mn-lt"/>
          <a:ea typeface="ＭＳ Ｐゴシック" pitchFamily="-107" charset="-128"/>
          <a:cs typeface="MS PGothic" charset="0"/>
        </a:defRPr>
      </a:lvl2pPr>
      <a:lvl3pPr marL="652463" indent="-130175" algn="l" defTabSz="522288" rtl="0" eaLnBrk="0" fontAlgn="base" hangingPunct="0">
        <a:spcBef>
          <a:spcPct val="20000"/>
        </a:spcBef>
        <a:spcAft>
          <a:spcPct val="0"/>
        </a:spcAft>
        <a:buChar char="•"/>
        <a:defRPr sz="1400">
          <a:solidFill>
            <a:schemeClr val="tx1"/>
          </a:solidFill>
          <a:latin typeface="+mn-lt"/>
          <a:ea typeface="ＭＳ Ｐゴシック" pitchFamily="-107" charset="-128"/>
          <a:cs typeface="ＭＳ Ｐゴシック" charset="0"/>
        </a:defRPr>
      </a:lvl3pPr>
      <a:lvl4pPr marL="914400" indent="-130175" algn="l" defTabSz="522288" rtl="0" eaLnBrk="0" fontAlgn="base" hangingPunct="0">
        <a:spcBef>
          <a:spcPct val="20000"/>
        </a:spcBef>
        <a:spcAft>
          <a:spcPct val="0"/>
        </a:spcAft>
        <a:buChar char="–"/>
        <a:defRPr sz="1100">
          <a:solidFill>
            <a:schemeClr val="tx1"/>
          </a:solidFill>
          <a:latin typeface="+mn-lt"/>
          <a:ea typeface="ＭＳ Ｐゴシック" pitchFamily="-107" charset="-128"/>
        </a:defRPr>
      </a:lvl4pPr>
      <a:lvl5pPr marL="1176338" indent="-131763" algn="l" defTabSz="522288" rtl="0" eaLnBrk="0" fontAlgn="base" hangingPunct="0">
        <a:spcBef>
          <a:spcPct val="20000"/>
        </a:spcBef>
        <a:spcAft>
          <a:spcPct val="0"/>
        </a:spcAft>
        <a:buChar char="»"/>
        <a:defRPr sz="1100">
          <a:solidFill>
            <a:schemeClr val="tx1"/>
          </a:solidFill>
          <a:latin typeface="+mn-lt"/>
          <a:ea typeface="ＭＳ Ｐゴシック" pitchFamily="-107" charset="-128"/>
        </a:defRPr>
      </a:lvl5pPr>
      <a:lvl6pPr marL="1633538" indent="-131763" algn="l" defTabSz="522288" rtl="0" fontAlgn="base">
        <a:spcBef>
          <a:spcPct val="20000"/>
        </a:spcBef>
        <a:spcAft>
          <a:spcPct val="0"/>
        </a:spcAft>
        <a:buChar char="»"/>
        <a:defRPr sz="1100">
          <a:solidFill>
            <a:schemeClr val="tx1"/>
          </a:solidFill>
          <a:latin typeface="+mn-lt"/>
        </a:defRPr>
      </a:lvl6pPr>
      <a:lvl7pPr marL="2090738" indent="-131763" algn="l" defTabSz="522288" rtl="0" fontAlgn="base">
        <a:spcBef>
          <a:spcPct val="20000"/>
        </a:spcBef>
        <a:spcAft>
          <a:spcPct val="0"/>
        </a:spcAft>
        <a:buChar char="»"/>
        <a:defRPr sz="1100">
          <a:solidFill>
            <a:schemeClr val="tx1"/>
          </a:solidFill>
          <a:latin typeface="+mn-lt"/>
        </a:defRPr>
      </a:lvl7pPr>
      <a:lvl8pPr marL="2547938" indent="-131763" algn="l" defTabSz="522288" rtl="0" fontAlgn="base">
        <a:spcBef>
          <a:spcPct val="20000"/>
        </a:spcBef>
        <a:spcAft>
          <a:spcPct val="0"/>
        </a:spcAft>
        <a:buChar char="»"/>
        <a:defRPr sz="1100">
          <a:solidFill>
            <a:schemeClr val="tx1"/>
          </a:solidFill>
          <a:latin typeface="+mn-lt"/>
        </a:defRPr>
      </a:lvl8pPr>
      <a:lvl9pPr marL="3005138" indent="-131763" algn="l" defTabSz="522288" rtl="0" fontAlgn="base">
        <a:spcBef>
          <a:spcPct val="20000"/>
        </a:spcBef>
        <a:spcAft>
          <a:spcPct val="0"/>
        </a:spcAft>
        <a:buChar char="»"/>
        <a:defRPr sz="1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userDrawn="1"/>
        </p:nvSpPr>
        <p:spPr bwMode="auto">
          <a:xfrm>
            <a:off x="0" y="0"/>
            <a:ext cx="32918400" cy="2400300"/>
          </a:xfrm>
          <a:prstGeom prst="rect">
            <a:avLst/>
          </a:prstGeom>
          <a:solidFill>
            <a:schemeClr val="accent1"/>
          </a:solidFill>
          <a:ln w="9525">
            <a:solidFill>
              <a:schemeClr val="tx1"/>
            </a:solidFill>
            <a:miter lim="800000"/>
            <a:headEnd/>
            <a:tailEnd/>
          </a:ln>
        </p:spPr>
        <p:txBody>
          <a:bodyPr wrap="none" anchor="ctr"/>
          <a:lstStyle/>
          <a:p>
            <a:pPr>
              <a:defRPr/>
            </a:pPr>
            <a:endParaRPr lang="en-US">
              <a:ea typeface="MS PGothic" pitchFamily="34" charset="-128"/>
              <a:cs typeface="MS PGothic" pitchFamily="34" charset="-128"/>
            </a:endParaRPr>
          </a:p>
        </p:txBody>
      </p:sp>
      <p:sp>
        <p:nvSpPr>
          <p:cNvPr id="3075" name="Rectangle 3"/>
          <p:cNvSpPr>
            <a:spLocks noChangeArrowheads="1"/>
          </p:cNvSpPr>
          <p:nvPr userDrawn="1"/>
        </p:nvSpPr>
        <p:spPr bwMode="auto">
          <a:xfrm>
            <a:off x="520700" y="2819400"/>
            <a:ext cx="31775400" cy="13282613"/>
          </a:xfrm>
          <a:prstGeom prst="rect">
            <a:avLst/>
          </a:prstGeom>
          <a:solidFill>
            <a:schemeClr val="accent1"/>
          </a:solidFill>
          <a:ln w="9525">
            <a:solidFill>
              <a:schemeClr val="tx1"/>
            </a:solidFill>
            <a:miter lim="800000"/>
            <a:headEnd/>
            <a:tailEnd/>
          </a:ln>
        </p:spPr>
        <p:txBody>
          <a:bodyPr wrap="none" anchor="ctr"/>
          <a:lstStyle/>
          <a:p>
            <a:pPr>
              <a:defRPr/>
            </a:pPr>
            <a:endParaRPr lang="en-US">
              <a:ea typeface="MS PGothic" pitchFamily="34" charset="-128"/>
              <a:cs typeface="MS PGothic" pitchFamily="34" charset="-128"/>
            </a:endParaRPr>
          </a:p>
        </p:txBody>
      </p:sp>
      <p:sp>
        <p:nvSpPr>
          <p:cNvPr id="3076" name="Rectangle 4"/>
          <p:cNvSpPr>
            <a:spLocks noChangeArrowheads="1"/>
          </p:cNvSpPr>
          <p:nvPr userDrawn="1"/>
        </p:nvSpPr>
        <p:spPr bwMode="auto">
          <a:xfrm>
            <a:off x="0" y="2400300"/>
            <a:ext cx="32918400" cy="65088"/>
          </a:xfrm>
          <a:prstGeom prst="rect">
            <a:avLst/>
          </a:prstGeom>
          <a:solidFill>
            <a:srgbClr val="660000"/>
          </a:solidFill>
          <a:ln w="9525">
            <a:noFill/>
            <a:miter lim="800000"/>
            <a:headEnd/>
            <a:tailEnd/>
          </a:ln>
        </p:spPr>
        <p:txBody>
          <a:bodyPr wrap="none" anchor="ctr"/>
          <a:lstStyle/>
          <a:p>
            <a:pPr>
              <a:defRPr/>
            </a:pPr>
            <a:endParaRPr lang="en-US">
              <a:ea typeface="MS PGothic" pitchFamily="34" charset="-128"/>
              <a:cs typeface="MS PGothic" pitchFamily="34" charset="-128"/>
            </a:endParaRPr>
          </a:p>
        </p:txBody>
      </p:sp>
      <p:sp>
        <p:nvSpPr>
          <p:cNvPr id="3077" name="Text Box 5"/>
          <p:cNvSpPr txBox="1">
            <a:spLocks noChangeArrowheads="1"/>
          </p:cNvSpPr>
          <p:nvPr userDrawn="1"/>
        </p:nvSpPr>
        <p:spPr bwMode="auto">
          <a:xfrm>
            <a:off x="457200" y="16222663"/>
            <a:ext cx="1885950" cy="187325"/>
          </a:xfrm>
          <a:prstGeom prst="rect">
            <a:avLst/>
          </a:prstGeom>
          <a:noFill/>
          <a:ln>
            <a:noFill/>
          </a:ln>
          <a:extLst/>
        </p:spPr>
        <p:txBody>
          <a:bodyPr lIns="52150" tIns="26070" rIns="52150" bIns="26070">
            <a:spAutoFit/>
          </a:bodyPr>
          <a:lstStyle>
            <a:lvl1pPr defTabSz="522288" eaLnBrk="0" hangingPunct="0">
              <a:defRPr sz="1700">
                <a:solidFill>
                  <a:schemeClr val="tx1"/>
                </a:solidFill>
                <a:latin typeface="Arial Narrow" pitchFamily="34" charset="0"/>
                <a:ea typeface="MS PGothic" pitchFamily="34" charset="-128"/>
              </a:defRPr>
            </a:lvl1pPr>
            <a:lvl2pPr marL="742950" indent="-285750" defTabSz="522288" eaLnBrk="0" hangingPunct="0">
              <a:defRPr sz="1700">
                <a:solidFill>
                  <a:schemeClr val="tx1"/>
                </a:solidFill>
                <a:latin typeface="Arial Narrow" pitchFamily="34" charset="0"/>
                <a:ea typeface="MS PGothic" pitchFamily="34" charset="-128"/>
              </a:defRPr>
            </a:lvl2pPr>
            <a:lvl3pPr marL="1143000" indent="-228600" defTabSz="522288" eaLnBrk="0" hangingPunct="0">
              <a:defRPr sz="1700">
                <a:solidFill>
                  <a:schemeClr val="tx1"/>
                </a:solidFill>
                <a:latin typeface="Arial Narrow" pitchFamily="34" charset="0"/>
                <a:ea typeface="MS PGothic" pitchFamily="34" charset="-128"/>
              </a:defRPr>
            </a:lvl3pPr>
            <a:lvl4pPr marL="1600200" indent="-228600" defTabSz="522288" eaLnBrk="0" hangingPunct="0">
              <a:defRPr sz="1700">
                <a:solidFill>
                  <a:schemeClr val="tx1"/>
                </a:solidFill>
                <a:latin typeface="Arial Narrow" pitchFamily="34" charset="0"/>
                <a:ea typeface="MS PGothic" pitchFamily="34" charset="-128"/>
              </a:defRPr>
            </a:lvl4pPr>
            <a:lvl5pPr marL="2057400" indent="-228600" defTabSz="522288" eaLnBrk="0" hangingPunct="0">
              <a:defRPr sz="1700">
                <a:solidFill>
                  <a:schemeClr val="tx1"/>
                </a:solidFill>
                <a:latin typeface="Arial Narrow" pitchFamily="34" charset="0"/>
                <a:ea typeface="MS PGothic" pitchFamily="34" charset="-128"/>
              </a:defRPr>
            </a:lvl5pPr>
            <a:lvl6pPr marL="2514600" indent="-228600" defTabSz="522288" eaLnBrk="0" fontAlgn="base" hangingPunct="0">
              <a:spcBef>
                <a:spcPct val="0"/>
              </a:spcBef>
              <a:spcAft>
                <a:spcPct val="0"/>
              </a:spcAft>
              <a:defRPr sz="1700">
                <a:solidFill>
                  <a:schemeClr val="tx1"/>
                </a:solidFill>
                <a:latin typeface="Arial Narrow" pitchFamily="34" charset="0"/>
                <a:ea typeface="MS PGothic" pitchFamily="34" charset="-128"/>
              </a:defRPr>
            </a:lvl6pPr>
            <a:lvl7pPr marL="2971800" indent="-228600" defTabSz="522288" eaLnBrk="0" fontAlgn="base" hangingPunct="0">
              <a:spcBef>
                <a:spcPct val="0"/>
              </a:spcBef>
              <a:spcAft>
                <a:spcPct val="0"/>
              </a:spcAft>
              <a:defRPr sz="1700">
                <a:solidFill>
                  <a:schemeClr val="tx1"/>
                </a:solidFill>
                <a:latin typeface="Arial Narrow" pitchFamily="34" charset="0"/>
                <a:ea typeface="MS PGothic" pitchFamily="34" charset="-128"/>
              </a:defRPr>
            </a:lvl7pPr>
            <a:lvl8pPr marL="3429000" indent="-228600" defTabSz="522288" eaLnBrk="0" fontAlgn="base" hangingPunct="0">
              <a:spcBef>
                <a:spcPct val="0"/>
              </a:spcBef>
              <a:spcAft>
                <a:spcPct val="0"/>
              </a:spcAft>
              <a:defRPr sz="1700">
                <a:solidFill>
                  <a:schemeClr val="tx1"/>
                </a:solidFill>
                <a:latin typeface="Arial Narrow" pitchFamily="34" charset="0"/>
                <a:ea typeface="MS PGothic" pitchFamily="34" charset="-128"/>
              </a:defRPr>
            </a:lvl8pPr>
            <a:lvl9pPr marL="3886200" indent="-228600" defTabSz="522288" eaLnBrk="0" fontAlgn="base" hangingPunct="0">
              <a:spcBef>
                <a:spcPct val="0"/>
              </a:spcBef>
              <a:spcAft>
                <a:spcPct val="0"/>
              </a:spcAft>
              <a:defRPr sz="1700">
                <a:solidFill>
                  <a:schemeClr val="tx1"/>
                </a:solidFill>
                <a:latin typeface="Arial Narrow" pitchFamily="34" charset="0"/>
                <a:ea typeface="MS PGothic" pitchFamily="34" charset="-128"/>
              </a:defRPr>
            </a:lvl9pPr>
          </a:lstStyle>
          <a:p>
            <a:pPr>
              <a:lnSpc>
                <a:spcPct val="65000"/>
              </a:lnSpc>
              <a:spcBef>
                <a:spcPct val="50000"/>
              </a:spcBef>
              <a:defRPr/>
            </a:pPr>
            <a:r>
              <a:rPr lang="en-US" sz="300" b="1">
                <a:solidFill>
                  <a:schemeClr val="bg2"/>
                </a:solidFill>
                <a:latin typeface="Arial" pitchFamily="34" charset="0"/>
              </a:rPr>
              <a:t>POSTER TEMPLATE BY:</a:t>
            </a:r>
          </a:p>
          <a:p>
            <a:pPr>
              <a:lnSpc>
                <a:spcPct val="65000"/>
              </a:lnSpc>
              <a:spcBef>
                <a:spcPct val="50000"/>
              </a:spcBef>
              <a:defRPr/>
            </a:pPr>
            <a:r>
              <a:rPr lang="en-US" sz="600" b="1">
                <a:solidFill>
                  <a:schemeClr val="bg2"/>
                </a:solidFill>
                <a:latin typeface="Arial" pitchFamily="34" charset="0"/>
              </a:rPr>
              <a:t>www.PosterPresentations.com</a:t>
            </a:r>
          </a:p>
        </p:txBody>
      </p:sp>
      <p:sp>
        <p:nvSpPr>
          <p:cNvPr id="25606" name="Rectangle 6"/>
          <p:cNvSpPr>
            <a:spLocks noGrp="1" noChangeArrowheads="1"/>
          </p:cNvSpPr>
          <p:nvPr>
            <p:ph type="title"/>
          </p:nvPr>
        </p:nvSpPr>
        <p:spPr bwMode="auto">
          <a:xfrm>
            <a:off x="720725" y="636588"/>
            <a:ext cx="31443613" cy="1101725"/>
          </a:xfrm>
          <a:prstGeom prst="rect">
            <a:avLst/>
          </a:prstGeom>
          <a:noFill/>
          <a:ln w="9525">
            <a:noFill/>
            <a:miter lim="800000"/>
            <a:headEnd/>
            <a:tailEnd/>
          </a:ln>
        </p:spPr>
        <p:txBody>
          <a:bodyPr vert="horz" wrap="square" lIns="52150" tIns="26070" rIns="52150" bIns="26070" numCol="1" anchor="ctr" anchorCtr="0" compatLnSpc="1">
            <a:prstTxWarp prst="textNoShape">
              <a:avLst/>
            </a:prstTxWarp>
          </a:bodyPr>
          <a:lstStyle/>
          <a:p>
            <a:pPr lvl="0"/>
            <a:r>
              <a:rPr lang="en-US" smtClean="0"/>
              <a:t>Click to edit Master title style</a:t>
            </a:r>
          </a:p>
        </p:txBody>
      </p:sp>
      <p:sp>
        <p:nvSpPr>
          <p:cNvPr id="25607" name="Rectangle 7"/>
          <p:cNvSpPr>
            <a:spLocks noGrp="1" noChangeArrowheads="1"/>
          </p:cNvSpPr>
          <p:nvPr>
            <p:ph type="body" idx="1"/>
          </p:nvPr>
        </p:nvSpPr>
        <p:spPr bwMode="auto">
          <a:xfrm>
            <a:off x="520700" y="2819400"/>
            <a:ext cx="31643638" cy="13282613"/>
          </a:xfrm>
          <a:prstGeom prst="rect">
            <a:avLst/>
          </a:prstGeom>
          <a:noFill/>
          <a:ln w="9525">
            <a:noFill/>
            <a:miter lim="800000"/>
            <a:headEnd/>
            <a:tailEnd/>
          </a:ln>
        </p:spPr>
        <p:txBody>
          <a:bodyPr vert="horz" wrap="square" lIns="260792" tIns="260792" rIns="260792" bIns="260792"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3080" name="Rectangle 8"/>
          <p:cNvSpPr>
            <a:spLocks noChangeArrowheads="1"/>
          </p:cNvSpPr>
          <p:nvPr userDrawn="1"/>
        </p:nvSpPr>
        <p:spPr bwMode="auto">
          <a:xfrm>
            <a:off x="0" y="0"/>
            <a:ext cx="32918400" cy="16459200"/>
          </a:xfrm>
          <a:prstGeom prst="rect">
            <a:avLst/>
          </a:prstGeom>
          <a:noFill/>
          <a:ln w="3175">
            <a:solidFill>
              <a:schemeClr val="tx2"/>
            </a:solidFill>
            <a:miter lim="800000"/>
            <a:headEnd/>
            <a:tailEnd/>
          </a:ln>
        </p:spPr>
        <p:txBody>
          <a:bodyPr wrap="none" anchor="ctr"/>
          <a:lstStyle/>
          <a:p>
            <a:pPr>
              <a:defRPr/>
            </a:pPr>
            <a:endParaRPr lang="en-US">
              <a:ea typeface="MS PGothic" pitchFamily="34" charset="-128"/>
              <a:cs typeface="MS PGothic" pitchFamily="34" charset="-128"/>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522288" rtl="0" eaLnBrk="0" fontAlgn="base" hangingPunct="0">
        <a:spcBef>
          <a:spcPct val="0"/>
        </a:spcBef>
        <a:spcAft>
          <a:spcPct val="0"/>
        </a:spcAft>
        <a:defRPr sz="4900">
          <a:solidFill>
            <a:schemeClr val="tx2"/>
          </a:solidFill>
          <a:latin typeface="+mj-lt"/>
          <a:ea typeface="ＭＳ Ｐゴシック" pitchFamily="-107" charset="-128"/>
          <a:cs typeface="MS PGothic" pitchFamily="34" charset="-128"/>
        </a:defRPr>
      </a:lvl1pPr>
      <a:lvl2pPr algn="ctr" defTabSz="522288" rtl="0" eaLnBrk="0" fontAlgn="base" hangingPunct="0">
        <a:spcBef>
          <a:spcPct val="0"/>
        </a:spcBef>
        <a:spcAft>
          <a:spcPct val="0"/>
        </a:spcAft>
        <a:defRPr sz="4900">
          <a:solidFill>
            <a:schemeClr val="tx2"/>
          </a:solidFill>
          <a:latin typeface="Arial Black" pitchFamily="34" charset="0"/>
          <a:ea typeface="ＭＳ Ｐゴシック" pitchFamily="-107" charset="-128"/>
          <a:cs typeface="MS PGothic" pitchFamily="34" charset="-128"/>
        </a:defRPr>
      </a:lvl2pPr>
      <a:lvl3pPr algn="ctr" defTabSz="522288" rtl="0" eaLnBrk="0" fontAlgn="base" hangingPunct="0">
        <a:spcBef>
          <a:spcPct val="0"/>
        </a:spcBef>
        <a:spcAft>
          <a:spcPct val="0"/>
        </a:spcAft>
        <a:defRPr sz="4900">
          <a:solidFill>
            <a:schemeClr val="tx2"/>
          </a:solidFill>
          <a:latin typeface="Arial Black" pitchFamily="34" charset="0"/>
          <a:ea typeface="ＭＳ Ｐゴシック" pitchFamily="-107" charset="-128"/>
          <a:cs typeface="MS PGothic" pitchFamily="34" charset="-128"/>
        </a:defRPr>
      </a:lvl3pPr>
      <a:lvl4pPr algn="ctr" defTabSz="522288" rtl="0" eaLnBrk="0" fontAlgn="base" hangingPunct="0">
        <a:spcBef>
          <a:spcPct val="0"/>
        </a:spcBef>
        <a:spcAft>
          <a:spcPct val="0"/>
        </a:spcAft>
        <a:defRPr sz="4900">
          <a:solidFill>
            <a:schemeClr val="tx2"/>
          </a:solidFill>
          <a:latin typeface="Arial Black" pitchFamily="34" charset="0"/>
          <a:ea typeface="ＭＳ Ｐゴシック" pitchFamily="-107" charset="-128"/>
          <a:cs typeface="MS PGothic" pitchFamily="34" charset="-128"/>
        </a:defRPr>
      </a:lvl4pPr>
      <a:lvl5pPr algn="ctr" defTabSz="522288" rtl="0" eaLnBrk="0" fontAlgn="base" hangingPunct="0">
        <a:spcBef>
          <a:spcPct val="0"/>
        </a:spcBef>
        <a:spcAft>
          <a:spcPct val="0"/>
        </a:spcAft>
        <a:defRPr sz="4900">
          <a:solidFill>
            <a:schemeClr val="tx2"/>
          </a:solidFill>
          <a:latin typeface="Arial Black" pitchFamily="34" charset="0"/>
          <a:ea typeface="ＭＳ Ｐゴシック" pitchFamily="-107" charset="-128"/>
          <a:cs typeface="MS PGothic" pitchFamily="34" charset="-128"/>
        </a:defRPr>
      </a:lvl5pPr>
      <a:lvl6pPr marL="457200" algn="ctr" defTabSz="522288" rtl="0" fontAlgn="base">
        <a:spcBef>
          <a:spcPct val="0"/>
        </a:spcBef>
        <a:spcAft>
          <a:spcPct val="0"/>
        </a:spcAft>
        <a:defRPr sz="4900">
          <a:solidFill>
            <a:schemeClr val="tx2"/>
          </a:solidFill>
          <a:latin typeface="Arial Black" pitchFamily="34" charset="0"/>
        </a:defRPr>
      </a:lvl6pPr>
      <a:lvl7pPr marL="914400" algn="ctr" defTabSz="522288" rtl="0" fontAlgn="base">
        <a:spcBef>
          <a:spcPct val="0"/>
        </a:spcBef>
        <a:spcAft>
          <a:spcPct val="0"/>
        </a:spcAft>
        <a:defRPr sz="4900">
          <a:solidFill>
            <a:schemeClr val="tx2"/>
          </a:solidFill>
          <a:latin typeface="Arial Black" pitchFamily="34" charset="0"/>
        </a:defRPr>
      </a:lvl7pPr>
      <a:lvl8pPr marL="1371600" algn="ctr" defTabSz="522288" rtl="0" fontAlgn="base">
        <a:spcBef>
          <a:spcPct val="0"/>
        </a:spcBef>
        <a:spcAft>
          <a:spcPct val="0"/>
        </a:spcAft>
        <a:defRPr sz="4900">
          <a:solidFill>
            <a:schemeClr val="tx2"/>
          </a:solidFill>
          <a:latin typeface="Arial Black" pitchFamily="34" charset="0"/>
        </a:defRPr>
      </a:lvl8pPr>
      <a:lvl9pPr marL="1828800" algn="ctr" defTabSz="522288" rtl="0" fontAlgn="base">
        <a:spcBef>
          <a:spcPct val="0"/>
        </a:spcBef>
        <a:spcAft>
          <a:spcPct val="0"/>
        </a:spcAft>
        <a:defRPr sz="4900">
          <a:solidFill>
            <a:schemeClr val="tx2"/>
          </a:solidFill>
          <a:latin typeface="Arial Black" pitchFamily="34" charset="0"/>
        </a:defRPr>
      </a:lvl9pPr>
    </p:titleStyle>
    <p:bodyStyle>
      <a:lvl1pPr marL="195263" indent="-195263" algn="l" defTabSz="522288" rtl="0" eaLnBrk="0" fontAlgn="base" hangingPunct="0">
        <a:spcBef>
          <a:spcPct val="20000"/>
        </a:spcBef>
        <a:spcAft>
          <a:spcPct val="0"/>
        </a:spcAft>
        <a:buChar char="•"/>
        <a:defRPr sz="1700">
          <a:solidFill>
            <a:schemeClr val="tx1"/>
          </a:solidFill>
          <a:latin typeface="+mn-lt"/>
          <a:ea typeface="ＭＳ Ｐゴシック" pitchFamily="-107" charset="-128"/>
          <a:cs typeface="MS PGothic" pitchFamily="34" charset="-128"/>
        </a:defRPr>
      </a:lvl1pPr>
      <a:lvl2pPr marL="422275" indent="-160338" algn="l" defTabSz="522288" rtl="0" eaLnBrk="0" fontAlgn="base" hangingPunct="0">
        <a:spcBef>
          <a:spcPct val="20000"/>
        </a:spcBef>
        <a:spcAft>
          <a:spcPct val="0"/>
        </a:spcAft>
        <a:buChar char="–"/>
        <a:defRPr sz="1700">
          <a:solidFill>
            <a:schemeClr val="tx1"/>
          </a:solidFill>
          <a:latin typeface="+mn-lt"/>
          <a:ea typeface="ＭＳ Ｐゴシック" pitchFamily="-107" charset="-128"/>
          <a:cs typeface="MS PGothic" charset="0"/>
        </a:defRPr>
      </a:lvl2pPr>
      <a:lvl3pPr marL="652463" indent="-130175" algn="l" defTabSz="522288" rtl="0" eaLnBrk="0" fontAlgn="base" hangingPunct="0">
        <a:spcBef>
          <a:spcPct val="20000"/>
        </a:spcBef>
        <a:spcAft>
          <a:spcPct val="0"/>
        </a:spcAft>
        <a:buChar char="•"/>
        <a:defRPr sz="1400">
          <a:solidFill>
            <a:schemeClr val="tx1"/>
          </a:solidFill>
          <a:latin typeface="+mn-lt"/>
          <a:ea typeface="ＭＳ Ｐゴシック" pitchFamily="-107" charset="-128"/>
          <a:cs typeface="ＭＳ Ｐゴシック" charset="0"/>
        </a:defRPr>
      </a:lvl3pPr>
      <a:lvl4pPr marL="914400" indent="-130175" algn="l" defTabSz="522288" rtl="0" eaLnBrk="0" fontAlgn="base" hangingPunct="0">
        <a:spcBef>
          <a:spcPct val="20000"/>
        </a:spcBef>
        <a:spcAft>
          <a:spcPct val="0"/>
        </a:spcAft>
        <a:buChar char="–"/>
        <a:defRPr sz="1100">
          <a:solidFill>
            <a:schemeClr val="tx1"/>
          </a:solidFill>
          <a:latin typeface="+mn-lt"/>
          <a:ea typeface="ＭＳ Ｐゴシック" pitchFamily="-107" charset="-128"/>
        </a:defRPr>
      </a:lvl4pPr>
      <a:lvl5pPr marL="1176338" indent="-131763" algn="l" defTabSz="522288" rtl="0" eaLnBrk="0" fontAlgn="base" hangingPunct="0">
        <a:spcBef>
          <a:spcPct val="20000"/>
        </a:spcBef>
        <a:spcAft>
          <a:spcPct val="0"/>
        </a:spcAft>
        <a:buChar char="»"/>
        <a:defRPr sz="1100">
          <a:solidFill>
            <a:schemeClr val="tx1"/>
          </a:solidFill>
          <a:latin typeface="+mn-lt"/>
          <a:ea typeface="ＭＳ Ｐゴシック" pitchFamily="-107" charset="-128"/>
        </a:defRPr>
      </a:lvl5pPr>
      <a:lvl6pPr marL="1633538" indent="-131763" algn="l" defTabSz="522288" rtl="0" fontAlgn="base">
        <a:spcBef>
          <a:spcPct val="20000"/>
        </a:spcBef>
        <a:spcAft>
          <a:spcPct val="0"/>
        </a:spcAft>
        <a:buChar char="»"/>
        <a:defRPr sz="1100">
          <a:solidFill>
            <a:schemeClr val="tx1"/>
          </a:solidFill>
          <a:latin typeface="+mn-lt"/>
        </a:defRPr>
      </a:lvl6pPr>
      <a:lvl7pPr marL="2090738" indent="-131763" algn="l" defTabSz="522288" rtl="0" fontAlgn="base">
        <a:spcBef>
          <a:spcPct val="20000"/>
        </a:spcBef>
        <a:spcAft>
          <a:spcPct val="0"/>
        </a:spcAft>
        <a:buChar char="»"/>
        <a:defRPr sz="1100">
          <a:solidFill>
            <a:schemeClr val="tx1"/>
          </a:solidFill>
          <a:latin typeface="+mn-lt"/>
        </a:defRPr>
      </a:lvl7pPr>
      <a:lvl8pPr marL="2547938" indent="-131763" algn="l" defTabSz="522288" rtl="0" fontAlgn="base">
        <a:spcBef>
          <a:spcPct val="20000"/>
        </a:spcBef>
        <a:spcAft>
          <a:spcPct val="0"/>
        </a:spcAft>
        <a:buChar char="»"/>
        <a:defRPr sz="1100">
          <a:solidFill>
            <a:schemeClr val="tx1"/>
          </a:solidFill>
          <a:latin typeface="+mn-lt"/>
        </a:defRPr>
      </a:lvl8pPr>
      <a:lvl9pPr marL="3005138" indent="-131763" algn="l" defTabSz="522288" rtl="0" fontAlgn="base">
        <a:spcBef>
          <a:spcPct val="20000"/>
        </a:spcBef>
        <a:spcAft>
          <a:spcPct val="0"/>
        </a:spcAft>
        <a:buChar char="»"/>
        <a:defRPr sz="1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hart" Target="../charts/chart2.xml"/><Relationship Id="rId18" Type="http://schemas.openxmlformats.org/officeDocument/2006/relationships/image" Target="../media/image14.png"/><Relationship Id="rId3" Type="http://schemas.openxmlformats.org/officeDocument/2006/relationships/image" Target="../media/image1.png"/><Relationship Id="rId21" Type="http://schemas.openxmlformats.org/officeDocument/2006/relationships/image" Target="../media/image17.png"/><Relationship Id="rId7" Type="http://schemas.openxmlformats.org/officeDocument/2006/relationships/image" Target="../media/image5.jpeg"/><Relationship Id="rId12" Type="http://schemas.openxmlformats.org/officeDocument/2006/relationships/chart" Target="../charts/chart1.xml"/><Relationship Id="rId17" Type="http://schemas.openxmlformats.org/officeDocument/2006/relationships/image" Target="../media/image13.png"/><Relationship Id="rId25" Type="http://schemas.openxmlformats.org/officeDocument/2006/relationships/image" Target="../media/image21.png"/><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0.png"/><Relationship Id="rId5" Type="http://schemas.openxmlformats.org/officeDocument/2006/relationships/image" Target="../media/image3.png"/><Relationship Id="rId15" Type="http://schemas.openxmlformats.org/officeDocument/2006/relationships/image" Target="../media/image11.emf"/><Relationship Id="rId23" Type="http://schemas.openxmlformats.org/officeDocument/2006/relationships/image" Target="../media/image19.png"/><Relationship Id="rId10" Type="http://schemas.openxmlformats.org/officeDocument/2006/relationships/image" Target="../media/image8.png"/><Relationship Id="rId19" Type="http://schemas.openxmlformats.org/officeDocument/2006/relationships/image" Target="../media/image15.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0.emf"/><Relationship Id="rId22"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4" descr="sigAmod.png"/>
          <p:cNvPicPr>
            <a:picLocks/>
          </p:cNvPicPr>
          <p:nvPr/>
        </p:nvPicPr>
        <p:blipFill>
          <a:blip r:embed="rId3" cstate="print"/>
          <a:srcRect l="6247" t="4164" r="6247" b="4164"/>
          <a:stretch>
            <a:fillRect/>
          </a:stretch>
        </p:blipFill>
        <p:spPr bwMode="auto">
          <a:xfrm>
            <a:off x="9215438" y="12469813"/>
            <a:ext cx="3429000" cy="1828800"/>
          </a:xfrm>
          <a:prstGeom prst="rect">
            <a:avLst/>
          </a:prstGeom>
          <a:noFill/>
          <a:ln w="9525">
            <a:noFill/>
            <a:miter lim="800000"/>
            <a:headEnd/>
            <a:tailEnd/>
          </a:ln>
        </p:spPr>
      </p:pic>
      <p:pic>
        <p:nvPicPr>
          <p:cNvPr id="38915" name="Picture 292" descr="ims.png"/>
          <p:cNvPicPr>
            <a:picLocks noChangeAspect="1"/>
          </p:cNvPicPr>
          <p:nvPr/>
        </p:nvPicPr>
        <p:blipFill>
          <a:blip r:embed="rId4" cstate="print"/>
          <a:srcRect/>
          <a:stretch>
            <a:fillRect/>
          </a:stretch>
        </p:blipFill>
        <p:spPr bwMode="auto">
          <a:xfrm>
            <a:off x="1765300" y="5287963"/>
            <a:ext cx="3740150" cy="2025650"/>
          </a:xfrm>
          <a:prstGeom prst="rect">
            <a:avLst/>
          </a:prstGeom>
          <a:noFill/>
          <a:ln w="9525">
            <a:noFill/>
            <a:miter lim="800000"/>
            <a:headEnd/>
            <a:tailEnd/>
          </a:ln>
        </p:spPr>
      </p:pic>
      <p:sp>
        <p:nvSpPr>
          <p:cNvPr id="38916" name="Rectangle 5"/>
          <p:cNvSpPr>
            <a:spLocks noChangeArrowheads="1"/>
          </p:cNvSpPr>
          <p:nvPr/>
        </p:nvSpPr>
        <p:spPr bwMode="auto">
          <a:xfrm>
            <a:off x="3394075" y="406400"/>
            <a:ext cx="26077863" cy="1714500"/>
          </a:xfrm>
          <a:prstGeom prst="rect">
            <a:avLst/>
          </a:prstGeom>
          <a:noFill/>
          <a:ln w="9525">
            <a:noFill/>
            <a:miter lim="800000"/>
            <a:headEnd/>
            <a:tailEnd/>
          </a:ln>
        </p:spPr>
        <p:txBody>
          <a:bodyPr lIns="52136" tIns="26064" rIns="52136" bIns="26064">
            <a:spAutoFit/>
          </a:bodyPr>
          <a:lstStyle/>
          <a:p>
            <a:pPr algn="ctr" defTabSz="522288">
              <a:spcBef>
                <a:spcPct val="50000"/>
              </a:spcBef>
            </a:pPr>
            <a:r>
              <a:rPr lang="en-US" sz="4800">
                <a:solidFill>
                  <a:srgbClr val="FFFFFF"/>
                </a:solidFill>
                <a:latin typeface="Arial Black" pitchFamily="-107" charset="0"/>
              </a:rPr>
              <a:t>T4-P19: Signal-Based Bayesian Monitoring</a:t>
            </a:r>
          </a:p>
          <a:p>
            <a:pPr algn="ctr" defTabSz="522288" eaLnBrk="0" hangingPunct="0"/>
            <a:r>
              <a:rPr lang="en-US" sz="3600" b="1">
                <a:solidFill>
                  <a:srgbClr val="FFFFFF"/>
                </a:solidFill>
                <a:latin typeface="Arial" charset="0"/>
              </a:rPr>
              <a:t>Stuart Russell, Nimar Arora, Stephen Myers, Erik Sudderth, David Moore</a:t>
            </a:r>
            <a:r>
              <a:rPr lang="en-US" sz="2700" b="1">
                <a:solidFill>
                  <a:srgbClr val="FFFFFF"/>
                </a:solidFill>
                <a:latin typeface="Arial" charset="0"/>
              </a:rPr>
              <a:t/>
            </a:r>
            <a:br>
              <a:rPr lang="en-US" sz="2700" b="1">
                <a:solidFill>
                  <a:srgbClr val="FFFFFF"/>
                </a:solidFill>
                <a:latin typeface="Arial" charset="0"/>
              </a:rPr>
            </a:br>
            <a:r>
              <a:rPr lang="en-US" sz="2400" b="1">
                <a:solidFill>
                  <a:srgbClr val="FFFFFF"/>
                </a:solidFill>
                <a:latin typeface="Arial" charset="0"/>
              </a:rPr>
              <a:t>University of California Berkeley, Lawrence Livermore National Lab, Brown University.</a:t>
            </a:r>
          </a:p>
        </p:txBody>
      </p:sp>
      <p:sp>
        <p:nvSpPr>
          <p:cNvPr id="38917" name="Text Box 351"/>
          <p:cNvSpPr txBox="1">
            <a:spLocks noChangeArrowheads="1"/>
          </p:cNvSpPr>
          <p:nvPr/>
        </p:nvSpPr>
        <p:spPr bwMode="auto">
          <a:xfrm>
            <a:off x="520700" y="2819400"/>
            <a:ext cx="7480300" cy="342900"/>
          </a:xfrm>
          <a:prstGeom prst="rect">
            <a:avLst/>
          </a:prstGeom>
          <a:solidFill>
            <a:schemeClr val="accent2"/>
          </a:solidFill>
          <a:ln w="9525">
            <a:noFill/>
            <a:miter lim="800000"/>
            <a:headEnd/>
            <a:tailEnd/>
          </a:ln>
        </p:spPr>
        <p:txBody>
          <a:bodyPr lIns="65183" tIns="32585" rIns="65183" bIns="32585">
            <a:spAutoFit/>
          </a:bodyPr>
          <a:lstStyle/>
          <a:p>
            <a:pPr algn="ctr" defTabSz="652463" eaLnBrk="0" hangingPunct="0">
              <a:spcBef>
                <a:spcPct val="50000"/>
              </a:spcBef>
            </a:pPr>
            <a:r>
              <a:rPr lang="en-US" sz="1800" b="1">
                <a:solidFill>
                  <a:srgbClr val="F8F8F8"/>
                </a:solidFill>
              </a:rPr>
              <a:t>Introduction</a:t>
            </a:r>
          </a:p>
        </p:txBody>
      </p:sp>
      <p:sp>
        <p:nvSpPr>
          <p:cNvPr id="38918" name="Text Box 352"/>
          <p:cNvSpPr txBox="1">
            <a:spLocks noChangeArrowheads="1"/>
          </p:cNvSpPr>
          <p:nvPr/>
        </p:nvSpPr>
        <p:spPr bwMode="auto">
          <a:xfrm>
            <a:off x="16705263" y="2819400"/>
            <a:ext cx="7486650" cy="342900"/>
          </a:xfrm>
          <a:prstGeom prst="rect">
            <a:avLst/>
          </a:prstGeom>
          <a:solidFill>
            <a:schemeClr val="accent2"/>
          </a:solidFill>
          <a:ln w="9525">
            <a:noFill/>
            <a:miter lim="800000"/>
            <a:headEnd/>
            <a:tailEnd/>
          </a:ln>
        </p:spPr>
        <p:txBody>
          <a:bodyPr lIns="65183" tIns="32585" rIns="65183" bIns="32585">
            <a:spAutoFit/>
          </a:bodyPr>
          <a:lstStyle/>
          <a:p>
            <a:pPr algn="ctr" defTabSz="652463" eaLnBrk="0" hangingPunct="0">
              <a:spcBef>
                <a:spcPct val="50000"/>
              </a:spcBef>
            </a:pPr>
            <a:r>
              <a:rPr lang="en-US" sz="1800" b="1">
                <a:solidFill>
                  <a:srgbClr val="F8F8F8"/>
                </a:solidFill>
              </a:rPr>
              <a:t>Combining Parametric Forms and Waveforms from Previous Nearby Events</a:t>
            </a:r>
          </a:p>
        </p:txBody>
      </p:sp>
      <p:sp>
        <p:nvSpPr>
          <p:cNvPr id="38919" name="Text Box 353"/>
          <p:cNvSpPr txBox="1">
            <a:spLocks noChangeArrowheads="1"/>
          </p:cNvSpPr>
          <p:nvPr/>
        </p:nvSpPr>
        <p:spPr bwMode="auto">
          <a:xfrm>
            <a:off x="24809450" y="2819400"/>
            <a:ext cx="7486650" cy="341313"/>
          </a:xfrm>
          <a:prstGeom prst="rect">
            <a:avLst/>
          </a:prstGeom>
          <a:solidFill>
            <a:schemeClr val="accent2"/>
          </a:solidFill>
          <a:ln w="28575">
            <a:noFill/>
            <a:miter lim="800000"/>
            <a:headEnd/>
            <a:tailEnd/>
          </a:ln>
        </p:spPr>
        <p:txBody>
          <a:bodyPr lIns="65183" tIns="32585" rIns="65183" bIns="32585">
            <a:spAutoFit/>
          </a:bodyPr>
          <a:lstStyle/>
          <a:p>
            <a:pPr algn="ctr" defTabSz="652463" eaLnBrk="0" hangingPunct="0">
              <a:spcBef>
                <a:spcPct val="50000"/>
              </a:spcBef>
            </a:pPr>
            <a:r>
              <a:rPr lang="en-US" sz="1800" b="1">
                <a:solidFill>
                  <a:srgbClr val="F8F8F8"/>
                </a:solidFill>
              </a:rPr>
              <a:t>Comparison to Double-Differencing: Results on Simulated Data</a:t>
            </a:r>
          </a:p>
        </p:txBody>
      </p:sp>
      <p:sp>
        <p:nvSpPr>
          <p:cNvPr id="38920" name="Text Box 360"/>
          <p:cNvSpPr txBox="1">
            <a:spLocks noChangeArrowheads="1"/>
          </p:cNvSpPr>
          <p:nvPr/>
        </p:nvSpPr>
        <p:spPr bwMode="auto">
          <a:xfrm>
            <a:off x="520700" y="3175000"/>
            <a:ext cx="7399338" cy="2862263"/>
          </a:xfrm>
          <a:prstGeom prst="rect">
            <a:avLst/>
          </a:prstGeom>
          <a:noFill/>
          <a:ln w="9525">
            <a:noFill/>
            <a:miter lim="800000"/>
            <a:headEnd/>
            <a:tailEnd/>
          </a:ln>
        </p:spPr>
        <p:txBody>
          <a:bodyPr lIns="182880" tIns="182880" rIns="182880" bIns="182880">
            <a:spAutoFit/>
          </a:bodyPr>
          <a:lstStyle/>
          <a:p>
            <a:pPr defTabSz="3135313">
              <a:buFont typeface="Arial" charset="0"/>
              <a:buChar char="•"/>
            </a:pPr>
            <a:r>
              <a:rPr lang="en-US" sz="1800"/>
              <a:t> Global seismic monitoring for the </a:t>
            </a:r>
            <a:r>
              <a:rPr lang="en-US" sz="1800" b="1"/>
              <a:t>Comprehensive Nuclear-Test-Ban Treaty (CTBT) </a:t>
            </a:r>
            <a:r>
              <a:rPr lang="en-US" sz="1800"/>
              <a:t>aims to recover the time, location, depth, and magnitude for all seismic events in the magnitude range of interest.</a:t>
            </a:r>
          </a:p>
          <a:p>
            <a:pPr defTabSz="3135313">
              <a:buFont typeface="Arial" charset="0"/>
              <a:buChar char="•"/>
            </a:pPr>
            <a:endParaRPr lang="en-US" sz="1800"/>
          </a:p>
          <a:p>
            <a:pPr defTabSz="3135313">
              <a:buFont typeface="Arial" charset="0"/>
              <a:buChar char="•"/>
            </a:pPr>
            <a:r>
              <a:rPr lang="en-US" sz="1800"/>
              <a:t> Data from the International Monitoring System (IMS) are processed in real time at the International Data Centre (IDC) in Vienna. Our goal is to improve the sensitivity and accuracy of automated processing at IDC.</a:t>
            </a:r>
          </a:p>
          <a:p>
            <a:pPr defTabSz="3135313">
              <a:buFont typeface="Arial" charset="0"/>
              <a:buChar char="•"/>
            </a:pPr>
            <a:endParaRPr lang="en-US" sz="1800"/>
          </a:p>
          <a:p>
            <a:pPr defTabSz="3135313">
              <a:buFont typeface="Arial" charset="0"/>
              <a:buChar char="•"/>
            </a:pPr>
            <a:endParaRPr lang="en-US" sz="1800"/>
          </a:p>
        </p:txBody>
      </p:sp>
      <p:sp>
        <p:nvSpPr>
          <p:cNvPr id="38921" name="Text Box 362"/>
          <p:cNvSpPr txBox="1">
            <a:spLocks noChangeArrowheads="1"/>
          </p:cNvSpPr>
          <p:nvPr/>
        </p:nvSpPr>
        <p:spPr bwMode="auto">
          <a:xfrm>
            <a:off x="8618538" y="2819400"/>
            <a:ext cx="7480300" cy="342900"/>
          </a:xfrm>
          <a:prstGeom prst="rect">
            <a:avLst/>
          </a:prstGeom>
          <a:solidFill>
            <a:schemeClr val="accent2"/>
          </a:solidFill>
          <a:ln w="9525">
            <a:noFill/>
            <a:miter lim="800000"/>
            <a:headEnd/>
            <a:tailEnd/>
          </a:ln>
        </p:spPr>
        <p:txBody>
          <a:bodyPr lIns="65183" tIns="32585" rIns="65183" bIns="32585">
            <a:spAutoFit/>
          </a:bodyPr>
          <a:lstStyle/>
          <a:p>
            <a:pPr algn="ctr" defTabSz="652463" eaLnBrk="0" hangingPunct="0">
              <a:spcBef>
                <a:spcPct val="50000"/>
              </a:spcBef>
            </a:pPr>
            <a:r>
              <a:rPr lang="en-US" sz="1800" b="1">
                <a:solidFill>
                  <a:srgbClr val="F8F8F8"/>
                </a:solidFill>
              </a:rPr>
              <a:t>Generative Models of Waveform Data: Basic Parametric Forms</a:t>
            </a:r>
          </a:p>
        </p:txBody>
      </p:sp>
      <p:sp>
        <p:nvSpPr>
          <p:cNvPr id="38922" name="Text Box 382"/>
          <p:cNvSpPr txBox="1">
            <a:spLocks noChangeArrowheads="1"/>
          </p:cNvSpPr>
          <p:nvPr/>
        </p:nvSpPr>
        <p:spPr bwMode="auto">
          <a:xfrm>
            <a:off x="8612188" y="10186988"/>
            <a:ext cx="7486650" cy="342900"/>
          </a:xfrm>
          <a:prstGeom prst="rect">
            <a:avLst/>
          </a:prstGeom>
          <a:solidFill>
            <a:schemeClr val="accent2"/>
          </a:solidFill>
          <a:ln w="9525">
            <a:noFill/>
            <a:miter lim="800000"/>
            <a:headEnd/>
            <a:tailEnd/>
          </a:ln>
        </p:spPr>
        <p:txBody>
          <a:bodyPr lIns="65183" tIns="32585" rIns="65183" bIns="32585">
            <a:spAutoFit/>
          </a:bodyPr>
          <a:lstStyle/>
          <a:p>
            <a:pPr algn="ctr" defTabSz="652463" eaLnBrk="0" hangingPunct="0">
              <a:spcBef>
                <a:spcPct val="50000"/>
              </a:spcBef>
            </a:pPr>
            <a:r>
              <a:rPr lang="en-US" sz="1800" b="1">
                <a:solidFill>
                  <a:srgbClr val="FFFFFF"/>
                </a:solidFill>
              </a:rPr>
              <a:t>A Possible Model of Envelope Variation</a:t>
            </a:r>
          </a:p>
        </p:txBody>
      </p:sp>
      <p:pic>
        <p:nvPicPr>
          <p:cNvPr id="38923" name="Picture 18" descr="seal_large.png                                                 0001F335Linn10                         BB7A223C:"/>
          <p:cNvPicPr>
            <a:picLocks noChangeAspect="1" noChangeArrowheads="1"/>
          </p:cNvPicPr>
          <p:nvPr/>
        </p:nvPicPr>
        <p:blipFill>
          <a:blip r:embed="rId5" cstate="print"/>
          <a:srcRect/>
          <a:stretch>
            <a:fillRect/>
          </a:stretch>
        </p:blipFill>
        <p:spPr bwMode="auto">
          <a:xfrm>
            <a:off x="501650" y="0"/>
            <a:ext cx="2333625" cy="2333625"/>
          </a:xfrm>
          <a:prstGeom prst="rect">
            <a:avLst/>
          </a:prstGeom>
          <a:noFill/>
          <a:ln w="9525">
            <a:noFill/>
            <a:miter lim="800000"/>
            <a:headEnd/>
            <a:tailEnd/>
          </a:ln>
        </p:spPr>
      </p:pic>
      <p:sp>
        <p:nvSpPr>
          <p:cNvPr id="38924" name="Text Box 362"/>
          <p:cNvSpPr txBox="1">
            <a:spLocks noChangeArrowheads="1"/>
          </p:cNvSpPr>
          <p:nvPr/>
        </p:nvSpPr>
        <p:spPr bwMode="auto">
          <a:xfrm>
            <a:off x="515938" y="9577388"/>
            <a:ext cx="7480300" cy="342900"/>
          </a:xfrm>
          <a:prstGeom prst="rect">
            <a:avLst/>
          </a:prstGeom>
          <a:solidFill>
            <a:schemeClr val="accent2"/>
          </a:solidFill>
          <a:ln w="9525">
            <a:noFill/>
            <a:miter lim="800000"/>
            <a:headEnd/>
            <a:tailEnd/>
          </a:ln>
        </p:spPr>
        <p:txBody>
          <a:bodyPr lIns="65183" tIns="32585" rIns="65183" bIns="32585">
            <a:spAutoFit/>
          </a:bodyPr>
          <a:lstStyle/>
          <a:p>
            <a:pPr algn="ctr" defTabSz="652463" eaLnBrk="0" hangingPunct="0">
              <a:spcBef>
                <a:spcPct val="50000"/>
              </a:spcBef>
            </a:pPr>
            <a:r>
              <a:rPr lang="en-US" sz="1800" b="1" dirty="0">
                <a:solidFill>
                  <a:srgbClr val="F8F8F8"/>
                </a:solidFill>
              </a:rPr>
              <a:t>Signal-Based vs. Detection-Based Monitoring </a:t>
            </a:r>
          </a:p>
        </p:txBody>
      </p:sp>
      <p:sp>
        <p:nvSpPr>
          <p:cNvPr id="38925" name="TextBox 824"/>
          <p:cNvSpPr txBox="1">
            <a:spLocks noChangeArrowheads="1"/>
          </p:cNvSpPr>
          <p:nvPr/>
        </p:nvSpPr>
        <p:spPr bwMode="auto">
          <a:xfrm>
            <a:off x="5505450" y="6013450"/>
            <a:ext cx="2319338" cy="615950"/>
          </a:xfrm>
          <a:prstGeom prst="rect">
            <a:avLst/>
          </a:prstGeom>
          <a:noFill/>
          <a:ln w="9525">
            <a:noFill/>
            <a:miter lim="800000"/>
            <a:headEnd/>
            <a:tailEnd/>
          </a:ln>
        </p:spPr>
        <p:txBody>
          <a:bodyPr>
            <a:spAutoFit/>
          </a:bodyPr>
          <a:lstStyle/>
          <a:p>
            <a:r>
              <a:rPr lang="en-US" i="1"/>
              <a:t>Blue dots and triangles are primary seismic stations.</a:t>
            </a:r>
          </a:p>
        </p:txBody>
      </p:sp>
      <p:sp>
        <p:nvSpPr>
          <p:cNvPr id="38926" name="Text Box 353"/>
          <p:cNvSpPr txBox="1">
            <a:spLocks noChangeArrowheads="1"/>
          </p:cNvSpPr>
          <p:nvPr/>
        </p:nvSpPr>
        <p:spPr bwMode="auto">
          <a:xfrm>
            <a:off x="24809450" y="9407525"/>
            <a:ext cx="7486650" cy="341313"/>
          </a:xfrm>
          <a:prstGeom prst="rect">
            <a:avLst/>
          </a:prstGeom>
          <a:solidFill>
            <a:schemeClr val="accent2"/>
          </a:solidFill>
          <a:ln w="28575">
            <a:noFill/>
            <a:miter lim="800000"/>
            <a:headEnd/>
            <a:tailEnd/>
          </a:ln>
        </p:spPr>
        <p:txBody>
          <a:bodyPr lIns="65183" tIns="32585" rIns="65183" bIns="32585">
            <a:spAutoFit/>
          </a:bodyPr>
          <a:lstStyle/>
          <a:p>
            <a:pPr algn="ctr" defTabSz="652463" eaLnBrk="0" hangingPunct="0">
              <a:spcBef>
                <a:spcPct val="50000"/>
              </a:spcBef>
            </a:pPr>
            <a:r>
              <a:rPr lang="en-US" sz="1800" b="1">
                <a:solidFill>
                  <a:srgbClr val="F8F8F8"/>
                </a:solidFill>
              </a:rPr>
              <a:t>Discussion</a:t>
            </a:r>
          </a:p>
        </p:txBody>
      </p:sp>
      <p:sp>
        <p:nvSpPr>
          <p:cNvPr id="38927" name="Text Box 400"/>
          <p:cNvSpPr txBox="1">
            <a:spLocks noChangeArrowheads="1"/>
          </p:cNvSpPr>
          <p:nvPr/>
        </p:nvSpPr>
        <p:spPr bwMode="auto">
          <a:xfrm>
            <a:off x="24809450" y="15241588"/>
            <a:ext cx="7486650" cy="860425"/>
          </a:xfrm>
          <a:prstGeom prst="rect">
            <a:avLst/>
          </a:prstGeom>
          <a:noFill/>
          <a:ln w="9525">
            <a:noFill/>
            <a:miter lim="800000"/>
            <a:headEnd/>
            <a:tailEnd/>
          </a:ln>
        </p:spPr>
        <p:txBody>
          <a:bodyPr lIns="182880" tIns="182880" rIns="182880" bIns="182880">
            <a:spAutoFit/>
          </a:bodyPr>
          <a:lstStyle/>
          <a:p>
            <a:pPr defTabSz="3135313" eaLnBrk="0" hangingPunct="0"/>
            <a:r>
              <a:rPr lang="en-US" sz="1600" i="1"/>
              <a:t>The authors were supported by contracts from the Preparatory Commission for the CTBT and the U.S. Defense Threat Reduction Agency.</a:t>
            </a:r>
          </a:p>
        </p:txBody>
      </p:sp>
      <p:pic>
        <p:nvPicPr>
          <p:cNvPr id="38929" name="Picture 292" descr="Brown_Coat_of_Arms.png"/>
          <p:cNvPicPr>
            <a:picLocks noChangeAspect="1"/>
          </p:cNvPicPr>
          <p:nvPr/>
        </p:nvPicPr>
        <p:blipFill>
          <a:blip r:embed="rId6" cstate="print"/>
          <a:srcRect/>
          <a:stretch>
            <a:fillRect/>
          </a:stretch>
        </p:blipFill>
        <p:spPr bwMode="auto">
          <a:xfrm>
            <a:off x="3135313" y="0"/>
            <a:ext cx="1368425" cy="2333625"/>
          </a:xfrm>
          <a:prstGeom prst="rect">
            <a:avLst/>
          </a:prstGeom>
          <a:noFill/>
          <a:ln w="9525">
            <a:noFill/>
            <a:miter lim="800000"/>
            <a:headEnd/>
            <a:tailEnd/>
          </a:ln>
        </p:spPr>
      </p:pic>
      <p:sp>
        <p:nvSpPr>
          <p:cNvPr id="38930" name="Text Box 360"/>
          <p:cNvSpPr txBox="1">
            <a:spLocks noChangeArrowheads="1"/>
          </p:cNvSpPr>
          <p:nvPr/>
        </p:nvSpPr>
        <p:spPr bwMode="auto">
          <a:xfrm>
            <a:off x="520700" y="7519988"/>
            <a:ext cx="7475538" cy="2032000"/>
          </a:xfrm>
          <a:prstGeom prst="rect">
            <a:avLst/>
          </a:prstGeom>
          <a:noFill/>
          <a:ln w="9525">
            <a:noFill/>
            <a:miter lim="800000"/>
            <a:headEnd/>
            <a:tailEnd/>
          </a:ln>
        </p:spPr>
        <p:txBody>
          <a:bodyPr lIns="182880" tIns="182880" rIns="182880" bIns="182880">
            <a:spAutoFit/>
          </a:bodyPr>
          <a:lstStyle/>
          <a:p>
            <a:pPr defTabSz="3135313">
              <a:buFont typeface="Arial" charset="0"/>
              <a:buChar char="•"/>
            </a:pPr>
            <a:r>
              <a:rPr lang="en-US" sz="1800"/>
              <a:t> NET-VISA (see poster T4-O6) is a </a:t>
            </a:r>
            <a:r>
              <a:rPr lang="en-US" sz="1800" i="1">
                <a:solidFill>
                  <a:srgbClr val="FF0000"/>
                </a:solidFill>
              </a:rPr>
              <a:t>detection-based</a:t>
            </a:r>
            <a:r>
              <a:rPr lang="en-US" sz="1800"/>
              <a:t> Bayesian monitoring system whose performance is limited by the classical, bottom-up, threshold-based detections algorithms used in station processing.</a:t>
            </a:r>
          </a:p>
          <a:p>
            <a:pPr defTabSz="3135313">
              <a:buFont typeface="Arial" charset="0"/>
              <a:buChar char="•"/>
            </a:pPr>
            <a:r>
              <a:rPr lang="en-US" sz="1800"/>
              <a:t> SIG-VISA, a </a:t>
            </a:r>
            <a:r>
              <a:rPr lang="en-US" sz="1800" i="1">
                <a:solidFill>
                  <a:srgbClr val="FF0000"/>
                </a:solidFill>
              </a:rPr>
              <a:t>signal-based </a:t>
            </a:r>
            <a:r>
              <a:rPr lang="en-US" sz="1800"/>
              <a:t>system, will use generative models that span the range from events to waveform traces. It will have several qualitative advantages over NET-VISA, potentially yielding a significant improvement in detection performance</a:t>
            </a:r>
          </a:p>
        </p:txBody>
      </p:sp>
      <p:sp>
        <p:nvSpPr>
          <p:cNvPr id="38931" name="Text Box 352"/>
          <p:cNvSpPr txBox="1">
            <a:spLocks noChangeArrowheads="1"/>
          </p:cNvSpPr>
          <p:nvPr/>
        </p:nvSpPr>
        <p:spPr bwMode="auto">
          <a:xfrm>
            <a:off x="16706850" y="9813925"/>
            <a:ext cx="7486650" cy="341313"/>
          </a:xfrm>
          <a:prstGeom prst="rect">
            <a:avLst/>
          </a:prstGeom>
          <a:solidFill>
            <a:schemeClr val="accent2"/>
          </a:solidFill>
          <a:ln w="9525">
            <a:noFill/>
            <a:miter lim="800000"/>
            <a:headEnd/>
            <a:tailEnd/>
          </a:ln>
        </p:spPr>
        <p:txBody>
          <a:bodyPr lIns="65183" tIns="32585" rIns="65183" bIns="32585">
            <a:spAutoFit/>
          </a:bodyPr>
          <a:lstStyle/>
          <a:p>
            <a:pPr algn="ctr" defTabSz="652463" eaLnBrk="0" hangingPunct="0">
              <a:spcBef>
                <a:spcPct val="50000"/>
              </a:spcBef>
            </a:pPr>
            <a:r>
              <a:rPr lang="en-US" sz="1800" b="1">
                <a:solidFill>
                  <a:srgbClr val="F8F8F8"/>
                </a:solidFill>
              </a:rPr>
              <a:t>Comparison to Double Differencing</a:t>
            </a:r>
          </a:p>
        </p:txBody>
      </p:sp>
      <p:sp>
        <p:nvSpPr>
          <p:cNvPr id="38932" name="Text Box 353"/>
          <p:cNvSpPr txBox="1">
            <a:spLocks noChangeArrowheads="1"/>
          </p:cNvSpPr>
          <p:nvPr/>
        </p:nvSpPr>
        <p:spPr bwMode="auto">
          <a:xfrm>
            <a:off x="24809450" y="13242925"/>
            <a:ext cx="7486650" cy="341313"/>
          </a:xfrm>
          <a:prstGeom prst="rect">
            <a:avLst/>
          </a:prstGeom>
          <a:solidFill>
            <a:schemeClr val="accent2"/>
          </a:solidFill>
          <a:ln w="28575">
            <a:noFill/>
            <a:miter lim="800000"/>
            <a:headEnd/>
            <a:tailEnd/>
          </a:ln>
        </p:spPr>
        <p:txBody>
          <a:bodyPr lIns="65183" tIns="32585" rIns="65183" bIns="32585">
            <a:spAutoFit/>
          </a:bodyPr>
          <a:lstStyle/>
          <a:p>
            <a:pPr algn="ctr" defTabSz="652463" eaLnBrk="0" hangingPunct="0">
              <a:spcBef>
                <a:spcPct val="50000"/>
              </a:spcBef>
            </a:pPr>
            <a:r>
              <a:rPr lang="en-US" sz="1800" b="1">
                <a:solidFill>
                  <a:srgbClr val="F8F8F8"/>
                </a:solidFill>
              </a:rPr>
              <a:t>References</a:t>
            </a:r>
          </a:p>
        </p:txBody>
      </p:sp>
      <p:pic>
        <p:nvPicPr>
          <p:cNvPr id="38933" name="Picture 1"/>
          <p:cNvPicPr>
            <a:picLocks noChangeAspect="1"/>
          </p:cNvPicPr>
          <p:nvPr/>
        </p:nvPicPr>
        <p:blipFill>
          <a:blip r:embed="rId7" cstate="print"/>
          <a:srcRect/>
          <a:stretch>
            <a:fillRect/>
          </a:stretch>
        </p:blipFill>
        <p:spPr bwMode="auto">
          <a:xfrm>
            <a:off x="16897350" y="14214475"/>
            <a:ext cx="1000125" cy="788988"/>
          </a:xfrm>
          <a:prstGeom prst="rect">
            <a:avLst/>
          </a:prstGeom>
          <a:noFill/>
          <a:ln w="9525">
            <a:noFill/>
            <a:miter lim="800000"/>
            <a:headEnd/>
            <a:tailEnd/>
          </a:ln>
        </p:spPr>
      </p:pic>
      <p:pic>
        <p:nvPicPr>
          <p:cNvPr id="38934" name="Picture 2"/>
          <p:cNvPicPr>
            <a:picLocks noChangeAspect="1"/>
          </p:cNvPicPr>
          <p:nvPr/>
        </p:nvPicPr>
        <p:blipFill>
          <a:blip r:embed="rId8" cstate="print"/>
          <a:srcRect/>
          <a:stretch>
            <a:fillRect/>
          </a:stretch>
        </p:blipFill>
        <p:spPr bwMode="auto">
          <a:xfrm>
            <a:off x="18268950" y="14214475"/>
            <a:ext cx="1000125" cy="788988"/>
          </a:xfrm>
          <a:prstGeom prst="rect">
            <a:avLst/>
          </a:prstGeom>
          <a:noFill/>
          <a:ln w="9525">
            <a:noFill/>
            <a:miter lim="800000"/>
            <a:headEnd/>
            <a:tailEnd/>
          </a:ln>
        </p:spPr>
      </p:pic>
      <p:pic>
        <p:nvPicPr>
          <p:cNvPr id="38935" name="Picture 3"/>
          <p:cNvPicPr>
            <a:picLocks noChangeAspect="1"/>
          </p:cNvPicPr>
          <p:nvPr/>
        </p:nvPicPr>
        <p:blipFill>
          <a:blip r:embed="rId9" cstate="print"/>
          <a:srcRect/>
          <a:stretch>
            <a:fillRect/>
          </a:stretch>
        </p:blipFill>
        <p:spPr bwMode="auto">
          <a:xfrm>
            <a:off x="19613563" y="14214475"/>
            <a:ext cx="1027112" cy="788988"/>
          </a:xfrm>
          <a:prstGeom prst="rect">
            <a:avLst/>
          </a:prstGeom>
          <a:noFill/>
          <a:ln w="9525">
            <a:noFill/>
            <a:miter lim="800000"/>
            <a:headEnd/>
            <a:tailEnd/>
          </a:ln>
        </p:spPr>
      </p:pic>
      <p:pic>
        <p:nvPicPr>
          <p:cNvPr id="38936" name="Picture 4"/>
          <p:cNvPicPr>
            <a:picLocks noChangeAspect="1"/>
          </p:cNvPicPr>
          <p:nvPr/>
        </p:nvPicPr>
        <p:blipFill>
          <a:blip r:embed="rId10" cstate="print"/>
          <a:srcRect/>
          <a:stretch>
            <a:fillRect/>
          </a:stretch>
        </p:blipFill>
        <p:spPr bwMode="auto">
          <a:xfrm>
            <a:off x="16897350" y="11014075"/>
            <a:ext cx="3743325" cy="2955925"/>
          </a:xfrm>
          <a:prstGeom prst="rect">
            <a:avLst/>
          </a:prstGeom>
          <a:noFill/>
          <a:ln w="9525">
            <a:noFill/>
            <a:miter lim="800000"/>
            <a:headEnd/>
            <a:tailEnd/>
          </a:ln>
        </p:spPr>
      </p:pic>
      <p:cxnSp>
        <p:nvCxnSpPr>
          <p:cNvPr id="38937" name="Straight Arrow Connector 6"/>
          <p:cNvCxnSpPr>
            <a:cxnSpLocks noChangeShapeType="1"/>
          </p:cNvCxnSpPr>
          <p:nvPr/>
        </p:nvCxnSpPr>
        <p:spPr bwMode="auto">
          <a:xfrm>
            <a:off x="17897475" y="14609763"/>
            <a:ext cx="371475" cy="0"/>
          </a:xfrm>
          <a:prstGeom prst="straightConnector1">
            <a:avLst/>
          </a:prstGeom>
          <a:noFill/>
          <a:ln w="9525">
            <a:solidFill>
              <a:schemeClr val="tx1"/>
            </a:solidFill>
            <a:round/>
            <a:headEnd/>
            <a:tailEnd type="arrow" w="med" len="med"/>
          </a:ln>
        </p:spPr>
      </p:cxnSp>
      <p:cxnSp>
        <p:nvCxnSpPr>
          <p:cNvPr id="38938" name="Straight Arrow Connector 8"/>
          <p:cNvCxnSpPr>
            <a:cxnSpLocks noChangeShapeType="1"/>
          </p:cNvCxnSpPr>
          <p:nvPr/>
        </p:nvCxnSpPr>
        <p:spPr bwMode="auto">
          <a:xfrm>
            <a:off x="19269075" y="14609763"/>
            <a:ext cx="344488" cy="0"/>
          </a:xfrm>
          <a:prstGeom prst="straightConnector1">
            <a:avLst/>
          </a:prstGeom>
          <a:noFill/>
          <a:ln w="9525">
            <a:solidFill>
              <a:schemeClr val="tx1"/>
            </a:solidFill>
            <a:round/>
            <a:headEnd/>
            <a:tailEnd type="arrow" w="med" len="med"/>
          </a:ln>
        </p:spPr>
      </p:cxnSp>
      <p:sp>
        <p:nvSpPr>
          <p:cNvPr id="38939" name="Text Box 400"/>
          <p:cNvSpPr txBox="1">
            <a:spLocks noChangeArrowheads="1"/>
          </p:cNvSpPr>
          <p:nvPr/>
        </p:nvSpPr>
        <p:spPr bwMode="auto">
          <a:xfrm>
            <a:off x="16705263" y="14895513"/>
            <a:ext cx="4097337" cy="1230312"/>
          </a:xfrm>
          <a:prstGeom prst="rect">
            <a:avLst/>
          </a:prstGeom>
          <a:noFill/>
          <a:ln w="9525">
            <a:noFill/>
            <a:miter lim="800000"/>
            <a:headEnd/>
            <a:tailEnd/>
          </a:ln>
        </p:spPr>
        <p:txBody>
          <a:bodyPr lIns="182880" tIns="182880" rIns="182880" bIns="182880">
            <a:spAutoFit/>
          </a:bodyPr>
          <a:lstStyle/>
          <a:p>
            <a:pPr defTabSz="3135313" eaLnBrk="0" hangingPunct="0"/>
            <a:r>
              <a:rPr lang="en-US" sz="1400" i="1"/>
              <a:t>Top: Example slowness field and event locations (stations are at the four corners).</a:t>
            </a:r>
          </a:p>
          <a:p>
            <a:pPr defTabSz="3135313" eaLnBrk="0" hangingPunct="0"/>
            <a:r>
              <a:rPr lang="en-US" sz="1400" i="1"/>
              <a:t>Bottom: Recovered slowness and event locations (+) from 2, 5, and 10 events.</a:t>
            </a:r>
          </a:p>
        </p:txBody>
      </p:sp>
      <p:sp>
        <p:nvSpPr>
          <p:cNvPr id="38940" name="TextBox 9"/>
          <p:cNvSpPr txBox="1">
            <a:spLocks noChangeArrowheads="1"/>
          </p:cNvSpPr>
          <p:nvPr/>
        </p:nvSpPr>
        <p:spPr bwMode="auto">
          <a:xfrm>
            <a:off x="20802600" y="13071475"/>
            <a:ext cx="3389313" cy="2970213"/>
          </a:xfrm>
          <a:prstGeom prst="rect">
            <a:avLst/>
          </a:prstGeom>
          <a:noFill/>
          <a:ln w="9525">
            <a:noFill/>
            <a:miter lim="800000"/>
            <a:headEnd/>
            <a:tailEnd/>
          </a:ln>
        </p:spPr>
        <p:txBody>
          <a:bodyPr>
            <a:spAutoFit/>
          </a:bodyPr>
          <a:lstStyle/>
          <a:p>
            <a:pPr marL="285750" indent="-285750">
              <a:buFont typeface="Arial" charset="0"/>
              <a:buChar char="•"/>
            </a:pPr>
            <a:r>
              <a:rPr lang="en-US"/>
              <a:t>We model the slowness field explicitly as a Gaussian process.</a:t>
            </a:r>
          </a:p>
          <a:p>
            <a:pPr marL="285750" indent="-285750">
              <a:buFont typeface="Arial" charset="0"/>
              <a:buChar char="•"/>
            </a:pPr>
            <a:r>
              <a:rPr lang="en-US"/>
              <a:t>Travel times are random variables given by integrals over the field.</a:t>
            </a:r>
          </a:p>
          <a:p>
            <a:pPr marL="285750" indent="-285750">
              <a:buFont typeface="Arial" charset="0"/>
              <a:buChar char="•"/>
            </a:pPr>
            <a:r>
              <a:rPr lang="en-US"/>
              <a:t>Bayesian inference simultaneously recovers both event hypocenters and the underlying slowness field, given picked arrival times. (see left) </a:t>
            </a:r>
          </a:p>
          <a:p>
            <a:pPr marL="285750" indent="-285750">
              <a:buFont typeface="Arial" charset="0"/>
              <a:buChar char="•"/>
            </a:pPr>
            <a:r>
              <a:rPr lang="en-US"/>
              <a:t>Location recovery accounts for correlated errors in a principled probabilistic manner.</a:t>
            </a:r>
          </a:p>
        </p:txBody>
      </p:sp>
      <p:pic>
        <p:nvPicPr>
          <p:cNvPr id="38941" name="Picture 10"/>
          <p:cNvPicPr>
            <a:picLocks noChangeAspect="1"/>
          </p:cNvPicPr>
          <p:nvPr/>
        </p:nvPicPr>
        <p:blipFill>
          <a:blip r:embed="rId11" cstate="print"/>
          <a:srcRect/>
          <a:stretch>
            <a:fillRect/>
          </a:stretch>
        </p:blipFill>
        <p:spPr bwMode="auto">
          <a:xfrm>
            <a:off x="21128038" y="10902950"/>
            <a:ext cx="2832100" cy="2132013"/>
          </a:xfrm>
          <a:prstGeom prst="rect">
            <a:avLst/>
          </a:prstGeom>
          <a:noFill/>
          <a:ln w="9525">
            <a:noFill/>
            <a:miter lim="800000"/>
            <a:headEnd/>
            <a:tailEnd/>
          </a:ln>
        </p:spPr>
      </p:pic>
      <p:sp>
        <p:nvSpPr>
          <p:cNvPr id="38942" name="TextBox 11"/>
          <p:cNvSpPr txBox="1">
            <a:spLocks noChangeArrowheads="1"/>
          </p:cNvSpPr>
          <p:nvPr/>
        </p:nvSpPr>
        <p:spPr bwMode="auto">
          <a:xfrm>
            <a:off x="16754475" y="10142538"/>
            <a:ext cx="7431088" cy="614362"/>
          </a:xfrm>
          <a:prstGeom prst="rect">
            <a:avLst/>
          </a:prstGeom>
          <a:noFill/>
          <a:ln w="9525">
            <a:noFill/>
            <a:miter lim="800000"/>
            <a:headEnd/>
            <a:tailEnd/>
          </a:ln>
        </p:spPr>
        <p:txBody>
          <a:bodyPr>
            <a:spAutoFit/>
          </a:bodyPr>
          <a:lstStyle/>
          <a:p>
            <a:r>
              <a:rPr lang="en-US"/>
              <a:t>Double-differencing (Waldhauser &amp; Ellsworth, 2000) relocates hypocenters jointly to account for correlated travel time errors, caused by local variations in the underlying slowness field.</a:t>
            </a:r>
          </a:p>
        </p:txBody>
      </p:sp>
      <p:graphicFrame>
        <p:nvGraphicFramePr>
          <p:cNvPr id="32" name="Chart 31"/>
          <p:cNvGraphicFramePr>
            <a:graphicFrameLocks noGrp="1"/>
          </p:cNvGraphicFramePr>
          <p:nvPr/>
        </p:nvGraphicFramePr>
        <p:xfrm>
          <a:off x="28552775" y="3575508"/>
          <a:ext cx="3410389" cy="2485726"/>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3" name="Chart 32"/>
          <p:cNvGraphicFramePr>
            <a:graphicFrameLocks noGrp="1"/>
          </p:cNvGraphicFramePr>
          <p:nvPr/>
        </p:nvGraphicFramePr>
        <p:xfrm>
          <a:off x="28552775" y="6084888"/>
          <a:ext cx="3505258" cy="3129756"/>
        </p:xfrm>
        <a:graphic>
          <a:graphicData uri="http://schemas.openxmlformats.org/drawingml/2006/chart">
            <c:chart xmlns:c="http://schemas.openxmlformats.org/drawingml/2006/chart" xmlns:r="http://schemas.openxmlformats.org/officeDocument/2006/relationships" r:id="rId13"/>
          </a:graphicData>
        </a:graphic>
      </p:graphicFrame>
      <p:sp>
        <p:nvSpPr>
          <p:cNvPr id="38945" name="TextBox 13"/>
          <p:cNvSpPr txBox="1">
            <a:spLocks noChangeArrowheads="1"/>
          </p:cNvSpPr>
          <p:nvPr/>
        </p:nvSpPr>
        <p:spPr bwMode="auto">
          <a:xfrm>
            <a:off x="25126950" y="3671888"/>
            <a:ext cx="3425825" cy="5324475"/>
          </a:xfrm>
          <a:prstGeom prst="rect">
            <a:avLst/>
          </a:prstGeom>
          <a:noFill/>
          <a:ln w="9525">
            <a:noFill/>
            <a:miter lim="800000"/>
            <a:headEnd/>
            <a:tailEnd/>
          </a:ln>
        </p:spPr>
        <p:txBody>
          <a:bodyPr>
            <a:spAutoFit/>
          </a:bodyPr>
          <a:lstStyle/>
          <a:p>
            <a:pPr marL="285750" indent="-285750">
              <a:buFont typeface="Arial" charset="0"/>
              <a:buChar char="•"/>
            </a:pPr>
            <a:r>
              <a:rPr lang="en-US"/>
              <a:t>Evaluated on simulated data against double-differencing and a naïve approach (using an independent, linear travel time model for each event). </a:t>
            </a:r>
          </a:p>
          <a:p>
            <a:pPr marL="285750" indent="-285750">
              <a:buFont typeface="Arial" charset="0"/>
              <a:buChar char="•"/>
            </a:pPr>
            <a:endParaRPr lang="en-US"/>
          </a:p>
          <a:p>
            <a:pPr marL="285750" indent="-285750">
              <a:buFont typeface="Arial" charset="0"/>
              <a:buChar char="•"/>
            </a:pPr>
            <a:r>
              <a:rPr lang="en-US"/>
              <a:t>Travel times sampled from the Gaussian field prior, event locations and origin times sampled uniformly for 5 events per trial (44 trials).</a:t>
            </a:r>
          </a:p>
          <a:p>
            <a:pPr marL="285750" indent="-285750">
              <a:buFont typeface="Arial" charset="0"/>
              <a:buChar char="•"/>
            </a:pPr>
            <a:endParaRPr lang="en-US"/>
          </a:p>
          <a:p>
            <a:pPr marL="285750" indent="-285750">
              <a:buFont typeface="Arial" charset="0"/>
              <a:buChar char="•"/>
            </a:pPr>
            <a:r>
              <a:rPr lang="en-US"/>
              <a:t>Location inference: Metropolis-Hastings with coordinate-wise Gaussian proposals.</a:t>
            </a:r>
          </a:p>
          <a:p>
            <a:pPr marL="285750" indent="-285750">
              <a:buFont typeface="Arial" charset="0"/>
              <a:buChar char="•"/>
            </a:pPr>
            <a:endParaRPr lang="en-US"/>
          </a:p>
          <a:p>
            <a:pPr marL="285750" indent="-285750">
              <a:buFont typeface="Arial" charset="0"/>
              <a:buChar char="•"/>
            </a:pPr>
            <a:r>
              <a:rPr lang="en-US"/>
              <a:t>Improvement over double-differencing: 44% in absolute location error, 63% in relative location error.</a:t>
            </a:r>
          </a:p>
          <a:p>
            <a:pPr marL="285750" indent="-285750">
              <a:buFont typeface="Arial" charset="0"/>
              <a:buChar char="•"/>
            </a:pPr>
            <a:endParaRPr lang="en-US"/>
          </a:p>
          <a:p>
            <a:pPr marL="285750" indent="-285750">
              <a:buFont typeface="Arial" charset="0"/>
              <a:buChar char="•"/>
            </a:pPr>
            <a:endParaRPr lang="en-US"/>
          </a:p>
        </p:txBody>
      </p:sp>
      <p:sp>
        <p:nvSpPr>
          <p:cNvPr id="38946" name="TextBox 33"/>
          <p:cNvSpPr txBox="1">
            <a:spLocks noChangeArrowheads="1"/>
          </p:cNvSpPr>
          <p:nvPr/>
        </p:nvSpPr>
        <p:spPr bwMode="auto">
          <a:xfrm>
            <a:off x="25126950" y="13731875"/>
            <a:ext cx="6835775" cy="1662113"/>
          </a:xfrm>
          <a:prstGeom prst="rect">
            <a:avLst/>
          </a:prstGeom>
          <a:noFill/>
          <a:ln w="9525">
            <a:noFill/>
            <a:miter lim="800000"/>
            <a:headEnd/>
            <a:tailEnd/>
          </a:ln>
        </p:spPr>
        <p:txBody>
          <a:bodyPr>
            <a:spAutoFit/>
          </a:bodyPr>
          <a:lstStyle/>
          <a:p>
            <a:r>
              <a:rPr lang="en-US"/>
              <a:t>Huseby, E. S., Ruud, B. O, and Dainty, A. M., </a:t>
            </a:r>
            <a:r>
              <a:rPr lang="en-US" b="1"/>
              <a:t>Robust and Reliable Epicenter </a:t>
            </a:r>
          </a:p>
          <a:p>
            <a:r>
              <a:rPr lang="en-US" b="1"/>
              <a:t>Determinations: Envelope Processing of Local Network Data</a:t>
            </a:r>
            <a:r>
              <a:rPr lang="en-US"/>
              <a:t>. </a:t>
            </a:r>
            <a:r>
              <a:rPr lang="en-US" i="1"/>
              <a:t>Bulletin of the </a:t>
            </a:r>
          </a:p>
          <a:p>
            <a:r>
              <a:rPr lang="en-US" i="1"/>
              <a:t>the Seismological Society of America</a:t>
            </a:r>
            <a:r>
              <a:rPr lang="en-US"/>
              <a:t> (February 1998), 88(1): 284-290.</a:t>
            </a:r>
          </a:p>
          <a:p>
            <a:r>
              <a:rPr lang="en-US"/>
              <a:t>Waldhauser, F. and Ellsworth, W. </a:t>
            </a:r>
            <a:r>
              <a:rPr lang="en-US" b="1"/>
              <a:t>A double-difference earthquake location algorithm; method and application to the northern Hayward Fault, California.</a:t>
            </a:r>
            <a:r>
              <a:rPr lang="en-US"/>
              <a:t/>
            </a:r>
            <a:br>
              <a:rPr lang="en-US"/>
            </a:br>
            <a:r>
              <a:rPr lang="en-US" i="1"/>
              <a:t>Bulletin of the Seismological Society of America</a:t>
            </a:r>
            <a:r>
              <a:rPr lang="en-US"/>
              <a:t> (December 2000), 90(6):1353-1368.</a:t>
            </a:r>
          </a:p>
        </p:txBody>
      </p:sp>
      <p:grpSp>
        <p:nvGrpSpPr>
          <p:cNvPr id="38947" name="Group 54"/>
          <p:cNvGrpSpPr>
            <a:grpSpLocks/>
          </p:cNvGrpSpPr>
          <p:nvPr/>
        </p:nvGrpSpPr>
        <p:grpSpPr bwMode="auto">
          <a:xfrm>
            <a:off x="1093788" y="10025063"/>
            <a:ext cx="6337300" cy="3416300"/>
            <a:chOff x="1093788" y="10252872"/>
            <a:chExt cx="6337300" cy="3416451"/>
          </a:xfrm>
        </p:grpSpPr>
        <p:sp>
          <p:nvSpPr>
            <p:cNvPr id="38972" name="Text Box 3"/>
            <p:cNvSpPr txBox="1">
              <a:spLocks noChangeArrowheads="1"/>
            </p:cNvSpPr>
            <p:nvPr/>
          </p:nvSpPr>
          <p:spPr bwMode="auto">
            <a:xfrm>
              <a:off x="1093788" y="10252872"/>
              <a:ext cx="864073" cy="369332"/>
            </a:xfrm>
            <a:prstGeom prst="rect">
              <a:avLst/>
            </a:prstGeom>
            <a:noFill/>
            <a:ln w="9525">
              <a:noFill/>
              <a:miter lim="800000"/>
              <a:headEnd/>
              <a:tailEnd/>
            </a:ln>
          </p:spPr>
          <p:txBody>
            <a:bodyPr>
              <a:spAutoFit/>
            </a:bodyPr>
            <a:lstStyle/>
            <a:p>
              <a:r>
                <a:rPr lang="en-US" sz="1800">
                  <a:latin typeface="Arial" charset="0"/>
                </a:rPr>
                <a:t>events</a:t>
              </a:r>
            </a:p>
          </p:txBody>
        </p:sp>
        <p:sp>
          <p:nvSpPr>
            <p:cNvPr id="38973" name="Text Box 4"/>
            <p:cNvSpPr txBox="1">
              <a:spLocks noChangeArrowheads="1"/>
            </p:cNvSpPr>
            <p:nvPr/>
          </p:nvSpPr>
          <p:spPr bwMode="auto">
            <a:xfrm>
              <a:off x="1104923" y="12168408"/>
              <a:ext cx="1266044" cy="369332"/>
            </a:xfrm>
            <a:prstGeom prst="rect">
              <a:avLst/>
            </a:prstGeom>
            <a:noFill/>
            <a:ln w="9525">
              <a:noFill/>
              <a:miter lim="800000"/>
              <a:headEnd/>
              <a:tailEnd/>
            </a:ln>
          </p:spPr>
          <p:txBody>
            <a:bodyPr>
              <a:spAutoFit/>
            </a:bodyPr>
            <a:lstStyle/>
            <a:p>
              <a:r>
                <a:rPr lang="en-US" sz="1800">
                  <a:latin typeface="Arial" charset="0"/>
                </a:rPr>
                <a:t>detections</a:t>
              </a:r>
            </a:p>
          </p:txBody>
        </p:sp>
        <p:sp>
          <p:nvSpPr>
            <p:cNvPr id="38974" name="Text Box 5"/>
            <p:cNvSpPr txBox="1">
              <a:spLocks noChangeArrowheads="1"/>
            </p:cNvSpPr>
            <p:nvPr/>
          </p:nvSpPr>
          <p:spPr bwMode="auto">
            <a:xfrm>
              <a:off x="1093788" y="13299991"/>
              <a:ext cx="2055511" cy="369332"/>
            </a:xfrm>
            <a:prstGeom prst="rect">
              <a:avLst/>
            </a:prstGeom>
            <a:noFill/>
            <a:ln w="9525">
              <a:noFill/>
              <a:miter lim="800000"/>
              <a:headEnd/>
              <a:tailEnd/>
            </a:ln>
          </p:spPr>
          <p:txBody>
            <a:bodyPr>
              <a:spAutoFit/>
            </a:bodyPr>
            <a:lstStyle/>
            <a:p>
              <a:r>
                <a:rPr lang="en-US" sz="1800">
                  <a:latin typeface="Arial" charset="0"/>
                </a:rPr>
                <a:t>waveform signals</a:t>
              </a:r>
            </a:p>
          </p:txBody>
        </p:sp>
        <p:sp>
          <p:nvSpPr>
            <p:cNvPr id="38975" name="Text Box 6"/>
            <p:cNvSpPr txBox="1">
              <a:spLocks noChangeArrowheads="1"/>
            </p:cNvSpPr>
            <p:nvPr/>
          </p:nvSpPr>
          <p:spPr bwMode="auto">
            <a:xfrm>
              <a:off x="2693857" y="11330450"/>
              <a:ext cx="855164" cy="400110"/>
            </a:xfrm>
            <a:prstGeom prst="rect">
              <a:avLst/>
            </a:prstGeom>
            <a:noFill/>
            <a:ln w="9525">
              <a:noFill/>
              <a:miter lim="800000"/>
              <a:headEnd/>
              <a:tailEnd/>
            </a:ln>
          </p:spPr>
          <p:txBody>
            <a:bodyPr>
              <a:spAutoFit/>
            </a:bodyPr>
            <a:lstStyle/>
            <a:p>
              <a:r>
                <a:rPr lang="en-US" sz="2000" dirty="0"/>
                <a:t> </a:t>
              </a:r>
              <a:r>
                <a:rPr lang="en-US" sz="2000" dirty="0">
                  <a:solidFill>
                    <a:srgbClr val="0000FF"/>
                  </a:solidFill>
                </a:rPr>
                <a:t>SEL3</a:t>
              </a:r>
              <a:endParaRPr lang="en-US" sz="2000" dirty="0"/>
            </a:p>
          </p:txBody>
        </p:sp>
        <p:sp>
          <p:nvSpPr>
            <p:cNvPr id="38976" name="Line 7"/>
            <p:cNvSpPr>
              <a:spLocks noChangeShapeType="1"/>
            </p:cNvSpPr>
            <p:nvPr/>
          </p:nvSpPr>
          <p:spPr bwMode="auto">
            <a:xfrm>
              <a:off x="3186576" y="13528503"/>
              <a:ext cx="3794790" cy="0"/>
            </a:xfrm>
            <a:prstGeom prst="line">
              <a:avLst/>
            </a:prstGeom>
            <a:noFill/>
            <a:ln w="38100">
              <a:solidFill>
                <a:schemeClr val="tx1"/>
              </a:solidFill>
              <a:round/>
              <a:headEnd/>
              <a:tailEnd/>
            </a:ln>
          </p:spPr>
          <p:txBody>
            <a:bodyPr wrap="none" anchor="ctr"/>
            <a:lstStyle/>
            <a:p>
              <a:endParaRPr lang="en-US"/>
            </a:p>
          </p:txBody>
        </p:sp>
        <p:sp>
          <p:nvSpPr>
            <p:cNvPr id="38977" name="Line 8"/>
            <p:cNvSpPr>
              <a:spLocks noChangeShapeType="1"/>
            </p:cNvSpPr>
            <p:nvPr/>
          </p:nvSpPr>
          <p:spPr bwMode="auto">
            <a:xfrm>
              <a:off x="3186576" y="12385833"/>
              <a:ext cx="2298253" cy="0"/>
            </a:xfrm>
            <a:prstGeom prst="line">
              <a:avLst/>
            </a:prstGeom>
            <a:noFill/>
            <a:ln w="38100">
              <a:solidFill>
                <a:schemeClr val="tx1"/>
              </a:solidFill>
              <a:round/>
              <a:headEnd/>
              <a:tailEnd/>
            </a:ln>
          </p:spPr>
          <p:txBody>
            <a:bodyPr wrap="none" anchor="ctr"/>
            <a:lstStyle/>
            <a:p>
              <a:endParaRPr lang="en-US"/>
            </a:p>
          </p:txBody>
        </p:sp>
        <p:sp>
          <p:nvSpPr>
            <p:cNvPr id="38978" name="Line 9"/>
            <p:cNvSpPr>
              <a:spLocks noChangeShapeType="1"/>
            </p:cNvSpPr>
            <p:nvPr/>
          </p:nvSpPr>
          <p:spPr bwMode="auto">
            <a:xfrm>
              <a:off x="3133128" y="10481384"/>
              <a:ext cx="3848238" cy="0"/>
            </a:xfrm>
            <a:prstGeom prst="line">
              <a:avLst/>
            </a:prstGeom>
            <a:noFill/>
            <a:ln w="38100">
              <a:solidFill>
                <a:schemeClr val="tx1"/>
              </a:solidFill>
              <a:round/>
              <a:headEnd/>
              <a:tailEnd/>
            </a:ln>
          </p:spPr>
          <p:txBody>
            <a:bodyPr wrap="none" anchor="ctr"/>
            <a:lstStyle/>
            <a:p>
              <a:endParaRPr lang="en-US"/>
            </a:p>
          </p:txBody>
        </p:sp>
        <p:sp>
          <p:nvSpPr>
            <p:cNvPr id="38979" name="Line 10"/>
            <p:cNvSpPr>
              <a:spLocks noChangeShapeType="1"/>
            </p:cNvSpPr>
            <p:nvPr/>
          </p:nvSpPr>
          <p:spPr bwMode="auto">
            <a:xfrm flipV="1">
              <a:off x="4362426" y="12462011"/>
              <a:ext cx="0" cy="1066492"/>
            </a:xfrm>
            <a:prstGeom prst="line">
              <a:avLst/>
            </a:prstGeom>
            <a:noFill/>
            <a:ln w="38100">
              <a:solidFill>
                <a:schemeClr val="tx1"/>
              </a:solidFill>
              <a:round/>
              <a:headEnd/>
              <a:tailEnd type="triangle" w="lg" len="lg"/>
            </a:ln>
          </p:spPr>
          <p:txBody>
            <a:bodyPr wrap="none" anchor="ctr"/>
            <a:lstStyle/>
            <a:p>
              <a:endParaRPr lang="en-US"/>
            </a:p>
          </p:txBody>
        </p:sp>
        <p:sp>
          <p:nvSpPr>
            <p:cNvPr id="38980" name="Line 11"/>
            <p:cNvSpPr>
              <a:spLocks noChangeShapeType="1"/>
            </p:cNvSpPr>
            <p:nvPr/>
          </p:nvSpPr>
          <p:spPr bwMode="auto">
            <a:xfrm flipV="1">
              <a:off x="3484438" y="10557562"/>
              <a:ext cx="0" cy="1828272"/>
            </a:xfrm>
            <a:prstGeom prst="line">
              <a:avLst/>
            </a:prstGeom>
            <a:noFill/>
            <a:ln w="38100">
              <a:solidFill>
                <a:srgbClr val="0000FF"/>
              </a:solidFill>
              <a:round/>
              <a:headEnd/>
              <a:tailEnd type="triangle" w="lg" len="lg"/>
            </a:ln>
          </p:spPr>
          <p:txBody>
            <a:bodyPr wrap="none" anchor="ctr"/>
            <a:lstStyle/>
            <a:p>
              <a:endParaRPr lang="en-US"/>
            </a:p>
          </p:txBody>
        </p:sp>
        <p:sp>
          <p:nvSpPr>
            <p:cNvPr id="38981" name="Line 12"/>
            <p:cNvSpPr>
              <a:spLocks noChangeShapeType="1"/>
            </p:cNvSpPr>
            <p:nvPr/>
          </p:nvSpPr>
          <p:spPr bwMode="auto">
            <a:xfrm flipV="1">
              <a:off x="4683113" y="10557562"/>
              <a:ext cx="0" cy="1828272"/>
            </a:xfrm>
            <a:prstGeom prst="line">
              <a:avLst/>
            </a:prstGeom>
            <a:noFill/>
            <a:ln w="38100">
              <a:solidFill>
                <a:srgbClr val="C30004"/>
              </a:solidFill>
              <a:round/>
              <a:headEnd/>
              <a:tailEnd type="triangle" w="lg" len="lg"/>
            </a:ln>
          </p:spPr>
          <p:txBody>
            <a:bodyPr wrap="none" anchor="ctr"/>
            <a:lstStyle/>
            <a:p>
              <a:endParaRPr lang="en-US"/>
            </a:p>
          </p:txBody>
        </p:sp>
        <p:sp>
          <p:nvSpPr>
            <p:cNvPr id="38982" name="Line 13"/>
            <p:cNvSpPr>
              <a:spLocks noChangeShapeType="1"/>
            </p:cNvSpPr>
            <p:nvPr/>
          </p:nvSpPr>
          <p:spPr bwMode="auto">
            <a:xfrm flipV="1">
              <a:off x="6446888" y="10633740"/>
              <a:ext cx="0" cy="2894763"/>
            </a:xfrm>
            <a:prstGeom prst="line">
              <a:avLst/>
            </a:prstGeom>
            <a:noFill/>
            <a:ln w="38100">
              <a:solidFill>
                <a:srgbClr val="009900"/>
              </a:solidFill>
              <a:round/>
              <a:headEnd/>
              <a:tailEnd type="triangle" w="lg" len="lg"/>
            </a:ln>
          </p:spPr>
          <p:txBody>
            <a:bodyPr wrap="none" anchor="ctr"/>
            <a:lstStyle/>
            <a:p>
              <a:endParaRPr lang="en-US"/>
            </a:p>
          </p:txBody>
        </p:sp>
        <p:sp>
          <p:nvSpPr>
            <p:cNvPr id="38983" name="Text Box 17"/>
            <p:cNvSpPr txBox="1">
              <a:spLocks noChangeArrowheads="1"/>
            </p:cNvSpPr>
            <p:nvPr/>
          </p:nvSpPr>
          <p:spPr bwMode="auto">
            <a:xfrm>
              <a:off x="3199938" y="12701654"/>
              <a:ext cx="1163602" cy="493981"/>
            </a:xfrm>
            <a:prstGeom prst="rect">
              <a:avLst/>
            </a:prstGeom>
            <a:noFill/>
            <a:ln w="9525">
              <a:noFill/>
              <a:miter lim="800000"/>
              <a:headEnd/>
              <a:tailEnd/>
            </a:ln>
          </p:spPr>
          <p:txBody>
            <a:bodyPr>
              <a:spAutoFit/>
            </a:bodyPr>
            <a:lstStyle/>
            <a:p>
              <a:pPr algn="r">
                <a:lnSpc>
                  <a:spcPct val="70000"/>
                </a:lnSpc>
              </a:pPr>
              <a:r>
                <a:rPr lang="en-US" sz="1800"/>
                <a:t>station</a:t>
              </a:r>
            </a:p>
            <a:p>
              <a:pPr algn="r">
                <a:lnSpc>
                  <a:spcPct val="70000"/>
                </a:lnSpc>
              </a:pPr>
              <a:r>
                <a:rPr lang="en-US" sz="1800"/>
                <a:t>processing</a:t>
              </a:r>
              <a:endParaRPr lang="en-US" sz="1400"/>
            </a:p>
          </p:txBody>
        </p:sp>
        <p:sp>
          <p:nvSpPr>
            <p:cNvPr id="38984" name="Line 12"/>
            <p:cNvSpPr>
              <a:spLocks noChangeShapeType="1"/>
            </p:cNvSpPr>
            <p:nvPr/>
          </p:nvSpPr>
          <p:spPr bwMode="auto">
            <a:xfrm>
              <a:off x="4854591" y="10492493"/>
              <a:ext cx="0" cy="1828272"/>
            </a:xfrm>
            <a:prstGeom prst="line">
              <a:avLst/>
            </a:prstGeom>
            <a:noFill/>
            <a:ln w="57150">
              <a:solidFill>
                <a:srgbClr val="C30004"/>
              </a:solidFill>
              <a:prstDash val="sysDash"/>
              <a:round/>
              <a:headEnd/>
              <a:tailEnd type="triangle" w="med" len="med"/>
            </a:ln>
          </p:spPr>
          <p:txBody>
            <a:bodyPr wrap="none" anchor="ctr"/>
            <a:lstStyle/>
            <a:p>
              <a:endParaRPr lang="en-US"/>
            </a:p>
          </p:txBody>
        </p:sp>
        <p:sp>
          <p:nvSpPr>
            <p:cNvPr id="38985" name="Line 13"/>
            <p:cNvSpPr>
              <a:spLocks noChangeShapeType="1"/>
            </p:cNvSpPr>
            <p:nvPr/>
          </p:nvSpPr>
          <p:spPr bwMode="auto">
            <a:xfrm>
              <a:off x="6618367" y="10492493"/>
              <a:ext cx="0" cy="2894763"/>
            </a:xfrm>
            <a:prstGeom prst="line">
              <a:avLst/>
            </a:prstGeom>
            <a:noFill/>
            <a:ln w="57150">
              <a:solidFill>
                <a:srgbClr val="009900"/>
              </a:solidFill>
              <a:prstDash val="sysDash"/>
              <a:round/>
              <a:headEnd/>
              <a:tailEnd type="triangle" w="med" len="med"/>
            </a:ln>
          </p:spPr>
          <p:txBody>
            <a:bodyPr wrap="none" anchor="ctr"/>
            <a:lstStyle/>
            <a:p>
              <a:endParaRPr lang="en-US"/>
            </a:p>
          </p:txBody>
        </p:sp>
        <p:sp>
          <p:nvSpPr>
            <p:cNvPr id="38986" name="Text Box 6"/>
            <p:cNvSpPr txBox="1">
              <a:spLocks noChangeArrowheads="1"/>
            </p:cNvSpPr>
            <p:nvPr/>
          </p:nvSpPr>
          <p:spPr bwMode="auto">
            <a:xfrm>
              <a:off x="4878229" y="11711340"/>
              <a:ext cx="1336194" cy="400110"/>
            </a:xfrm>
            <a:prstGeom prst="rect">
              <a:avLst/>
            </a:prstGeom>
            <a:noFill/>
            <a:ln w="9525">
              <a:noFill/>
              <a:miter lim="800000"/>
              <a:headEnd/>
              <a:tailEnd/>
            </a:ln>
          </p:spPr>
          <p:txBody>
            <a:bodyPr>
              <a:spAutoFit/>
            </a:bodyPr>
            <a:lstStyle/>
            <a:p>
              <a:r>
                <a:rPr lang="en-US" sz="2000">
                  <a:solidFill>
                    <a:srgbClr val="C30004"/>
                  </a:solidFill>
                </a:rPr>
                <a:t>NET-VISA</a:t>
              </a:r>
            </a:p>
          </p:txBody>
        </p:sp>
        <p:sp>
          <p:nvSpPr>
            <p:cNvPr id="38987" name="Text Box 6"/>
            <p:cNvSpPr txBox="1">
              <a:spLocks noChangeArrowheads="1"/>
            </p:cNvSpPr>
            <p:nvPr/>
          </p:nvSpPr>
          <p:spPr bwMode="auto">
            <a:xfrm>
              <a:off x="5254121" y="12625476"/>
              <a:ext cx="1282746" cy="400110"/>
            </a:xfrm>
            <a:prstGeom prst="rect">
              <a:avLst/>
            </a:prstGeom>
            <a:noFill/>
            <a:ln w="9525">
              <a:noFill/>
              <a:miter lim="800000"/>
              <a:headEnd/>
              <a:tailEnd/>
            </a:ln>
          </p:spPr>
          <p:txBody>
            <a:bodyPr>
              <a:spAutoFit/>
            </a:bodyPr>
            <a:lstStyle/>
            <a:p>
              <a:r>
                <a:rPr lang="en-US" sz="2000"/>
                <a:t> </a:t>
              </a:r>
              <a:r>
                <a:rPr lang="en-US" sz="2000">
                  <a:solidFill>
                    <a:srgbClr val="008000"/>
                  </a:solidFill>
                </a:rPr>
                <a:t>SIG-VISA</a:t>
              </a:r>
            </a:p>
          </p:txBody>
        </p:sp>
        <p:sp>
          <p:nvSpPr>
            <p:cNvPr id="38988" name="Text Box 6"/>
            <p:cNvSpPr txBox="1">
              <a:spLocks noChangeArrowheads="1"/>
            </p:cNvSpPr>
            <p:nvPr/>
          </p:nvSpPr>
          <p:spPr bwMode="auto">
            <a:xfrm>
              <a:off x="4843589" y="10866888"/>
              <a:ext cx="827694" cy="369332"/>
            </a:xfrm>
            <a:prstGeom prst="rect">
              <a:avLst/>
            </a:prstGeom>
            <a:noFill/>
            <a:ln w="9525">
              <a:noFill/>
              <a:miter lim="800000"/>
              <a:headEnd/>
              <a:tailEnd/>
            </a:ln>
          </p:spPr>
          <p:txBody>
            <a:bodyPr>
              <a:spAutoFit/>
            </a:bodyPr>
            <a:lstStyle/>
            <a:p>
              <a:r>
                <a:rPr lang="en-US" sz="1800">
                  <a:solidFill>
                    <a:srgbClr val="C30004"/>
                  </a:solidFill>
                </a:rPr>
                <a:t>model</a:t>
              </a:r>
            </a:p>
          </p:txBody>
        </p:sp>
        <p:sp>
          <p:nvSpPr>
            <p:cNvPr id="38989" name="Text Box 6"/>
            <p:cNvSpPr txBox="1">
              <a:spLocks noChangeArrowheads="1"/>
            </p:cNvSpPr>
            <p:nvPr/>
          </p:nvSpPr>
          <p:spPr bwMode="auto">
            <a:xfrm>
              <a:off x="3709991" y="10983644"/>
              <a:ext cx="1070479" cy="369332"/>
            </a:xfrm>
            <a:prstGeom prst="rect">
              <a:avLst/>
            </a:prstGeom>
            <a:noFill/>
            <a:ln w="9525">
              <a:noFill/>
              <a:miter lim="800000"/>
              <a:headEnd/>
              <a:tailEnd/>
            </a:ln>
          </p:spPr>
          <p:txBody>
            <a:bodyPr>
              <a:spAutoFit/>
            </a:bodyPr>
            <a:lstStyle/>
            <a:p>
              <a:r>
                <a:rPr lang="en-US" sz="1800">
                  <a:solidFill>
                    <a:srgbClr val="C30004"/>
                  </a:solidFill>
                </a:rPr>
                <a:t>inference</a:t>
              </a:r>
            </a:p>
          </p:txBody>
        </p:sp>
        <p:sp>
          <p:nvSpPr>
            <p:cNvPr id="38990" name="Text Box 6"/>
            <p:cNvSpPr txBox="1">
              <a:spLocks noChangeArrowheads="1"/>
            </p:cNvSpPr>
            <p:nvPr/>
          </p:nvSpPr>
          <p:spPr bwMode="auto">
            <a:xfrm>
              <a:off x="6603394" y="11137912"/>
              <a:ext cx="827694" cy="369332"/>
            </a:xfrm>
            <a:prstGeom prst="rect">
              <a:avLst/>
            </a:prstGeom>
            <a:noFill/>
            <a:ln w="9525">
              <a:noFill/>
              <a:miter lim="800000"/>
              <a:headEnd/>
              <a:tailEnd/>
            </a:ln>
          </p:spPr>
          <p:txBody>
            <a:bodyPr>
              <a:spAutoFit/>
            </a:bodyPr>
            <a:lstStyle/>
            <a:p>
              <a:r>
                <a:rPr lang="en-US" sz="1800">
                  <a:solidFill>
                    <a:srgbClr val="008000"/>
                  </a:solidFill>
                </a:rPr>
                <a:t>model</a:t>
              </a:r>
            </a:p>
          </p:txBody>
        </p:sp>
        <p:sp>
          <p:nvSpPr>
            <p:cNvPr id="38991" name="Text Box 6"/>
            <p:cNvSpPr txBox="1">
              <a:spLocks noChangeArrowheads="1"/>
            </p:cNvSpPr>
            <p:nvPr/>
          </p:nvSpPr>
          <p:spPr bwMode="auto">
            <a:xfrm>
              <a:off x="5469797" y="11254667"/>
              <a:ext cx="1070479" cy="369332"/>
            </a:xfrm>
            <a:prstGeom prst="rect">
              <a:avLst/>
            </a:prstGeom>
            <a:noFill/>
            <a:ln w="9525">
              <a:noFill/>
              <a:miter lim="800000"/>
              <a:headEnd/>
              <a:tailEnd/>
            </a:ln>
          </p:spPr>
          <p:txBody>
            <a:bodyPr>
              <a:spAutoFit/>
            </a:bodyPr>
            <a:lstStyle/>
            <a:p>
              <a:r>
                <a:rPr lang="en-US" sz="1800">
                  <a:solidFill>
                    <a:srgbClr val="008000"/>
                  </a:solidFill>
                </a:rPr>
                <a:t>inference</a:t>
              </a:r>
            </a:p>
          </p:txBody>
        </p:sp>
      </p:grpSp>
      <p:sp>
        <p:nvSpPr>
          <p:cNvPr id="38948" name="TextBox 55"/>
          <p:cNvSpPr txBox="1">
            <a:spLocks noChangeArrowheads="1"/>
          </p:cNvSpPr>
          <p:nvPr/>
        </p:nvSpPr>
        <p:spPr bwMode="auto">
          <a:xfrm>
            <a:off x="865188" y="13562013"/>
            <a:ext cx="7135812" cy="954087"/>
          </a:xfrm>
          <a:prstGeom prst="rect">
            <a:avLst/>
          </a:prstGeom>
          <a:noFill/>
          <a:ln w="9525">
            <a:noFill/>
            <a:miter lim="800000"/>
            <a:headEnd/>
            <a:tailEnd/>
          </a:ln>
        </p:spPr>
        <p:txBody>
          <a:bodyPr>
            <a:spAutoFit/>
          </a:bodyPr>
          <a:lstStyle/>
          <a:p>
            <a:r>
              <a:rPr lang="en-US" sz="2000" dirty="0"/>
              <a:t>Bayesian monitoring with a generative approach</a:t>
            </a:r>
          </a:p>
          <a:p>
            <a:pPr lvl="1"/>
            <a:r>
              <a:rPr lang="en-US" sz="1800" dirty="0">
                <a:solidFill>
                  <a:srgbClr val="C147B2"/>
                </a:solidFill>
              </a:rPr>
              <a:t>P</a:t>
            </a:r>
            <a:r>
              <a:rPr lang="en-US" sz="2400" baseline="-25000" dirty="0">
                <a:solidFill>
                  <a:srgbClr val="C147B2"/>
                </a:solidFill>
                <a:sym typeface="Symbol" pitchFamily="-107" charset="2"/>
              </a:rPr>
              <a:t></a:t>
            </a:r>
            <a:r>
              <a:rPr lang="en-US" sz="1800" dirty="0">
                <a:solidFill>
                  <a:srgbClr val="C147B2"/>
                </a:solidFill>
              </a:rPr>
              <a:t>(world)</a:t>
            </a:r>
            <a:r>
              <a:rPr lang="en-US" sz="1800" dirty="0"/>
              <a:t> describes prior probability for what </a:t>
            </a:r>
            <a:r>
              <a:rPr lang="en-US" sz="1800" i="1" dirty="0">
                <a:solidFill>
                  <a:srgbClr val="C30004"/>
                </a:solidFill>
              </a:rPr>
              <a:t>is</a:t>
            </a:r>
            <a:r>
              <a:rPr lang="en-US" sz="1800" dirty="0"/>
              <a:t> (</a:t>
            </a:r>
            <a:r>
              <a:rPr lang="en-US" sz="1800" i="1" dirty="0">
                <a:solidFill>
                  <a:srgbClr val="0000FF"/>
                </a:solidFill>
              </a:rPr>
              <a:t>events</a:t>
            </a:r>
            <a:r>
              <a:rPr lang="en-US" sz="1800" dirty="0"/>
              <a:t>)</a:t>
            </a:r>
          </a:p>
          <a:p>
            <a:pPr lvl="1"/>
            <a:r>
              <a:rPr lang="en-US" sz="1800" dirty="0">
                <a:solidFill>
                  <a:srgbClr val="C147B2"/>
                </a:solidFill>
              </a:rPr>
              <a:t>P</a:t>
            </a:r>
            <a:r>
              <a:rPr lang="en-US" sz="1800" dirty="0">
                <a:solidFill>
                  <a:srgbClr val="C147B2"/>
                </a:solidFill>
                <a:sym typeface="Symbol" pitchFamily="-107" charset="2"/>
              </a:rPr>
              <a:t></a:t>
            </a:r>
            <a:r>
              <a:rPr lang="en-US" sz="1800" dirty="0">
                <a:solidFill>
                  <a:srgbClr val="C147B2"/>
                </a:solidFill>
              </a:rPr>
              <a:t>(signal | world)</a:t>
            </a:r>
            <a:r>
              <a:rPr lang="en-US" sz="1800" dirty="0"/>
              <a:t> describes forward model (propagation, measurement, etc.)</a:t>
            </a:r>
          </a:p>
        </p:txBody>
      </p:sp>
      <p:sp>
        <p:nvSpPr>
          <p:cNvPr id="38949" name="TextBox 56"/>
          <p:cNvSpPr txBox="1">
            <a:spLocks noChangeArrowheads="1"/>
          </p:cNvSpPr>
          <p:nvPr/>
        </p:nvSpPr>
        <p:spPr bwMode="auto">
          <a:xfrm>
            <a:off x="865188" y="14539913"/>
            <a:ext cx="5475287" cy="1708150"/>
          </a:xfrm>
          <a:prstGeom prst="rect">
            <a:avLst/>
          </a:prstGeom>
          <a:noFill/>
          <a:ln w="9525">
            <a:noFill/>
            <a:miter lim="800000"/>
            <a:headEnd/>
            <a:tailEnd/>
          </a:ln>
        </p:spPr>
        <p:txBody>
          <a:bodyPr wrap="none">
            <a:spAutoFit/>
          </a:bodyPr>
          <a:lstStyle/>
          <a:p>
            <a:r>
              <a:rPr lang="en-US" sz="1800" dirty="0"/>
              <a:t>Detection-based Bayesian monitoring:</a:t>
            </a:r>
          </a:p>
          <a:p>
            <a:r>
              <a:rPr lang="en-US" dirty="0"/>
              <a:t>      </a:t>
            </a:r>
            <a:r>
              <a:rPr lang="en-US" dirty="0">
                <a:solidFill>
                  <a:srgbClr val="C147B2"/>
                </a:solidFill>
                <a:latin typeface="Helvetica" pitchFamily="-107" charset="0"/>
              </a:rPr>
              <a:t>P(world | </a:t>
            </a:r>
            <a:r>
              <a:rPr lang="en-US" i="1" dirty="0">
                <a:solidFill>
                  <a:srgbClr val="C30004"/>
                </a:solidFill>
                <a:latin typeface="Helvetica" pitchFamily="-107" charset="0"/>
              </a:rPr>
              <a:t>f </a:t>
            </a:r>
            <a:r>
              <a:rPr lang="en-US" dirty="0">
                <a:solidFill>
                  <a:srgbClr val="C147B2"/>
                </a:solidFill>
                <a:latin typeface="Helvetica" pitchFamily="-107" charset="0"/>
              </a:rPr>
              <a:t>(signal)) ~ P</a:t>
            </a:r>
            <a:r>
              <a:rPr lang="en-US" dirty="0">
                <a:solidFill>
                  <a:srgbClr val="C147B2"/>
                </a:solidFill>
                <a:latin typeface="Helvetica" pitchFamily="-107" charset="0"/>
                <a:sym typeface="Symbol" pitchFamily="-107" charset="2"/>
              </a:rPr>
              <a:t></a:t>
            </a:r>
            <a:r>
              <a:rPr lang="en-US" dirty="0">
                <a:solidFill>
                  <a:srgbClr val="C147B2"/>
                </a:solidFill>
                <a:latin typeface="Helvetica" pitchFamily="-107" charset="0"/>
              </a:rPr>
              <a:t>(</a:t>
            </a:r>
            <a:r>
              <a:rPr lang="en-US" i="1" dirty="0">
                <a:solidFill>
                  <a:srgbClr val="C30004"/>
                </a:solidFill>
                <a:latin typeface="Helvetica" pitchFamily="-107" charset="0"/>
              </a:rPr>
              <a:t>f </a:t>
            </a:r>
            <a:r>
              <a:rPr lang="en-US" dirty="0">
                <a:solidFill>
                  <a:srgbClr val="C147B2"/>
                </a:solidFill>
                <a:latin typeface="Helvetica" pitchFamily="-107" charset="0"/>
              </a:rPr>
              <a:t>(signal) | world) P</a:t>
            </a:r>
            <a:r>
              <a:rPr lang="en-US" sz="2400" baseline="-25000" dirty="0">
                <a:solidFill>
                  <a:srgbClr val="C147B2"/>
                </a:solidFill>
                <a:latin typeface="Helvetica" pitchFamily="-107" charset="0"/>
                <a:sym typeface="Symbol" pitchFamily="-107" charset="2"/>
              </a:rPr>
              <a:t></a:t>
            </a:r>
            <a:r>
              <a:rPr lang="en-US" dirty="0">
                <a:solidFill>
                  <a:srgbClr val="C147B2"/>
                </a:solidFill>
                <a:latin typeface="Helvetica" pitchFamily="-107" charset="0"/>
              </a:rPr>
              <a:t>(world)</a:t>
            </a:r>
          </a:p>
          <a:p>
            <a:r>
              <a:rPr lang="en-US" dirty="0"/>
              <a:t>      where </a:t>
            </a:r>
            <a:r>
              <a:rPr lang="en-US" dirty="0">
                <a:solidFill>
                  <a:srgbClr val="C147B2"/>
                </a:solidFill>
                <a:latin typeface="Helvetica" pitchFamily="-107" charset="0"/>
              </a:rPr>
              <a:t> </a:t>
            </a:r>
            <a:r>
              <a:rPr lang="en-US" i="1" dirty="0">
                <a:solidFill>
                  <a:srgbClr val="C30004"/>
                </a:solidFill>
                <a:latin typeface="Helvetica" pitchFamily="-107" charset="0"/>
              </a:rPr>
              <a:t>f </a:t>
            </a:r>
            <a:r>
              <a:rPr lang="en-US" dirty="0">
                <a:solidFill>
                  <a:srgbClr val="C147B2"/>
                </a:solidFill>
                <a:latin typeface="Helvetica" pitchFamily="-107" charset="0"/>
              </a:rPr>
              <a:t>(signal) </a:t>
            </a:r>
            <a:r>
              <a:rPr lang="en-US" dirty="0">
                <a:latin typeface="Helvetica" pitchFamily="-107" charset="0"/>
              </a:rPr>
              <a:t>= set of all detections</a:t>
            </a:r>
            <a:endParaRPr lang="en-US" dirty="0"/>
          </a:p>
          <a:p>
            <a:r>
              <a:rPr lang="en-US" sz="1800" dirty="0"/>
              <a:t>Signal-based Bayesian monitoring:</a:t>
            </a:r>
          </a:p>
          <a:p>
            <a:r>
              <a:rPr lang="en-US" sz="1800" dirty="0">
                <a:solidFill>
                  <a:srgbClr val="C147B2"/>
                </a:solidFill>
              </a:rPr>
              <a:t>      P(world | signal) ~ P</a:t>
            </a:r>
            <a:r>
              <a:rPr lang="en-US" sz="1800" dirty="0">
                <a:solidFill>
                  <a:srgbClr val="C147B2"/>
                </a:solidFill>
                <a:sym typeface="Symbol" pitchFamily="-107" charset="2"/>
              </a:rPr>
              <a:t></a:t>
            </a:r>
            <a:r>
              <a:rPr lang="en-US" sz="1800" dirty="0">
                <a:solidFill>
                  <a:srgbClr val="C147B2"/>
                </a:solidFill>
              </a:rPr>
              <a:t>(signal | world) P</a:t>
            </a:r>
            <a:r>
              <a:rPr lang="en-US" sz="2400" baseline="-25000" dirty="0">
                <a:solidFill>
                  <a:srgbClr val="C147B2"/>
                </a:solidFill>
                <a:sym typeface="Symbol" pitchFamily="-107" charset="2"/>
              </a:rPr>
              <a:t></a:t>
            </a:r>
            <a:r>
              <a:rPr lang="en-US" sz="1800" dirty="0">
                <a:solidFill>
                  <a:srgbClr val="C147B2"/>
                </a:solidFill>
              </a:rPr>
              <a:t>(world)</a:t>
            </a:r>
            <a:r>
              <a:rPr lang="en-US" sz="1800" dirty="0"/>
              <a:t> </a:t>
            </a:r>
          </a:p>
          <a:p>
            <a:endParaRPr lang="en-US" dirty="0"/>
          </a:p>
        </p:txBody>
      </p:sp>
      <p:sp>
        <p:nvSpPr>
          <p:cNvPr id="38950" name="TextBox 57"/>
          <p:cNvSpPr txBox="1">
            <a:spLocks noChangeArrowheads="1"/>
          </p:cNvSpPr>
          <p:nvPr/>
        </p:nvSpPr>
        <p:spPr bwMode="auto">
          <a:xfrm>
            <a:off x="8763000" y="3376613"/>
            <a:ext cx="6969125" cy="2708275"/>
          </a:xfrm>
          <a:prstGeom prst="rect">
            <a:avLst/>
          </a:prstGeom>
          <a:noFill/>
          <a:ln w="9525">
            <a:noFill/>
            <a:miter lim="800000"/>
            <a:headEnd/>
            <a:tailEnd/>
          </a:ln>
        </p:spPr>
        <p:txBody>
          <a:bodyPr wrap="none">
            <a:spAutoFit/>
          </a:bodyPr>
          <a:lstStyle/>
          <a:p>
            <a:pPr marL="285750" indent="-285750">
              <a:buFont typeface="Arial" charset="0"/>
              <a:buChar char="•"/>
            </a:pPr>
            <a:r>
              <a:rPr lang="en-US"/>
              <a:t>The key to signal-based modeling is to provide a reasonable model for the joint </a:t>
            </a:r>
            <a:br>
              <a:rPr lang="en-US"/>
            </a:br>
            <a:r>
              <a:rPr lang="en-US"/>
              <a:t>distribution of the waveform traces at each station given the event parameters</a:t>
            </a:r>
            <a:br>
              <a:rPr lang="en-US"/>
            </a:br>
            <a:r>
              <a:rPr lang="en-US"/>
              <a:t>for all hypothesized events.</a:t>
            </a:r>
          </a:p>
          <a:p>
            <a:pPr marL="285750" indent="-285750">
              <a:buFont typeface="Arial" charset="0"/>
              <a:buChar char="•"/>
            </a:pPr>
            <a:endParaRPr lang="en-US"/>
          </a:p>
          <a:p>
            <a:pPr marL="285750" indent="-285750">
              <a:buFont typeface="Arial" charset="0"/>
              <a:buChar char="•"/>
            </a:pPr>
            <a:r>
              <a:rPr lang="en-US"/>
              <a:t>We assume background noise models, independent for each station, with </a:t>
            </a:r>
            <a:br>
              <a:rPr lang="en-US"/>
            </a:br>
            <a:r>
              <a:rPr lang="en-US"/>
              <a:t>event-generated waveforms overlaid.</a:t>
            </a:r>
          </a:p>
          <a:p>
            <a:pPr marL="285750" indent="-285750">
              <a:buFont typeface="Arial" charset="0"/>
              <a:buChar char="•"/>
            </a:pPr>
            <a:endParaRPr lang="en-US"/>
          </a:p>
          <a:p>
            <a:pPr marL="285750" indent="-285750">
              <a:buFont typeface="Arial" charset="0"/>
              <a:buChar char="•"/>
            </a:pPr>
            <a:r>
              <a:rPr lang="en-US"/>
              <a:t>The simplest approach involves a low-dimensional parametric envelope descriptor </a:t>
            </a:r>
            <a:br>
              <a:rPr lang="en-US"/>
            </a:br>
            <a:r>
              <a:rPr lang="en-US"/>
              <a:t>(cf. Huseby et al., 1998) (e.g., triangular or paired-exponential) whose arrival time, </a:t>
            </a:r>
          </a:p>
          <a:p>
            <a:pPr marL="285750" indent="-285750"/>
            <a:r>
              <a:rPr lang="en-US"/>
              <a:t>      amplitude, and spread depend on the distance and magnitude of the event:</a:t>
            </a:r>
          </a:p>
        </p:txBody>
      </p:sp>
      <p:pic>
        <p:nvPicPr>
          <p:cNvPr id="38951" name="Picture 58" descr="asar_env_snippet_compare_triangle.eps"/>
          <p:cNvPicPr>
            <a:picLocks noChangeAspect="1"/>
          </p:cNvPicPr>
          <p:nvPr/>
        </p:nvPicPr>
        <p:blipFill>
          <a:blip r:embed="rId14" cstate="print"/>
          <a:srcRect/>
          <a:stretch>
            <a:fillRect/>
          </a:stretch>
        </p:blipFill>
        <p:spPr bwMode="auto">
          <a:xfrm>
            <a:off x="8655050" y="6084888"/>
            <a:ext cx="7437438" cy="1069975"/>
          </a:xfrm>
          <a:prstGeom prst="rect">
            <a:avLst/>
          </a:prstGeom>
          <a:noFill/>
          <a:ln w="9525">
            <a:noFill/>
            <a:miter lim="800000"/>
            <a:headEnd/>
            <a:tailEnd/>
          </a:ln>
        </p:spPr>
      </p:pic>
      <p:pic>
        <p:nvPicPr>
          <p:cNvPr id="38952" name="Picture 59" descr="asar_env_snippet_compare_paired_exponential.eps"/>
          <p:cNvPicPr>
            <a:picLocks noChangeAspect="1"/>
          </p:cNvPicPr>
          <p:nvPr/>
        </p:nvPicPr>
        <p:blipFill>
          <a:blip r:embed="rId15" cstate="print"/>
          <a:srcRect/>
          <a:stretch>
            <a:fillRect/>
          </a:stretch>
        </p:blipFill>
        <p:spPr bwMode="auto">
          <a:xfrm>
            <a:off x="8655050" y="7013575"/>
            <a:ext cx="7443788" cy="1117600"/>
          </a:xfrm>
          <a:prstGeom prst="rect">
            <a:avLst/>
          </a:prstGeom>
          <a:noFill/>
          <a:ln w="9525">
            <a:noFill/>
            <a:miter lim="800000"/>
            <a:headEnd/>
            <a:tailEnd/>
          </a:ln>
        </p:spPr>
      </p:pic>
      <p:sp>
        <p:nvSpPr>
          <p:cNvPr id="38953" name="TextBox 60"/>
          <p:cNvSpPr txBox="1">
            <a:spLocks noChangeArrowheads="1"/>
          </p:cNvSpPr>
          <p:nvPr/>
        </p:nvSpPr>
        <p:spPr bwMode="auto">
          <a:xfrm>
            <a:off x="8763000" y="8275638"/>
            <a:ext cx="7246938" cy="1662112"/>
          </a:xfrm>
          <a:prstGeom prst="rect">
            <a:avLst/>
          </a:prstGeom>
          <a:noFill/>
          <a:ln w="9525">
            <a:noFill/>
            <a:miter lim="800000"/>
            <a:headEnd/>
            <a:tailEnd/>
          </a:ln>
        </p:spPr>
        <p:txBody>
          <a:bodyPr wrap="none">
            <a:spAutoFit/>
          </a:bodyPr>
          <a:lstStyle/>
          <a:p>
            <a:pPr marL="285750" indent="-285750">
              <a:buFont typeface="Arial" charset="0"/>
              <a:buChar char="•"/>
            </a:pPr>
            <a:r>
              <a:rPr lang="en-US"/>
              <a:t>Actual envelopes are not well-modeled by template + iid noise; below, we describe</a:t>
            </a:r>
            <a:br>
              <a:rPr lang="en-US"/>
            </a:br>
            <a:r>
              <a:rPr lang="en-US"/>
              <a:t>one simple way to allow for </a:t>
            </a:r>
            <a:r>
              <a:rPr lang="ja-JP" altLang="en-US"/>
              <a:t>“</a:t>
            </a:r>
            <a:r>
              <a:rPr lang="en-US" altLang="ja-JP"/>
              <a:t>macro</a:t>
            </a:r>
            <a:r>
              <a:rPr lang="ja-JP" altLang="en-US"/>
              <a:t>”</a:t>
            </a:r>
            <a:r>
              <a:rPr lang="en-US" altLang="ja-JP"/>
              <a:t> variation in envelope shape.</a:t>
            </a:r>
          </a:p>
          <a:p>
            <a:pPr marL="285750" indent="-285750">
              <a:buFont typeface="Arial" charset="0"/>
              <a:buChar char="•"/>
            </a:pPr>
            <a:endParaRPr lang="en-US"/>
          </a:p>
          <a:p>
            <a:pPr marL="285750" indent="-285750">
              <a:buFont typeface="Arial" charset="0"/>
              <a:buChar char="•"/>
            </a:pPr>
            <a:r>
              <a:rPr lang="en-US"/>
              <a:t>Envelope (or waveform) shape is highly repeatable across events with the same</a:t>
            </a:r>
            <a:br>
              <a:rPr lang="en-US"/>
            </a:br>
            <a:r>
              <a:rPr lang="en-US"/>
              <a:t>location and type. This is the basis for waveform cross-correlation; in our model it falls</a:t>
            </a:r>
            <a:br>
              <a:rPr lang="en-US"/>
            </a:br>
            <a:r>
              <a:rPr lang="en-US"/>
              <a:t>out naturally from a hybrid parametric/nonparametric generative model (next column).</a:t>
            </a:r>
          </a:p>
        </p:txBody>
      </p:sp>
      <p:sp>
        <p:nvSpPr>
          <p:cNvPr id="38954" name="TextBox 2"/>
          <p:cNvSpPr txBox="1">
            <a:spLocks noChangeArrowheads="1"/>
          </p:cNvSpPr>
          <p:nvPr/>
        </p:nvSpPr>
        <p:spPr bwMode="auto">
          <a:xfrm rot="-5400000">
            <a:off x="8141494" y="13100844"/>
            <a:ext cx="1706563" cy="523875"/>
          </a:xfrm>
          <a:prstGeom prst="rect">
            <a:avLst/>
          </a:prstGeom>
          <a:noFill/>
          <a:ln w="9525">
            <a:noFill/>
            <a:miter lim="800000"/>
            <a:headEnd/>
            <a:tailEnd/>
          </a:ln>
        </p:spPr>
        <p:txBody>
          <a:bodyPr wrap="none">
            <a:spAutoFit/>
          </a:bodyPr>
          <a:lstStyle/>
          <a:p>
            <a:pPr algn="ctr"/>
            <a:r>
              <a:rPr lang="en-US" sz="1400"/>
              <a:t>Sampled </a:t>
            </a:r>
            <a:r>
              <a:rPr lang="en-US" sz="1400">
                <a:solidFill>
                  <a:srgbClr val="0000FF"/>
                </a:solidFill>
              </a:rPr>
              <a:t>Log Envelope</a:t>
            </a:r>
            <a:br>
              <a:rPr lang="en-US" sz="1400">
                <a:solidFill>
                  <a:srgbClr val="0000FF"/>
                </a:solidFill>
              </a:rPr>
            </a:br>
            <a:r>
              <a:rPr lang="en-US" sz="1400">
                <a:solidFill>
                  <a:srgbClr val="0000FF"/>
                </a:solidFill>
              </a:rPr>
              <a:t>Modulation Signal</a:t>
            </a:r>
          </a:p>
        </p:txBody>
      </p:sp>
      <p:sp>
        <p:nvSpPr>
          <p:cNvPr id="38955" name="TextBox 66"/>
          <p:cNvSpPr txBox="1">
            <a:spLocks noChangeArrowheads="1"/>
          </p:cNvSpPr>
          <p:nvPr/>
        </p:nvSpPr>
        <p:spPr bwMode="auto">
          <a:xfrm rot="-5400000">
            <a:off x="8231982" y="14889956"/>
            <a:ext cx="1525588" cy="523875"/>
          </a:xfrm>
          <a:prstGeom prst="rect">
            <a:avLst/>
          </a:prstGeom>
          <a:noFill/>
          <a:ln w="9525">
            <a:noFill/>
            <a:miter lim="800000"/>
            <a:headEnd/>
            <a:tailEnd/>
          </a:ln>
        </p:spPr>
        <p:txBody>
          <a:bodyPr wrap="none">
            <a:spAutoFit/>
          </a:bodyPr>
          <a:lstStyle/>
          <a:p>
            <a:pPr algn="ctr"/>
            <a:r>
              <a:rPr lang="en-US" sz="1400">
                <a:solidFill>
                  <a:srgbClr val="008000"/>
                </a:solidFill>
              </a:rPr>
              <a:t>Mean Envelope </a:t>
            </a:r>
            <a:r>
              <a:rPr lang="en-US" sz="1400"/>
              <a:t>and</a:t>
            </a:r>
            <a:br>
              <a:rPr lang="en-US" sz="1400"/>
            </a:br>
            <a:r>
              <a:rPr lang="en-US" sz="1400">
                <a:solidFill>
                  <a:srgbClr val="FF0000"/>
                </a:solidFill>
              </a:rPr>
              <a:t>Observed Envelope</a:t>
            </a:r>
          </a:p>
        </p:txBody>
      </p:sp>
      <p:sp>
        <p:nvSpPr>
          <p:cNvPr id="38956" name="TextBox 57"/>
          <p:cNvSpPr txBox="1">
            <a:spLocks noChangeArrowheads="1"/>
          </p:cNvSpPr>
          <p:nvPr/>
        </p:nvSpPr>
        <p:spPr bwMode="auto">
          <a:xfrm>
            <a:off x="8763000" y="10558463"/>
            <a:ext cx="6977063" cy="1922462"/>
          </a:xfrm>
          <a:prstGeom prst="rect">
            <a:avLst/>
          </a:prstGeom>
          <a:noFill/>
          <a:ln w="9525">
            <a:noFill/>
            <a:miter lim="800000"/>
            <a:headEnd/>
            <a:tailEnd/>
          </a:ln>
        </p:spPr>
        <p:txBody>
          <a:bodyPr>
            <a:spAutoFit/>
          </a:bodyPr>
          <a:lstStyle/>
          <a:p>
            <a:pPr marL="285750" indent="-285750">
              <a:buFont typeface="Arial" charset="0"/>
              <a:buChar char="•"/>
            </a:pPr>
            <a:r>
              <a:rPr lang="en-US"/>
              <a:t>We can model the realized envelope for a given event as the product of a mean envelope (magnitude and distance dependent), and a stochastic modulation signal:  </a:t>
            </a:r>
          </a:p>
          <a:p>
            <a:pPr marL="285750" indent="-285750">
              <a:buFont typeface="Arial" charset="0"/>
              <a:buChar char="•"/>
            </a:pPr>
            <a:endParaRPr lang="en-US"/>
          </a:p>
          <a:p>
            <a:pPr marL="285750" indent="-285750">
              <a:buFont typeface="Arial" charset="0"/>
              <a:buChar char="•"/>
            </a:pPr>
            <a:endParaRPr lang="en-US"/>
          </a:p>
          <a:p>
            <a:pPr marL="285750" indent="-285750">
              <a:buFont typeface="Arial" charset="0"/>
              <a:buChar char="•"/>
            </a:pPr>
            <a:endParaRPr lang="en-US"/>
          </a:p>
          <a:p>
            <a:pPr marL="285750" indent="-285750">
              <a:buFont typeface="Arial" charset="0"/>
              <a:buChar char="•"/>
            </a:pPr>
            <a:r>
              <a:rPr lang="en-US"/>
              <a:t>A simple modulation model is based on a random linear combination of Fourier basis functions (below).  Ultimately we will learn a model from historical data.</a:t>
            </a:r>
          </a:p>
        </p:txBody>
      </p:sp>
      <p:sp>
        <p:nvSpPr>
          <p:cNvPr id="38957" name="TextBox 3"/>
          <p:cNvSpPr txBox="1">
            <a:spLocks noChangeArrowheads="1"/>
          </p:cNvSpPr>
          <p:nvPr/>
        </p:nvSpPr>
        <p:spPr bwMode="auto">
          <a:xfrm>
            <a:off x="9351963" y="11328400"/>
            <a:ext cx="6003925" cy="354013"/>
          </a:xfrm>
          <a:prstGeom prst="rect">
            <a:avLst/>
          </a:prstGeom>
          <a:noFill/>
          <a:ln w="9525">
            <a:noFill/>
            <a:miter lim="800000"/>
            <a:headEnd/>
            <a:tailEnd/>
          </a:ln>
        </p:spPr>
        <p:txBody>
          <a:bodyPr wrap="none">
            <a:spAutoFit/>
          </a:bodyPr>
          <a:lstStyle/>
          <a:p>
            <a:r>
              <a:rPr lang="en-US">
                <a:solidFill>
                  <a:srgbClr val="FF0000"/>
                </a:solidFill>
              </a:rPr>
              <a:t>observedEventEnvelope </a:t>
            </a:r>
            <a:r>
              <a:rPr lang="en-US"/>
              <a:t>= </a:t>
            </a:r>
            <a:r>
              <a:rPr lang="en-US">
                <a:solidFill>
                  <a:srgbClr val="009900"/>
                </a:solidFill>
              </a:rPr>
              <a:t>meanEnvelope </a:t>
            </a:r>
            <a:r>
              <a:rPr lang="en-US"/>
              <a:t>x exp(</a:t>
            </a:r>
            <a:r>
              <a:rPr lang="en-US">
                <a:solidFill>
                  <a:srgbClr val="0000FF"/>
                </a:solidFill>
              </a:rPr>
              <a:t>eventSpecificModulation</a:t>
            </a:r>
            <a:r>
              <a:rPr lang="en-US"/>
              <a:t>)</a:t>
            </a:r>
          </a:p>
        </p:txBody>
      </p:sp>
      <p:sp>
        <p:nvSpPr>
          <p:cNvPr id="38958" name="TextBox 74"/>
          <p:cNvSpPr txBox="1">
            <a:spLocks noChangeArrowheads="1"/>
          </p:cNvSpPr>
          <p:nvPr/>
        </p:nvSpPr>
        <p:spPr bwMode="auto">
          <a:xfrm rot="-5400000">
            <a:off x="16256000" y="8604250"/>
            <a:ext cx="1636713" cy="461963"/>
          </a:xfrm>
          <a:prstGeom prst="rect">
            <a:avLst/>
          </a:prstGeom>
          <a:noFill/>
          <a:ln w="9525">
            <a:noFill/>
            <a:miter lim="800000"/>
            <a:headEnd/>
            <a:tailEnd/>
          </a:ln>
        </p:spPr>
        <p:txBody>
          <a:bodyPr wrap="none">
            <a:spAutoFit/>
          </a:bodyPr>
          <a:lstStyle/>
          <a:p>
            <a:pPr algn="ctr"/>
            <a:r>
              <a:rPr lang="en-US" sz="1200">
                <a:solidFill>
                  <a:srgbClr val="FF0000"/>
                </a:solidFill>
              </a:rPr>
              <a:t>Historical Envelope </a:t>
            </a:r>
            <a:r>
              <a:rPr lang="en-US" sz="1200"/>
              <a:t>and</a:t>
            </a:r>
            <a:br>
              <a:rPr lang="en-US" sz="1200"/>
            </a:br>
            <a:r>
              <a:rPr lang="en-US" sz="1200">
                <a:solidFill>
                  <a:srgbClr val="0000FF"/>
                </a:solidFill>
              </a:rPr>
              <a:t>Sample at Large Distance</a:t>
            </a:r>
          </a:p>
        </p:txBody>
      </p:sp>
      <p:sp>
        <p:nvSpPr>
          <p:cNvPr id="38959" name="TextBox 75"/>
          <p:cNvSpPr txBox="1">
            <a:spLocks noChangeArrowheads="1"/>
          </p:cNvSpPr>
          <p:nvPr/>
        </p:nvSpPr>
        <p:spPr bwMode="auto">
          <a:xfrm rot="-5400000">
            <a:off x="16151226" y="6843712"/>
            <a:ext cx="1846262" cy="461963"/>
          </a:xfrm>
          <a:prstGeom prst="rect">
            <a:avLst/>
          </a:prstGeom>
          <a:noFill/>
          <a:ln w="9525">
            <a:noFill/>
            <a:miter lim="800000"/>
            <a:headEnd/>
            <a:tailEnd/>
          </a:ln>
        </p:spPr>
        <p:txBody>
          <a:bodyPr wrap="none">
            <a:spAutoFit/>
          </a:bodyPr>
          <a:lstStyle/>
          <a:p>
            <a:pPr algn="ctr"/>
            <a:r>
              <a:rPr lang="en-US" sz="1200">
                <a:solidFill>
                  <a:srgbClr val="FF0000"/>
                </a:solidFill>
              </a:rPr>
              <a:t>Historical Envelope </a:t>
            </a:r>
            <a:r>
              <a:rPr lang="en-US" sz="1200"/>
              <a:t>and</a:t>
            </a:r>
            <a:br>
              <a:rPr lang="en-US" sz="1200"/>
            </a:br>
            <a:r>
              <a:rPr lang="en-US" sz="1200">
                <a:solidFill>
                  <a:srgbClr val="0000FF"/>
                </a:solidFill>
              </a:rPr>
              <a:t>Sample at Moderate Distance</a:t>
            </a:r>
          </a:p>
        </p:txBody>
      </p:sp>
      <p:sp>
        <p:nvSpPr>
          <p:cNvPr id="38960" name="TextBox 78"/>
          <p:cNvSpPr txBox="1">
            <a:spLocks noChangeArrowheads="1"/>
          </p:cNvSpPr>
          <p:nvPr/>
        </p:nvSpPr>
        <p:spPr bwMode="auto">
          <a:xfrm rot="-5400000">
            <a:off x="16259969" y="5082381"/>
            <a:ext cx="1628775" cy="461963"/>
          </a:xfrm>
          <a:prstGeom prst="rect">
            <a:avLst/>
          </a:prstGeom>
          <a:noFill/>
          <a:ln w="9525">
            <a:noFill/>
            <a:miter lim="800000"/>
            <a:headEnd/>
            <a:tailEnd/>
          </a:ln>
        </p:spPr>
        <p:txBody>
          <a:bodyPr wrap="none">
            <a:spAutoFit/>
          </a:bodyPr>
          <a:lstStyle/>
          <a:p>
            <a:pPr algn="ctr"/>
            <a:r>
              <a:rPr lang="en-US" sz="1200">
                <a:solidFill>
                  <a:srgbClr val="FF0000"/>
                </a:solidFill>
              </a:rPr>
              <a:t>Historical Envelope </a:t>
            </a:r>
            <a:r>
              <a:rPr lang="en-US" sz="1200"/>
              <a:t>and</a:t>
            </a:r>
            <a:br>
              <a:rPr lang="en-US" sz="1200"/>
            </a:br>
            <a:r>
              <a:rPr lang="en-US" sz="1200">
                <a:solidFill>
                  <a:srgbClr val="0000FF"/>
                </a:solidFill>
              </a:rPr>
              <a:t>Sample at Small Distance</a:t>
            </a:r>
          </a:p>
        </p:txBody>
      </p:sp>
      <p:sp>
        <p:nvSpPr>
          <p:cNvPr id="38961" name="TextBox 57"/>
          <p:cNvSpPr txBox="1">
            <a:spLocks noChangeArrowheads="1"/>
          </p:cNvSpPr>
          <p:nvPr/>
        </p:nvSpPr>
        <p:spPr bwMode="auto">
          <a:xfrm>
            <a:off x="16795750" y="3217863"/>
            <a:ext cx="7148513" cy="1138237"/>
          </a:xfrm>
          <a:prstGeom prst="rect">
            <a:avLst/>
          </a:prstGeom>
          <a:noFill/>
          <a:ln w="9525">
            <a:noFill/>
            <a:miter lim="800000"/>
            <a:headEnd/>
            <a:tailEnd/>
          </a:ln>
        </p:spPr>
        <p:txBody>
          <a:bodyPr>
            <a:spAutoFit/>
          </a:bodyPr>
          <a:lstStyle/>
          <a:p>
            <a:pPr marL="285750" indent="-285750">
              <a:buFont typeface="Arial" charset="0"/>
              <a:buChar char="•"/>
            </a:pPr>
            <a:r>
              <a:rPr lang="en-US"/>
              <a:t>A basic model of envelope variation would assign each event an independently sampled log-modulation signal, using a Gaussian prior on the basis coefficients</a:t>
            </a:r>
          </a:p>
          <a:p>
            <a:pPr marL="285750" indent="-285750">
              <a:buFont typeface="Arial" charset="0"/>
              <a:buChar char="•"/>
            </a:pPr>
            <a:r>
              <a:rPr lang="en-US"/>
              <a:t>A nonparametric extension, based on </a:t>
            </a:r>
            <a:r>
              <a:rPr lang="en-US" i="1">
                <a:solidFill>
                  <a:srgbClr val="FF0000"/>
                </a:solidFill>
              </a:rPr>
              <a:t>Gaussian processes</a:t>
            </a:r>
            <a:r>
              <a:rPr lang="en-US" i="1"/>
              <a:t>,</a:t>
            </a:r>
            <a:r>
              <a:rPr lang="en-US" i="1">
                <a:solidFill>
                  <a:srgbClr val="FF0000"/>
                </a:solidFill>
              </a:rPr>
              <a:t> </a:t>
            </a:r>
            <a:r>
              <a:rPr lang="en-US"/>
              <a:t>captures correlations among event envelopes that decay with distance (analogous to </a:t>
            </a:r>
            <a:r>
              <a:rPr lang="en-US" i="1">
                <a:solidFill>
                  <a:srgbClr val="FF0000"/>
                </a:solidFill>
              </a:rPr>
              <a:t>correlation matching</a:t>
            </a:r>
            <a:r>
              <a:rPr lang="en-US"/>
              <a:t>)</a:t>
            </a:r>
          </a:p>
        </p:txBody>
      </p:sp>
      <p:pic>
        <p:nvPicPr>
          <p:cNvPr id="38962" name="Picture 5" descr="sigBmod.png"/>
          <p:cNvPicPr>
            <a:picLocks/>
          </p:cNvPicPr>
          <p:nvPr/>
        </p:nvPicPr>
        <p:blipFill>
          <a:blip r:embed="rId16" cstate="print"/>
          <a:srcRect l="6247" t="4164" r="6247" b="4164"/>
          <a:stretch>
            <a:fillRect/>
          </a:stretch>
        </p:blipFill>
        <p:spPr bwMode="auto">
          <a:xfrm>
            <a:off x="12644438" y="12480925"/>
            <a:ext cx="3429000" cy="1828800"/>
          </a:xfrm>
          <a:prstGeom prst="rect">
            <a:avLst/>
          </a:prstGeom>
          <a:noFill/>
          <a:ln w="9525">
            <a:noFill/>
            <a:miter lim="800000"/>
            <a:headEnd/>
            <a:tailEnd/>
          </a:ln>
        </p:spPr>
      </p:pic>
      <p:pic>
        <p:nvPicPr>
          <p:cNvPr id="38963" name="Picture 6" descr="sigAmean.png"/>
          <p:cNvPicPr>
            <a:picLocks/>
          </p:cNvPicPr>
          <p:nvPr/>
        </p:nvPicPr>
        <p:blipFill>
          <a:blip r:embed="rId17" cstate="print"/>
          <a:srcRect l="6247" t="4164" r="6247" b="4164"/>
          <a:stretch>
            <a:fillRect/>
          </a:stretch>
        </p:blipFill>
        <p:spPr bwMode="auto">
          <a:xfrm>
            <a:off x="9215438" y="14254163"/>
            <a:ext cx="3429000" cy="1828800"/>
          </a:xfrm>
          <a:prstGeom prst="rect">
            <a:avLst/>
          </a:prstGeom>
          <a:noFill/>
          <a:ln w="9525">
            <a:noFill/>
            <a:miter lim="800000"/>
            <a:headEnd/>
            <a:tailEnd/>
          </a:ln>
        </p:spPr>
      </p:pic>
      <p:pic>
        <p:nvPicPr>
          <p:cNvPr id="38964" name="Picture 7" descr="sigBmean.png"/>
          <p:cNvPicPr>
            <a:picLocks/>
          </p:cNvPicPr>
          <p:nvPr/>
        </p:nvPicPr>
        <p:blipFill>
          <a:blip r:embed="rId18" cstate="print"/>
          <a:srcRect l="6247" t="4164" r="6247" b="4164"/>
          <a:stretch>
            <a:fillRect/>
          </a:stretch>
        </p:blipFill>
        <p:spPr bwMode="auto">
          <a:xfrm>
            <a:off x="12644438" y="14254163"/>
            <a:ext cx="3429000" cy="1828800"/>
          </a:xfrm>
          <a:prstGeom prst="rect">
            <a:avLst/>
          </a:prstGeom>
          <a:noFill/>
          <a:ln w="9525">
            <a:noFill/>
            <a:miter lim="800000"/>
            <a:headEnd/>
            <a:tailEnd/>
          </a:ln>
        </p:spPr>
      </p:pic>
      <p:pic>
        <p:nvPicPr>
          <p:cNvPr id="38965" name="Picture 8" descr="sigAsampNear.png"/>
          <p:cNvPicPr>
            <a:picLocks/>
          </p:cNvPicPr>
          <p:nvPr/>
        </p:nvPicPr>
        <p:blipFill>
          <a:blip r:embed="rId19" cstate="print"/>
          <a:srcRect l="6247" t="4164" r="6247" b="4164"/>
          <a:stretch>
            <a:fillRect/>
          </a:stretch>
        </p:blipFill>
        <p:spPr bwMode="auto">
          <a:xfrm>
            <a:off x="17313275" y="4402138"/>
            <a:ext cx="3429000" cy="1828800"/>
          </a:xfrm>
          <a:prstGeom prst="rect">
            <a:avLst/>
          </a:prstGeom>
          <a:noFill/>
          <a:ln w="9525">
            <a:noFill/>
            <a:miter lim="800000"/>
            <a:headEnd/>
            <a:tailEnd/>
          </a:ln>
        </p:spPr>
      </p:pic>
      <p:pic>
        <p:nvPicPr>
          <p:cNvPr id="38966" name="Picture 10" descr="sigBsampNear.png"/>
          <p:cNvPicPr>
            <a:picLocks/>
          </p:cNvPicPr>
          <p:nvPr/>
        </p:nvPicPr>
        <p:blipFill>
          <a:blip r:embed="rId20" cstate="print"/>
          <a:srcRect l="6247" t="4164" r="6247" b="4164"/>
          <a:stretch>
            <a:fillRect/>
          </a:stretch>
        </p:blipFill>
        <p:spPr bwMode="auto">
          <a:xfrm>
            <a:off x="20740688" y="4402138"/>
            <a:ext cx="3429000" cy="1828800"/>
          </a:xfrm>
          <a:prstGeom prst="rect">
            <a:avLst/>
          </a:prstGeom>
          <a:noFill/>
          <a:ln w="9525">
            <a:noFill/>
            <a:miter lim="800000"/>
            <a:headEnd/>
            <a:tailEnd/>
          </a:ln>
        </p:spPr>
      </p:pic>
      <p:pic>
        <p:nvPicPr>
          <p:cNvPr id="38967" name="Picture 11" descr="sigAsampMid.png"/>
          <p:cNvPicPr>
            <a:picLocks/>
          </p:cNvPicPr>
          <p:nvPr/>
        </p:nvPicPr>
        <p:blipFill>
          <a:blip r:embed="rId21" cstate="print"/>
          <a:srcRect l="6247" t="4166" r="6247" b="4166"/>
          <a:stretch>
            <a:fillRect/>
          </a:stretch>
        </p:blipFill>
        <p:spPr bwMode="auto">
          <a:xfrm>
            <a:off x="17305338" y="6162675"/>
            <a:ext cx="3429000" cy="1828800"/>
          </a:xfrm>
          <a:prstGeom prst="rect">
            <a:avLst/>
          </a:prstGeom>
          <a:noFill/>
          <a:ln w="9525">
            <a:noFill/>
            <a:miter lim="800000"/>
            <a:headEnd/>
            <a:tailEnd/>
          </a:ln>
        </p:spPr>
      </p:pic>
      <p:pic>
        <p:nvPicPr>
          <p:cNvPr id="38968" name="Picture 12" descr="sigBsampMid.png"/>
          <p:cNvPicPr>
            <a:picLocks/>
          </p:cNvPicPr>
          <p:nvPr/>
        </p:nvPicPr>
        <p:blipFill>
          <a:blip r:embed="rId22" cstate="print"/>
          <a:srcRect l="6247" t="4164" r="6247" b="4164"/>
          <a:stretch>
            <a:fillRect/>
          </a:stretch>
        </p:blipFill>
        <p:spPr bwMode="auto">
          <a:xfrm>
            <a:off x="20734338" y="6162675"/>
            <a:ext cx="3429000" cy="1828800"/>
          </a:xfrm>
          <a:prstGeom prst="rect">
            <a:avLst/>
          </a:prstGeom>
          <a:noFill/>
          <a:ln w="9525">
            <a:noFill/>
            <a:miter lim="800000"/>
            <a:headEnd/>
            <a:tailEnd/>
          </a:ln>
        </p:spPr>
      </p:pic>
      <p:pic>
        <p:nvPicPr>
          <p:cNvPr id="38969" name="Picture 13" descr="sigAsampFar.png"/>
          <p:cNvPicPr>
            <a:picLocks/>
          </p:cNvPicPr>
          <p:nvPr/>
        </p:nvPicPr>
        <p:blipFill>
          <a:blip r:embed="rId23" cstate="print"/>
          <a:srcRect l="6247" t="4164" r="6247" b="4164"/>
          <a:stretch>
            <a:fillRect/>
          </a:stretch>
        </p:blipFill>
        <p:spPr bwMode="auto">
          <a:xfrm>
            <a:off x="17305338" y="7923213"/>
            <a:ext cx="3429000" cy="1828800"/>
          </a:xfrm>
          <a:prstGeom prst="rect">
            <a:avLst/>
          </a:prstGeom>
          <a:noFill/>
          <a:ln w="9525">
            <a:noFill/>
            <a:miter lim="800000"/>
            <a:headEnd/>
            <a:tailEnd/>
          </a:ln>
        </p:spPr>
      </p:pic>
      <p:pic>
        <p:nvPicPr>
          <p:cNvPr id="38970" name="Picture 14" descr="sigBsampFar.png"/>
          <p:cNvPicPr>
            <a:picLocks/>
          </p:cNvPicPr>
          <p:nvPr/>
        </p:nvPicPr>
        <p:blipFill>
          <a:blip r:embed="rId24" cstate="print"/>
          <a:srcRect l="6247" t="4166" r="6247" b="4166"/>
          <a:stretch>
            <a:fillRect/>
          </a:stretch>
        </p:blipFill>
        <p:spPr bwMode="auto">
          <a:xfrm>
            <a:off x="20734338" y="7923213"/>
            <a:ext cx="3429000" cy="1828800"/>
          </a:xfrm>
          <a:prstGeom prst="rect">
            <a:avLst/>
          </a:prstGeom>
          <a:noFill/>
          <a:ln w="9525">
            <a:noFill/>
            <a:miter lim="800000"/>
            <a:headEnd/>
            <a:tailEnd/>
          </a:ln>
        </p:spPr>
      </p:pic>
      <p:sp>
        <p:nvSpPr>
          <p:cNvPr id="38971" name="TextBox 78"/>
          <p:cNvSpPr txBox="1">
            <a:spLocks noChangeArrowheads="1"/>
          </p:cNvSpPr>
          <p:nvPr/>
        </p:nvSpPr>
        <p:spPr bwMode="auto">
          <a:xfrm>
            <a:off x="25126950" y="10142538"/>
            <a:ext cx="6596063" cy="2446337"/>
          </a:xfrm>
          <a:prstGeom prst="rect">
            <a:avLst/>
          </a:prstGeom>
          <a:noFill/>
          <a:ln w="9525">
            <a:noFill/>
            <a:miter lim="800000"/>
            <a:headEnd/>
            <a:tailEnd/>
          </a:ln>
        </p:spPr>
        <p:txBody>
          <a:bodyPr wrap="none">
            <a:spAutoFit/>
          </a:bodyPr>
          <a:lstStyle/>
          <a:p>
            <a:pPr>
              <a:buFont typeface="Arial" charset="0"/>
              <a:buChar char="•"/>
            </a:pPr>
            <a:r>
              <a:rPr lang="en-US"/>
              <a:t> Signal-based Bayesian monitoring potentially offers reliable event detection and </a:t>
            </a:r>
          </a:p>
          <a:p>
            <a:r>
              <a:rPr lang="en-US"/>
              <a:t>   localization at substantially lower thresholds</a:t>
            </a:r>
          </a:p>
          <a:p>
            <a:endParaRPr lang="en-US"/>
          </a:p>
          <a:p>
            <a:pPr>
              <a:buFont typeface="Arial" charset="0"/>
              <a:buChar char="•"/>
            </a:pPr>
            <a:r>
              <a:rPr lang="en-US"/>
              <a:t> Key technical problems:</a:t>
            </a:r>
          </a:p>
          <a:p>
            <a:pPr lvl="1">
              <a:buFontTx/>
              <a:buChar char="-"/>
            </a:pPr>
            <a:r>
              <a:rPr lang="en-US"/>
              <a:t> Devising an envelope model allowing just the right amount of variability;</a:t>
            </a:r>
          </a:p>
          <a:p>
            <a:pPr lvl="1"/>
            <a:r>
              <a:rPr lang="en-US"/>
              <a:t>  possibly will need to separate source and Green’s functions</a:t>
            </a:r>
          </a:p>
          <a:p>
            <a:pPr lvl="1"/>
            <a:r>
              <a:rPr lang="en-US"/>
              <a:t>- Tuning quantitative tradeoffs between envelope-model data likelihood and</a:t>
            </a:r>
          </a:p>
          <a:p>
            <a:pPr lvl="1"/>
            <a:r>
              <a:rPr lang="en-US"/>
              <a:t>  (a) travel-time residual probability (b) noise-model data likelihood</a:t>
            </a:r>
          </a:p>
          <a:p>
            <a:pPr lvl="1"/>
            <a:r>
              <a:rPr lang="en-US"/>
              <a:t>- Keeping the whole process computationally tractable</a:t>
            </a:r>
          </a:p>
        </p:txBody>
      </p:sp>
      <p:pic>
        <p:nvPicPr>
          <p:cNvPr id="80" name="Picture 79" descr="Logo CTBTO.png"/>
          <p:cNvPicPr>
            <a:picLocks noChangeAspect="1"/>
          </p:cNvPicPr>
          <p:nvPr/>
        </p:nvPicPr>
        <p:blipFill>
          <a:blip r:embed="rId25" cstate="print"/>
          <a:stretch>
            <a:fillRect/>
          </a:stretch>
        </p:blipFill>
        <p:spPr>
          <a:xfrm>
            <a:off x="27667389" y="530225"/>
            <a:ext cx="4295775" cy="1316037"/>
          </a:xfrm>
          <a:prstGeom prst="rect">
            <a:avLst/>
          </a:prstGeom>
          <a:solidFill>
            <a:schemeClr val="accent5"/>
          </a:solid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508250" rtl="0" eaLnBrk="1" fontAlgn="base" latinLnBrk="0" hangingPunct="1">
          <a:lnSpc>
            <a:spcPct val="100000"/>
          </a:lnSpc>
          <a:spcBef>
            <a:spcPct val="0"/>
          </a:spcBef>
          <a:spcAft>
            <a:spcPct val="0"/>
          </a:spcAft>
          <a:buClrTx/>
          <a:buSzTx/>
          <a:buFontTx/>
          <a:buNone/>
          <a:tabLst/>
          <a:defRPr kumimoji="0" lang="en-US" sz="17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508250" rtl="0" eaLnBrk="1" fontAlgn="base" latinLnBrk="0" hangingPunct="1">
          <a:lnSpc>
            <a:spcPct val="100000"/>
          </a:lnSpc>
          <a:spcBef>
            <a:spcPct val="0"/>
          </a:spcBef>
          <a:spcAft>
            <a:spcPct val="0"/>
          </a:spcAft>
          <a:buClrTx/>
          <a:buSzTx/>
          <a:buFontTx/>
          <a:buNone/>
          <a:tabLst/>
          <a:defRPr kumimoji="0" lang="en-US" sz="17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508250" rtl="0" eaLnBrk="1" fontAlgn="base" latinLnBrk="0" hangingPunct="1">
          <a:lnSpc>
            <a:spcPct val="100000"/>
          </a:lnSpc>
          <a:spcBef>
            <a:spcPct val="0"/>
          </a:spcBef>
          <a:spcAft>
            <a:spcPct val="0"/>
          </a:spcAft>
          <a:buClrTx/>
          <a:buSzTx/>
          <a:buFontTx/>
          <a:buNone/>
          <a:tabLst/>
          <a:defRPr kumimoji="0" lang="en-US" sz="17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508250" rtl="0" eaLnBrk="1" fontAlgn="base" latinLnBrk="0" hangingPunct="1">
          <a:lnSpc>
            <a:spcPct val="100000"/>
          </a:lnSpc>
          <a:spcBef>
            <a:spcPct val="0"/>
          </a:spcBef>
          <a:spcAft>
            <a:spcPct val="0"/>
          </a:spcAft>
          <a:buClrTx/>
          <a:buSzTx/>
          <a:buFontTx/>
          <a:buNone/>
          <a:tabLst/>
          <a:defRPr kumimoji="0" lang="en-US" sz="17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508250" rtl="0" eaLnBrk="1" fontAlgn="base" latinLnBrk="0" hangingPunct="1">
          <a:lnSpc>
            <a:spcPct val="100000"/>
          </a:lnSpc>
          <a:spcBef>
            <a:spcPct val="0"/>
          </a:spcBef>
          <a:spcAft>
            <a:spcPct val="0"/>
          </a:spcAft>
          <a:buClrTx/>
          <a:buSzTx/>
          <a:buFontTx/>
          <a:buNone/>
          <a:tabLst/>
          <a:defRPr kumimoji="0" lang="en-US" sz="17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508250" rtl="0" eaLnBrk="1" fontAlgn="base" latinLnBrk="0" hangingPunct="1">
          <a:lnSpc>
            <a:spcPct val="100000"/>
          </a:lnSpc>
          <a:spcBef>
            <a:spcPct val="0"/>
          </a:spcBef>
          <a:spcAft>
            <a:spcPct val="0"/>
          </a:spcAft>
          <a:buClrTx/>
          <a:buSzTx/>
          <a:buFontTx/>
          <a:buNone/>
          <a:tabLst/>
          <a:defRPr kumimoji="0" lang="en-US" sz="17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18413</TotalTime>
  <Words>938</Words>
  <Application>Microsoft Office PowerPoint</Application>
  <PresentationFormat>Custom</PresentationFormat>
  <Paragraphs>97</Paragraphs>
  <Slides>1</Slides>
  <Notes>1</Notes>
  <HiddenSlides>0</HiddenSlides>
  <MMClips>0</MMClips>
  <ScaleCrop>false</ScaleCrop>
  <HeadingPairs>
    <vt:vector size="4" baseType="variant">
      <vt:variant>
        <vt:lpstr>Theme</vt:lpstr>
      </vt:variant>
      <vt:variant>
        <vt:i4>3</vt:i4>
      </vt:variant>
      <vt:variant>
        <vt:lpstr>Slide Titles</vt:lpstr>
      </vt:variant>
      <vt:variant>
        <vt:i4>1</vt:i4>
      </vt:variant>
    </vt:vector>
  </HeadingPairs>
  <TitlesOfParts>
    <vt:vector size="4" baseType="lpstr">
      <vt:lpstr>Custom Design</vt:lpstr>
      <vt:lpstr>1_Custom Design</vt:lpstr>
      <vt:lpstr>2_Custom Design</vt:lpstr>
      <vt:lpstr>Slide 1</vt:lpstr>
    </vt:vector>
  </TitlesOfParts>
  <Company>www.PosterPresentations.com</Company>
  <LinksUpToDate>false</LinksUpToDate>
  <SharedDoc>false</SharedDoc>
  <HyperlinkBase>http://www.posterpresentations.com</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72x36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Nimar Singh Arora</cp:lastModifiedBy>
  <cp:revision>385</cp:revision>
  <cp:lastPrinted>2011-05-31T21:55:17Z</cp:lastPrinted>
  <dcterms:created xsi:type="dcterms:W3CDTF">2011-06-07T19:40:56Z</dcterms:created>
  <dcterms:modified xsi:type="dcterms:W3CDTF">2011-09-01T18:42:15Z</dcterms:modified>
  <cp:category>Powerpoint poster templates</cp:category>
</cp:coreProperties>
</file>