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74"/>
  </p:notesMasterIdLst>
  <p:sldIdLst>
    <p:sldId id="256" r:id="rId2"/>
    <p:sldId id="259" r:id="rId3"/>
    <p:sldId id="260" r:id="rId4"/>
    <p:sldId id="261" r:id="rId5"/>
    <p:sldId id="263" r:id="rId6"/>
    <p:sldId id="328" r:id="rId7"/>
    <p:sldId id="329" r:id="rId8"/>
    <p:sldId id="264" r:id="rId9"/>
    <p:sldId id="285" r:id="rId10"/>
    <p:sldId id="330" r:id="rId11"/>
    <p:sldId id="265" r:id="rId12"/>
    <p:sldId id="331" r:id="rId13"/>
    <p:sldId id="291" r:id="rId14"/>
    <p:sldId id="292" r:id="rId15"/>
    <p:sldId id="365" r:id="rId16"/>
    <p:sldId id="367" r:id="rId17"/>
    <p:sldId id="332" r:id="rId18"/>
    <p:sldId id="267" r:id="rId19"/>
    <p:sldId id="289" r:id="rId20"/>
    <p:sldId id="290" r:id="rId21"/>
    <p:sldId id="307" r:id="rId22"/>
    <p:sldId id="295" r:id="rId23"/>
    <p:sldId id="293" r:id="rId24"/>
    <p:sldId id="345" r:id="rId25"/>
    <p:sldId id="296" r:id="rId26"/>
    <p:sldId id="297" r:id="rId27"/>
    <p:sldId id="298" r:id="rId28"/>
    <p:sldId id="299" r:id="rId29"/>
    <p:sldId id="300" r:id="rId30"/>
    <p:sldId id="301" r:id="rId31"/>
    <p:sldId id="303" r:id="rId32"/>
    <p:sldId id="302" r:id="rId33"/>
    <p:sldId id="304" r:id="rId34"/>
    <p:sldId id="305" r:id="rId35"/>
    <p:sldId id="308" r:id="rId36"/>
    <p:sldId id="258" r:id="rId37"/>
    <p:sldId id="316" r:id="rId38"/>
    <p:sldId id="317" r:id="rId39"/>
    <p:sldId id="318" r:id="rId40"/>
    <p:sldId id="338" r:id="rId41"/>
    <p:sldId id="362" r:id="rId42"/>
    <p:sldId id="363" r:id="rId43"/>
    <p:sldId id="364" r:id="rId44"/>
    <p:sldId id="339" r:id="rId45"/>
    <p:sldId id="361" r:id="rId46"/>
    <p:sldId id="319" r:id="rId47"/>
    <p:sldId id="369" r:id="rId48"/>
    <p:sldId id="370" r:id="rId49"/>
    <p:sldId id="333" r:id="rId50"/>
    <p:sldId id="359" r:id="rId51"/>
    <p:sldId id="272" r:id="rId52"/>
    <p:sldId id="353" r:id="rId53"/>
    <p:sldId id="341" r:id="rId54"/>
    <p:sldId id="342" r:id="rId55"/>
    <p:sldId id="343" r:id="rId56"/>
    <p:sldId id="358" r:id="rId57"/>
    <p:sldId id="352" r:id="rId58"/>
    <p:sldId id="334" r:id="rId59"/>
    <p:sldId id="350" r:id="rId60"/>
    <p:sldId id="344" r:id="rId61"/>
    <p:sldId id="354" r:id="rId62"/>
    <p:sldId id="355" r:id="rId63"/>
    <p:sldId id="356" r:id="rId64"/>
    <p:sldId id="357" r:id="rId65"/>
    <p:sldId id="310" r:id="rId66"/>
    <p:sldId id="311" r:id="rId67"/>
    <p:sldId id="347" r:id="rId68"/>
    <p:sldId id="349" r:id="rId69"/>
    <p:sldId id="366" r:id="rId70"/>
    <p:sldId id="348" r:id="rId71"/>
    <p:sldId id="271" r:id="rId72"/>
    <p:sldId id="368"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autoAdjust="0"/>
    <p:restoredTop sz="89710" autoAdjust="0"/>
  </p:normalViewPr>
  <p:slideViewPr>
    <p:cSldViewPr>
      <p:cViewPr>
        <p:scale>
          <a:sx n="75" d="100"/>
          <a:sy n="75" d="100"/>
        </p:scale>
        <p:origin x="-52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98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FD565-B13D-4B5E-8B9A-184D128EE27E}" type="datetimeFigureOut">
              <a:rPr lang="en-US" smtClean="0"/>
              <a:pPr/>
              <a:t>9/10/2010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807987-CCEF-4801-A179-68A407C5A64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progress</a:t>
            </a:r>
            <a:r>
              <a:rPr lang="en-US" baseline="0" dirty="0" smtClean="0"/>
              <a:t> report of our efforts to bring Bayesian modeling and inference to bear upon the task of locating seismic events.</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a:t>
            </a:r>
            <a:r>
              <a:rPr lang="en-US" baseline="0" dirty="0" smtClean="0"/>
              <a:t> parameters are learned hierarchically</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19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Variables in red are inferred while variables in</a:t>
            </a:r>
            <a:r>
              <a:rPr lang="en-US" baseline="0" dirty="0" smtClean="0"/>
              <a:t> blue are observed</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22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Technically, we should be integrating the probability</a:t>
            </a:r>
            <a:r>
              <a:rPr lang="en-US" baseline="0" dirty="0" smtClean="0"/>
              <a:t> density in a ball around the event parameters.</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23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explain the algorithm by this</a:t>
            </a:r>
            <a:r>
              <a:rPr lang="en-US" baseline="0" dirty="0" smtClean="0"/>
              <a:t> example.</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25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dotted</a:t>
            </a:r>
            <a:r>
              <a:rPr lang="en-US" baseline="0" dirty="0" smtClean="0"/>
              <a:t> lines are detections which were used during proposing the event. The birth move proposes the best possible subset of events using the detections.</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26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detections used as part of the birth move are removed from the hypothesis</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27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Detection</a:t>
            </a:r>
            <a:r>
              <a:rPr lang="en-US" baseline="0" dirty="0" smtClean="0"/>
              <a:t> d8 finds a better event to explain it. But d5 and d10 stick to </a:t>
            </a:r>
            <a:r>
              <a:rPr lang="en-US" baseline="0" smtClean="0"/>
              <a:t>their event</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28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e2-d8 is deleted</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29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E5</a:t>
            </a:r>
            <a:r>
              <a:rPr lang="en-US" baseline="0" dirty="0" smtClean="0"/>
              <a:t> finds a better location</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30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E2, e4 have –</a:t>
            </a:r>
            <a:r>
              <a:rPr lang="en-US" dirty="0" err="1" smtClean="0"/>
              <a:t>ve</a:t>
            </a:r>
            <a:r>
              <a:rPr lang="en-US" dirty="0" smtClean="0"/>
              <a:t> score</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31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are building a generative model of seismic events, their propagation and resultant seismic waveforms at the IMS stations. Using this model and the observed waveforms we can simultaneously infer all the unknowns in our model without requiring separate modules.</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E2, e4 are</a:t>
            </a:r>
            <a:r>
              <a:rPr lang="en-US" baseline="0" dirty="0" smtClean="0"/>
              <a:t> killed</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32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33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e1 can’t affect</a:t>
            </a:r>
            <a:r>
              <a:rPr lang="en-US" baseline="0" dirty="0" smtClean="0"/>
              <a:t> any detection in the window. The inference proceeds on with newer detections…</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34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E1F64BFD-801D-49AA-8039-627F89A4FC6B}" type="datetime9">
              <a:rPr lang="en-US"/>
              <a:pPr/>
              <a:t>9/10/2010 6:25:33 AM</a:t>
            </a:fld>
            <a:endParaRPr lang="en-US" dirty="0"/>
          </a:p>
        </p:txBody>
      </p:sp>
      <p:sp>
        <p:nvSpPr>
          <p:cNvPr id="7" name="Rectangle 7"/>
          <p:cNvSpPr>
            <a:spLocks noGrp="1" noChangeArrowheads="1"/>
          </p:cNvSpPr>
          <p:nvPr>
            <p:ph type="sldNum" sz="quarter" idx="5"/>
          </p:nvPr>
        </p:nvSpPr>
        <p:spPr>
          <a:ln/>
        </p:spPr>
        <p:txBody>
          <a:bodyPr/>
          <a:lstStyle/>
          <a:p>
            <a:fld id="{515165FF-A327-4844-AB0C-87969F28F82B}" type="slidenum">
              <a:rPr lang="en-US"/>
              <a:pPr/>
              <a:t>36</a:t>
            </a:fld>
            <a:endParaRPr lang="en-US" dirty="0"/>
          </a:p>
        </p:txBody>
      </p:sp>
      <p:sp>
        <p:nvSpPr>
          <p:cNvPr id="7710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710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we are</a:t>
            </a:r>
            <a:r>
              <a:rPr lang="en-US" baseline="0" dirty="0" smtClean="0"/>
              <a:t> deleting the minimum cost edge to LEB:e1. This is because we are finding a max-cardinality matching first and then a min-cost matching</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38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15</a:t>
            </a:r>
            <a:r>
              <a:rPr lang="en-US" baseline="0" dirty="0" smtClean="0"/>
              <a:t> results in this and the subsequent 3 slides)</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40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15</a:t>
            </a:r>
            <a:r>
              <a:rPr lang="en-US" baseline="0" dirty="0" smtClean="0"/>
              <a:t> results in this and the subsequent 3 slides)</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41</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15</a:t>
            </a:r>
            <a:r>
              <a:rPr lang="en-US" baseline="0" dirty="0" smtClean="0"/>
              <a:t> results in this and the subsequent 3 slides)</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42</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15</a:t>
            </a:r>
            <a:r>
              <a:rPr lang="en-US" baseline="0" dirty="0" smtClean="0"/>
              <a:t> results in this and the subsequent 3 slides)</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43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SEL3 extrapolation uses</a:t>
            </a:r>
            <a:r>
              <a:rPr lang="en-US" baseline="0" dirty="0" smtClean="0"/>
              <a:t> scores from the false event identification (FEI) task. Note: the purpose of this slide is not to compare Mackey &amp; </a:t>
            </a:r>
            <a:r>
              <a:rPr lang="en-US" baseline="0" dirty="0" err="1" smtClean="0"/>
              <a:t>Kleiner’s</a:t>
            </a:r>
            <a:r>
              <a:rPr lang="en-US" baseline="0" dirty="0" smtClean="0"/>
              <a:t> work with ours – they are solving a different task. The purpose is to compare the performance of our algorithm with improvements that could be made to SEL3 using information already in the SEL3 bulletin.</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44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moment though we are using the output</a:t>
            </a:r>
            <a:r>
              <a:rPr lang="en-US" baseline="0" dirty="0" smtClean="0"/>
              <a:t> of station processing rather than the actual waveforms. This is equivalent to the network processing in SEL3. (In this talk we will restrict our attention to NET-VISA.)</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top line is our evaluation </a:t>
            </a:r>
            <a:r>
              <a:rPr lang="en-US" dirty="0" smtClean="0"/>
              <a:t>criteria</a:t>
            </a:r>
            <a:r>
              <a:rPr lang="en-US" baseline="0" dirty="0" smtClean="0"/>
              <a:t>. </a:t>
            </a:r>
            <a:r>
              <a:rPr lang="en-US" baseline="0" dirty="0" smtClean="0"/>
              <a:t>The middle line shows that not requiring matching can give a big boost to the precision</a:t>
            </a:r>
            <a:r>
              <a:rPr lang="en-US" baseline="0" dirty="0" smtClean="0"/>
              <a:t>. The bottom line shows that a more stringent error ball. Irrespective </a:t>
            </a:r>
            <a:r>
              <a:rPr lang="en-US" baseline="0" dirty="0" smtClean="0"/>
              <a:t>of criteria, NET-VISA has a 15% higher recall than SEL3 at the same or better precision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45</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47</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50</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NET-VISA</a:t>
            </a:r>
            <a:r>
              <a:rPr lang="en-US" baseline="0" dirty="0" smtClean="0"/>
              <a:t> event appears to be as good or better explanation with 3 of the 4 detections used by LEB. (The CTA detection was not in IDCX_Arrival). According to our model the LEB event has the best location given just the 3 detections, but using the extra detections the NET-VISA location is better.</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51</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&gt;python debug.py 8 visa 11 -w 4 -r .1</a:t>
            </a:r>
          </a:p>
          <a:p>
            <a:endParaRPr lang="en-US" dirty="0" smtClean="0"/>
          </a:p>
          <a:p>
            <a:r>
              <a:rPr lang="en-US" dirty="0" smtClean="0"/>
              <a:t>(NOTE:</a:t>
            </a:r>
            <a:r>
              <a:rPr lang="en-US" baseline="0" dirty="0" smtClean="0"/>
              <a:t> LEB/SEL3 had no hydro phases even though this event was in the ocean)</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52</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Colorado</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&gt;python debug.py 15 visa 254 -w 4 -r .1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PDAR and 2 TXAR</a:t>
            </a:r>
            <a:r>
              <a:rPr lang="en-US" baseline="0" dirty="0" smtClean="0"/>
              <a:t> detections</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53</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Southern</a:t>
            </a:r>
            <a:r>
              <a:rPr lang="en-US" baseline="0" dirty="0" smtClean="0"/>
              <a:t> California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&gt;python debug.py 15 visa 2069 -w 4 -r .1</a:t>
            </a:r>
          </a:p>
        </p:txBody>
      </p:sp>
      <p:sp>
        <p:nvSpPr>
          <p:cNvPr id="4" name="Slide Number Placeholder 3"/>
          <p:cNvSpPr>
            <a:spLocks noGrp="1"/>
          </p:cNvSpPr>
          <p:nvPr>
            <p:ph type="sldNum" sz="quarter" idx="10"/>
          </p:nvPr>
        </p:nvSpPr>
        <p:spPr/>
        <p:txBody>
          <a:bodyPr/>
          <a:lstStyle/>
          <a:p>
            <a:fld id="{FF807987-CCEF-4801-A179-68A407C5A64D}" type="slidenum">
              <a:rPr lang="en-US" smtClean="0"/>
              <a:pPr/>
              <a:t>54</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Utah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&gt;python debug.py 15 visa 2338 -w 4 -r .1</a:t>
            </a:r>
          </a:p>
        </p:txBody>
      </p:sp>
      <p:sp>
        <p:nvSpPr>
          <p:cNvPr id="4" name="Slide Number Placeholder 3"/>
          <p:cNvSpPr>
            <a:spLocks noGrp="1"/>
          </p:cNvSpPr>
          <p:nvPr>
            <p:ph type="sldNum" sz="quarter" idx="10"/>
          </p:nvPr>
        </p:nvSpPr>
        <p:spPr/>
        <p:txBody>
          <a:bodyPr/>
          <a:lstStyle/>
          <a:p>
            <a:fld id="{FF807987-CCEF-4801-A179-68A407C5A64D}" type="slidenum">
              <a:rPr lang="en-US" smtClean="0"/>
              <a:pPr/>
              <a:t>55</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15</a:t>
            </a:r>
            <a:r>
              <a:rPr lang="en-US" baseline="0" dirty="0" smtClean="0"/>
              <a:t> visa </a:t>
            </a:r>
            <a:r>
              <a:rPr lang="en-US" baseline="0" dirty="0" err="1" smtClean="0"/>
              <a:t>orid</a:t>
            </a:r>
            <a:r>
              <a:rPr lang="en-US" baseline="0" dirty="0" smtClean="0"/>
              <a:t> 3148</a:t>
            </a:r>
          </a:p>
          <a:p>
            <a:r>
              <a:rPr lang="en-US" baseline="0" dirty="0" smtClean="0"/>
              <a:t>The ISC author was LDG (</a:t>
            </a:r>
            <a:r>
              <a:rPr lang="fr-FR" dirty="0" smtClean="0"/>
              <a:t>Laboratoire de Détection et de Géophysique)</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56</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15 events 3482,</a:t>
            </a:r>
            <a:r>
              <a:rPr lang="en-US" baseline="0" dirty="0" smtClean="0"/>
              <a:t> 3483, 3484</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58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a:t>
            </a:r>
            <a:r>
              <a:rPr lang="en-US" baseline="0" dirty="0" smtClean="0"/>
              <a:t> Detected is only relevant if the station is up at the expected arrival time of the phase at the station</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Regional event</a:t>
            </a:r>
            <a:r>
              <a:rPr lang="en-US" baseline="0" dirty="0" smtClean="0"/>
              <a:t> with unknown magnitude</a:t>
            </a:r>
            <a:endParaRPr lang="en-US" dirty="0" smtClean="0"/>
          </a:p>
          <a:p>
            <a:r>
              <a:rPr lang="en-US" dirty="0" smtClean="0"/>
              <a:t>&gt; python debug.py 15 visa 3482 -w 4 -r .1</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60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&gt; </a:t>
            </a:r>
            <a:r>
              <a:rPr lang="en-US" dirty="0" err="1" smtClean="0"/>
              <a:t>Leb</a:t>
            </a:r>
            <a:r>
              <a:rPr lang="en-US" dirty="0" smtClean="0"/>
              <a:t> </a:t>
            </a:r>
            <a:r>
              <a:rPr lang="en-US" dirty="0" err="1" smtClean="0"/>
              <a:t>orid</a:t>
            </a:r>
            <a:r>
              <a:rPr lang="en-US" dirty="0" smtClean="0"/>
              <a:t> </a:t>
            </a:r>
            <a:r>
              <a:rPr lang="en-US" sz="1200" kern="1200" dirty="0" smtClean="0">
                <a:solidFill>
                  <a:schemeClr val="tx1"/>
                </a:solidFill>
                <a:latin typeface="+mn-lt"/>
                <a:ea typeface="+mn-ea"/>
                <a:cs typeface="+mn-cs"/>
              </a:rPr>
              <a:t>5306733</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61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Events within 5 degrees and 50 seconds of more probable</a:t>
            </a:r>
            <a:r>
              <a:rPr lang="en-US" baseline="0" dirty="0" smtClean="0"/>
              <a:t> event are discarded</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62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Northwest of Ryukyu Islands</a:t>
            </a:r>
          </a:p>
          <a:p>
            <a:r>
              <a:rPr lang="en-US" dirty="0" smtClean="0"/>
              <a:t>&gt; Run 15 </a:t>
            </a:r>
            <a:r>
              <a:rPr lang="en-US" dirty="0" err="1" smtClean="0"/>
              <a:t>Leb</a:t>
            </a:r>
            <a:r>
              <a:rPr lang="en-US" dirty="0" smtClean="0"/>
              <a:t> </a:t>
            </a:r>
            <a:r>
              <a:rPr lang="en-US" dirty="0" err="1" smtClean="0"/>
              <a:t>orid</a:t>
            </a:r>
            <a:r>
              <a:rPr lang="en-US" baseline="0" dirty="0" smtClean="0"/>
              <a:t> </a:t>
            </a:r>
            <a:r>
              <a:rPr lang="en-US" dirty="0" smtClean="0"/>
              <a:t>5293631</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63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Given the</a:t>
            </a:r>
            <a:r>
              <a:rPr lang="en-US" baseline="0" dirty="0" smtClean="0"/>
              <a:t> range of ISC locations for the event it is quite plausible that these were really multiple events</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64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67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a:t>
            </a:r>
            <a:r>
              <a:rPr lang="en-US" baseline="0" dirty="0" smtClean="0"/>
              <a:t>the same event at each station w</a:t>
            </a:r>
            <a:r>
              <a:rPr lang="en-US" dirty="0" smtClean="0"/>
              <a:t>e</a:t>
            </a:r>
            <a:r>
              <a:rPr lang="en-US" baseline="0" dirty="0" smtClean="0"/>
              <a:t> expect the P and the S phase residuals to be correlated. Similarly for the amplitudes decay</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68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69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noise level and phase amplitude should dictate whether an event is detected or not. Similarly the noise level would dictate the number of false detections. The noise level can vary over time.</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70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double arrow to</a:t>
            </a:r>
            <a:r>
              <a:rPr lang="en-US" baseline="0" dirty="0" smtClean="0"/>
              <a:t> transmission represents the deterministic dependencies. These are the IASPEI model average, the distance between event to station, expected azimuth, expected slowness etc. They capture our knowledge of seismic wave propagation. (They also capture the station specific azimuth, slowness corrections).</a:t>
            </a:r>
          </a:p>
          <a:p>
            <a:r>
              <a:rPr lang="en-US" baseline="0" dirty="0" smtClean="0"/>
              <a:t>The detection parameters have a stochastic dependency on these parameters.</a:t>
            </a:r>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807987-CCEF-4801-A179-68A407C5A64D}"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6173221-FB16-4EEA-8DEE-09F35B9182E6}" type="datetimeFigureOut">
              <a:rPr lang="en-US" smtClean="0"/>
              <a:pPr/>
              <a:t>9/10/2010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17E3B264-546E-430C-82B1-B41EB546456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173221-FB16-4EEA-8DEE-09F35B9182E6}" type="datetimeFigureOut">
              <a:rPr lang="en-US" smtClean="0"/>
              <a:pPr/>
              <a:t>9/10/2010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3B264-546E-430C-82B1-B41EB546456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173221-FB16-4EEA-8DEE-09F35B9182E6}" type="datetimeFigureOut">
              <a:rPr lang="en-US" smtClean="0"/>
              <a:pPr/>
              <a:t>9/10/2010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3B264-546E-430C-82B1-B41EB546456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173221-FB16-4EEA-8DEE-09F35B9182E6}" type="datetimeFigureOut">
              <a:rPr lang="en-US" smtClean="0"/>
              <a:pPr/>
              <a:t>9/10/2010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3B264-546E-430C-82B1-B41EB546456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173221-FB16-4EEA-8DEE-09F35B9182E6}" type="datetimeFigureOut">
              <a:rPr lang="en-US" smtClean="0"/>
              <a:pPr/>
              <a:t>9/10/2010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3B264-546E-430C-82B1-B41EB546456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173221-FB16-4EEA-8DEE-09F35B9182E6}" type="datetimeFigureOut">
              <a:rPr lang="en-US" smtClean="0"/>
              <a:pPr/>
              <a:t>9/10/2010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E3B264-546E-430C-82B1-B41EB546456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6173221-FB16-4EEA-8DEE-09F35B9182E6}" type="datetimeFigureOut">
              <a:rPr lang="en-US" smtClean="0"/>
              <a:pPr/>
              <a:t>9/10/2010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3B264-546E-430C-82B1-B41EB546456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173221-FB16-4EEA-8DEE-09F35B9182E6}" type="datetimeFigureOut">
              <a:rPr lang="en-US" smtClean="0"/>
              <a:pPr/>
              <a:t>9/10/2010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3B264-546E-430C-82B1-B41EB546456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173221-FB16-4EEA-8DEE-09F35B9182E6}" type="datetimeFigureOut">
              <a:rPr lang="en-US" smtClean="0"/>
              <a:pPr/>
              <a:t>9/10/2010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3B264-546E-430C-82B1-B41EB546456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173221-FB16-4EEA-8DEE-09F35B9182E6}" type="datetimeFigureOut">
              <a:rPr lang="en-US" smtClean="0"/>
              <a:pPr/>
              <a:t>9/10/2010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E3B264-546E-430C-82B1-B41EB546456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173221-FB16-4EEA-8DEE-09F35B9182E6}" type="datetimeFigureOut">
              <a:rPr lang="en-US" smtClean="0"/>
              <a:pPr/>
              <a:t>9/10/2010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17E3B264-546E-430C-82B1-B41EB5464569}"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6173221-FB16-4EEA-8DEE-09F35B9182E6}" type="datetimeFigureOut">
              <a:rPr lang="en-US" smtClean="0"/>
              <a:pPr/>
              <a:t>9/10/2010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7E3B264-546E-430C-82B1-B41EB5464569}"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fontScale="90000"/>
          </a:bodyPr>
          <a:lstStyle/>
          <a:p>
            <a:pPr algn="l"/>
            <a:r>
              <a:rPr lang="en-US" dirty="0" smtClean="0"/>
              <a:t/>
            </a:r>
            <a:br>
              <a:rPr lang="en-US" dirty="0" smtClean="0"/>
            </a:br>
            <a:r>
              <a:rPr lang="en-US" b="1" i="1" dirty="0" smtClean="0"/>
              <a:t>Bayesian Monitoring in VISA: Results and Plans</a:t>
            </a:r>
            <a:endParaRPr lang="en-US" dirty="0"/>
          </a:p>
        </p:txBody>
      </p:sp>
      <p:sp>
        <p:nvSpPr>
          <p:cNvPr id="3" name="Subtitle 2"/>
          <p:cNvSpPr>
            <a:spLocks noGrp="1"/>
          </p:cNvSpPr>
          <p:nvPr>
            <p:ph type="subTitle" idx="1"/>
          </p:nvPr>
        </p:nvSpPr>
        <p:spPr>
          <a:xfrm>
            <a:off x="533400" y="3886200"/>
            <a:ext cx="7854696" cy="1752600"/>
          </a:xfrm>
        </p:spPr>
        <p:txBody>
          <a:bodyPr>
            <a:normAutofit fontScale="92500" lnSpcReduction="10000"/>
          </a:bodyPr>
          <a:lstStyle/>
          <a:p>
            <a:pPr algn="l"/>
            <a:r>
              <a:rPr lang="en-US" dirty="0" smtClean="0"/>
              <a:t>Nimar Arora     </a:t>
            </a:r>
            <a:r>
              <a:rPr lang="en-US" sz="1700" dirty="0" smtClean="0"/>
              <a:t>University of California, Berkeley</a:t>
            </a:r>
            <a:endParaRPr lang="en-US" sz="2300" dirty="0" smtClean="0"/>
          </a:p>
          <a:p>
            <a:pPr algn="l"/>
            <a:r>
              <a:rPr lang="en-US" dirty="0" smtClean="0"/>
              <a:t>Stuart Russell   </a:t>
            </a:r>
            <a:r>
              <a:rPr lang="en-US" sz="1700" dirty="0" smtClean="0"/>
              <a:t>University of California, Berkeley</a:t>
            </a:r>
          </a:p>
          <a:p>
            <a:pPr algn="l"/>
            <a:r>
              <a:rPr lang="en-US" dirty="0" smtClean="0"/>
              <a:t>Erik Sudderth   </a:t>
            </a:r>
            <a:r>
              <a:rPr lang="en-US" sz="1700" dirty="0" smtClean="0"/>
              <a:t>Brown University</a:t>
            </a:r>
          </a:p>
          <a:p>
            <a:pPr algn="l"/>
            <a:r>
              <a:rPr lang="en-US" dirty="0" smtClean="0"/>
              <a:t>Paul Kidwell     </a:t>
            </a:r>
            <a:r>
              <a:rPr lang="en-US" sz="1700" dirty="0" smtClean="0"/>
              <a:t>Lawrence Livermore National Labs</a:t>
            </a:r>
            <a:endParaRPr lang="en-US" sz="17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Model</a:t>
            </a:r>
            <a:endParaRPr lang="en-US" dirty="0"/>
          </a:p>
        </p:txBody>
      </p:sp>
      <p:sp>
        <p:nvSpPr>
          <p:cNvPr id="4" name="Rectangle 3"/>
          <p:cNvSpPr/>
          <p:nvPr/>
        </p:nvSpPr>
        <p:spPr>
          <a:xfrm>
            <a:off x="533400" y="2057400"/>
            <a:ext cx="5105400" cy="4648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5" name="Rectangle 4"/>
          <p:cNvSpPr/>
          <p:nvPr/>
        </p:nvSpPr>
        <p:spPr>
          <a:xfrm>
            <a:off x="5943600" y="3429000"/>
            <a:ext cx="3048000" cy="32004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6" name="TextBox 5"/>
          <p:cNvSpPr txBox="1"/>
          <p:nvPr/>
        </p:nvSpPr>
        <p:spPr>
          <a:xfrm>
            <a:off x="4191000" y="4953000"/>
            <a:ext cx="1096775" cy="369332"/>
          </a:xfrm>
          <a:prstGeom prst="rect">
            <a:avLst/>
          </a:prstGeom>
          <a:noFill/>
        </p:spPr>
        <p:txBody>
          <a:bodyPr wrap="none" rtlCol="0">
            <a:spAutoFit/>
          </a:bodyPr>
          <a:lstStyle/>
          <a:p>
            <a:r>
              <a:rPr lang="en-US" dirty="0" smtClean="0"/>
              <a:t>#stations</a:t>
            </a:r>
            <a:endParaRPr lang="en-US" dirty="0"/>
          </a:p>
        </p:txBody>
      </p:sp>
      <p:sp>
        <p:nvSpPr>
          <p:cNvPr id="7" name="Rectangle 6"/>
          <p:cNvSpPr/>
          <p:nvPr/>
        </p:nvSpPr>
        <p:spPr>
          <a:xfrm>
            <a:off x="6096000" y="3810000"/>
            <a:ext cx="2667000" cy="2286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9" name="Oval 8"/>
          <p:cNvSpPr/>
          <p:nvPr/>
        </p:nvSpPr>
        <p:spPr>
          <a:xfrm>
            <a:off x="7086600" y="5715000"/>
            <a:ext cx="16764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false </a:t>
            </a:r>
            <a:r>
              <a:rPr lang="en-US" dirty="0" err="1" smtClean="0">
                <a:solidFill>
                  <a:schemeClr val="accent1"/>
                </a:solidFill>
              </a:rPr>
              <a:t>det</a:t>
            </a:r>
            <a:endParaRPr lang="en-US" dirty="0" smtClean="0">
              <a:solidFill>
                <a:schemeClr val="accent1"/>
              </a:solidFill>
            </a:endParaRPr>
          </a:p>
        </p:txBody>
      </p:sp>
      <p:sp>
        <p:nvSpPr>
          <p:cNvPr id="11" name="Rectangle 10"/>
          <p:cNvSpPr/>
          <p:nvPr/>
        </p:nvSpPr>
        <p:spPr>
          <a:xfrm>
            <a:off x="685800" y="3505200"/>
            <a:ext cx="4800600" cy="2667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0" name="Oval 9"/>
          <p:cNvSpPr/>
          <p:nvPr/>
        </p:nvSpPr>
        <p:spPr>
          <a:xfrm>
            <a:off x="6629400" y="44958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12" name="Oval 11"/>
          <p:cNvSpPr/>
          <p:nvPr/>
        </p:nvSpPr>
        <p:spPr>
          <a:xfrm>
            <a:off x="4191000" y="6324600"/>
            <a:ext cx="14478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events</a:t>
            </a:r>
          </a:p>
        </p:txBody>
      </p:sp>
      <p:sp>
        <p:nvSpPr>
          <p:cNvPr id="14" name="TextBox 13"/>
          <p:cNvSpPr txBox="1"/>
          <p:nvPr/>
        </p:nvSpPr>
        <p:spPr>
          <a:xfrm>
            <a:off x="4343400" y="5791200"/>
            <a:ext cx="1096775" cy="369332"/>
          </a:xfrm>
          <a:prstGeom prst="rect">
            <a:avLst/>
          </a:prstGeom>
          <a:noFill/>
        </p:spPr>
        <p:txBody>
          <a:bodyPr wrap="none" rtlCol="0">
            <a:spAutoFit/>
          </a:bodyPr>
          <a:lstStyle/>
          <a:p>
            <a:r>
              <a:rPr lang="en-US" dirty="0" smtClean="0"/>
              <a:t>#stations</a:t>
            </a:r>
            <a:endParaRPr lang="en-US" dirty="0"/>
          </a:p>
        </p:txBody>
      </p:sp>
      <p:sp>
        <p:nvSpPr>
          <p:cNvPr id="15" name="TextBox 14"/>
          <p:cNvSpPr txBox="1"/>
          <p:nvPr/>
        </p:nvSpPr>
        <p:spPr>
          <a:xfrm>
            <a:off x="7924800" y="6248400"/>
            <a:ext cx="1096775" cy="369332"/>
          </a:xfrm>
          <a:prstGeom prst="rect">
            <a:avLst/>
          </a:prstGeom>
          <a:noFill/>
        </p:spPr>
        <p:txBody>
          <a:bodyPr wrap="none" rtlCol="0">
            <a:spAutoFit/>
          </a:bodyPr>
          <a:lstStyle/>
          <a:p>
            <a:r>
              <a:rPr lang="en-US" dirty="0" smtClean="0"/>
              <a:t>#stations</a:t>
            </a:r>
            <a:endParaRPr lang="en-US" dirty="0"/>
          </a:p>
        </p:txBody>
      </p:sp>
      <p:sp>
        <p:nvSpPr>
          <p:cNvPr id="16" name="Oval 15"/>
          <p:cNvSpPr/>
          <p:nvPr/>
        </p:nvSpPr>
        <p:spPr>
          <a:xfrm>
            <a:off x="2133600" y="2590800"/>
            <a:ext cx="1371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Event</a:t>
            </a:r>
          </a:p>
        </p:txBody>
      </p:sp>
      <p:sp>
        <p:nvSpPr>
          <p:cNvPr id="17" name="Rectangle 16"/>
          <p:cNvSpPr/>
          <p:nvPr/>
        </p:nvSpPr>
        <p:spPr>
          <a:xfrm>
            <a:off x="914400" y="3810000"/>
            <a:ext cx="4343400" cy="1981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8" name="TextBox 17"/>
          <p:cNvSpPr txBox="1"/>
          <p:nvPr/>
        </p:nvSpPr>
        <p:spPr>
          <a:xfrm>
            <a:off x="4267200" y="5410200"/>
            <a:ext cx="981359" cy="369332"/>
          </a:xfrm>
          <a:prstGeom prst="rect">
            <a:avLst/>
          </a:prstGeom>
          <a:noFill/>
        </p:spPr>
        <p:txBody>
          <a:bodyPr wrap="none" rtlCol="0">
            <a:spAutoFit/>
          </a:bodyPr>
          <a:lstStyle/>
          <a:p>
            <a:r>
              <a:rPr lang="en-US" dirty="0" smtClean="0"/>
              <a:t>#phases</a:t>
            </a:r>
            <a:endParaRPr lang="en-US" dirty="0"/>
          </a:p>
        </p:txBody>
      </p:sp>
      <p:sp>
        <p:nvSpPr>
          <p:cNvPr id="20" name="Oval 19"/>
          <p:cNvSpPr/>
          <p:nvPr/>
        </p:nvSpPr>
        <p:spPr>
          <a:xfrm>
            <a:off x="2057400" y="51054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23" name="Oval 22"/>
          <p:cNvSpPr/>
          <p:nvPr/>
        </p:nvSpPr>
        <p:spPr>
          <a:xfrm>
            <a:off x="990600" y="4038600"/>
            <a:ext cx="1981200" cy="53340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Is Detected = True</a:t>
            </a:r>
          </a:p>
        </p:txBody>
      </p:sp>
      <p:sp>
        <p:nvSpPr>
          <p:cNvPr id="24" name="Oval 23"/>
          <p:cNvSpPr/>
          <p:nvPr/>
        </p:nvSpPr>
        <p:spPr>
          <a:xfrm>
            <a:off x="3124200" y="4038600"/>
            <a:ext cx="2133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Transmission</a:t>
            </a:r>
          </a:p>
        </p:txBody>
      </p:sp>
      <p:cxnSp>
        <p:nvCxnSpPr>
          <p:cNvPr id="26" name="Straight Arrow Connector 25"/>
          <p:cNvCxnSpPr>
            <a:stCxn id="16" idx="4"/>
            <a:endCxn id="23" idx="0"/>
          </p:cNvCxnSpPr>
          <p:nvPr/>
        </p:nvCxnSpPr>
        <p:spPr>
          <a:xfrm rot="5400000">
            <a:off x="1943100" y="3162300"/>
            <a:ext cx="914400" cy="8382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4"/>
            <a:endCxn id="24" idx="0"/>
          </p:cNvCxnSpPr>
          <p:nvPr/>
        </p:nvCxnSpPr>
        <p:spPr>
          <a:xfrm rot="16200000" flipH="1">
            <a:off x="3048000" y="2895600"/>
            <a:ext cx="914400" cy="1371600"/>
          </a:xfrm>
          <a:prstGeom prst="straightConnector1">
            <a:avLst/>
          </a:prstGeom>
          <a:ln w="50800" cmpd="dbl">
            <a:tailEnd type="arrow" w="sm"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a:endCxn id="20" idx="0"/>
          </p:cNvCxnSpPr>
          <p:nvPr/>
        </p:nvCxnSpPr>
        <p:spPr>
          <a:xfrm rot="5400000">
            <a:off x="3276600" y="4191000"/>
            <a:ext cx="533400" cy="12954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Detection Model</a:t>
            </a:r>
            <a:endParaRPr lang="en-US" dirty="0"/>
          </a:p>
        </p:txBody>
      </p:sp>
      <p:sp>
        <p:nvSpPr>
          <p:cNvPr id="3" name="Content Placeholder 2"/>
          <p:cNvSpPr>
            <a:spLocks noGrp="1"/>
          </p:cNvSpPr>
          <p:nvPr>
            <p:ph idx="1"/>
          </p:nvPr>
        </p:nvSpPr>
        <p:spPr>
          <a:xfrm>
            <a:off x="457200" y="1524000"/>
            <a:ext cx="8229600" cy="1493520"/>
          </a:xfrm>
        </p:spPr>
        <p:txBody>
          <a:bodyPr/>
          <a:lstStyle/>
          <a:p>
            <a:r>
              <a:rPr lang="en-US" dirty="0" smtClean="0"/>
              <a:t>Logistic Regression using event magnitude, depth, and distance to station as basic features</a:t>
            </a:r>
          </a:p>
          <a:p>
            <a:r>
              <a:rPr lang="en-US" dirty="0" smtClean="0"/>
              <a:t>Various combinations of the basic features</a:t>
            </a:r>
          </a:p>
        </p:txBody>
      </p:sp>
      <p:pic>
        <p:nvPicPr>
          <p:cNvPr id="4" name="Picture 3" descr="det_asar_p.png"/>
          <p:cNvPicPr>
            <a:picLocks noChangeAspect="1"/>
          </p:cNvPicPr>
          <p:nvPr/>
        </p:nvPicPr>
        <p:blipFill>
          <a:blip r:embed="rId2" cstate="print"/>
          <a:stretch>
            <a:fillRect/>
          </a:stretch>
        </p:blipFill>
        <p:spPr>
          <a:xfrm>
            <a:off x="0" y="3124200"/>
            <a:ext cx="4544120" cy="3429000"/>
          </a:xfrm>
          <a:prstGeom prst="rect">
            <a:avLst/>
          </a:prstGeom>
        </p:spPr>
      </p:pic>
      <p:pic>
        <p:nvPicPr>
          <p:cNvPr id="5" name="Content Placeholder 9" descr="det_asar_s.png"/>
          <p:cNvPicPr>
            <a:picLocks noChangeAspect="1"/>
          </p:cNvPicPr>
          <p:nvPr/>
        </p:nvPicPr>
        <p:blipFill>
          <a:blip r:embed="rId3" cstate="print"/>
          <a:stretch>
            <a:fillRect/>
          </a:stretch>
        </p:blipFill>
        <p:spPr>
          <a:xfrm>
            <a:off x="4498898" y="3124200"/>
            <a:ext cx="4645102" cy="3429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Model</a:t>
            </a:r>
            <a:endParaRPr lang="en-US" dirty="0"/>
          </a:p>
        </p:txBody>
      </p:sp>
      <p:sp>
        <p:nvSpPr>
          <p:cNvPr id="4" name="Rectangle 3"/>
          <p:cNvSpPr/>
          <p:nvPr/>
        </p:nvSpPr>
        <p:spPr>
          <a:xfrm>
            <a:off x="533400" y="2057400"/>
            <a:ext cx="5105400" cy="4648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5" name="Rectangle 4"/>
          <p:cNvSpPr/>
          <p:nvPr/>
        </p:nvSpPr>
        <p:spPr>
          <a:xfrm>
            <a:off x="5943600" y="3429000"/>
            <a:ext cx="3048000" cy="32004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6" name="TextBox 5"/>
          <p:cNvSpPr txBox="1"/>
          <p:nvPr/>
        </p:nvSpPr>
        <p:spPr>
          <a:xfrm>
            <a:off x="4191000" y="4953000"/>
            <a:ext cx="1096775" cy="369332"/>
          </a:xfrm>
          <a:prstGeom prst="rect">
            <a:avLst/>
          </a:prstGeom>
          <a:noFill/>
        </p:spPr>
        <p:txBody>
          <a:bodyPr wrap="none" rtlCol="0">
            <a:spAutoFit/>
          </a:bodyPr>
          <a:lstStyle/>
          <a:p>
            <a:r>
              <a:rPr lang="en-US" dirty="0" smtClean="0"/>
              <a:t>#stations</a:t>
            </a:r>
            <a:endParaRPr lang="en-US" dirty="0"/>
          </a:p>
        </p:txBody>
      </p:sp>
      <p:sp>
        <p:nvSpPr>
          <p:cNvPr id="7" name="Rectangle 6"/>
          <p:cNvSpPr/>
          <p:nvPr/>
        </p:nvSpPr>
        <p:spPr>
          <a:xfrm>
            <a:off x="6096000" y="3810000"/>
            <a:ext cx="2667000" cy="2286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9" name="Oval 8"/>
          <p:cNvSpPr/>
          <p:nvPr/>
        </p:nvSpPr>
        <p:spPr>
          <a:xfrm>
            <a:off x="7086600" y="5715000"/>
            <a:ext cx="16764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false </a:t>
            </a:r>
            <a:r>
              <a:rPr lang="en-US" dirty="0" err="1" smtClean="0">
                <a:solidFill>
                  <a:schemeClr val="accent1"/>
                </a:solidFill>
              </a:rPr>
              <a:t>det</a:t>
            </a:r>
            <a:endParaRPr lang="en-US" dirty="0" smtClean="0">
              <a:solidFill>
                <a:schemeClr val="accent1"/>
              </a:solidFill>
            </a:endParaRPr>
          </a:p>
        </p:txBody>
      </p:sp>
      <p:sp>
        <p:nvSpPr>
          <p:cNvPr id="11" name="Rectangle 10"/>
          <p:cNvSpPr/>
          <p:nvPr/>
        </p:nvSpPr>
        <p:spPr>
          <a:xfrm>
            <a:off x="685800" y="3505200"/>
            <a:ext cx="4800600" cy="2667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0" name="Oval 9"/>
          <p:cNvSpPr/>
          <p:nvPr/>
        </p:nvSpPr>
        <p:spPr>
          <a:xfrm>
            <a:off x="6629400" y="44958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12" name="Oval 11"/>
          <p:cNvSpPr/>
          <p:nvPr/>
        </p:nvSpPr>
        <p:spPr>
          <a:xfrm>
            <a:off x="4191000" y="6324600"/>
            <a:ext cx="14478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events</a:t>
            </a:r>
          </a:p>
        </p:txBody>
      </p:sp>
      <p:sp>
        <p:nvSpPr>
          <p:cNvPr id="14" name="TextBox 13"/>
          <p:cNvSpPr txBox="1"/>
          <p:nvPr/>
        </p:nvSpPr>
        <p:spPr>
          <a:xfrm>
            <a:off x="4343400" y="5791200"/>
            <a:ext cx="1096775" cy="369332"/>
          </a:xfrm>
          <a:prstGeom prst="rect">
            <a:avLst/>
          </a:prstGeom>
          <a:noFill/>
        </p:spPr>
        <p:txBody>
          <a:bodyPr wrap="none" rtlCol="0">
            <a:spAutoFit/>
          </a:bodyPr>
          <a:lstStyle/>
          <a:p>
            <a:r>
              <a:rPr lang="en-US" dirty="0" smtClean="0"/>
              <a:t>#stations</a:t>
            </a:r>
            <a:endParaRPr lang="en-US" dirty="0"/>
          </a:p>
        </p:txBody>
      </p:sp>
      <p:sp>
        <p:nvSpPr>
          <p:cNvPr id="15" name="TextBox 14"/>
          <p:cNvSpPr txBox="1"/>
          <p:nvPr/>
        </p:nvSpPr>
        <p:spPr>
          <a:xfrm>
            <a:off x="7924800" y="6248400"/>
            <a:ext cx="1096775" cy="369332"/>
          </a:xfrm>
          <a:prstGeom prst="rect">
            <a:avLst/>
          </a:prstGeom>
          <a:noFill/>
        </p:spPr>
        <p:txBody>
          <a:bodyPr wrap="none" rtlCol="0">
            <a:spAutoFit/>
          </a:bodyPr>
          <a:lstStyle/>
          <a:p>
            <a:r>
              <a:rPr lang="en-US" dirty="0" smtClean="0"/>
              <a:t>#stations</a:t>
            </a:r>
            <a:endParaRPr lang="en-US" dirty="0"/>
          </a:p>
        </p:txBody>
      </p:sp>
      <p:sp>
        <p:nvSpPr>
          <p:cNvPr id="16" name="Oval 15"/>
          <p:cNvSpPr/>
          <p:nvPr/>
        </p:nvSpPr>
        <p:spPr>
          <a:xfrm>
            <a:off x="2133600" y="2590800"/>
            <a:ext cx="1371600" cy="5334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Event</a:t>
            </a:r>
          </a:p>
        </p:txBody>
      </p:sp>
      <p:sp>
        <p:nvSpPr>
          <p:cNvPr id="17" name="Rectangle 16"/>
          <p:cNvSpPr/>
          <p:nvPr/>
        </p:nvSpPr>
        <p:spPr>
          <a:xfrm>
            <a:off x="914400" y="3810000"/>
            <a:ext cx="4343400" cy="1981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8" name="TextBox 17"/>
          <p:cNvSpPr txBox="1"/>
          <p:nvPr/>
        </p:nvSpPr>
        <p:spPr>
          <a:xfrm>
            <a:off x="4267200" y="5410200"/>
            <a:ext cx="981359" cy="369332"/>
          </a:xfrm>
          <a:prstGeom prst="rect">
            <a:avLst/>
          </a:prstGeom>
          <a:noFill/>
        </p:spPr>
        <p:txBody>
          <a:bodyPr wrap="none" rtlCol="0">
            <a:spAutoFit/>
          </a:bodyPr>
          <a:lstStyle/>
          <a:p>
            <a:r>
              <a:rPr lang="en-US" dirty="0" smtClean="0"/>
              <a:t>#phases</a:t>
            </a:r>
            <a:endParaRPr lang="en-US" dirty="0"/>
          </a:p>
        </p:txBody>
      </p:sp>
      <p:sp>
        <p:nvSpPr>
          <p:cNvPr id="20" name="Oval 19"/>
          <p:cNvSpPr/>
          <p:nvPr/>
        </p:nvSpPr>
        <p:spPr>
          <a:xfrm>
            <a:off x="2057400" y="5105400"/>
            <a:ext cx="1676400" cy="60960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23" name="Oval 22"/>
          <p:cNvSpPr/>
          <p:nvPr/>
        </p:nvSpPr>
        <p:spPr>
          <a:xfrm>
            <a:off x="990600" y="4038600"/>
            <a:ext cx="19812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Is Detected = True</a:t>
            </a:r>
          </a:p>
        </p:txBody>
      </p:sp>
      <p:sp>
        <p:nvSpPr>
          <p:cNvPr id="24" name="Oval 23"/>
          <p:cNvSpPr/>
          <p:nvPr/>
        </p:nvSpPr>
        <p:spPr>
          <a:xfrm>
            <a:off x="3124200" y="4038600"/>
            <a:ext cx="2133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Transmission</a:t>
            </a:r>
          </a:p>
        </p:txBody>
      </p:sp>
      <p:cxnSp>
        <p:nvCxnSpPr>
          <p:cNvPr id="26" name="Straight Arrow Connector 25"/>
          <p:cNvCxnSpPr>
            <a:stCxn id="16" idx="4"/>
            <a:endCxn id="23" idx="0"/>
          </p:cNvCxnSpPr>
          <p:nvPr/>
        </p:nvCxnSpPr>
        <p:spPr>
          <a:xfrm rot="5400000">
            <a:off x="1943100" y="3162300"/>
            <a:ext cx="914400" cy="8382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4"/>
            <a:endCxn id="24" idx="0"/>
          </p:cNvCxnSpPr>
          <p:nvPr/>
        </p:nvCxnSpPr>
        <p:spPr>
          <a:xfrm rot="16200000" flipH="1">
            <a:off x="3048000" y="2895600"/>
            <a:ext cx="914400" cy="1371600"/>
          </a:xfrm>
          <a:prstGeom prst="straightConnector1">
            <a:avLst/>
          </a:prstGeom>
          <a:ln w="50800" cmpd="dbl">
            <a:tailEnd type="arrow" w="sm"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a:endCxn id="20" idx="0"/>
          </p:cNvCxnSpPr>
          <p:nvPr/>
        </p:nvCxnSpPr>
        <p:spPr>
          <a:xfrm rot="5400000">
            <a:off x="3276600" y="4191000"/>
            <a:ext cx="533400" cy="12954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Arrival Time – </a:t>
            </a:r>
            <a:r>
              <a:rPr lang="en-US" dirty="0" err="1" smtClean="0"/>
              <a:t>Laplacian</a:t>
            </a:r>
            <a:r>
              <a:rPr lang="en-US" dirty="0" smtClean="0"/>
              <a:t> Distribution</a:t>
            </a:r>
            <a:endParaRPr lang="en-US" dirty="0"/>
          </a:p>
        </p:txBody>
      </p:sp>
      <p:pic>
        <p:nvPicPr>
          <p:cNvPr id="4" name="Content Placeholder 3" descr="arrtime_asar_p.png"/>
          <p:cNvPicPr>
            <a:picLocks noGrp="1" noChangeAspect="1"/>
          </p:cNvPicPr>
          <p:nvPr>
            <p:ph idx="1"/>
          </p:nvPr>
        </p:nvPicPr>
        <p:blipFill>
          <a:blip r:embed="rId2" cstate="print"/>
          <a:stretch>
            <a:fillRect/>
          </a:stretch>
        </p:blipFill>
        <p:spPr>
          <a:xfrm>
            <a:off x="1663552" y="1935163"/>
            <a:ext cx="5816895" cy="4389437"/>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smtClean="0"/>
              <a:t>Arrival Azimuth and Slowness .. also </a:t>
            </a:r>
            <a:r>
              <a:rPr lang="en-US" dirty="0" err="1" smtClean="0"/>
              <a:t>Laplacian</a:t>
            </a:r>
            <a:endParaRPr lang="en-US" dirty="0"/>
          </a:p>
        </p:txBody>
      </p:sp>
      <p:pic>
        <p:nvPicPr>
          <p:cNvPr id="7" name="Content Placeholder 6" descr="arraz_asar_p.png"/>
          <p:cNvPicPr>
            <a:picLocks noGrp="1" noChangeAspect="1"/>
          </p:cNvPicPr>
          <p:nvPr>
            <p:ph sz="half" idx="1"/>
          </p:nvPr>
        </p:nvPicPr>
        <p:blipFill>
          <a:blip r:embed="rId2" cstate="print"/>
          <a:stretch>
            <a:fillRect/>
          </a:stretch>
        </p:blipFill>
        <p:spPr>
          <a:xfrm>
            <a:off x="457200" y="2614052"/>
            <a:ext cx="4038600" cy="3047533"/>
          </a:xfrm>
        </p:spPr>
      </p:pic>
      <p:pic>
        <p:nvPicPr>
          <p:cNvPr id="8" name="Content Placeholder 7" descr="arrslo_asar_p.png"/>
          <p:cNvPicPr>
            <a:picLocks noGrp="1" noChangeAspect="1"/>
          </p:cNvPicPr>
          <p:nvPr>
            <p:ph sz="half" idx="2"/>
          </p:nvPr>
        </p:nvPicPr>
        <p:blipFill>
          <a:blip r:embed="rId3" cstate="print"/>
          <a:stretch>
            <a:fillRect/>
          </a:stretch>
        </p:blipFill>
        <p:spPr>
          <a:xfrm>
            <a:off x="4648200" y="2614052"/>
            <a:ext cx="4038600" cy="304753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Arrival Phase</a:t>
            </a:r>
            <a:endParaRPr lang="en-US" dirty="0"/>
          </a:p>
        </p:txBody>
      </p:sp>
      <p:pic>
        <p:nvPicPr>
          <p:cNvPr id="4" name="Content Placeholder 3" descr="phase_confusion_all.png"/>
          <p:cNvPicPr>
            <a:picLocks noGrp="1" noChangeAspect="1"/>
          </p:cNvPicPr>
          <p:nvPr>
            <p:ph idx="1"/>
          </p:nvPr>
        </p:nvPicPr>
        <p:blipFill>
          <a:blip r:embed="rId2" cstate="print"/>
          <a:stretch>
            <a:fillRect/>
          </a:stretch>
        </p:blipFill>
        <p:spPr>
          <a:xfrm>
            <a:off x="1295400" y="1935163"/>
            <a:ext cx="6523758" cy="4922837"/>
          </a:xfrm>
        </p:spPr>
      </p:pic>
      <p:sp>
        <p:nvSpPr>
          <p:cNvPr id="5" name="Content Placeholder 2"/>
          <p:cNvSpPr txBox="1">
            <a:spLocks/>
          </p:cNvSpPr>
          <p:nvPr/>
        </p:nvSpPr>
        <p:spPr>
          <a:xfrm>
            <a:off x="457200" y="1371600"/>
            <a:ext cx="8229600" cy="8839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Arrival phase is a multinomial conditional on the true phase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591312"/>
          </a:xfrm>
        </p:spPr>
        <p:txBody>
          <a:bodyPr>
            <a:normAutofit fontScale="90000"/>
          </a:bodyPr>
          <a:lstStyle/>
          <a:p>
            <a:r>
              <a:rPr lang="en-US" dirty="0" smtClean="0"/>
              <a:t>Arrival Amplitude</a:t>
            </a:r>
            <a:endParaRPr lang="en-US" dirty="0"/>
          </a:p>
        </p:txBody>
      </p:sp>
      <p:pic>
        <p:nvPicPr>
          <p:cNvPr id="7" name="Content Placeholder 6" descr="arramp_asar_P.png"/>
          <p:cNvPicPr>
            <a:picLocks noGrp="1" noChangeAspect="1"/>
          </p:cNvPicPr>
          <p:nvPr>
            <p:ph idx="1"/>
          </p:nvPr>
        </p:nvPicPr>
        <p:blipFill>
          <a:blip r:embed="rId2" cstate="print"/>
          <a:stretch>
            <a:fillRect/>
          </a:stretch>
        </p:blipFill>
        <p:spPr>
          <a:xfrm>
            <a:off x="1295400" y="1935163"/>
            <a:ext cx="6523758" cy="4922837"/>
          </a:xfrm>
        </p:spPr>
      </p:pic>
      <p:sp>
        <p:nvSpPr>
          <p:cNvPr id="8" name="Content Placeholder 2"/>
          <p:cNvSpPr txBox="1">
            <a:spLocks/>
          </p:cNvSpPr>
          <p:nvPr/>
        </p:nvSpPr>
        <p:spPr>
          <a:xfrm>
            <a:off x="457200" y="1295400"/>
            <a:ext cx="8229600" cy="838200"/>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Log-amplitude is a linear model of event magnitude, depth, and travel time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Model</a:t>
            </a:r>
            <a:endParaRPr lang="en-US" dirty="0"/>
          </a:p>
        </p:txBody>
      </p:sp>
      <p:sp>
        <p:nvSpPr>
          <p:cNvPr id="4" name="Rectangle 3"/>
          <p:cNvSpPr/>
          <p:nvPr/>
        </p:nvSpPr>
        <p:spPr>
          <a:xfrm>
            <a:off x="533400" y="2057400"/>
            <a:ext cx="5105400" cy="4648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5" name="Rectangle 4"/>
          <p:cNvSpPr/>
          <p:nvPr/>
        </p:nvSpPr>
        <p:spPr>
          <a:xfrm>
            <a:off x="5943600" y="3429000"/>
            <a:ext cx="3048000" cy="32004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6" name="TextBox 5"/>
          <p:cNvSpPr txBox="1"/>
          <p:nvPr/>
        </p:nvSpPr>
        <p:spPr>
          <a:xfrm>
            <a:off x="4191000" y="4953000"/>
            <a:ext cx="1096775" cy="369332"/>
          </a:xfrm>
          <a:prstGeom prst="rect">
            <a:avLst/>
          </a:prstGeom>
          <a:noFill/>
        </p:spPr>
        <p:txBody>
          <a:bodyPr wrap="none" rtlCol="0">
            <a:spAutoFit/>
          </a:bodyPr>
          <a:lstStyle/>
          <a:p>
            <a:r>
              <a:rPr lang="en-US" dirty="0" smtClean="0"/>
              <a:t>#stations</a:t>
            </a:r>
            <a:endParaRPr lang="en-US" dirty="0"/>
          </a:p>
        </p:txBody>
      </p:sp>
      <p:sp>
        <p:nvSpPr>
          <p:cNvPr id="7" name="Rectangle 6"/>
          <p:cNvSpPr/>
          <p:nvPr/>
        </p:nvSpPr>
        <p:spPr>
          <a:xfrm>
            <a:off x="6096000" y="3810000"/>
            <a:ext cx="2667000" cy="2286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9" name="Oval 8"/>
          <p:cNvSpPr/>
          <p:nvPr/>
        </p:nvSpPr>
        <p:spPr>
          <a:xfrm>
            <a:off x="7086600" y="5715000"/>
            <a:ext cx="16764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false </a:t>
            </a:r>
            <a:r>
              <a:rPr lang="en-US" dirty="0" err="1" smtClean="0">
                <a:solidFill>
                  <a:schemeClr val="accent1"/>
                </a:solidFill>
              </a:rPr>
              <a:t>det</a:t>
            </a:r>
            <a:endParaRPr lang="en-US" dirty="0" smtClean="0">
              <a:solidFill>
                <a:schemeClr val="accent1"/>
              </a:solidFill>
            </a:endParaRPr>
          </a:p>
        </p:txBody>
      </p:sp>
      <p:sp>
        <p:nvSpPr>
          <p:cNvPr id="11" name="Rectangle 10"/>
          <p:cNvSpPr/>
          <p:nvPr/>
        </p:nvSpPr>
        <p:spPr>
          <a:xfrm>
            <a:off x="685800" y="3505200"/>
            <a:ext cx="4800600" cy="2667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0" name="Oval 9"/>
          <p:cNvSpPr/>
          <p:nvPr/>
        </p:nvSpPr>
        <p:spPr>
          <a:xfrm>
            <a:off x="6629400" y="4495800"/>
            <a:ext cx="1676400" cy="60960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12" name="Oval 11"/>
          <p:cNvSpPr/>
          <p:nvPr/>
        </p:nvSpPr>
        <p:spPr>
          <a:xfrm>
            <a:off x="4191000" y="6324600"/>
            <a:ext cx="14478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events</a:t>
            </a:r>
          </a:p>
        </p:txBody>
      </p:sp>
      <p:sp>
        <p:nvSpPr>
          <p:cNvPr id="14" name="TextBox 13"/>
          <p:cNvSpPr txBox="1"/>
          <p:nvPr/>
        </p:nvSpPr>
        <p:spPr>
          <a:xfrm>
            <a:off x="4343400" y="5791200"/>
            <a:ext cx="1096775" cy="369332"/>
          </a:xfrm>
          <a:prstGeom prst="rect">
            <a:avLst/>
          </a:prstGeom>
          <a:noFill/>
        </p:spPr>
        <p:txBody>
          <a:bodyPr wrap="none" rtlCol="0">
            <a:spAutoFit/>
          </a:bodyPr>
          <a:lstStyle/>
          <a:p>
            <a:r>
              <a:rPr lang="en-US" dirty="0" smtClean="0"/>
              <a:t>#stations</a:t>
            </a:r>
            <a:endParaRPr lang="en-US" dirty="0"/>
          </a:p>
        </p:txBody>
      </p:sp>
      <p:sp>
        <p:nvSpPr>
          <p:cNvPr id="15" name="TextBox 14"/>
          <p:cNvSpPr txBox="1"/>
          <p:nvPr/>
        </p:nvSpPr>
        <p:spPr>
          <a:xfrm>
            <a:off x="7924800" y="6248400"/>
            <a:ext cx="1096775" cy="369332"/>
          </a:xfrm>
          <a:prstGeom prst="rect">
            <a:avLst/>
          </a:prstGeom>
          <a:noFill/>
        </p:spPr>
        <p:txBody>
          <a:bodyPr wrap="none" rtlCol="0">
            <a:spAutoFit/>
          </a:bodyPr>
          <a:lstStyle/>
          <a:p>
            <a:r>
              <a:rPr lang="en-US" dirty="0" smtClean="0"/>
              <a:t>#stations</a:t>
            </a:r>
            <a:endParaRPr lang="en-US" dirty="0"/>
          </a:p>
        </p:txBody>
      </p:sp>
      <p:sp>
        <p:nvSpPr>
          <p:cNvPr id="16" name="Oval 15"/>
          <p:cNvSpPr/>
          <p:nvPr/>
        </p:nvSpPr>
        <p:spPr>
          <a:xfrm>
            <a:off x="2133600" y="2590800"/>
            <a:ext cx="1371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Event</a:t>
            </a:r>
          </a:p>
        </p:txBody>
      </p:sp>
      <p:sp>
        <p:nvSpPr>
          <p:cNvPr id="17" name="Rectangle 16"/>
          <p:cNvSpPr/>
          <p:nvPr/>
        </p:nvSpPr>
        <p:spPr>
          <a:xfrm>
            <a:off x="914400" y="3810000"/>
            <a:ext cx="4343400" cy="1981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8" name="TextBox 17"/>
          <p:cNvSpPr txBox="1"/>
          <p:nvPr/>
        </p:nvSpPr>
        <p:spPr>
          <a:xfrm>
            <a:off x="4267200" y="5410200"/>
            <a:ext cx="981359" cy="369332"/>
          </a:xfrm>
          <a:prstGeom prst="rect">
            <a:avLst/>
          </a:prstGeom>
          <a:noFill/>
        </p:spPr>
        <p:txBody>
          <a:bodyPr wrap="none" rtlCol="0">
            <a:spAutoFit/>
          </a:bodyPr>
          <a:lstStyle/>
          <a:p>
            <a:r>
              <a:rPr lang="en-US" dirty="0" smtClean="0"/>
              <a:t>#phases</a:t>
            </a:r>
            <a:endParaRPr lang="en-US" dirty="0"/>
          </a:p>
        </p:txBody>
      </p:sp>
      <p:sp>
        <p:nvSpPr>
          <p:cNvPr id="20" name="Oval 19"/>
          <p:cNvSpPr/>
          <p:nvPr/>
        </p:nvSpPr>
        <p:spPr>
          <a:xfrm>
            <a:off x="2057400" y="51054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23" name="Oval 22"/>
          <p:cNvSpPr/>
          <p:nvPr/>
        </p:nvSpPr>
        <p:spPr>
          <a:xfrm>
            <a:off x="990600" y="4038600"/>
            <a:ext cx="19812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Is Detected = True</a:t>
            </a:r>
          </a:p>
        </p:txBody>
      </p:sp>
      <p:sp>
        <p:nvSpPr>
          <p:cNvPr id="24" name="Oval 23"/>
          <p:cNvSpPr/>
          <p:nvPr/>
        </p:nvSpPr>
        <p:spPr>
          <a:xfrm>
            <a:off x="3124200" y="4038600"/>
            <a:ext cx="2133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Transmission</a:t>
            </a:r>
          </a:p>
        </p:txBody>
      </p:sp>
      <p:cxnSp>
        <p:nvCxnSpPr>
          <p:cNvPr id="26" name="Straight Arrow Connector 25"/>
          <p:cNvCxnSpPr>
            <a:stCxn id="16" idx="4"/>
            <a:endCxn id="23" idx="0"/>
          </p:cNvCxnSpPr>
          <p:nvPr/>
        </p:nvCxnSpPr>
        <p:spPr>
          <a:xfrm rot="5400000">
            <a:off x="1943100" y="3162300"/>
            <a:ext cx="914400" cy="8382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4"/>
            <a:endCxn id="24" idx="0"/>
          </p:cNvCxnSpPr>
          <p:nvPr/>
        </p:nvCxnSpPr>
        <p:spPr>
          <a:xfrm rot="16200000" flipH="1">
            <a:off x="3048000" y="2895600"/>
            <a:ext cx="914400" cy="1371600"/>
          </a:xfrm>
          <a:prstGeom prst="straightConnector1">
            <a:avLst/>
          </a:prstGeom>
          <a:ln w="50800" cmpd="dbl">
            <a:tailEnd type="arrow" w="sm"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a:endCxn id="20" idx="0"/>
          </p:cNvCxnSpPr>
          <p:nvPr/>
        </p:nvCxnSpPr>
        <p:spPr>
          <a:xfrm rot="5400000">
            <a:off x="3276600" y="4191000"/>
            <a:ext cx="533400" cy="12954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Arrival Model</a:t>
            </a:r>
            <a:endParaRPr lang="en-US" dirty="0"/>
          </a:p>
        </p:txBody>
      </p:sp>
      <p:sp>
        <p:nvSpPr>
          <p:cNvPr id="3" name="Content Placeholder 2"/>
          <p:cNvSpPr>
            <a:spLocks noGrp="1"/>
          </p:cNvSpPr>
          <p:nvPr>
            <p:ph idx="1"/>
          </p:nvPr>
        </p:nvSpPr>
        <p:spPr/>
        <p:txBody>
          <a:bodyPr/>
          <a:lstStyle/>
          <a:p>
            <a:r>
              <a:rPr lang="en-US" dirty="0" smtClean="0"/>
              <a:t>Time, Azimuth, and Slowness are uniformly distributed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229600" cy="591312"/>
          </a:xfrm>
        </p:spPr>
        <p:txBody>
          <a:bodyPr>
            <a:normAutofit fontScale="90000"/>
          </a:bodyPr>
          <a:lstStyle/>
          <a:p>
            <a:r>
              <a:rPr lang="en-US" dirty="0" smtClean="0"/>
              <a:t>False Arrival : phase distribution</a:t>
            </a:r>
            <a:endParaRPr lang="en-US" dirty="0"/>
          </a:p>
        </p:txBody>
      </p:sp>
      <p:pic>
        <p:nvPicPr>
          <p:cNvPr id="9" name="Content Placeholder 8" descr="falsearr_phase_all.png"/>
          <p:cNvPicPr>
            <a:picLocks noGrp="1" noChangeAspect="1"/>
          </p:cNvPicPr>
          <p:nvPr>
            <p:ph sz="half" idx="1"/>
          </p:nvPr>
        </p:nvPicPr>
        <p:blipFill>
          <a:blip r:embed="rId3" cstate="print"/>
          <a:stretch>
            <a:fillRect/>
          </a:stretch>
        </p:blipFill>
        <p:spPr>
          <a:xfrm>
            <a:off x="457200" y="2614052"/>
            <a:ext cx="4038600" cy="3047533"/>
          </a:xfrm>
        </p:spPr>
      </p:pic>
      <p:pic>
        <p:nvPicPr>
          <p:cNvPr id="10" name="Content Placeholder 9" descr="falsearr_phase_asar.png"/>
          <p:cNvPicPr>
            <a:picLocks noGrp="1" noChangeAspect="1"/>
          </p:cNvPicPr>
          <p:nvPr>
            <p:ph sz="half" idx="2"/>
          </p:nvPr>
        </p:nvPicPr>
        <p:blipFill>
          <a:blip r:embed="rId4" cstate="print"/>
          <a:stretch>
            <a:fillRect/>
          </a:stretch>
        </p:blipFill>
        <p:spPr>
          <a:xfrm>
            <a:off x="4648200" y="2614052"/>
            <a:ext cx="4038600" cy="3047533"/>
          </a:xfrm>
        </p:spPr>
      </p:pic>
      <p:sp>
        <p:nvSpPr>
          <p:cNvPr id="5" name="Content Placeholder 2"/>
          <p:cNvSpPr txBox="1">
            <a:spLocks/>
          </p:cNvSpPr>
          <p:nvPr/>
        </p:nvSpPr>
        <p:spPr>
          <a:xfrm>
            <a:off x="457200" y="1371600"/>
            <a:ext cx="8229600" cy="8382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Phase has a multinomial distribution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style>
          <a:lnRef idx="2">
            <a:schemeClr val="dk1"/>
          </a:lnRef>
          <a:fillRef idx="1001">
            <a:schemeClr val="lt1"/>
          </a:fillRef>
          <a:effectRef idx="0">
            <a:schemeClr val="dk1"/>
          </a:effectRef>
          <a:fontRef idx="minor">
            <a:schemeClr val="dk1"/>
          </a:fontRef>
        </p:style>
        <p:txBody>
          <a:bodyPr>
            <a:normAutofit fontScale="90000"/>
          </a:bodyPr>
          <a:lstStyle/>
          <a:p>
            <a:r>
              <a:rPr lang="en-US" dirty="0" smtClean="0"/>
              <a:t>Vertically Integrated Seismic Analysis (VISA)</a:t>
            </a:r>
            <a:endParaRPr lang="en-US" dirty="0"/>
          </a:p>
        </p:txBody>
      </p:sp>
      <p:sp>
        <p:nvSpPr>
          <p:cNvPr id="5" name="Rounded Rectangle 4"/>
          <p:cNvSpPr/>
          <p:nvPr/>
        </p:nvSpPr>
        <p:spPr>
          <a:xfrm>
            <a:off x="3048000" y="1905000"/>
            <a:ext cx="1752600" cy="990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Events</a:t>
            </a:r>
            <a:endParaRPr lang="en-US" dirty="0"/>
          </a:p>
        </p:txBody>
      </p:sp>
      <p:sp>
        <p:nvSpPr>
          <p:cNvPr id="7" name="Rounded Rectangle 6"/>
          <p:cNvSpPr/>
          <p:nvPr/>
        </p:nvSpPr>
        <p:spPr>
          <a:xfrm>
            <a:off x="3048000" y="3429000"/>
            <a:ext cx="1752600" cy="990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Seismic Wave Propagation</a:t>
            </a:r>
            <a:endParaRPr lang="en-US" dirty="0"/>
          </a:p>
        </p:txBody>
      </p:sp>
      <p:sp>
        <p:nvSpPr>
          <p:cNvPr id="8" name="Rounded Rectangle 7"/>
          <p:cNvSpPr/>
          <p:nvPr/>
        </p:nvSpPr>
        <p:spPr>
          <a:xfrm>
            <a:off x="3048000" y="4953000"/>
            <a:ext cx="1752600" cy="9906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Waveforms at seismometers</a:t>
            </a:r>
            <a:endParaRPr lang="en-US" dirty="0"/>
          </a:p>
        </p:txBody>
      </p:sp>
      <p:cxnSp>
        <p:nvCxnSpPr>
          <p:cNvPr id="10" name="Straight Arrow Connector 9"/>
          <p:cNvCxnSpPr>
            <a:stCxn id="5" idx="2"/>
            <a:endCxn id="7" idx="0"/>
          </p:cNvCxnSpPr>
          <p:nvPr/>
        </p:nvCxnSpPr>
        <p:spPr>
          <a:xfrm rot="5400000">
            <a:off x="3657600" y="3162300"/>
            <a:ext cx="533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a:off x="3620294" y="4685506"/>
            <a:ext cx="533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Arc 8"/>
          <p:cNvSpPr/>
          <p:nvPr/>
        </p:nvSpPr>
        <p:spPr>
          <a:xfrm flipV="1">
            <a:off x="3962400" y="2362200"/>
            <a:ext cx="1676400" cy="3124200"/>
          </a:xfrm>
          <a:prstGeom prst="arc">
            <a:avLst>
              <a:gd name="adj1" fmla="val 16268406"/>
              <a:gd name="adj2" fmla="val 5212285"/>
            </a:avLst>
          </a:prstGeom>
          <a:ln>
            <a:prstDash val="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2" name="TextBox 11"/>
          <p:cNvSpPr txBox="1"/>
          <p:nvPr/>
        </p:nvSpPr>
        <p:spPr>
          <a:xfrm>
            <a:off x="5791200" y="3657600"/>
            <a:ext cx="1120884" cy="369332"/>
          </a:xfrm>
          <a:prstGeom prst="rect">
            <a:avLst/>
          </a:prstGeom>
          <a:noFill/>
        </p:spPr>
        <p:txBody>
          <a:bodyPr wrap="none" rtlCol="0">
            <a:spAutoFit/>
          </a:bodyPr>
          <a:lstStyle/>
          <a:p>
            <a:r>
              <a:rPr lang="en-US" dirty="0" smtClean="0"/>
              <a:t>Inference</a:t>
            </a:r>
            <a:endParaRPr lang="en-US" dirty="0"/>
          </a:p>
        </p:txBody>
      </p:sp>
      <p:sp>
        <p:nvSpPr>
          <p:cNvPr id="13" name="Arc 12"/>
          <p:cNvSpPr/>
          <p:nvPr/>
        </p:nvSpPr>
        <p:spPr>
          <a:xfrm flipV="1">
            <a:off x="4191000" y="3810000"/>
            <a:ext cx="1219200" cy="1676400"/>
          </a:xfrm>
          <a:prstGeom prst="arc">
            <a:avLst>
              <a:gd name="adj1" fmla="val 16268406"/>
              <a:gd name="adj2" fmla="val 5167472"/>
            </a:avLst>
          </a:prstGeom>
          <a:ln>
            <a:prstDash val="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False Arrival: amplitude distribution</a:t>
            </a:r>
            <a:endParaRPr lang="en-US" dirty="0"/>
          </a:p>
        </p:txBody>
      </p:sp>
      <p:pic>
        <p:nvPicPr>
          <p:cNvPr id="8" name="Content Placeholder 7" descr="falsearr_amp_all.png"/>
          <p:cNvPicPr>
            <a:picLocks noGrp="1" noChangeAspect="1"/>
          </p:cNvPicPr>
          <p:nvPr>
            <p:ph sz="half" idx="1"/>
          </p:nvPr>
        </p:nvPicPr>
        <p:blipFill>
          <a:blip r:embed="rId2" cstate="print"/>
          <a:stretch>
            <a:fillRect/>
          </a:stretch>
        </p:blipFill>
        <p:spPr>
          <a:xfrm>
            <a:off x="457200" y="2614052"/>
            <a:ext cx="4038600" cy="3047533"/>
          </a:xfrm>
        </p:spPr>
      </p:pic>
      <p:pic>
        <p:nvPicPr>
          <p:cNvPr id="10" name="Content Placeholder 9" descr="falsearr_amp_asar.png"/>
          <p:cNvPicPr>
            <a:picLocks noGrp="1" noChangeAspect="1"/>
          </p:cNvPicPr>
          <p:nvPr>
            <p:ph sz="half" idx="2"/>
          </p:nvPr>
        </p:nvPicPr>
        <p:blipFill>
          <a:blip r:embed="rId3" cstate="print"/>
          <a:stretch>
            <a:fillRect/>
          </a:stretch>
        </p:blipFill>
        <p:spPr>
          <a:xfrm>
            <a:off x="4648200" y="2614052"/>
            <a:ext cx="4038600" cy="3047533"/>
          </a:xfrm>
        </p:spPr>
      </p:pic>
      <p:sp>
        <p:nvSpPr>
          <p:cNvPr id="5" name="Content Placeholder 2"/>
          <p:cNvSpPr txBox="1">
            <a:spLocks/>
          </p:cNvSpPr>
          <p:nvPr/>
        </p:nvSpPr>
        <p:spPr>
          <a:xfrm>
            <a:off x="457200" y="1935480"/>
            <a:ext cx="8229600" cy="57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Log-Amplitude is a mixture of two Gaussians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Generative Probabilistic Model</a:t>
            </a:r>
          </a:p>
          <a:p>
            <a:r>
              <a:rPr lang="en-US" dirty="0" smtClean="0">
                <a:solidFill>
                  <a:schemeClr val="accent2"/>
                </a:solidFill>
              </a:rPr>
              <a:t>Inference</a:t>
            </a:r>
          </a:p>
          <a:p>
            <a:r>
              <a:rPr lang="en-US" dirty="0" smtClean="0"/>
              <a:t>Results</a:t>
            </a:r>
          </a:p>
          <a:p>
            <a:r>
              <a:rPr lang="en-US" dirty="0" smtClean="0"/>
              <a:t>Analysis</a:t>
            </a:r>
          </a:p>
          <a:p>
            <a:r>
              <a:rPr lang="en-US" dirty="0" smtClean="0"/>
              <a:t>Future plans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Number of Events</a:t>
            </a:r>
          </a:p>
          <a:p>
            <a:r>
              <a:rPr lang="en-US" dirty="0" smtClean="0"/>
              <a:t>Event</a:t>
            </a:r>
          </a:p>
          <a:p>
            <a:pPr lvl="1"/>
            <a:r>
              <a:rPr lang="en-US" dirty="0" smtClean="0">
                <a:solidFill>
                  <a:srgbClr val="FF0000"/>
                </a:solidFill>
              </a:rPr>
              <a:t>Location (longitude, latitude)</a:t>
            </a:r>
          </a:p>
          <a:p>
            <a:pPr lvl="1"/>
            <a:r>
              <a:rPr lang="en-US" dirty="0" smtClean="0">
                <a:solidFill>
                  <a:srgbClr val="FF0000"/>
                </a:solidFill>
              </a:rPr>
              <a:t>Depth</a:t>
            </a:r>
          </a:p>
          <a:p>
            <a:pPr lvl="1"/>
            <a:r>
              <a:rPr lang="en-US" dirty="0" smtClean="0">
                <a:solidFill>
                  <a:srgbClr val="FF0000"/>
                </a:solidFill>
              </a:rPr>
              <a:t>m</a:t>
            </a:r>
            <a:r>
              <a:rPr lang="en-US" baseline="-25000" dirty="0" smtClean="0">
                <a:solidFill>
                  <a:srgbClr val="FF0000"/>
                </a:solidFill>
              </a:rPr>
              <a:t>b</a:t>
            </a:r>
            <a:endParaRPr lang="en-US" dirty="0" smtClean="0">
              <a:solidFill>
                <a:srgbClr val="FF0000"/>
              </a:solidFill>
            </a:endParaRPr>
          </a:p>
          <a:p>
            <a:pPr lvl="1"/>
            <a:r>
              <a:rPr lang="en-US" dirty="0" smtClean="0">
                <a:solidFill>
                  <a:srgbClr val="FF0000"/>
                </a:solidFill>
              </a:rPr>
              <a:t>Time</a:t>
            </a:r>
          </a:p>
          <a:p>
            <a:r>
              <a:rPr lang="en-US" dirty="0" smtClean="0">
                <a:solidFill>
                  <a:srgbClr val="FF0000"/>
                </a:solidFill>
              </a:rPr>
              <a:t>Is Detected(event, station, phase)</a:t>
            </a:r>
            <a:r>
              <a:rPr lang="en-US" dirty="0" smtClean="0">
                <a:solidFill>
                  <a:srgbClr val="00B0F0"/>
                </a:solidFill>
              </a:rPr>
              <a:t>   </a:t>
            </a:r>
            <a:r>
              <a:rPr lang="en-US" dirty="0" smtClean="0"/>
              <a:t>-&gt; [</a:t>
            </a:r>
            <a:r>
              <a:rPr lang="en-US" dirty="0" smtClean="0">
                <a:latin typeface="Arial" pitchFamily="34" charset="0"/>
                <a:cs typeface="Arial" pitchFamily="34" charset="0"/>
              </a:rPr>
              <a:t>true</a:t>
            </a:r>
            <a:r>
              <a:rPr lang="en-US" dirty="0" smtClean="0"/>
              <a:t> or </a:t>
            </a:r>
            <a:r>
              <a:rPr lang="en-US" dirty="0" smtClean="0">
                <a:latin typeface="Arial" pitchFamily="34" charset="0"/>
                <a:cs typeface="Arial" pitchFamily="34" charset="0"/>
              </a:rPr>
              <a:t>false</a:t>
            </a:r>
            <a:r>
              <a:rPr lang="en-US" dirty="0" smtClean="0"/>
              <a:t>]</a:t>
            </a:r>
          </a:p>
          <a:p>
            <a:r>
              <a:rPr lang="en-US" dirty="0" smtClean="0">
                <a:solidFill>
                  <a:srgbClr val="FF0000"/>
                </a:solidFill>
              </a:rPr>
              <a:t>Number of false detections per station</a:t>
            </a:r>
          </a:p>
          <a:p>
            <a:r>
              <a:rPr lang="en-US" dirty="0" smtClean="0"/>
              <a:t>Detection</a:t>
            </a:r>
          </a:p>
          <a:p>
            <a:pPr lvl="1"/>
            <a:r>
              <a:rPr lang="en-US" dirty="0" smtClean="0">
                <a:solidFill>
                  <a:srgbClr val="00B0F0"/>
                </a:solidFill>
              </a:rPr>
              <a:t>Arrival Time</a:t>
            </a:r>
          </a:p>
          <a:p>
            <a:pPr lvl="1"/>
            <a:r>
              <a:rPr lang="en-US" dirty="0" smtClean="0">
                <a:solidFill>
                  <a:srgbClr val="00B0F0"/>
                </a:solidFill>
              </a:rPr>
              <a:t>Arrival Azimuth</a:t>
            </a:r>
          </a:p>
          <a:p>
            <a:pPr lvl="1"/>
            <a:r>
              <a:rPr lang="en-US" dirty="0" smtClean="0">
                <a:solidFill>
                  <a:srgbClr val="00B0F0"/>
                </a:solidFill>
              </a:rPr>
              <a:t>Arrival Slowness</a:t>
            </a:r>
          </a:p>
          <a:p>
            <a:pPr lvl="1"/>
            <a:r>
              <a:rPr lang="en-US" dirty="0" smtClean="0">
                <a:solidFill>
                  <a:srgbClr val="00B0F0"/>
                </a:solidFill>
              </a:rPr>
              <a:t>Arrival Phase</a:t>
            </a:r>
          </a:p>
          <a:p>
            <a:pPr lvl="1"/>
            <a:r>
              <a:rPr lang="en-US" dirty="0" smtClean="0">
                <a:solidFill>
                  <a:srgbClr val="00B0F0"/>
                </a:solidFill>
              </a:rPr>
              <a:t>Arrival Amplitude</a:t>
            </a:r>
          </a:p>
          <a:p>
            <a:pPr lvl="1"/>
            <a:r>
              <a:rPr lang="en-US" dirty="0" smtClean="0">
                <a:solidFill>
                  <a:srgbClr val="FF0000"/>
                </a:solidFill>
              </a:rPr>
              <a:t>Source  </a:t>
            </a:r>
            <a:r>
              <a:rPr lang="en-US" dirty="0" smtClean="0"/>
              <a:t> -&gt; [</a:t>
            </a:r>
            <a:r>
              <a:rPr lang="en-US" dirty="0" smtClean="0">
                <a:latin typeface="Arial" pitchFamily="34" charset="0"/>
                <a:cs typeface="Arial" pitchFamily="34" charset="0"/>
              </a:rPr>
              <a:t>event</a:t>
            </a:r>
            <a:r>
              <a:rPr lang="en-US" dirty="0" smtClean="0"/>
              <a:t> or </a:t>
            </a:r>
            <a:r>
              <a:rPr lang="en-US" dirty="0" smtClean="0">
                <a:latin typeface="Arial" pitchFamily="34" charset="0"/>
                <a:cs typeface="Arial" pitchFamily="34" charset="0"/>
              </a:rPr>
              <a:t>null</a:t>
            </a:r>
            <a:r>
              <a:rPr lang="en-US" dirty="0" smtClean="0"/>
              <a:t>]</a:t>
            </a:r>
          </a:p>
          <a:p>
            <a:pPr lvl="1"/>
            <a:r>
              <a:rPr lang="en-US" dirty="0" smtClean="0">
                <a:solidFill>
                  <a:srgbClr val="FF0000"/>
                </a:solidFill>
              </a:rPr>
              <a:t>True Phase </a:t>
            </a:r>
            <a:r>
              <a:rPr lang="en-US" dirty="0" smtClean="0"/>
              <a:t>-&gt; [</a:t>
            </a:r>
            <a:r>
              <a:rPr lang="en-US" dirty="0" smtClean="0">
                <a:latin typeface="Arial" pitchFamily="34" charset="0"/>
                <a:cs typeface="Arial" pitchFamily="34" charset="0"/>
              </a:rPr>
              <a:t>phase</a:t>
            </a:r>
            <a:r>
              <a:rPr lang="en-US" dirty="0" smtClean="0"/>
              <a:t> or </a:t>
            </a:r>
            <a:r>
              <a:rPr lang="en-US" dirty="0" smtClean="0">
                <a:latin typeface="Arial" pitchFamily="34" charset="0"/>
                <a:cs typeface="Arial" pitchFamily="34" charset="0"/>
              </a:rPr>
              <a:t>null</a:t>
            </a:r>
            <a:r>
              <a:rPr lang="en-US"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MAP Inference</a:t>
            </a:r>
            <a:endParaRPr lang="en-US" dirty="0"/>
          </a:p>
        </p:txBody>
      </p:sp>
      <p:sp>
        <p:nvSpPr>
          <p:cNvPr id="6" name="Content Placeholder 5"/>
          <p:cNvSpPr>
            <a:spLocks noGrp="1"/>
          </p:cNvSpPr>
          <p:nvPr>
            <p:ph idx="1"/>
          </p:nvPr>
        </p:nvSpPr>
        <p:spPr/>
        <p:txBody>
          <a:bodyPr>
            <a:normAutofit/>
          </a:bodyPr>
          <a:lstStyle/>
          <a:p>
            <a:r>
              <a:rPr lang="en-US" dirty="0" smtClean="0"/>
              <a:t>A hypothesis is a complete sequence of events and the detections associated to them</a:t>
            </a:r>
            <a:endParaRPr lang="en-US" i="1" dirty="0" smtClean="0"/>
          </a:p>
          <a:p>
            <a:r>
              <a:rPr lang="en-US" i="1" dirty="0" smtClean="0"/>
              <a:t>Max a-posteriori </a:t>
            </a:r>
            <a:r>
              <a:rPr lang="en-US" dirty="0" smtClean="0"/>
              <a:t>(MAP) hypothesis is the single most probable explanation as per the model</a:t>
            </a:r>
          </a:p>
          <a:p>
            <a:r>
              <a:rPr lang="en-US" dirty="0" smtClean="0"/>
              <a:t>Easier to compare to SEL3</a:t>
            </a:r>
          </a:p>
          <a:p>
            <a:r>
              <a:rPr lang="en-US" dirty="0" smtClean="0"/>
              <a:t>Future MCMC inference can use MAP as an </a:t>
            </a:r>
            <a:r>
              <a:rPr lang="en-US" dirty="0" err="1" smtClean="0"/>
              <a:t>initializer</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Overview</a:t>
            </a:r>
            <a:endParaRPr lang="en-US" dirty="0"/>
          </a:p>
        </p:txBody>
      </p:sp>
      <p:sp>
        <p:nvSpPr>
          <p:cNvPr id="3" name="Content Placeholder 2"/>
          <p:cNvSpPr>
            <a:spLocks noGrp="1"/>
          </p:cNvSpPr>
          <p:nvPr>
            <p:ph idx="1"/>
          </p:nvPr>
        </p:nvSpPr>
        <p:spPr/>
        <p:txBody>
          <a:bodyPr/>
          <a:lstStyle/>
          <a:p>
            <a:r>
              <a:rPr lang="en-US" dirty="0" smtClean="0"/>
              <a:t>Continuously extend hypothesis by incorporating new detections</a:t>
            </a:r>
          </a:p>
          <a:p>
            <a:r>
              <a:rPr lang="en-US" dirty="0" smtClean="0"/>
              <a:t>Greedy moves improve the probability</a:t>
            </a:r>
          </a:p>
          <a:p>
            <a:pPr lvl="1"/>
            <a:r>
              <a:rPr lang="en-US" dirty="0" smtClean="0"/>
              <a:t>Birth</a:t>
            </a:r>
          </a:p>
          <a:p>
            <a:pPr lvl="1"/>
            <a:r>
              <a:rPr lang="en-US" dirty="0" err="1" smtClean="0"/>
              <a:t>Reassociate</a:t>
            </a:r>
            <a:endParaRPr lang="en-US" dirty="0" smtClean="0"/>
          </a:p>
          <a:p>
            <a:pPr lvl="1"/>
            <a:r>
              <a:rPr lang="en-US" dirty="0" smtClean="0"/>
              <a:t>Relocate</a:t>
            </a:r>
          </a:p>
          <a:p>
            <a:pPr lvl="1"/>
            <a:r>
              <a:rPr lang="en-US" dirty="0" smtClean="0"/>
              <a:t>Death</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Example</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29600" y="3200400"/>
            <a:ext cx="643125" cy="369332"/>
          </a:xfrm>
          <a:prstGeom prst="rect">
            <a:avLst/>
          </a:prstGeom>
          <a:noFill/>
        </p:spPr>
        <p:txBody>
          <a:bodyPr wrap="none" rtlCol="0">
            <a:spAutoFit/>
          </a:bodyPr>
          <a:lstStyle/>
          <a:p>
            <a:r>
              <a:rPr lang="en-US" dirty="0" smtClean="0"/>
              <a:t>time</a:t>
            </a:r>
            <a:endParaRPr lang="en-US" dirty="0"/>
          </a:p>
        </p:txBody>
      </p:sp>
      <p:sp>
        <p:nvSpPr>
          <p:cNvPr id="9" name="TextBox 8"/>
          <p:cNvSpPr txBox="1"/>
          <p:nvPr/>
        </p:nvSpPr>
        <p:spPr>
          <a:xfrm>
            <a:off x="381000" y="2819400"/>
            <a:ext cx="367408" cy="369332"/>
          </a:xfrm>
          <a:prstGeom prst="rect">
            <a:avLst/>
          </a:prstGeom>
          <a:noFill/>
        </p:spPr>
        <p:txBody>
          <a:bodyPr wrap="none" rtlCol="0">
            <a:spAutoFit/>
          </a:bodyPr>
          <a:lstStyle/>
          <a:p>
            <a:r>
              <a:rPr lang="en-US" dirty="0" smtClean="0"/>
              <a:t>e1</a:t>
            </a:r>
            <a:endParaRPr lang="en-US" dirty="0"/>
          </a:p>
        </p:txBody>
      </p:sp>
      <p:sp>
        <p:nvSpPr>
          <p:cNvPr id="10" name="TextBox 9"/>
          <p:cNvSpPr txBox="1"/>
          <p:nvPr/>
        </p:nvSpPr>
        <p:spPr>
          <a:xfrm>
            <a:off x="1219200" y="2819400"/>
            <a:ext cx="407484" cy="369332"/>
          </a:xfrm>
          <a:prstGeom prst="rect">
            <a:avLst/>
          </a:prstGeom>
          <a:noFill/>
        </p:spPr>
        <p:txBody>
          <a:bodyPr wrap="none" rtlCol="0">
            <a:spAutoFit/>
          </a:bodyPr>
          <a:lstStyle/>
          <a:p>
            <a:r>
              <a:rPr lang="en-US" dirty="0" smtClean="0"/>
              <a:t>e2</a:t>
            </a:r>
            <a:endParaRPr lang="en-US" dirty="0"/>
          </a:p>
        </p:txBody>
      </p:sp>
      <p:sp>
        <p:nvSpPr>
          <p:cNvPr id="11" name="TextBox 10"/>
          <p:cNvSpPr txBox="1"/>
          <p:nvPr/>
        </p:nvSpPr>
        <p:spPr>
          <a:xfrm>
            <a:off x="2057400" y="2819400"/>
            <a:ext cx="401072" cy="369332"/>
          </a:xfrm>
          <a:prstGeom prst="rect">
            <a:avLst/>
          </a:prstGeom>
          <a:noFill/>
        </p:spPr>
        <p:txBody>
          <a:bodyPr wrap="none" rtlCol="0">
            <a:spAutoFit/>
          </a:bodyPr>
          <a:lstStyle/>
          <a:p>
            <a:r>
              <a:rPr lang="en-US" dirty="0" smtClean="0"/>
              <a:t>e3</a:t>
            </a:r>
            <a:endParaRPr lang="en-US" dirty="0"/>
          </a:p>
        </p:txBody>
      </p:sp>
      <p:sp>
        <p:nvSpPr>
          <p:cNvPr id="14" name="TextBox 13"/>
          <p:cNvSpPr txBox="1"/>
          <p:nvPr/>
        </p:nvSpPr>
        <p:spPr>
          <a:xfrm>
            <a:off x="914400" y="4495800"/>
            <a:ext cx="388248" cy="369332"/>
          </a:xfrm>
          <a:prstGeom prst="rect">
            <a:avLst/>
          </a:prstGeom>
          <a:noFill/>
        </p:spPr>
        <p:txBody>
          <a:bodyPr wrap="none" rtlCol="0">
            <a:spAutoFit/>
          </a:bodyPr>
          <a:lstStyle/>
          <a:p>
            <a:r>
              <a:rPr lang="en-US" dirty="0" smtClean="0">
                <a:solidFill>
                  <a:srgbClr val="00B0F0"/>
                </a:solidFill>
              </a:rPr>
              <a:t>d1</a:t>
            </a:r>
            <a:endParaRPr lang="en-US" dirty="0">
              <a:solidFill>
                <a:srgbClr val="00B0F0"/>
              </a:solidFill>
            </a:endParaRPr>
          </a:p>
        </p:txBody>
      </p:sp>
      <p:sp>
        <p:nvSpPr>
          <p:cNvPr id="16" name="TextBox 15"/>
          <p:cNvSpPr txBox="1"/>
          <p:nvPr/>
        </p:nvSpPr>
        <p:spPr>
          <a:xfrm flipH="1">
            <a:off x="4191000" y="2133600"/>
            <a:ext cx="868681" cy="369332"/>
          </a:xfrm>
          <a:prstGeom prst="rect">
            <a:avLst/>
          </a:prstGeom>
          <a:noFill/>
        </p:spPr>
        <p:txBody>
          <a:bodyPr wrap="square" rtlCol="0">
            <a:spAutoFit/>
          </a:bodyPr>
          <a:lstStyle/>
          <a:p>
            <a:r>
              <a:rPr lang="en-US" dirty="0" smtClean="0"/>
              <a:t>Events</a:t>
            </a:r>
            <a:endParaRPr lang="en-US" dirty="0"/>
          </a:p>
        </p:txBody>
      </p:sp>
      <p:sp>
        <p:nvSpPr>
          <p:cNvPr id="17" name="TextBox 16"/>
          <p:cNvSpPr txBox="1"/>
          <p:nvPr/>
        </p:nvSpPr>
        <p:spPr>
          <a:xfrm>
            <a:off x="3886200" y="5257800"/>
            <a:ext cx="1263295" cy="369332"/>
          </a:xfrm>
          <a:prstGeom prst="rect">
            <a:avLst/>
          </a:prstGeom>
          <a:noFill/>
        </p:spPr>
        <p:txBody>
          <a:bodyPr wrap="none" rtlCol="0">
            <a:spAutoFit/>
          </a:bodyPr>
          <a:lstStyle/>
          <a:p>
            <a:r>
              <a:rPr lang="en-US" dirty="0" smtClean="0">
                <a:solidFill>
                  <a:srgbClr val="00B0F0"/>
                </a:solidFill>
              </a:rPr>
              <a:t>Detections</a:t>
            </a:r>
            <a:endParaRPr lang="en-US" dirty="0">
              <a:solidFill>
                <a:srgbClr val="00B0F0"/>
              </a:solidFill>
            </a:endParaRPr>
          </a:p>
        </p:txBody>
      </p:sp>
      <p:sp>
        <p:nvSpPr>
          <p:cNvPr id="18" name="TextBox 17"/>
          <p:cNvSpPr txBox="1"/>
          <p:nvPr/>
        </p:nvSpPr>
        <p:spPr>
          <a:xfrm>
            <a:off x="1371600" y="4495800"/>
            <a:ext cx="428322" cy="369332"/>
          </a:xfrm>
          <a:prstGeom prst="rect">
            <a:avLst/>
          </a:prstGeom>
          <a:noFill/>
        </p:spPr>
        <p:txBody>
          <a:bodyPr wrap="none" rtlCol="0">
            <a:spAutoFit/>
          </a:bodyPr>
          <a:lstStyle/>
          <a:p>
            <a:r>
              <a:rPr lang="en-US" dirty="0" smtClean="0">
                <a:solidFill>
                  <a:srgbClr val="00B0F0"/>
                </a:solidFill>
              </a:rPr>
              <a:t>d2</a:t>
            </a:r>
            <a:endParaRPr lang="en-US" dirty="0">
              <a:solidFill>
                <a:srgbClr val="00B0F0"/>
              </a:solidFill>
            </a:endParaRPr>
          </a:p>
        </p:txBody>
      </p:sp>
      <p:sp>
        <p:nvSpPr>
          <p:cNvPr id="19" name="TextBox 18"/>
          <p:cNvSpPr txBox="1"/>
          <p:nvPr/>
        </p:nvSpPr>
        <p:spPr>
          <a:xfrm>
            <a:off x="2514600" y="4495800"/>
            <a:ext cx="437940" cy="369332"/>
          </a:xfrm>
          <a:prstGeom prst="rect">
            <a:avLst/>
          </a:prstGeom>
          <a:noFill/>
        </p:spPr>
        <p:txBody>
          <a:bodyPr wrap="none" rtlCol="0">
            <a:spAutoFit/>
          </a:bodyPr>
          <a:lstStyle/>
          <a:p>
            <a:r>
              <a:rPr lang="en-US" dirty="0" smtClean="0">
                <a:solidFill>
                  <a:srgbClr val="00B0F0"/>
                </a:solidFill>
              </a:rPr>
              <a:t>d4</a:t>
            </a:r>
            <a:endParaRPr lang="en-US" dirty="0">
              <a:solidFill>
                <a:srgbClr val="00B0F0"/>
              </a:solidFill>
            </a:endParaRPr>
          </a:p>
        </p:txBody>
      </p:sp>
      <p:sp>
        <p:nvSpPr>
          <p:cNvPr id="20" name="TextBox 19"/>
          <p:cNvSpPr txBox="1"/>
          <p:nvPr/>
        </p:nvSpPr>
        <p:spPr>
          <a:xfrm>
            <a:off x="1905000" y="4495800"/>
            <a:ext cx="457200" cy="369332"/>
          </a:xfrm>
          <a:prstGeom prst="rect">
            <a:avLst/>
          </a:prstGeom>
          <a:noFill/>
        </p:spPr>
        <p:txBody>
          <a:bodyPr wrap="square" rtlCol="0">
            <a:spAutoFit/>
          </a:bodyPr>
          <a:lstStyle/>
          <a:p>
            <a:r>
              <a:rPr lang="en-US" dirty="0" smtClean="0">
                <a:solidFill>
                  <a:srgbClr val="00B0F0"/>
                </a:solidFill>
              </a:rPr>
              <a:t>d3</a:t>
            </a:r>
            <a:endParaRPr lang="en-US" dirty="0">
              <a:solidFill>
                <a:srgbClr val="00B0F0"/>
              </a:solidFill>
            </a:endParaRPr>
          </a:p>
        </p:txBody>
      </p:sp>
      <p:sp>
        <p:nvSpPr>
          <p:cNvPr id="21" name="TextBox 20"/>
          <p:cNvSpPr txBox="1"/>
          <p:nvPr/>
        </p:nvSpPr>
        <p:spPr>
          <a:xfrm>
            <a:off x="32766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2" name="TextBox 21"/>
          <p:cNvSpPr txBox="1"/>
          <p:nvPr/>
        </p:nvSpPr>
        <p:spPr>
          <a:xfrm>
            <a:off x="4191000" y="4495800"/>
            <a:ext cx="441146" cy="369332"/>
          </a:xfrm>
          <a:prstGeom prst="rect">
            <a:avLst/>
          </a:prstGeom>
          <a:noFill/>
        </p:spPr>
        <p:txBody>
          <a:bodyPr wrap="none" rtlCol="0">
            <a:spAutoFit/>
          </a:bodyPr>
          <a:lstStyle/>
          <a:p>
            <a:r>
              <a:rPr lang="en-US" dirty="0" smtClean="0">
                <a:solidFill>
                  <a:srgbClr val="00B0F0"/>
                </a:solidFill>
              </a:rPr>
              <a:t>d6</a:t>
            </a:r>
            <a:endParaRPr lang="en-US" dirty="0">
              <a:solidFill>
                <a:srgbClr val="00B0F0"/>
              </a:solidFill>
            </a:endParaRPr>
          </a:p>
        </p:txBody>
      </p:sp>
      <p:sp>
        <p:nvSpPr>
          <p:cNvPr id="23" name="TextBox 22"/>
          <p:cNvSpPr txBox="1"/>
          <p:nvPr/>
        </p:nvSpPr>
        <p:spPr>
          <a:xfrm>
            <a:off x="38100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4" name="TextBox 23"/>
          <p:cNvSpPr txBox="1"/>
          <p:nvPr/>
        </p:nvSpPr>
        <p:spPr>
          <a:xfrm>
            <a:off x="5105400" y="4495800"/>
            <a:ext cx="439544" cy="369332"/>
          </a:xfrm>
          <a:prstGeom prst="rect">
            <a:avLst/>
          </a:prstGeom>
          <a:noFill/>
        </p:spPr>
        <p:txBody>
          <a:bodyPr wrap="none" rtlCol="0">
            <a:spAutoFit/>
          </a:bodyPr>
          <a:lstStyle/>
          <a:p>
            <a:r>
              <a:rPr lang="en-US" dirty="0" smtClean="0">
                <a:solidFill>
                  <a:srgbClr val="00B0F0"/>
                </a:solidFill>
              </a:rPr>
              <a:t>d8</a:t>
            </a:r>
            <a:endParaRPr lang="en-US" dirty="0">
              <a:solidFill>
                <a:srgbClr val="00B0F0"/>
              </a:solidFill>
            </a:endParaRPr>
          </a:p>
        </p:txBody>
      </p:sp>
      <p:sp>
        <p:nvSpPr>
          <p:cNvPr id="25" name="TextBox 24"/>
          <p:cNvSpPr txBox="1"/>
          <p:nvPr/>
        </p:nvSpPr>
        <p:spPr>
          <a:xfrm>
            <a:off x="4572000" y="4495800"/>
            <a:ext cx="428322" cy="369332"/>
          </a:xfrm>
          <a:prstGeom prst="rect">
            <a:avLst/>
          </a:prstGeom>
          <a:noFill/>
        </p:spPr>
        <p:txBody>
          <a:bodyPr wrap="none" rtlCol="0">
            <a:spAutoFit/>
          </a:bodyPr>
          <a:lstStyle/>
          <a:p>
            <a:r>
              <a:rPr lang="en-US" dirty="0" smtClean="0">
                <a:solidFill>
                  <a:srgbClr val="00B0F0"/>
                </a:solidFill>
              </a:rPr>
              <a:t>d7</a:t>
            </a:r>
            <a:endParaRPr lang="en-US" dirty="0">
              <a:solidFill>
                <a:srgbClr val="00B0F0"/>
              </a:solidFill>
            </a:endParaRPr>
          </a:p>
        </p:txBody>
      </p:sp>
      <p:sp>
        <p:nvSpPr>
          <p:cNvPr id="26" name="TextBox 25"/>
          <p:cNvSpPr txBox="1"/>
          <p:nvPr/>
        </p:nvSpPr>
        <p:spPr>
          <a:xfrm>
            <a:off x="5867400" y="4495800"/>
            <a:ext cx="513282" cy="369332"/>
          </a:xfrm>
          <a:prstGeom prst="rect">
            <a:avLst/>
          </a:prstGeom>
          <a:noFill/>
        </p:spPr>
        <p:txBody>
          <a:bodyPr wrap="none" rtlCol="0">
            <a:spAutoFit/>
          </a:bodyPr>
          <a:lstStyle/>
          <a:p>
            <a:r>
              <a:rPr lang="en-US" dirty="0" smtClean="0">
                <a:solidFill>
                  <a:srgbClr val="00B0F0"/>
                </a:solidFill>
              </a:rPr>
              <a:t>d10</a:t>
            </a:r>
            <a:endParaRPr lang="en-US" dirty="0">
              <a:solidFill>
                <a:srgbClr val="00B0F0"/>
              </a:solidFill>
            </a:endParaRPr>
          </a:p>
        </p:txBody>
      </p:sp>
      <p:sp>
        <p:nvSpPr>
          <p:cNvPr id="27" name="TextBox 26"/>
          <p:cNvSpPr txBox="1"/>
          <p:nvPr/>
        </p:nvSpPr>
        <p:spPr>
          <a:xfrm>
            <a:off x="5486400" y="4495800"/>
            <a:ext cx="442750" cy="369332"/>
          </a:xfrm>
          <a:prstGeom prst="rect">
            <a:avLst/>
          </a:prstGeom>
          <a:noFill/>
        </p:spPr>
        <p:txBody>
          <a:bodyPr wrap="none" rtlCol="0">
            <a:spAutoFit/>
          </a:bodyPr>
          <a:lstStyle/>
          <a:p>
            <a:r>
              <a:rPr lang="en-US" dirty="0" smtClean="0">
                <a:solidFill>
                  <a:srgbClr val="00B0F0"/>
                </a:solidFill>
              </a:rPr>
              <a:t>d9</a:t>
            </a:r>
            <a:endParaRPr lang="en-US" dirty="0">
              <a:solidFill>
                <a:srgbClr val="00B0F0"/>
              </a:solidFill>
            </a:endParaRPr>
          </a:p>
        </p:txBody>
      </p:sp>
      <p:sp>
        <p:nvSpPr>
          <p:cNvPr id="28" name="TextBox 27"/>
          <p:cNvSpPr txBox="1"/>
          <p:nvPr/>
        </p:nvSpPr>
        <p:spPr>
          <a:xfrm>
            <a:off x="6629400" y="4495800"/>
            <a:ext cx="460382" cy="369332"/>
          </a:xfrm>
          <a:prstGeom prst="rect">
            <a:avLst/>
          </a:prstGeom>
          <a:noFill/>
        </p:spPr>
        <p:txBody>
          <a:bodyPr wrap="none" rtlCol="0">
            <a:spAutoFit/>
          </a:bodyPr>
          <a:lstStyle/>
          <a:p>
            <a:r>
              <a:rPr lang="en-US" dirty="0" smtClean="0">
                <a:solidFill>
                  <a:srgbClr val="00B0F0"/>
                </a:solidFill>
              </a:rPr>
              <a:t>d11</a:t>
            </a:r>
            <a:endParaRPr lang="en-US" dirty="0">
              <a:solidFill>
                <a:srgbClr val="00B0F0"/>
              </a:solidFill>
            </a:endParaRPr>
          </a:p>
        </p:txBody>
      </p:sp>
      <p:sp>
        <p:nvSpPr>
          <p:cNvPr id="29" name="TextBox 28"/>
          <p:cNvSpPr txBox="1"/>
          <p:nvPr/>
        </p:nvSpPr>
        <p:spPr>
          <a:xfrm>
            <a:off x="7543800" y="4495800"/>
            <a:ext cx="491801" cy="369332"/>
          </a:xfrm>
          <a:prstGeom prst="rect">
            <a:avLst/>
          </a:prstGeom>
          <a:noFill/>
        </p:spPr>
        <p:txBody>
          <a:bodyPr wrap="none" rtlCol="0">
            <a:spAutoFit/>
          </a:bodyPr>
          <a:lstStyle/>
          <a:p>
            <a:r>
              <a:rPr lang="en-US" dirty="0" smtClean="0">
                <a:solidFill>
                  <a:srgbClr val="00B0F0"/>
                </a:solidFill>
              </a:rPr>
              <a:t>d13</a:t>
            </a:r>
            <a:endParaRPr lang="en-US" dirty="0">
              <a:solidFill>
                <a:srgbClr val="00B0F0"/>
              </a:solidFill>
            </a:endParaRPr>
          </a:p>
        </p:txBody>
      </p:sp>
      <p:sp>
        <p:nvSpPr>
          <p:cNvPr id="30" name="TextBox 29"/>
          <p:cNvSpPr txBox="1"/>
          <p:nvPr/>
        </p:nvSpPr>
        <p:spPr>
          <a:xfrm>
            <a:off x="7086600" y="4495800"/>
            <a:ext cx="500458" cy="369332"/>
          </a:xfrm>
          <a:prstGeom prst="rect">
            <a:avLst/>
          </a:prstGeom>
          <a:noFill/>
        </p:spPr>
        <p:txBody>
          <a:bodyPr wrap="none" rtlCol="0">
            <a:spAutoFit/>
          </a:bodyPr>
          <a:lstStyle/>
          <a:p>
            <a:r>
              <a:rPr lang="en-US" dirty="0" smtClean="0">
                <a:solidFill>
                  <a:srgbClr val="00B0F0"/>
                </a:solidFill>
              </a:rPr>
              <a:t>d12</a:t>
            </a:r>
            <a:endParaRPr lang="en-US" dirty="0">
              <a:solidFill>
                <a:srgbClr val="00B0F0"/>
              </a:solidFill>
            </a:endParaRPr>
          </a:p>
        </p:txBody>
      </p:sp>
      <p:cxnSp>
        <p:nvCxnSpPr>
          <p:cNvPr id="33" name="Straight Arrow Connector 32"/>
          <p:cNvCxnSpPr>
            <a:stCxn id="9" idx="2"/>
            <a:endCxn id="14" idx="0"/>
          </p:cNvCxnSpPr>
          <p:nvPr/>
        </p:nvCxnSpPr>
        <p:spPr>
          <a:xfrm rot="16200000" flipH="1">
            <a:off x="183080" y="3570356"/>
            <a:ext cx="1307068" cy="5438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24200" y="6019800"/>
            <a:ext cx="973664" cy="369332"/>
          </a:xfrm>
          <a:prstGeom prst="rect">
            <a:avLst/>
          </a:prstGeom>
          <a:noFill/>
        </p:spPr>
        <p:txBody>
          <a:bodyPr wrap="none" rtlCol="0">
            <a:spAutoFit/>
          </a:bodyPr>
          <a:lstStyle/>
          <a:p>
            <a:r>
              <a:rPr lang="en-US" dirty="0" smtClean="0">
                <a:solidFill>
                  <a:srgbClr val="FF0000"/>
                </a:solidFill>
              </a:rPr>
              <a:t>window</a:t>
            </a:r>
            <a:endParaRPr lang="en-US" dirty="0">
              <a:solidFill>
                <a:srgbClr val="FF0000"/>
              </a:solidFill>
            </a:endParaRP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9" idx="2"/>
            <a:endCxn id="19" idx="0"/>
          </p:cNvCxnSpPr>
          <p:nvPr/>
        </p:nvCxnSpPr>
        <p:spPr>
          <a:xfrm rot="16200000" flipH="1">
            <a:off x="995603" y="2757833"/>
            <a:ext cx="1307068" cy="216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0" idx="2"/>
            <a:endCxn id="18" idx="0"/>
          </p:cNvCxnSpPr>
          <p:nvPr/>
        </p:nvCxnSpPr>
        <p:spPr>
          <a:xfrm rot="16200000" flipH="1">
            <a:off x="850817" y="3760856"/>
            <a:ext cx="1307068" cy="16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0" idx="2"/>
            <a:endCxn id="24" idx="0"/>
          </p:cNvCxnSpPr>
          <p:nvPr/>
        </p:nvCxnSpPr>
        <p:spPr>
          <a:xfrm rot="16200000" flipH="1">
            <a:off x="2720523" y="1891151"/>
            <a:ext cx="1307068" cy="3902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1" idx="2"/>
            <a:endCxn id="21" idx="0"/>
          </p:cNvCxnSpPr>
          <p:nvPr/>
        </p:nvCxnSpPr>
        <p:spPr>
          <a:xfrm rot="16200000" flipH="1">
            <a:off x="2220013" y="3226655"/>
            <a:ext cx="1307068" cy="1231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1" idx="2"/>
            <a:endCxn id="26" idx="0"/>
          </p:cNvCxnSpPr>
          <p:nvPr/>
        </p:nvCxnSpPr>
        <p:spPr>
          <a:xfrm rot="16200000" flipH="1">
            <a:off x="3537454" y="1909213"/>
            <a:ext cx="1307068" cy="38661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 Birth Move</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29600" y="3200400"/>
            <a:ext cx="643125" cy="369332"/>
          </a:xfrm>
          <a:prstGeom prst="rect">
            <a:avLst/>
          </a:prstGeom>
          <a:noFill/>
        </p:spPr>
        <p:txBody>
          <a:bodyPr wrap="none" rtlCol="0">
            <a:spAutoFit/>
          </a:bodyPr>
          <a:lstStyle/>
          <a:p>
            <a:r>
              <a:rPr lang="en-US" dirty="0" smtClean="0"/>
              <a:t>time</a:t>
            </a:r>
            <a:endParaRPr lang="en-US" dirty="0"/>
          </a:p>
        </p:txBody>
      </p:sp>
      <p:sp>
        <p:nvSpPr>
          <p:cNvPr id="9" name="TextBox 8"/>
          <p:cNvSpPr txBox="1"/>
          <p:nvPr/>
        </p:nvSpPr>
        <p:spPr>
          <a:xfrm>
            <a:off x="381000" y="2819400"/>
            <a:ext cx="367408" cy="369332"/>
          </a:xfrm>
          <a:prstGeom prst="rect">
            <a:avLst/>
          </a:prstGeom>
          <a:noFill/>
        </p:spPr>
        <p:txBody>
          <a:bodyPr wrap="none" rtlCol="0">
            <a:spAutoFit/>
          </a:bodyPr>
          <a:lstStyle/>
          <a:p>
            <a:r>
              <a:rPr lang="en-US" dirty="0" smtClean="0"/>
              <a:t>e1</a:t>
            </a:r>
            <a:endParaRPr lang="en-US" dirty="0"/>
          </a:p>
        </p:txBody>
      </p:sp>
      <p:sp>
        <p:nvSpPr>
          <p:cNvPr id="10" name="TextBox 9"/>
          <p:cNvSpPr txBox="1"/>
          <p:nvPr/>
        </p:nvSpPr>
        <p:spPr>
          <a:xfrm>
            <a:off x="1219200" y="2819400"/>
            <a:ext cx="407484" cy="369332"/>
          </a:xfrm>
          <a:prstGeom prst="rect">
            <a:avLst/>
          </a:prstGeom>
          <a:noFill/>
        </p:spPr>
        <p:txBody>
          <a:bodyPr wrap="none" rtlCol="0">
            <a:spAutoFit/>
          </a:bodyPr>
          <a:lstStyle/>
          <a:p>
            <a:r>
              <a:rPr lang="en-US" dirty="0" smtClean="0"/>
              <a:t>e2</a:t>
            </a:r>
            <a:endParaRPr lang="en-US" dirty="0"/>
          </a:p>
        </p:txBody>
      </p:sp>
      <p:sp>
        <p:nvSpPr>
          <p:cNvPr id="11" name="TextBox 10"/>
          <p:cNvSpPr txBox="1"/>
          <p:nvPr/>
        </p:nvSpPr>
        <p:spPr>
          <a:xfrm>
            <a:off x="2057400" y="2819400"/>
            <a:ext cx="401072" cy="369332"/>
          </a:xfrm>
          <a:prstGeom prst="rect">
            <a:avLst/>
          </a:prstGeom>
          <a:noFill/>
        </p:spPr>
        <p:txBody>
          <a:bodyPr wrap="none" rtlCol="0">
            <a:spAutoFit/>
          </a:bodyPr>
          <a:lstStyle/>
          <a:p>
            <a:r>
              <a:rPr lang="en-US" dirty="0" smtClean="0"/>
              <a:t>e3</a:t>
            </a:r>
            <a:endParaRPr lang="en-US" dirty="0"/>
          </a:p>
        </p:txBody>
      </p:sp>
      <p:sp>
        <p:nvSpPr>
          <p:cNvPr id="14" name="TextBox 13"/>
          <p:cNvSpPr txBox="1"/>
          <p:nvPr/>
        </p:nvSpPr>
        <p:spPr>
          <a:xfrm>
            <a:off x="914400" y="4495800"/>
            <a:ext cx="388248" cy="369332"/>
          </a:xfrm>
          <a:prstGeom prst="rect">
            <a:avLst/>
          </a:prstGeom>
          <a:noFill/>
        </p:spPr>
        <p:txBody>
          <a:bodyPr wrap="none" rtlCol="0">
            <a:spAutoFit/>
          </a:bodyPr>
          <a:lstStyle/>
          <a:p>
            <a:r>
              <a:rPr lang="en-US" dirty="0" smtClean="0">
                <a:solidFill>
                  <a:srgbClr val="00B0F0"/>
                </a:solidFill>
              </a:rPr>
              <a:t>d1</a:t>
            </a:r>
            <a:endParaRPr lang="en-US" dirty="0">
              <a:solidFill>
                <a:srgbClr val="00B0F0"/>
              </a:solidFill>
            </a:endParaRPr>
          </a:p>
        </p:txBody>
      </p:sp>
      <p:sp>
        <p:nvSpPr>
          <p:cNvPr id="16" name="TextBox 15"/>
          <p:cNvSpPr txBox="1"/>
          <p:nvPr/>
        </p:nvSpPr>
        <p:spPr>
          <a:xfrm flipH="1">
            <a:off x="4191000" y="2133600"/>
            <a:ext cx="868681" cy="369332"/>
          </a:xfrm>
          <a:prstGeom prst="rect">
            <a:avLst/>
          </a:prstGeom>
          <a:noFill/>
        </p:spPr>
        <p:txBody>
          <a:bodyPr wrap="square" rtlCol="0">
            <a:spAutoFit/>
          </a:bodyPr>
          <a:lstStyle/>
          <a:p>
            <a:r>
              <a:rPr lang="en-US" dirty="0" smtClean="0"/>
              <a:t>Events</a:t>
            </a:r>
            <a:endParaRPr lang="en-US" dirty="0"/>
          </a:p>
        </p:txBody>
      </p:sp>
      <p:sp>
        <p:nvSpPr>
          <p:cNvPr id="17" name="TextBox 16"/>
          <p:cNvSpPr txBox="1"/>
          <p:nvPr/>
        </p:nvSpPr>
        <p:spPr>
          <a:xfrm>
            <a:off x="3886200" y="5257800"/>
            <a:ext cx="1263295" cy="369332"/>
          </a:xfrm>
          <a:prstGeom prst="rect">
            <a:avLst/>
          </a:prstGeom>
          <a:noFill/>
        </p:spPr>
        <p:txBody>
          <a:bodyPr wrap="none" rtlCol="0">
            <a:spAutoFit/>
          </a:bodyPr>
          <a:lstStyle/>
          <a:p>
            <a:r>
              <a:rPr lang="en-US" dirty="0" smtClean="0">
                <a:solidFill>
                  <a:srgbClr val="00B0F0"/>
                </a:solidFill>
              </a:rPr>
              <a:t>Detections</a:t>
            </a:r>
            <a:endParaRPr lang="en-US" dirty="0">
              <a:solidFill>
                <a:srgbClr val="00B0F0"/>
              </a:solidFill>
            </a:endParaRPr>
          </a:p>
        </p:txBody>
      </p:sp>
      <p:sp>
        <p:nvSpPr>
          <p:cNvPr id="18" name="TextBox 17"/>
          <p:cNvSpPr txBox="1"/>
          <p:nvPr/>
        </p:nvSpPr>
        <p:spPr>
          <a:xfrm>
            <a:off x="1371600" y="4495800"/>
            <a:ext cx="428322" cy="369332"/>
          </a:xfrm>
          <a:prstGeom prst="rect">
            <a:avLst/>
          </a:prstGeom>
          <a:noFill/>
        </p:spPr>
        <p:txBody>
          <a:bodyPr wrap="none" rtlCol="0">
            <a:spAutoFit/>
          </a:bodyPr>
          <a:lstStyle/>
          <a:p>
            <a:r>
              <a:rPr lang="en-US" dirty="0" smtClean="0">
                <a:solidFill>
                  <a:srgbClr val="00B0F0"/>
                </a:solidFill>
              </a:rPr>
              <a:t>d2</a:t>
            </a:r>
            <a:endParaRPr lang="en-US" dirty="0">
              <a:solidFill>
                <a:srgbClr val="00B0F0"/>
              </a:solidFill>
            </a:endParaRPr>
          </a:p>
        </p:txBody>
      </p:sp>
      <p:sp>
        <p:nvSpPr>
          <p:cNvPr id="19" name="TextBox 18"/>
          <p:cNvSpPr txBox="1"/>
          <p:nvPr/>
        </p:nvSpPr>
        <p:spPr>
          <a:xfrm>
            <a:off x="2514600" y="4495800"/>
            <a:ext cx="437940" cy="369332"/>
          </a:xfrm>
          <a:prstGeom prst="rect">
            <a:avLst/>
          </a:prstGeom>
          <a:noFill/>
        </p:spPr>
        <p:txBody>
          <a:bodyPr wrap="none" rtlCol="0">
            <a:spAutoFit/>
          </a:bodyPr>
          <a:lstStyle/>
          <a:p>
            <a:r>
              <a:rPr lang="en-US" dirty="0" smtClean="0">
                <a:solidFill>
                  <a:srgbClr val="00B0F0"/>
                </a:solidFill>
              </a:rPr>
              <a:t>d4</a:t>
            </a:r>
            <a:endParaRPr lang="en-US" dirty="0">
              <a:solidFill>
                <a:srgbClr val="00B0F0"/>
              </a:solidFill>
            </a:endParaRPr>
          </a:p>
        </p:txBody>
      </p:sp>
      <p:sp>
        <p:nvSpPr>
          <p:cNvPr id="20" name="TextBox 19"/>
          <p:cNvSpPr txBox="1"/>
          <p:nvPr/>
        </p:nvSpPr>
        <p:spPr>
          <a:xfrm>
            <a:off x="1905000" y="4495800"/>
            <a:ext cx="457200" cy="369332"/>
          </a:xfrm>
          <a:prstGeom prst="rect">
            <a:avLst/>
          </a:prstGeom>
          <a:noFill/>
        </p:spPr>
        <p:txBody>
          <a:bodyPr wrap="square" rtlCol="0">
            <a:spAutoFit/>
          </a:bodyPr>
          <a:lstStyle/>
          <a:p>
            <a:r>
              <a:rPr lang="en-US" dirty="0" smtClean="0">
                <a:solidFill>
                  <a:srgbClr val="00B0F0"/>
                </a:solidFill>
              </a:rPr>
              <a:t>d3</a:t>
            </a:r>
            <a:endParaRPr lang="en-US" dirty="0">
              <a:solidFill>
                <a:srgbClr val="00B0F0"/>
              </a:solidFill>
            </a:endParaRPr>
          </a:p>
        </p:txBody>
      </p:sp>
      <p:sp>
        <p:nvSpPr>
          <p:cNvPr id="21" name="TextBox 20"/>
          <p:cNvSpPr txBox="1"/>
          <p:nvPr/>
        </p:nvSpPr>
        <p:spPr>
          <a:xfrm>
            <a:off x="32766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2" name="TextBox 21"/>
          <p:cNvSpPr txBox="1"/>
          <p:nvPr/>
        </p:nvSpPr>
        <p:spPr>
          <a:xfrm>
            <a:off x="4191000" y="4495800"/>
            <a:ext cx="441146" cy="369332"/>
          </a:xfrm>
          <a:prstGeom prst="rect">
            <a:avLst/>
          </a:prstGeom>
          <a:noFill/>
        </p:spPr>
        <p:txBody>
          <a:bodyPr wrap="none" rtlCol="0">
            <a:spAutoFit/>
          </a:bodyPr>
          <a:lstStyle/>
          <a:p>
            <a:r>
              <a:rPr lang="en-US" dirty="0" smtClean="0">
                <a:solidFill>
                  <a:srgbClr val="00B0F0"/>
                </a:solidFill>
              </a:rPr>
              <a:t>d6</a:t>
            </a:r>
            <a:endParaRPr lang="en-US" dirty="0">
              <a:solidFill>
                <a:srgbClr val="00B0F0"/>
              </a:solidFill>
            </a:endParaRPr>
          </a:p>
        </p:txBody>
      </p:sp>
      <p:sp>
        <p:nvSpPr>
          <p:cNvPr id="23" name="TextBox 22"/>
          <p:cNvSpPr txBox="1"/>
          <p:nvPr/>
        </p:nvSpPr>
        <p:spPr>
          <a:xfrm>
            <a:off x="38100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4" name="TextBox 23"/>
          <p:cNvSpPr txBox="1"/>
          <p:nvPr/>
        </p:nvSpPr>
        <p:spPr>
          <a:xfrm>
            <a:off x="5105400" y="4495800"/>
            <a:ext cx="439544" cy="369332"/>
          </a:xfrm>
          <a:prstGeom prst="rect">
            <a:avLst/>
          </a:prstGeom>
          <a:noFill/>
        </p:spPr>
        <p:txBody>
          <a:bodyPr wrap="none" rtlCol="0">
            <a:spAutoFit/>
          </a:bodyPr>
          <a:lstStyle/>
          <a:p>
            <a:r>
              <a:rPr lang="en-US" dirty="0" smtClean="0">
                <a:solidFill>
                  <a:srgbClr val="00B0F0"/>
                </a:solidFill>
              </a:rPr>
              <a:t>d8</a:t>
            </a:r>
            <a:endParaRPr lang="en-US" dirty="0">
              <a:solidFill>
                <a:srgbClr val="00B0F0"/>
              </a:solidFill>
            </a:endParaRPr>
          </a:p>
        </p:txBody>
      </p:sp>
      <p:sp>
        <p:nvSpPr>
          <p:cNvPr id="25" name="TextBox 24"/>
          <p:cNvSpPr txBox="1"/>
          <p:nvPr/>
        </p:nvSpPr>
        <p:spPr>
          <a:xfrm>
            <a:off x="4572000" y="4495800"/>
            <a:ext cx="428322" cy="369332"/>
          </a:xfrm>
          <a:prstGeom prst="rect">
            <a:avLst/>
          </a:prstGeom>
          <a:noFill/>
        </p:spPr>
        <p:txBody>
          <a:bodyPr wrap="none" rtlCol="0">
            <a:spAutoFit/>
          </a:bodyPr>
          <a:lstStyle/>
          <a:p>
            <a:r>
              <a:rPr lang="en-US" dirty="0" smtClean="0">
                <a:solidFill>
                  <a:srgbClr val="00B0F0"/>
                </a:solidFill>
              </a:rPr>
              <a:t>d7</a:t>
            </a:r>
            <a:endParaRPr lang="en-US" dirty="0">
              <a:solidFill>
                <a:srgbClr val="00B0F0"/>
              </a:solidFill>
            </a:endParaRPr>
          </a:p>
        </p:txBody>
      </p:sp>
      <p:sp>
        <p:nvSpPr>
          <p:cNvPr id="26" name="TextBox 25"/>
          <p:cNvSpPr txBox="1"/>
          <p:nvPr/>
        </p:nvSpPr>
        <p:spPr>
          <a:xfrm>
            <a:off x="5867400" y="4495800"/>
            <a:ext cx="513282" cy="369332"/>
          </a:xfrm>
          <a:prstGeom prst="rect">
            <a:avLst/>
          </a:prstGeom>
          <a:noFill/>
        </p:spPr>
        <p:txBody>
          <a:bodyPr wrap="none" rtlCol="0">
            <a:spAutoFit/>
          </a:bodyPr>
          <a:lstStyle/>
          <a:p>
            <a:r>
              <a:rPr lang="en-US" dirty="0" smtClean="0">
                <a:solidFill>
                  <a:srgbClr val="00B0F0"/>
                </a:solidFill>
              </a:rPr>
              <a:t>d10</a:t>
            </a:r>
            <a:endParaRPr lang="en-US" dirty="0">
              <a:solidFill>
                <a:srgbClr val="00B0F0"/>
              </a:solidFill>
            </a:endParaRPr>
          </a:p>
        </p:txBody>
      </p:sp>
      <p:sp>
        <p:nvSpPr>
          <p:cNvPr id="27" name="TextBox 26"/>
          <p:cNvSpPr txBox="1"/>
          <p:nvPr/>
        </p:nvSpPr>
        <p:spPr>
          <a:xfrm>
            <a:off x="5486400" y="4495800"/>
            <a:ext cx="442750" cy="369332"/>
          </a:xfrm>
          <a:prstGeom prst="rect">
            <a:avLst/>
          </a:prstGeom>
          <a:noFill/>
        </p:spPr>
        <p:txBody>
          <a:bodyPr wrap="none" rtlCol="0">
            <a:spAutoFit/>
          </a:bodyPr>
          <a:lstStyle/>
          <a:p>
            <a:r>
              <a:rPr lang="en-US" dirty="0" smtClean="0">
                <a:solidFill>
                  <a:srgbClr val="00B0F0"/>
                </a:solidFill>
              </a:rPr>
              <a:t>d9</a:t>
            </a:r>
            <a:endParaRPr lang="en-US" dirty="0">
              <a:solidFill>
                <a:srgbClr val="00B0F0"/>
              </a:solidFill>
            </a:endParaRPr>
          </a:p>
        </p:txBody>
      </p:sp>
      <p:sp>
        <p:nvSpPr>
          <p:cNvPr id="28" name="TextBox 27"/>
          <p:cNvSpPr txBox="1"/>
          <p:nvPr/>
        </p:nvSpPr>
        <p:spPr>
          <a:xfrm>
            <a:off x="6629400" y="4495800"/>
            <a:ext cx="460382" cy="369332"/>
          </a:xfrm>
          <a:prstGeom prst="rect">
            <a:avLst/>
          </a:prstGeom>
          <a:noFill/>
        </p:spPr>
        <p:txBody>
          <a:bodyPr wrap="none" rtlCol="0">
            <a:spAutoFit/>
          </a:bodyPr>
          <a:lstStyle/>
          <a:p>
            <a:r>
              <a:rPr lang="en-US" dirty="0" smtClean="0">
                <a:solidFill>
                  <a:srgbClr val="00B0F0"/>
                </a:solidFill>
              </a:rPr>
              <a:t>d11</a:t>
            </a:r>
            <a:endParaRPr lang="en-US" dirty="0">
              <a:solidFill>
                <a:srgbClr val="00B0F0"/>
              </a:solidFill>
            </a:endParaRPr>
          </a:p>
        </p:txBody>
      </p:sp>
      <p:sp>
        <p:nvSpPr>
          <p:cNvPr id="29" name="TextBox 28"/>
          <p:cNvSpPr txBox="1"/>
          <p:nvPr/>
        </p:nvSpPr>
        <p:spPr>
          <a:xfrm>
            <a:off x="7543800" y="4495800"/>
            <a:ext cx="491801" cy="369332"/>
          </a:xfrm>
          <a:prstGeom prst="rect">
            <a:avLst/>
          </a:prstGeom>
          <a:noFill/>
        </p:spPr>
        <p:txBody>
          <a:bodyPr wrap="none" rtlCol="0">
            <a:spAutoFit/>
          </a:bodyPr>
          <a:lstStyle/>
          <a:p>
            <a:r>
              <a:rPr lang="en-US" dirty="0" smtClean="0">
                <a:solidFill>
                  <a:srgbClr val="00B0F0"/>
                </a:solidFill>
              </a:rPr>
              <a:t>d13</a:t>
            </a:r>
            <a:endParaRPr lang="en-US" dirty="0">
              <a:solidFill>
                <a:srgbClr val="00B0F0"/>
              </a:solidFill>
            </a:endParaRPr>
          </a:p>
        </p:txBody>
      </p:sp>
      <p:sp>
        <p:nvSpPr>
          <p:cNvPr id="30" name="TextBox 29"/>
          <p:cNvSpPr txBox="1"/>
          <p:nvPr/>
        </p:nvSpPr>
        <p:spPr>
          <a:xfrm>
            <a:off x="7086600" y="4495800"/>
            <a:ext cx="500458" cy="369332"/>
          </a:xfrm>
          <a:prstGeom prst="rect">
            <a:avLst/>
          </a:prstGeom>
          <a:noFill/>
        </p:spPr>
        <p:txBody>
          <a:bodyPr wrap="none" rtlCol="0">
            <a:spAutoFit/>
          </a:bodyPr>
          <a:lstStyle/>
          <a:p>
            <a:r>
              <a:rPr lang="en-US" dirty="0" smtClean="0">
                <a:solidFill>
                  <a:srgbClr val="00B0F0"/>
                </a:solidFill>
              </a:rPr>
              <a:t>d12</a:t>
            </a:r>
            <a:endParaRPr lang="en-US" dirty="0">
              <a:solidFill>
                <a:srgbClr val="00B0F0"/>
              </a:solidFill>
            </a:endParaRPr>
          </a:p>
        </p:txBody>
      </p:sp>
      <p:cxnSp>
        <p:nvCxnSpPr>
          <p:cNvPr id="33" name="Straight Arrow Connector 32"/>
          <p:cNvCxnSpPr>
            <a:stCxn id="9" idx="2"/>
            <a:endCxn id="14" idx="0"/>
          </p:cNvCxnSpPr>
          <p:nvPr/>
        </p:nvCxnSpPr>
        <p:spPr>
          <a:xfrm rot="16200000" flipH="1">
            <a:off x="183080" y="3570356"/>
            <a:ext cx="1307068" cy="5438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24200" y="6019800"/>
            <a:ext cx="973664" cy="369332"/>
          </a:xfrm>
          <a:prstGeom prst="rect">
            <a:avLst/>
          </a:prstGeom>
          <a:noFill/>
        </p:spPr>
        <p:txBody>
          <a:bodyPr wrap="none" rtlCol="0">
            <a:spAutoFit/>
          </a:bodyPr>
          <a:lstStyle/>
          <a:p>
            <a:r>
              <a:rPr lang="en-US" dirty="0" smtClean="0">
                <a:solidFill>
                  <a:srgbClr val="FF0000"/>
                </a:solidFill>
              </a:rPr>
              <a:t>window</a:t>
            </a:r>
            <a:endParaRPr lang="en-US" dirty="0">
              <a:solidFill>
                <a:srgbClr val="FF0000"/>
              </a:solidFill>
            </a:endParaRP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9" idx="2"/>
            <a:endCxn id="19" idx="0"/>
          </p:cNvCxnSpPr>
          <p:nvPr/>
        </p:nvCxnSpPr>
        <p:spPr>
          <a:xfrm rot="16200000" flipH="1">
            <a:off x="995603" y="2757833"/>
            <a:ext cx="1307068" cy="216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0" idx="2"/>
            <a:endCxn id="18" idx="0"/>
          </p:cNvCxnSpPr>
          <p:nvPr/>
        </p:nvCxnSpPr>
        <p:spPr>
          <a:xfrm rot="16200000" flipH="1">
            <a:off x="850817" y="3760856"/>
            <a:ext cx="1307068" cy="16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0" idx="2"/>
            <a:endCxn id="24" idx="0"/>
          </p:cNvCxnSpPr>
          <p:nvPr/>
        </p:nvCxnSpPr>
        <p:spPr>
          <a:xfrm rot="16200000" flipH="1">
            <a:off x="2720523" y="1891151"/>
            <a:ext cx="1307068" cy="3902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1" idx="2"/>
            <a:endCxn id="21" idx="0"/>
          </p:cNvCxnSpPr>
          <p:nvPr/>
        </p:nvCxnSpPr>
        <p:spPr>
          <a:xfrm rot="16200000" flipH="1">
            <a:off x="2220013" y="3226655"/>
            <a:ext cx="1307068" cy="1231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1" idx="2"/>
            <a:endCxn id="26" idx="0"/>
          </p:cNvCxnSpPr>
          <p:nvPr/>
        </p:nvCxnSpPr>
        <p:spPr>
          <a:xfrm rot="16200000" flipH="1">
            <a:off x="3537454" y="1909213"/>
            <a:ext cx="1307068" cy="38661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057400" y="2514600"/>
            <a:ext cx="417102" cy="369332"/>
          </a:xfrm>
          <a:prstGeom prst="rect">
            <a:avLst/>
          </a:prstGeom>
          <a:noFill/>
        </p:spPr>
        <p:txBody>
          <a:bodyPr wrap="none" rtlCol="0">
            <a:spAutoFit/>
          </a:bodyPr>
          <a:lstStyle/>
          <a:p>
            <a:r>
              <a:rPr lang="en-US" dirty="0" smtClean="0"/>
              <a:t>e4</a:t>
            </a:r>
            <a:endParaRPr lang="en-US" dirty="0"/>
          </a:p>
        </p:txBody>
      </p:sp>
      <p:sp>
        <p:nvSpPr>
          <p:cNvPr id="37" name="TextBox 36"/>
          <p:cNvSpPr txBox="1"/>
          <p:nvPr/>
        </p:nvSpPr>
        <p:spPr>
          <a:xfrm>
            <a:off x="3962400" y="2819400"/>
            <a:ext cx="404278" cy="369332"/>
          </a:xfrm>
          <a:prstGeom prst="rect">
            <a:avLst/>
          </a:prstGeom>
          <a:noFill/>
        </p:spPr>
        <p:txBody>
          <a:bodyPr wrap="none" rtlCol="0">
            <a:spAutoFit/>
          </a:bodyPr>
          <a:lstStyle/>
          <a:p>
            <a:r>
              <a:rPr lang="en-US" dirty="0" smtClean="0"/>
              <a:t>e5</a:t>
            </a:r>
            <a:endParaRPr lang="en-US" dirty="0"/>
          </a:p>
        </p:txBody>
      </p:sp>
      <p:cxnSp>
        <p:nvCxnSpPr>
          <p:cNvPr id="45" name="Straight Arrow Connector 44"/>
          <p:cNvCxnSpPr>
            <a:stCxn id="36" idx="2"/>
            <a:endCxn id="21" idx="0"/>
          </p:cNvCxnSpPr>
          <p:nvPr/>
        </p:nvCxnSpPr>
        <p:spPr>
          <a:xfrm rot="16200000" flipH="1">
            <a:off x="2071620" y="3078262"/>
            <a:ext cx="1611868" cy="1223207"/>
          </a:xfrm>
          <a:prstGeom prst="straightConnector1">
            <a:avLst/>
          </a:prstGeom>
          <a:ln w="25400">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6" idx="2"/>
            <a:endCxn id="26" idx="0"/>
          </p:cNvCxnSpPr>
          <p:nvPr/>
        </p:nvCxnSpPr>
        <p:spPr>
          <a:xfrm rot="16200000" flipH="1">
            <a:off x="3389062" y="1760821"/>
            <a:ext cx="1611868" cy="3858090"/>
          </a:xfrm>
          <a:prstGeom prst="straightConnector1">
            <a:avLst/>
          </a:prstGeom>
          <a:ln w="25400">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7" idx="2"/>
            <a:endCxn id="22" idx="0"/>
          </p:cNvCxnSpPr>
          <p:nvPr/>
        </p:nvCxnSpPr>
        <p:spPr>
          <a:xfrm rot="16200000" flipH="1">
            <a:off x="3634522" y="3718749"/>
            <a:ext cx="1307068" cy="247034"/>
          </a:xfrm>
          <a:prstGeom prst="straightConnector1">
            <a:avLst/>
          </a:prstGeom>
          <a:ln w="25400">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37" idx="2"/>
            <a:endCxn id="24" idx="0"/>
          </p:cNvCxnSpPr>
          <p:nvPr/>
        </p:nvCxnSpPr>
        <p:spPr>
          <a:xfrm rot="16200000" flipH="1">
            <a:off x="4091321" y="3261949"/>
            <a:ext cx="1307068" cy="1160633"/>
          </a:xfrm>
          <a:prstGeom prst="straightConnector1">
            <a:avLst/>
          </a:prstGeom>
          <a:ln w="25400">
            <a:prstDash val="sys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 Birth Move</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29600" y="3200400"/>
            <a:ext cx="643125" cy="369332"/>
          </a:xfrm>
          <a:prstGeom prst="rect">
            <a:avLst/>
          </a:prstGeom>
          <a:noFill/>
        </p:spPr>
        <p:txBody>
          <a:bodyPr wrap="none" rtlCol="0">
            <a:spAutoFit/>
          </a:bodyPr>
          <a:lstStyle/>
          <a:p>
            <a:r>
              <a:rPr lang="en-US" dirty="0" smtClean="0"/>
              <a:t>time</a:t>
            </a:r>
            <a:endParaRPr lang="en-US" dirty="0"/>
          </a:p>
        </p:txBody>
      </p:sp>
      <p:sp>
        <p:nvSpPr>
          <p:cNvPr id="9" name="TextBox 8"/>
          <p:cNvSpPr txBox="1"/>
          <p:nvPr/>
        </p:nvSpPr>
        <p:spPr>
          <a:xfrm>
            <a:off x="381000" y="2819400"/>
            <a:ext cx="367408" cy="369332"/>
          </a:xfrm>
          <a:prstGeom prst="rect">
            <a:avLst/>
          </a:prstGeom>
          <a:noFill/>
        </p:spPr>
        <p:txBody>
          <a:bodyPr wrap="none" rtlCol="0">
            <a:spAutoFit/>
          </a:bodyPr>
          <a:lstStyle/>
          <a:p>
            <a:r>
              <a:rPr lang="en-US" dirty="0" smtClean="0"/>
              <a:t>e1</a:t>
            </a:r>
            <a:endParaRPr lang="en-US" dirty="0"/>
          </a:p>
        </p:txBody>
      </p:sp>
      <p:sp>
        <p:nvSpPr>
          <p:cNvPr id="10" name="TextBox 9"/>
          <p:cNvSpPr txBox="1"/>
          <p:nvPr/>
        </p:nvSpPr>
        <p:spPr>
          <a:xfrm>
            <a:off x="1219200" y="2819400"/>
            <a:ext cx="407484" cy="369332"/>
          </a:xfrm>
          <a:prstGeom prst="rect">
            <a:avLst/>
          </a:prstGeom>
          <a:noFill/>
        </p:spPr>
        <p:txBody>
          <a:bodyPr wrap="none" rtlCol="0">
            <a:spAutoFit/>
          </a:bodyPr>
          <a:lstStyle/>
          <a:p>
            <a:r>
              <a:rPr lang="en-US" dirty="0" smtClean="0"/>
              <a:t>e2</a:t>
            </a:r>
            <a:endParaRPr lang="en-US" dirty="0"/>
          </a:p>
        </p:txBody>
      </p:sp>
      <p:sp>
        <p:nvSpPr>
          <p:cNvPr id="11" name="TextBox 10"/>
          <p:cNvSpPr txBox="1"/>
          <p:nvPr/>
        </p:nvSpPr>
        <p:spPr>
          <a:xfrm>
            <a:off x="2057400" y="2819400"/>
            <a:ext cx="401072" cy="369332"/>
          </a:xfrm>
          <a:prstGeom prst="rect">
            <a:avLst/>
          </a:prstGeom>
          <a:noFill/>
        </p:spPr>
        <p:txBody>
          <a:bodyPr wrap="none" rtlCol="0">
            <a:spAutoFit/>
          </a:bodyPr>
          <a:lstStyle/>
          <a:p>
            <a:r>
              <a:rPr lang="en-US" dirty="0" smtClean="0"/>
              <a:t>e3</a:t>
            </a:r>
            <a:endParaRPr lang="en-US" dirty="0"/>
          </a:p>
        </p:txBody>
      </p:sp>
      <p:sp>
        <p:nvSpPr>
          <p:cNvPr id="14" name="TextBox 13"/>
          <p:cNvSpPr txBox="1"/>
          <p:nvPr/>
        </p:nvSpPr>
        <p:spPr>
          <a:xfrm>
            <a:off x="914400" y="4495800"/>
            <a:ext cx="388248" cy="369332"/>
          </a:xfrm>
          <a:prstGeom prst="rect">
            <a:avLst/>
          </a:prstGeom>
          <a:noFill/>
        </p:spPr>
        <p:txBody>
          <a:bodyPr wrap="none" rtlCol="0">
            <a:spAutoFit/>
          </a:bodyPr>
          <a:lstStyle/>
          <a:p>
            <a:r>
              <a:rPr lang="en-US" dirty="0" smtClean="0">
                <a:solidFill>
                  <a:srgbClr val="00B0F0"/>
                </a:solidFill>
              </a:rPr>
              <a:t>d1</a:t>
            </a:r>
            <a:endParaRPr lang="en-US" dirty="0">
              <a:solidFill>
                <a:srgbClr val="00B0F0"/>
              </a:solidFill>
            </a:endParaRPr>
          </a:p>
        </p:txBody>
      </p:sp>
      <p:sp>
        <p:nvSpPr>
          <p:cNvPr id="16" name="TextBox 15"/>
          <p:cNvSpPr txBox="1"/>
          <p:nvPr/>
        </p:nvSpPr>
        <p:spPr>
          <a:xfrm flipH="1">
            <a:off x="4191000" y="2133600"/>
            <a:ext cx="868681" cy="369332"/>
          </a:xfrm>
          <a:prstGeom prst="rect">
            <a:avLst/>
          </a:prstGeom>
          <a:noFill/>
        </p:spPr>
        <p:txBody>
          <a:bodyPr wrap="square" rtlCol="0">
            <a:spAutoFit/>
          </a:bodyPr>
          <a:lstStyle/>
          <a:p>
            <a:r>
              <a:rPr lang="en-US" dirty="0" smtClean="0"/>
              <a:t>Events</a:t>
            </a:r>
            <a:endParaRPr lang="en-US" dirty="0"/>
          </a:p>
        </p:txBody>
      </p:sp>
      <p:sp>
        <p:nvSpPr>
          <p:cNvPr id="17" name="TextBox 16"/>
          <p:cNvSpPr txBox="1"/>
          <p:nvPr/>
        </p:nvSpPr>
        <p:spPr>
          <a:xfrm>
            <a:off x="3886200" y="5257800"/>
            <a:ext cx="1263295" cy="369332"/>
          </a:xfrm>
          <a:prstGeom prst="rect">
            <a:avLst/>
          </a:prstGeom>
          <a:noFill/>
        </p:spPr>
        <p:txBody>
          <a:bodyPr wrap="none" rtlCol="0">
            <a:spAutoFit/>
          </a:bodyPr>
          <a:lstStyle/>
          <a:p>
            <a:r>
              <a:rPr lang="en-US" dirty="0" smtClean="0">
                <a:solidFill>
                  <a:srgbClr val="00B0F0"/>
                </a:solidFill>
              </a:rPr>
              <a:t>Detections</a:t>
            </a:r>
            <a:endParaRPr lang="en-US" dirty="0">
              <a:solidFill>
                <a:srgbClr val="00B0F0"/>
              </a:solidFill>
            </a:endParaRPr>
          </a:p>
        </p:txBody>
      </p:sp>
      <p:sp>
        <p:nvSpPr>
          <p:cNvPr id="18" name="TextBox 17"/>
          <p:cNvSpPr txBox="1"/>
          <p:nvPr/>
        </p:nvSpPr>
        <p:spPr>
          <a:xfrm>
            <a:off x="1371600" y="4495800"/>
            <a:ext cx="428322" cy="369332"/>
          </a:xfrm>
          <a:prstGeom prst="rect">
            <a:avLst/>
          </a:prstGeom>
          <a:noFill/>
        </p:spPr>
        <p:txBody>
          <a:bodyPr wrap="none" rtlCol="0">
            <a:spAutoFit/>
          </a:bodyPr>
          <a:lstStyle/>
          <a:p>
            <a:r>
              <a:rPr lang="en-US" dirty="0" smtClean="0">
                <a:solidFill>
                  <a:srgbClr val="00B0F0"/>
                </a:solidFill>
              </a:rPr>
              <a:t>d2</a:t>
            </a:r>
            <a:endParaRPr lang="en-US" dirty="0">
              <a:solidFill>
                <a:srgbClr val="00B0F0"/>
              </a:solidFill>
            </a:endParaRPr>
          </a:p>
        </p:txBody>
      </p:sp>
      <p:sp>
        <p:nvSpPr>
          <p:cNvPr id="19" name="TextBox 18"/>
          <p:cNvSpPr txBox="1"/>
          <p:nvPr/>
        </p:nvSpPr>
        <p:spPr>
          <a:xfrm>
            <a:off x="2514600" y="4495800"/>
            <a:ext cx="437940" cy="369332"/>
          </a:xfrm>
          <a:prstGeom prst="rect">
            <a:avLst/>
          </a:prstGeom>
          <a:noFill/>
        </p:spPr>
        <p:txBody>
          <a:bodyPr wrap="none" rtlCol="0">
            <a:spAutoFit/>
          </a:bodyPr>
          <a:lstStyle/>
          <a:p>
            <a:r>
              <a:rPr lang="en-US" dirty="0" smtClean="0">
                <a:solidFill>
                  <a:srgbClr val="00B0F0"/>
                </a:solidFill>
              </a:rPr>
              <a:t>d4</a:t>
            </a:r>
            <a:endParaRPr lang="en-US" dirty="0">
              <a:solidFill>
                <a:srgbClr val="00B0F0"/>
              </a:solidFill>
            </a:endParaRPr>
          </a:p>
        </p:txBody>
      </p:sp>
      <p:sp>
        <p:nvSpPr>
          <p:cNvPr id="20" name="TextBox 19"/>
          <p:cNvSpPr txBox="1"/>
          <p:nvPr/>
        </p:nvSpPr>
        <p:spPr>
          <a:xfrm>
            <a:off x="1905000" y="4495800"/>
            <a:ext cx="457200" cy="369332"/>
          </a:xfrm>
          <a:prstGeom prst="rect">
            <a:avLst/>
          </a:prstGeom>
          <a:noFill/>
        </p:spPr>
        <p:txBody>
          <a:bodyPr wrap="square" rtlCol="0">
            <a:spAutoFit/>
          </a:bodyPr>
          <a:lstStyle/>
          <a:p>
            <a:r>
              <a:rPr lang="en-US" dirty="0" smtClean="0">
                <a:solidFill>
                  <a:srgbClr val="00B0F0"/>
                </a:solidFill>
              </a:rPr>
              <a:t>d3</a:t>
            </a:r>
            <a:endParaRPr lang="en-US" dirty="0">
              <a:solidFill>
                <a:srgbClr val="00B0F0"/>
              </a:solidFill>
            </a:endParaRPr>
          </a:p>
        </p:txBody>
      </p:sp>
      <p:sp>
        <p:nvSpPr>
          <p:cNvPr id="21" name="TextBox 20"/>
          <p:cNvSpPr txBox="1"/>
          <p:nvPr/>
        </p:nvSpPr>
        <p:spPr>
          <a:xfrm>
            <a:off x="32766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2" name="TextBox 21"/>
          <p:cNvSpPr txBox="1"/>
          <p:nvPr/>
        </p:nvSpPr>
        <p:spPr>
          <a:xfrm>
            <a:off x="4191000" y="4495800"/>
            <a:ext cx="441146" cy="369332"/>
          </a:xfrm>
          <a:prstGeom prst="rect">
            <a:avLst/>
          </a:prstGeom>
          <a:noFill/>
        </p:spPr>
        <p:txBody>
          <a:bodyPr wrap="none" rtlCol="0">
            <a:spAutoFit/>
          </a:bodyPr>
          <a:lstStyle/>
          <a:p>
            <a:r>
              <a:rPr lang="en-US" dirty="0" smtClean="0">
                <a:solidFill>
                  <a:srgbClr val="00B0F0"/>
                </a:solidFill>
              </a:rPr>
              <a:t>d6</a:t>
            </a:r>
            <a:endParaRPr lang="en-US" dirty="0">
              <a:solidFill>
                <a:srgbClr val="00B0F0"/>
              </a:solidFill>
            </a:endParaRPr>
          </a:p>
        </p:txBody>
      </p:sp>
      <p:sp>
        <p:nvSpPr>
          <p:cNvPr id="23" name="TextBox 22"/>
          <p:cNvSpPr txBox="1"/>
          <p:nvPr/>
        </p:nvSpPr>
        <p:spPr>
          <a:xfrm>
            <a:off x="38100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4" name="TextBox 23"/>
          <p:cNvSpPr txBox="1"/>
          <p:nvPr/>
        </p:nvSpPr>
        <p:spPr>
          <a:xfrm>
            <a:off x="5105400" y="4495800"/>
            <a:ext cx="439544" cy="369332"/>
          </a:xfrm>
          <a:prstGeom prst="rect">
            <a:avLst/>
          </a:prstGeom>
          <a:noFill/>
        </p:spPr>
        <p:txBody>
          <a:bodyPr wrap="none" rtlCol="0">
            <a:spAutoFit/>
          </a:bodyPr>
          <a:lstStyle/>
          <a:p>
            <a:r>
              <a:rPr lang="en-US" dirty="0" smtClean="0">
                <a:solidFill>
                  <a:srgbClr val="00B0F0"/>
                </a:solidFill>
              </a:rPr>
              <a:t>d8</a:t>
            </a:r>
            <a:endParaRPr lang="en-US" dirty="0">
              <a:solidFill>
                <a:srgbClr val="00B0F0"/>
              </a:solidFill>
            </a:endParaRPr>
          </a:p>
        </p:txBody>
      </p:sp>
      <p:sp>
        <p:nvSpPr>
          <p:cNvPr id="25" name="TextBox 24"/>
          <p:cNvSpPr txBox="1"/>
          <p:nvPr/>
        </p:nvSpPr>
        <p:spPr>
          <a:xfrm>
            <a:off x="4572000" y="4495800"/>
            <a:ext cx="428322" cy="369332"/>
          </a:xfrm>
          <a:prstGeom prst="rect">
            <a:avLst/>
          </a:prstGeom>
          <a:noFill/>
        </p:spPr>
        <p:txBody>
          <a:bodyPr wrap="none" rtlCol="0">
            <a:spAutoFit/>
          </a:bodyPr>
          <a:lstStyle/>
          <a:p>
            <a:r>
              <a:rPr lang="en-US" dirty="0" smtClean="0">
                <a:solidFill>
                  <a:srgbClr val="00B0F0"/>
                </a:solidFill>
              </a:rPr>
              <a:t>d7</a:t>
            </a:r>
            <a:endParaRPr lang="en-US" dirty="0">
              <a:solidFill>
                <a:srgbClr val="00B0F0"/>
              </a:solidFill>
            </a:endParaRPr>
          </a:p>
        </p:txBody>
      </p:sp>
      <p:sp>
        <p:nvSpPr>
          <p:cNvPr id="26" name="TextBox 25"/>
          <p:cNvSpPr txBox="1"/>
          <p:nvPr/>
        </p:nvSpPr>
        <p:spPr>
          <a:xfrm>
            <a:off x="5867400" y="4495800"/>
            <a:ext cx="513282" cy="369332"/>
          </a:xfrm>
          <a:prstGeom prst="rect">
            <a:avLst/>
          </a:prstGeom>
          <a:noFill/>
        </p:spPr>
        <p:txBody>
          <a:bodyPr wrap="none" rtlCol="0">
            <a:spAutoFit/>
          </a:bodyPr>
          <a:lstStyle/>
          <a:p>
            <a:r>
              <a:rPr lang="en-US" dirty="0" smtClean="0">
                <a:solidFill>
                  <a:srgbClr val="00B0F0"/>
                </a:solidFill>
              </a:rPr>
              <a:t>d10</a:t>
            </a:r>
            <a:endParaRPr lang="en-US" dirty="0">
              <a:solidFill>
                <a:srgbClr val="00B0F0"/>
              </a:solidFill>
            </a:endParaRPr>
          </a:p>
        </p:txBody>
      </p:sp>
      <p:sp>
        <p:nvSpPr>
          <p:cNvPr id="27" name="TextBox 26"/>
          <p:cNvSpPr txBox="1"/>
          <p:nvPr/>
        </p:nvSpPr>
        <p:spPr>
          <a:xfrm>
            <a:off x="5486400" y="4495800"/>
            <a:ext cx="442750" cy="369332"/>
          </a:xfrm>
          <a:prstGeom prst="rect">
            <a:avLst/>
          </a:prstGeom>
          <a:noFill/>
        </p:spPr>
        <p:txBody>
          <a:bodyPr wrap="none" rtlCol="0">
            <a:spAutoFit/>
          </a:bodyPr>
          <a:lstStyle/>
          <a:p>
            <a:r>
              <a:rPr lang="en-US" dirty="0" smtClean="0">
                <a:solidFill>
                  <a:srgbClr val="00B0F0"/>
                </a:solidFill>
              </a:rPr>
              <a:t>d9</a:t>
            </a:r>
            <a:endParaRPr lang="en-US" dirty="0">
              <a:solidFill>
                <a:srgbClr val="00B0F0"/>
              </a:solidFill>
            </a:endParaRPr>
          </a:p>
        </p:txBody>
      </p:sp>
      <p:sp>
        <p:nvSpPr>
          <p:cNvPr id="28" name="TextBox 27"/>
          <p:cNvSpPr txBox="1"/>
          <p:nvPr/>
        </p:nvSpPr>
        <p:spPr>
          <a:xfrm>
            <a:off x="6629400" y="4495800"/>
            <a:ext cx="460382" cy="369332"/>
          </a:xfrm>
          <a:prstGeom prst="rect">
            <a:avLst/>
          </a:prstGeom>
          <a:noFill/>
        </p:spPr>
        <p:txBody>
          <a:bodyPr wrap="none" rtlCol="0">
            <a:spAutoFit/>
          </a:bodyPr>
          <a:lstStyle/>
          <a:p>
            <a:r>
              <a:rPr lang="en-US" dirty="0" smtClean="0">
                <a:solidFill>
                  <a:srgbClr val="00B0F0"/>
                </a:solidFill>
              </a:rPr>
              <a:t>d11</a:t>
            </a:r>
            <a:endParaRPr lang="en-US" dirty="0">
              <a:solidFill>
                <a:srgbClr val="00B0F0"/>
              </a:solidFill>
            </a:endParaRPr>
          </a:p>
        </p:txBody>
      </p:sp>
      <p:sp>
        <p:nvSpPr>
          <p:cNvPr id="29" name="TextBox 28"/>
          <p:cNvSpPr txBox="1"/>
          <p:nvPr/>
        </p:nvSpPr>
        <p:spPr>
          <a:xfrm>
            <a:off x="7543800" y="4495800"/>
            <a:ext cx="491801" cy="369332"/>
          </a:xfrm>
          <a:prstGeom prst="rect">
            <a:avLst/>
          </a:prstGeom>
          <a:noFill/>
        </p:spPr>
        <p:txBody>
          <a:bodyPr wrap="none" rtlCol="0">
            <a:spAutoFit/>
          </a:bodyPr>
          <a:lstStyle/>
          <a:p>
            <a:r>
              <a:rPr lang="en-US" dirty="0" smtClean="0">
                <a:solidFill>
                  <a:srgbClr val="00B0F0"/>
                </a:solidFill>
              </a:rPr>
              <a:t>d13</a:t>
            </a:r>
            <a:endParaRPr lang="en-US" dirty="0">
              <a:solidFill>
                <a:srgbClr val="00B0F0"/>
              </a:solidFill>
            </a:endParaRPr>
          </a:p>
        </p:txBody>
      </p:sp>
      <p:sp>
        <p:nvSpPr>
          <p:cNvPr id="30" name="TextBox 29"/>
          <p:cNvSpPr txBox="1"/>
          <p:nvPr/>
        </p:nvSpPr>
        <p:spPr>
          <a:xfrm>
            <a:off x="7086600" y="4495800"/>
            <a:ext cx="500458" cy="369332"/>
          </a:xfrm>
          <a:prstGeom prst="rect">
            <a:avLst/>
          </a:prstGeom>
          <a:noFill/>
        </p:spPr>
        <p:txBody>
          <a:bodyPr wrap="none" rtlCol="0">
            <a:spAutoFit/>
          </a:bodyPr>
          <a:lstStyle/>
          <a:p>
            <a:r>
              <a:rPr lang="en-US" dirty="0" smtClean="0">
                <a:solidFill>
                  <a:srgbClr val="00B0F0"/>
                </a:solidFill>
              </a:rPr>
              <a:t>d12</a:t>
            </a:r>
            <a:endParaRPr lang="en-US" dirty="0">
              <a:solidFill>
                <a:srgbClr val="00B0F0"/>
              </a:solidFill>
            </a:endParaRPr>
          </a:p>
        </p:txBody>
      </p:sp>
      <p:cxnSp>
        <p:nvCxnSpPr>
          <p:cNvPr id="33" name="Straight Arrow Connector 32"/>
          <p:cNvCxnSpPr>
            <a:stCxn id="9" idx="2"/>
            <a:endCxn id="14" idx="0"/>
          </p:cNvCxnSpPr>
          <p:nvPr/>
        </p:nvCxnSpPr>
        <p:spPr>
          <a:xfrm rot="16200000" flipH="1">
            <a:off x="183080" y="3570356"/>
            <a:ext cx="1307068" cy="5438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24200" y="6019800"/>
            <a:ext cx="973664" cy="369332"/>
          </a:xfrm>
          <a:prstGeom prst="rect">
            <a:avLst/>
          </a:prstGeom>
          <a:noFill/>
        </p:spPr>
        <p:txBody>
          <a:bodyPr wrap="none" rtlCol="0">
            <a:spAutoFit/>
          </a:bodyPr>
          <a:lstStyle/>
          <a:p>
            <a:r>
              <a:rPr lang="en-US" dirty="0" smtClean="0">
                <a:solidFill>
                  <a:srgbClr val="FF0000"/>
                </a:solidFill>
              </a:rPr>
              <a:t>window</a:t>
            </a:r>
            <a:endParaRPr lang="en-US" dirty="0">
              <a:solidFill>
                <a:srgbClr val="FF0000"/>
              </a:solidFill>
            </a:endParaRP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9" idx="2"/>
            <a:endCxn id="19" idx="0"/>
          </p:cNvCxnSpPr>
          <p:nvPr/>
        </p:nvCxnSpPr>
        <p:spPr>
          <a:xfrm rot="16200000" flipH="1">
            <a:off x="995603" y="2757833"/>
            <a:ext cx="1307068" cy="216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0" idx="2"/>
            <a:endCxn id="18" idx="0"/>
          </p:cNvCxnSpPr>
          <p:nvPr/>
        </p:nvCxnSpPr>
        <p:spPr>
          <a:xfrm rot="16200000" flipH="1">
            <a:off x="850817" y="3760856"/>
            <a:ext cx="1307068" cy="16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0" idx="2"/>
            <a:endCxn id="24" idx="0"/>
          </p:cNvCxnSpPr>
          <p:nvPr/>
        </p:nvCxnSpPr>
        <p:spPr>
          <a:xfrm rot="16200000" flipH="1">
            <a:off x="2720523" y="1891151"/>
            <a:ext cx="1307068" cy="3902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1" idx="2"/>
            <a:endCxn id="21" idx="0"/>
          </p:cNvCxnSpPr>
          <p:nvPr/>
        </p:nvCxnSpPr>
        <p:spPr>
          <a:xfrm rot="16200000" flipH="1">
            <a:off x="2220013" y="3226655"/>
            <a:ext cx="1307068" cy="1231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1" idx="2"/>
            <a:endCxn id="26" idx="0"/>
          </p:cNvCxnSpPr>
          <p:nvPr/>
        </p:nvCxnSpPr>
        <p:spPr>
          <a:xfrm rot="16200000" flipH="1">
            <a:off x="3537454" y="1909213"/>
            <a:ext cx="1307068" cy="38661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057400" y="2514600"/>
            <a:ext cx="417102" cy="369332"/>
          </a:xfrm>
          <a:prstGeom prst="rect">
            <a:avLst/>
          </a:prstGeom>
          <a:noFill/>
        </p:spPr>
        <p:txBody>
          <a:bodyPr wrap="none" rtlCol="0">
            <a:spAutoFit/>
          </a:bodyPr>
          <a:lstStyle/>
          <a:p>
            <a:r>
              <a:rPr lang="en-US" dirty="0" smtClean="0"/>
              <a:t>e4</a:t>
            </a:r>
            <a:endParaRPr lang="en-US" dirty="0"/>
          </a:p>
        </p:txBody>
      </p:sp>
      <p:sp>
        <p:nvSpPr>
          <p:cNvPr id="37" name="TextBox 36"/>
          <p:cNvSpPr txBox="1"/>
          <p:nvPr/>
        </p:nvSpPr>
        <p:spPr>
          <a:xfrm>
            <a:off x="3962400" y="2819400"/>
            <a:ext cx="404278" cy="369332"/>
          </a:xfrm>
          <a:prstGeom prst="rect">
            <a:avLst/>
          </a:prstGeom>
          <a:noFill/>
        </p:spPr>
        <p:txBody>
          <a:bodyPr wrap="none" rtlCol="0">
            <a:spAutoFit/>
          </a:bodyPr>
          <a:lstStyle/>
          <a:p>
            <a:r>
              <a:rPr lang="en-US" dirty="0" smtClean="0"/>
              <a:t>e5</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Inference : </a:t>
            </a:r>
            <a:r>
              <a:rPr lang="en-US" dirty="0" err="1" smtClean="0"/>
              <a:t>Reassociate</a:t>
            </a:r>
            <a:r>
              <a:rPr lang="en-US" dirty="0" smtClean="0"/>
              <a:t> Detections</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29600" y="3200400"/>
            <a:ext cx="643125" cy="369332"/>
          </a:xfrm>
          <a:prstGeom prst="rect">
            <a:avLst/>
          </a:prstGeom>
          <a:noFill/>
        </p:spPr>
        <p:txBody>
          <a:bodyPr wrap="none" rtlCol="0">
            <a:spAutoFit/>
          </a:bodyPr>
          <a:lstStyle/>
          <a:p>
            <a:r>
              <a:rPr lang="en-US" dirty="0" smtClean="0"/>
              <a:t>time</a:t>
            </a:r>
            <a:endParaRPr lang="en-US" dirty="0"/>
          </a:p>
        </p:txBody>
      </p:sp>
      <p:sp>
        <p:nvSpPr>
          <p:cNvPr id="9" name="TextBox 8"/>
          <p:cNvSpPr txBox="1"/>
          <p:nvPr/>
        </p:nvSpPr>
        <p:spPr>
          <a:xfrm>
            <a:off x="381000" y="2819400"/>
            <a:ext cx="367408" cy="369332"/>
          </a:xfrm>
          <a:prstGeom prst="rect">
            <a:avLst/>
          </a:prstGeom>
          <a:noFill/>
        </p:spPr>
        <p:txBody>
          <a:bodyPr wrap="none" rtlCol="0">
            <a:spAutoFit/>
          </a:bodyPr>
          <a:lstStyle/>
          <a:p>
            <a:r>
              <a:rPr lang="en-US" dirty="0" smtClean="0"/>
              <a:t>e1</a:t>
            </a:r>
            <a:endParaRPr lang="en-US" dirty="0"/>
          </a:p>
        </p:txBody>
      </p:sp>
      <p:sp>
        <p:nvSpPr>
          <p:cNvPr id="10" name="TextBox 9"/>
          <p:cNvSpPr txBox="1"/>
          <p:nvPr/>
        </p:nvSpPr>
        <p:spPr>
          <a:xfrm>
            <a:off x="1219200" y="2819400"/>
            <a:ext cx="407484" cy="369332"/>
          </a:xfrm>
          <a:prstGeom prst="rect">
            <a:avLst/>
          </a:prstGeom>
          <a:noFill/>
        </p:spPr>
        <p:txBody>
          <a:bodyPr wrap="none" rtlCol="0">
            <a:spAutoFit/>
          </a:bodyPr>
          <a:lstStyle/>
          <a:p>
            <a:r>
              <a:rPr lang="en-US" dirty="0" smtClean="0"/>
              <a:t>e2</a:t>
            </a:r>
            <a:endParaRPr lang="en-US" dirty="0"/>
          </a:p>
        </p:txBody>
      </p:sp>
      <p:sp>
        <p:nvSpPr>
          <p:cNvPr id="11" name="TextBox 10"/>
          <p:cNvSpPr txBox="1"/>
          <p:nvPr/>
        </p:nvSpPr>
        <p:spPr>
          <a:xfrm>
            <a:off x="2057400" y="2819400"/>
            <a:ext cx="401072" cy="369332"/>
          </a:xfrm>
          <a:prstGeom prst="rect">
            <a:avLst/>
          </a:prstGeom>
          <a:noFill/>
        </p:spPr>
        <p:txBody>
          <a:bodyPr wrap="none" rtlCol="0">
            <a:spAutoFit/>
          </a:bodyPr>
          <a:lstStyle/>
          <a:p>
            <a:r>
              <a:rPr lang="en-US" dirty="0" smtClean="0"/>
              <a:t>e3</a:t>
            </a:r>
            <a:endParaRPr lang="en-US" dirty="0"/>
          </a:p>
        </p:txBody>
      </p:sp>
      <p:sp>
        <p:nvSpPr>
          <p:cNvPr id="14" name="TextBox 13"/>
          <p:cNvSpPr txBox="1"/>
          <p:nvPr/>
        </p:nvSpPr>
        <p:spPr>
          <a:xfrm>
            <a:off x="914400" y="4495800"/>
            <a:ext cx="388248" cy="369332"/>
          </a:xfrm>
          <a:prstGeom prst="rect">
            <a:avLst/>
          </a:prstGeom>
          <a:noFill/>
        </p:spPr>
        <p:txBody>
          <a:bodyPr wrap="none" rtlCol="0">
            <a:spAutoFit/>
          </a:bodyPr>
          <a:lstStyle/>
          <a:p>
            <a:r>
              <a:rPr lang="en-US" dirty="0" smtClean="0">
                <a:solidFill>
                  <a:srgbClr val="00B0F0"/>
                </a:solidFill>
              </a:rPr>
              <a:t>d1</a:t>
            </a:r>
            <a:endParaRPr lang="en-US" dirty="0">
              <a:solidFill>
                <a:srgbClr val="00B0F0"/>
              </a:solidFill>
            </a:endParaRPr>
          </a:p>
        </p:txBody>
      </p:sp>
      <p:sp>
        <p:nvSpPr>
          <p:cNvPr id="16" name="TextBox 15"/>
          <p:cNvSpPr txBox="1"/>
          <p:nvPr/>
        </p:nvSpPr>
        <p:spPr>
          <a:xfrm flipH="1">
            <a:off x="4191000" y="2133600"/>
            <a:ext cx="868681" cy="369332"/>
          </a:xfrm>
          <a:prstGeom prst="rect">
            <a:avLst/>
          </a:prstGeom>
          <a:noFill/>
        </p:spPr>
        <p:txBody>
          <a:bodyPr wrap="square" rtlCol="0">
            <a:spAutoFit/>
          </a:bodyPr>
          <a:lstStyle/>
          <a:p>
            <a:r>
              <a:rPr lang="en-US" dirty="0" smtClean="0"/>
              <a:t>Events</a:t>
            </a:r>
            <a:endParaRPr lang="en-US" dirty="0"/>
          </a:p>
        </p:txBody>
      </p:sp>
      <p:sp>
        <p:nvSpPr>
          <p:cNvPr id="17" name="TextBox 16"/>
          <p:cNvSpPr txBox="1"/>
          <p:nvPr/>
        </p:nvSpPr>
        <p:spPr>
          <a:xfrm>
            <a:off x="3886200" y="5257800"/>
            <a:ext cx="1263295" cy="369332"/>
          </a:xfrm>
          <a:prstGeom prst="rect">
            <a:avLst/>
          </a:prstGeom>
          <a:noFill/>
        </p:spPr>
        <p:txBody>
          <a:bodyPr wrap="none" rtlCol="0">
            <a:spAutoFit/>
          </a:bodyPr>
          <a:lstStyle/>
          <a:p>
            <a:r>
              <a:rPr lang="en-US" dirty="0" smtClean="0">
                <a:solidFill>
                  <a:srgbClr val="00B0F0"/>
                </a:solidFill>
              </a:rPr>
              <a:t>Detections</a:t>
            </a:r>
            <a:endParaRPr lang="en-US" dirty="0">
              <a:solidFill>
                <a:srgbClr val="00B0F0"/>
              </a:solidFill>
            </a:endParaRPr>
          </a:p>
        </p:txBody>
      </p:sp>
      <p:sp>
        <p:nvSpPr>
          <p:cNvPr id="18" name="TextBox 17"/>
          <p:cNvSpPr txBox="1"/>
          <p:nvPr/>
        </p:nvSpPr>
        <p:spPr>
          <a:xfrm>
            <a:off x="1371600" y="4495800"/>
            <a:ext cx="428322" cy="369332"/>
          </a:xfrm>
          <a:prstGeom prst="rect">
            <a:avLst/>
          </a:prstGeom>
          <a:noFill/>
        </p:spPr>
        <p:txBody>
          <a:bodyPr wrap="none" rtlCol="0">
            <a:spAutoFit/>
          </a:bodyPr>
          <a:lstStyle/>
          <a:p>
            <a:r>
              <a:rPr lang="en-US" dirty="0" smtClean="0">
                <a:solidFill>
                  <a:srgbClr val="00B0F0"/>
                </a:solidFill>
              </a:rPr>
              <a:t>d2</a:t>
            </a:r>
            <a:endParaRPr lang="en-US" dirty="0">
              <a:solidFill>
                <a:srgbClr val="00B0F0"/>
              </a:solidFill>
            </a:endParaRPr>
          </a:p>
        </p:txBody>
      </p:sp>
      <p:sp>
        <p:nvSpPr>
          <p:cNvPr id="19" name="TextBox 18"/>
          <p:cNvSpPr txBox="1"/>
          <p:nvPr/>
        </p:nvSpPr>
        <p:spPr>
          <a:xfrm>
            <a:off x="2514600" y="4495800"/>
            <a:ext cx="437940" cy="369332"/>
          </a:xfrm>
          <a:prstGeom prst="rect">
            <a:avLst/>
          </a:prstGeom>
          <a:noFill/>
        </p:spPr>
        <p:txBody>
          <a:bodyPr wrap="none" rtlCol="0">
            <a:spAutoFit/>
          </a:bodyPr>
          <a:lstStyle/>
          <a:p>
            <a:r>
              <a:rPr lang="en-US" dirty="0" smtClean="0">
                <a:solidFill>
                  <a:srgbClr val="00B0F0"/>
                </a:solidFill>
              </a:rPr>
              <a:t>d4</a:t>
            </a:r>
            <a:endParaRPr lang="en-US" dirty="0">
              <a:solidFill>
                <a:srgbClr val="00B0F0"/>
              </a:solidFill>
            </a:endParaRPr>
          </a:p>
        </p:txBody>
      </p:sp>
      <p:sp>
        <p:nvSpPr>
          <p:cNvPr id="20" name="TextBox 19"/>
          <p:cNvSpPr txBox="1"/>
          <p:nvPr/>
        </p:nvSpPr>
        <p:spPr>
          <a:xfrm>
            <a:off x="1905000" y="4495800"/>
            <a:ext cx="457200" cy="369332"/>
          </a:xfrm>
          <a:prstGeom prst="rect">
            <a:avLst/>
          </a:prstGeom>
          <a:noFill/>
        </p:spPr>
        <p:txBody>
          <a:bodyPr wrap="square" rtlCol="0">
            <a:spAutoFit/>
          </a:bodyPr>
          <a:lstStyle/>
          <a:p>
            <a:r>
              <a:rPr lang="en-US" dirty="0" smtClean="0">
                <a:solidFill>
                  <a:srgbClr val="00B0F0"/>
                </a:solidFill>
              </a:rPr>
              <a:t>d3</a:t>
            </a:r>
            <a:endParaRPr lang="en-US" dirty="0">
              <a:solidFill>
                <a:srgbClr val="00B0F0"/>
              </a:solidFill>
            </a:endParaRPr>
          </a:p>
        </p:txBody>
      </p:sp>
      <p:sp>
        <p:nvSpPr>
          <p:cNvPr id="21" name="TextBox 20"/>
          <p:cNvSpPr txBox="1"/>
          <p:nvPr/>
        </p:nvSpPr>
        <p:spPr>
          <a:xfrm>
            <a:off x="32766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2" name="TextBox 21"/>
          <p:cNvSpPr txBox="1"/>
          <p:nvPr/>
        </p:nvSpPr>
        <p:spPr>
          <a:xfrm>
            <a:off x="4191000" y="4495800"/>
            <a:ext cx="441146" cy="369332"/>
          </a:xfrm>
          <a:prstGeom prst="rect">
            <a:avLst/>
          </a:prstGeom>
          <a:noFill/>
        </p:spPr>
        <p:txBody>
          <a:bodyPr wrap="none" rtlCol="0">
            <a:spAutoFit/>
          </a:bodyPr>
          <a:lstStyle/>
          <a:p>
            <a:r>
              <a:rPr lang="en-US" dirty="0" smtClean="0">
                <a:solidFill>
                  <a:srgbClr val="00B0F0"/>
                </a:solidFill>
              </a:rPr>
              <a:t>d6</a:t>
            </a:r>
            <a:endParaRPr lang="en-US" dirty="0">
              <a:solidFill>
                <a:srgbClr val="00B0F0"/>
              </a:solidFill>
            </a:endParaRPr>
          </a:p>
        </p:txBody>
      </p:sp>
      <p:sp>
        <p:nvSpPr>
          <p:cNvPr id="23" name="TextBox 22"/>
          <p:cNvSpPr txBox="1"/>
          <p:nvPr/>
        </p:nvSpPr>
        <p:spPr>
          <a:xfrm>
            <a:off x="38100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4" name="TextBox 23"/>
          <p:cNvSpPr txBox="1"/>
          <p:nvPr/>
        </p:nvSpPr>
        <p:spPr>
          <a:xfrm>
            <a:off x="5105400" y="4495800"/>
            <a:ext cx="439544" cy="369332"/>
          </a:xfrm>
          <a:prstGeom prst="rect">
            <a:avLst/>
          </a:prstGeom>
          <a:noFill/>
        </p:spPr>
        <p:txBody>
          <a:bodyPr wrap="none" rtlCol="0">
            <a:spAutoFit/>
          </a:bodyPr>
          <a:lstStyle/>
          <a:p>
            <a:r>
              <a:rPr lang="en-US" dirty="0" smtClean="0">
                <a:solidFill>
                  <a:srgbClr val="00B0F0"/>
                </a:solidFill>
              </a:rPr>
              <a:t>d8</a:t>
            </a:r>
            <a:endParaRPr lang="en-US" dirty="0">
              <a:solidFill>
                <a:srgbClr val="00B0F0"/>
              </a:solidFill>
            </a:endParaRPr>
          </a:p>
        </p:txBody>
      </p:sp>
      <p:sp>
        <p:nvSpPr>
          <p:cNvPr id="25" name="TextBox 24"/>
          <p:cNvSpPr txBox="1"/>
          <p:nvPr/>
        </p:nvSpPr>
        <p:spPr>
          <a:xfrm>
            <a:off x="4572000" y="4495800"/>
            <a:ext cx="428322" cy="369332"/>
          </a:xfrm>
          <a:prstGeom prst="rect">
            <a:avLst/>
          </a:prstGeom>
          <a:noFill/>
        </p:spPr>
        <p:txBody>
          <a:bodyPr wrap="none" rtlCol="0">
            <a:spAutoFit/>
          </a:bodyPr>
          <a:lstStyle/>
          <a:p>
            <a:r>
              <a:rPr lang="en-US" dirty="0" smtClean="0">
                <a:solidFill>
                  <a:srgbClr val="00B0F0"/>
                </a:solidFill>
              </a:rPr>
              <a:t>d7</a:t>
            </a:r>
            <a:endParaRPr lang="en-US" dirty="0">
              <a:solidFill>
                <a:srgbClr val="00B0F0"/>
              </a:solidFill>
            </a:endParaRPr>
          </a:p>
        </p:txBody>
      </p:sp>
      <p:sp>
        <p:nvSpPr>
          <p:cNvPr id="26" name="TextBox 25"/>
          <p:cNvSpPr txBox="1"/>
          <p:nvPr/>
        </p:nvSpPr>
        <p:spPr>
          <a:xfrm>
            <a:off x="5867400" y="4495800"/>
            <a:ext cx="513282" cy="369332"/>
          </a:xfrm>
          <a:prstGeom prst="rect">
            <a:avLst/>
          </a:prstGeom>
          <a:noFill/>
        </p:spPr>
        <p:txBody>
          <a:bodyPr wrap="none" rtlCol="0">
            <a:spAutoFit/>
          </a:bodyPr>
          <a:lstStyle/>
          <a:p>
            <a:r>
              <a:rPr lang="en-US" dirty="0" smtClean="0">
                <a:solidFill>
                  <a:srgbClr val="00B0F0"/>
                </a:solidFill>
              </a:rPr>
              <a:t>d10</a:t>
            </a:r>
            <a:endParaRPr lang="en-US" dirty="0">
              <a:solidFill>
                <a:srgbClr val="00B0F0"/>
              </a:solidFill>
            </a:endParaRPr>
          </a:p>
        </p:txBody>
      </p:sp>
      <p:sp>
        <p:nvSpPr>
          <p:cNvPr id="27" name="TextBox 26"/>
          <p:cNvSpPr txBox="1"/>
          <p:nvPr/>
        </p:nvSpPr>
        <p:spPr>
          <a:xfrm>
            <a:off x="5486400" y="4495800"/>
            <a:ext cx="442750" cy="369332"/>
          </a:xfrm>
          <a:prstGeom prst="rect">
            <a:avLst/>
          </a:prstGeom>
          <a:noFill/>
        </p:spPr>
        <p:txBody>
          <a:bodyPr wrap="none" rtlCol="0">
            <a:spAutoFit/>
          </a:bodyPr>
          <a:lstStyle/>
          <a:p>
            <a:r>
              <a:rPr lang="en-US" dirty="0" smtClean="0">
                <a:solidFill>
                  <a:srgbClr val="00B0F0"/>
                </a:solidFill>
              </a:rPr>
              <a:t>d9</a:t>
            </a:r>
            <a:endParaRPr lang="en-US" dirty="0">
              <a:solidFill>
                <a:srgbClr val="00B0F0"/>
              </a:solidFill>
            </a:endParaRPr>
          </a:p>
        </p:txBody>
      </p:sp>
      <p:sp>
        <p:nvSpPr>
          <p:cNvPr id="28" name="TextBox 27"/>
          <p:cNvSpPr txBox="1"/>
          <p:nvPr/>
        </p:nvSpPr>
        <p:spPr>
          <a:xfrm>
            <a:off x="6629400" y="4495800"/>
            <a:ext cx="460382" cy="369332"/>
          </a:xfrm>
          <a:prstGeom prst="rect">
            <a:avLst/>
          </a:prstGeom>
          <a:noFill/>
        </p:spPr>
        <p:txBody>
          <a:bodyPr wrap="none" rtlCol="0">
            <a:spAutoFit/>
          </a:bodyPr>
          <a:lstStyle/>
          <a:p>
            <a:r>
              <a:rPr lang="en-US" dirty="0" smtClean="0">
                <a:solidFill>
                  <a:srgbClr val="00B0F0"/>
                </a:solidFill>
              </a:rPr>
              <a:t>d11</a:t>
            </a:r>
            <a:endParaRPr lang="en-US" dirty="0">
              <a:solidFill>
                <a:srgbClr val="00B0F0"/>
              </a:solidFill>
            </a:endParaRPr>
          </a:p>
        </p:txBody>
      </p:sp>
      <p:sp>
        <p:nvSpPr>
          <p:cNvPr id="29" name="TextBox 28"/>
          <p:cNvSpPr txBox="1"/>
          <p:nvPr/>
        </p:nvSpPr>
        <p:spPr>
          <a:xfrm>
            <a:off x="7543800" y="4495800"/>
            <a:ext cx="491801" cy="369332"/>
          </a:xfrm>
          <a:prstGeom prst="rect">
            <a:avLst/>
          </a:prstGeom>
          <a:noFill/>
        </p:spPr>
        <p:txBody>
          <a:bodyPr wrap="none" rtlCol="0">
            <a:spAutoFit/>
          </a:bodyPr>
          <a:lstStyle/>
          <a:p>
            <a:r>
              <a:rPr lang="en-US" dirty="0" smtClean="0">
                <a:solidFill>
                  <a:srgbClr val="00B0F0"/>
                </a:solidFill>
              </a:rPr>
              <a:t>d13</a:t>
            </a:r>
            <a:endParaRPr lang="en-US" dirty="0">
              <a:solidFill>
                <a:srgbClr val="00B0F0"/>
              </a:solidFill>
            </a:endParaRPr>
          </a:p>
        </p:txBody>
      </p:sp>
      <p:sp>
        <p:nvSpPr>
          <p:cNvPr id="30" name="TextBox 29"/>
          <p:cNvSpPr txBox="1"/>
          <p:nvPr/>
        </p:nvSpPr>
        <p:spPr>
          <a:xfrm>
            <a:off x="7086600" y="4495800"/>
            <a:ext cx="500458" cy="369332"/>
          </a:xfrm>
          <a:prstGeom prst="rect">
            <a:avLst/>
          </a:prstGeom>
          <a:noFill/>
        </p:spPr>
        <p:txBody>
          <a:bodyPr wrap="none" rtlCol="0">
            <a:spAutoFit/>
          </a:bodyPr>
          <a:lstStyle/>
          <a:p>
            <a:r>
              <a:rPr lang="en-US" dirty="0" smtClean="0">
                <a:solidFill>
                  <a:srgbClr val="00B0F0"/>
                </a:solidFill>
              </a:rPr>
              <a:t>d12</a:t>
            </a:r>
            <a:endParaRPr lang="en-US" dirty="0">
              <a:solidFill>
                <a:srgbClr val="00B0F0"/>
              </a:solidFill>
            </a:endParaRPr>
          </a:p>
        </p:txBody>
      </p:sp>
      <p:cxnSp>
        <p:nvCxnSpPr>
          <p:cNvPr id="33" name="Straight Arrow Connector 32"/>
          <p:cNvCxnSpPr>
            <a:stCxn id="9" idx="2"/>
            <a:endCxn id="14" idx="0"/>
          </p:cNvCxnSpPr>
          <p:nvPr/>
        </p:nvCxnSpPr>
        <p:spPr>
          <a:xfrm rot="16200000" flipH="1">
            <a:off x="183080" y="3570356"/>
            <a:ext cx="1307068" cy="5438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24200" y="6019800"/>
            <a:ext cx="973664" cy="369332"/>
          </a:xfrm>
          <a:prstGeom prst="rect">
            <a:avLst/>
          </a:prstGeom>
          <a:noFill/>
        </p:spPr>
        <p:txBody>
          <a:bodyPr wrap="none" rtlCol="0">
            <a:spAutoFit/>
          </a:bodyPr>
          <a:lstStyle/>
          <a:p>
            <a:r>
              <a:rPr lang="en-US" dirty="0" smtClean="0">
                <a:solidFill>
                  <a:srgbClr val="FF0000"/>
                </a:solidFill>
              </a:rPr>
              <a:t>window</a:t>
            </a:r>
            <a:endParaRPr lang="en-US" dirty="0">
              <a:solidFill>
                <a:srgbClr val="FF0000"/>
              </a:solidFill>
            </a:endParaRP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9" idx="2"/>
            <a:endCxn id="19" idx="0"/>
          </p:cNvCxnSpPr>
          <p:nvPr/>
        </p:nvCxnSpPr>
        <p:spPr>
          <a:xfrm rot="16200000" flipH="1">
            <a:off x="995603" y="2757833"/>
            <a:ext cx="1307068" cy="216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0" idx="2"/>
            <a:endCxn id="18" idx="0"/>
          </p:cNvCxnSpPr>
          <p:nvPr/>
        </p:nvCxnSpPr>
        <p:spPr>
          <a:xfrm rot="16200000" flipH="1">
            <a:off x="850817" y="3760856"/>
            <a:ext cx="1307068" cy="16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0" idx="2"/>
            <a:endCxn id="24" idx="0"/>
          </p:cNvCxnSpPr>
          <p:nvPr/>
        </p:nvCxnSpPr>
        <p:spPr>
          <a:xfrm rot="16200000" flipH="1">
            <a:off x="2720523" y="1891151"/>
            <a:ext cx="1307068" cy="390223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1" idx="2"/>
            <a:endCxn id="21" idx="0"/>
          </p:cNvCxnSpPr>
          <p:nvPr/>
        </p:nvCxnSpPr>
        <p:spPr>
          <a:xfrm rot="16200000" flipH="1">
            <a:off x="2220013" y="3226655"/>
            <a:ext cx="1307068" cy="1231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1" idx="2"/>
            <a:endCxn id="26" idx="0"/>
          </p:cNvCxnSpPr>
          <p:nvPr/>
        </p:nvCxnSpPr>
        <p:spPr>
          <a:xfrm rot="16200000" flipH="1">
            <a:off x="3537454" y="1909213"/>
            <a:ext cx="1307068" cy="38661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057400" y="2514600"/>
            <a:ext cx="417102" cy="369332"/>
          </a:xfrm>
          <a:prstGeom prst="rect">
            <a:avLst/>
          </a:prstGeom>
          <a:noFill/>
        </p:spPr>
        <p:txBody>
          <a:bodyPr wrap="none" rtlCol="0">
            <a:spAutoFit/>
          </a:bodyPr>
          <a:lstStyle/>
          <a:p>
            <a:r>
              <a:rPr lang="en-US" dirty="0" smtClean="0"/>
              <a:t>e4</a:t>
            </a:r>
            <a:endParaRPr lang="en-US" dirty="0"/>
          </a:p>
        </p:txBody>
      </p:sp>
      <p:sp>
        <p:nvSpPr>
          <p:cNvPr id="37" name="TextBox 36"/>
          <p:cNvSpPr txBox="1"/>
          <p:nvPr/>
        </p:nvSpPr>
        <p:spPr>
          <a:xfrm>
            <a:off x="3962400" y="2819400"/>
            <a:ext cx="404278" cy="369332"/>
          </a:xfrm>
          <a:prstGeom prst="rect">
            <a:avLst/>
          </a:prstGeom>
          <a:noFill/>
        </p:spPr>
        <p:txBody>
          <a:bodyPr wrap="none" rtlCol="0">
            <a:spAutoFit/>
          </a:bodyPr>
          <a:lstStyle/>
          <a:p>
            <a:r>
              <a:rPr lang="en-US" dirty="0" smtClean="0"/>
              <a:t>e5</a:t>
            </a:r>
            <a:endParaRPr lang="en-US" dirty="0"/>
          </a:p>
        </p:txBody>
      </p:sp>
      <p:cxnSp>
        <p:nvCxnSpPr>
          <p:cNvPr id="43" name="Straight Arrow Connector 42"/>
          <p:cNvCxnSpPr>
            <a:stCxn id="37" idx="2"/>
            <a:endCxn id="22" idx="0"/>
          </p:cNvCxnSpPr>
          <p:nvPr/>
        </p:nvCxnSpPr>
        <p:spPr>
          <a:xfrm rot="16200000" flipH="1">
            <a:off x="3634522" y="3718749"/>
            <a:ext cx="1307068" cy="247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7" idx="2"/>
            <a:endCxn id="24" idx="0"/>
          </p:cNvCxnSpPr>
          <p:nvPr/>
        </p:nvCxnSpPr>
        <p:spPr>
          <a:xfrm rot="16200000" flipH="1">
            <a:off x="4091321" y="3261949"/>
            <a:ext cx="1307068" cy="11606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Inference : </a:t>
            </a:r>
            <a:r>
              <a:rPr lang="en-US" dirty="0" err="1" smtClean="0"/>
              <a:t>Reassociate</a:t>
            </a:r>
            <a:r>
              <a:rPr lang="en-US" dirty="0" smtClean="0"/>
              <a:t> Detections</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29600" y="3200400"/>
            <a:ext cx="643125" cy="369332"/>
          </a:xfrm>
          <a:prstGeom prst="rect">
            <a:avLst/>
          </a:prstGeom>
          <a:noFill/>
        </p:spPr>
        <p:txBody>
          <a:bodyPr wrap="none" rtlCol="0">
            <a:spAutoFit/>
          </a:bodyPr>
          <a:lstStyle/>
          <a:p>
            <a:r>
              <a:rPr lang="en-US" dirty="0" smtClean="0"/>
              <a:t>time</a:t>
            </a:r>
            <a:endParaRPr lang="en-US" dirty="0"/>
          </a:p>
        </p:txBody>
      </p:sp>
      <p:sp>
        <p:nvSpPr>
          <p:cNvPr id="9" name="TextBox 8"/>
          <p:cNvSpPr txBox="1"/>
          <p:nvPr/>
        </p:nvSpPr>
        <p:spPr>
          <a:xfrm>
            <a:off x="381000" y="2819400"/>
            <a:ext cx="367408" cy="369332"/>
          </a:xfrm>
          <a:prstGeom prst="rect">
            <a:avLst/>
          </a:prstGeom>
          <a:noFill/>
        </p:spPr>
        <p:txBody>
          <a:bodyPr wrap="none" rtlCol="0">
            <a:spAutoFit/>
          </a:bodyPr>
          <a:lstStyle/>
          <a:p>
            <a:r>
              <a:rPr lang="en-US" dirty="0" smtClean="0"/>
              <a:t>e1</a:t>
            </a:r>
            <a:endParaRPr lang="en-US" dirty="0"/>
          </a:p>
        </p:txBody>
      </p:sp>
      <p:sp>
        <p:nvSpPr>
          <p:cNvPr id="10" name="TextBox 9"/>
          <p:cNvSpPr txBox="1"/>
          <p:nvPr/>
        </p:nvSpPr>
        <p:spPr>
          <a:xfrm>
            <a:off x="1219200" y="2819400"/>
            <a:ext cx="407484" cy="369332"/>
          </a:xfrm>
          <a:prstGeom prst="rect">
            <a:avLst/>
          </a:prstGeom>
          <a:noFill/>
        </p:spPr>
        <p:txBody>
          <a:bodyPr wrap="none" rtlCol="0">
            <a:spAutoFit/>
          </a:bodyPr>
          <a:lstStyle/>
          <a:p>
            <a:r>
              <a:rPr lang="en-US" dirty="0" smtClean="0"/>
              <a:t>e2</a:t>
            </a:r>
            <a:endParaRPr lang="en-US" dirty="0"/>
          </a:p>
        </p:txBody>
      </p:sp>
      <p:sp>
        <p:nvSpPr>
          <p:cNvPr id="11" name="TextBox 10"/>
          <p:cNvSpPr txBox="1"/>
          <p:nvPr/>
        </p:nvSpPr>
        <p:spPr>
          <a:xfrm>
            <a:off x="2057400" y="2819400"/>
            <a:ext cx="401072" cy="369332"/>
          </a:xfrm>
          <a:prstGeom prst="rect">
            <a:avLst/>
          </a:prstGeom>
          <a:noFill/>
        </p:spPr>
        <p:txBody>
          <a:bodyPr wrap="none" rtlCol="0">
            <a:spAutoFit/>
          </a:bodyPr>
          <a:lstStyle/>
          <a:p>
            <a:r>
              <a:rPr lang="en-US" dirty="0" smtClean="0"/>
              <a:t>e3</a:t>
            </a:r>
            <a:endParaRPr lang="en-US" dirty="0"/>
          </a:p>
        </p:txBody>
      </p:sp>
      <p:sp>
        <p:nvSpPr>
          <p:cNvPr id="14" name="TextBox 13"/>
          <p:cNvSpPr txBox="1"/>
          <p:nvPr/>
        </p:nvSpPr>
        <p:spPr>
          <a:xfrm>
            <a:off x="914400" y="4495800"/>
            <a:ext cx="388248" cy="369332"/>
          </a:xfrm>
          <a:prstGeom prst="rect">
            <a:avLst/>
          </a:prstGeom>
          <a:noFill/>
        </p:spPr>
        <p:txBody>
          <a:bodyPr wrap="none" rtlCol="0">
            <a:spAutoFit/>
          </a:bodyPr>
          <a:lstStyle/>
          <a:p>
            <a:r>
              <a:rPr lang="en-US" dirty="0" smtClean="0">
                <a:solidFill>
                  <a:srgbClr val="00B0F0"/>
                </a:solidFill>
              </a:rPr>
              <a:t>d1</a:t>
            </a:r>
            <a:endParaRPr lang="en-US" dirty="0">
              <a:solidFill>
                <a:srgbClr val="00B0F0"/>
              </a:solidFill>
            </a:endParaRPr>
          </a:p>
        </p:txBody>
      </p:sp>
      <p:sp>
        <p:nvSpPr>
          <p:cNvPr id="16" name="TextBox 15"/>
          <p:cNvSpPr txBox="1"/>
          <p:nvPr/>
        </p:nvSpPr>
        <p:spPr>
          <a:xfrm flipH="1">
            <a:off x="4191000" y="2133600"/>
            <a:ext cx="868681" cy="369332"/>
          </a:xfrm>
          <a:prstGeom prst="rect">
            <a:avLst/>
          </a:prstGeom>
          <a:noFill/>
        </p:spPr>
        <p:txBody>
          <a:bodyPr wrap="square" rtlCol="0">
            <a:spAutoFit/>
          </a:bodyPr>
          <a:lstStyle/>
          <a:p>
            <a:r>
              <a:rPr lang="en-US" dirty="0" smtClean="0"/>
              <a:t>Events</a:t>
            </a:r>
            <a:endParaRPr lang="en-US" dirty="0"/>
          </a:p>
        </p:txBody>
      </p:sp>
      <p:sp>
        <p:nvSpPr>
          <p:cNvPr id="17" name="TextBox 16"/>
          <p:cNvSpPr txBox="1"/>
          <p:nvPr/>
        </p:nvSpPr>
        <p:spPr>
          <a:xfrm>
            <a:off x="3886200" y="5257800"/>
            <a:ext cx="1263295" cy="369332"/>
          </a:xfrm>
          <a:prstGeom prst="rect">
            <a:avLst/>
          </a:prstGeom>
          <a:noFill/>
        </p:spPr>
        <p:txBody>
          <a:bodyPr wrap="none" rtlCol="0">
            <a:spAutoFit/>
          </a:bodyPr>
          <a:lstStyle/>
          <a:p>
            <a:r>
              <a:rPr lang="en-US" dirty="0" smtClean="0">
                <a:solidFill>
                  <a:srgbClr val="00B0F0"/>
                </a:solidFill>
              </a:rPr>
              <a:t>Detections</a:t>
            </a:r>
            <a:endParaRPr lang="en-US" dirty="0">
              <a:solidFill>
                <a:srgbClr val="00B0F0"/>
              </a:solidFill>
            </a:endParaRPr>
          </a:p>
        </p:txBody>
      </p:sp>
      <p:sp>
        <p:nvSpPr>
          <p:cNvPr id="18" name="TextBox 17"/>
          <p:cNvSpPr txBox="1"/>
          <p:nvPr/>
        </p:nvSpPr>
        <p:spPr>
          <a:xfrm>
            <a:off x="1371600" y="4495800"/>
            <a:ext cx="428322" cy="369332"/>
          </a:xfrm>
          <a:prstGeom prst="rect">
            <a:avLst/>
          </a:prstGeom>
          <a:noFill/>
        </p:spPr>
        <p:txBody>
          <a:bodyPr wrap="none" rtlCol="0">
            <a:spAutoFit/>
          </a:bodyPr>
          <a:lstStyle/>
          <a:p>
            <a:r>
              <a:rPr lang="en-US" dirty="0" smtClean="0">
                <a:solidFill>
                  <a:srgbClr val="00B0F0"/>
                </a:solidFill>
              </a:rPr>
              <a:t>d2</a:t>
            </a:r>
            <a:endParaRPr lang="en-US" dirty="0">
              <a:solidFill>
                <a:srgbClr val="00B0F0"/>
              </a:solidFill>
            </a:endParaRPr>
          </a:p>
        </p:txBody>
      </p:sp>
      <p:sp>
        <p:nvSpPr>
          <p:cNvPr id="19" name="TextBox 18"/>
          <p:cNvSpPr txBox="1"/>
          <p:nvPr/>
        </p:nvSpPr>
        <p:spPr>
          <a:xfrm>
            <a:off x="2514600" y="4495800"/>
            <a:ext cx="437940" cy="369332"/>
          </a:xfrm>
          <a:prstGeom prst="rect">
            <a:avLst/>
          </a:prstGeom>
          <a:noFill/>
        </p:spPr>
        <p:txBody>
          <a:bodyPr wrap="none" rtlCol="0">
            <a:spAutoFit/>
          </a:bodyPr>
          <a:lstStyle/>
          <a:p>
            <a:r>
              <a:rPr lang="en-US" dirty="0" smtClean="0">
                <a:solidFill>
                  <a:srgbClr val="00B0F0"/>
                </a:solidFill>
              </a:rPr>
              <a:t>d4</a:t>
            </a:r>
            <a:endParaRPr lang="en-US" dirty="0">
              <a:solidFill>
                <a:srgbClr val="00B0F0"/>
              </a:solidFill>
            </a:endParaRPr>
          </a:p>
        </p:txBody>
      </p:sp>
      <p:sp>
        <p:nvSpPr>
          <p:cNvPr id="20" name="TextBox 19"/>
          <p:cNvSpPr txBox="1"/>
          <p:nvPr/>
        </p:nvSpPr>
        <p:spPr>
          <a:xfrm>
            <a:off x="1905000" y="4495800"/>
            <a:ext cx="457200" cy="369332"/>
          </a:xfrm>
          <a:prstGeom prst="rect">
            <a:avLst/>
          </a:prstGeom>
          <a:noFill/>
        </p:spPr>
        <p:txBody>
          <a:bodyPr wrap="square" rtlCol="0">
            <a:spAutoFit/>
          </a:bodyPr>
          <a:lstStyle/>
          <a:p>
            <a:r>
              <a:rPr lang="en-US" dirty="0" smtClean="0">
                <a:solidFill>
                  <a:srgbClr val="00B0F0"/>
                </a:solidFill>
              </a:rPr>
              <a:t>d3</a:t>
            </a:r>
            <a:endParaRPr lang="en-US" dirty="0">
              <a:solidFill>
                <a:srgbClr val="00B0F0"/>
              </a:solidFill>
            </a:endParaRPr>
          </a:p>
        </p:txBody>
      </p:sp>
      <p:sp>
        <p:nvSpPr>
          <p:cNvPr id="21" name="TextBox 20"/>
          <p:cNvSpPr txBox="1"/>
          <p:nvPr/>
        </p:nvSpPr>
        <p:spPr>
          <a:xfrm>
            <a:off x="32766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2" name="TextBox 21"/>
          <p:cNvSpPr txBox="1"/>
          <p:nvPr/>
        </p:nvSpPr>
        <p:spPr>
          <a:xfrm>
            <a:off x="4191000" y="4495800"/>
            <a:ext cx="441146" cy="369332"/>
          </a:xfrm>
          <a:prstGeom prst="rect">
            <a:avLst/>
          </a:prstGeom>
          <a:noFill/>
        </p:spPr>
        <p:txBody>
          <a:bodyPr wrap="none" rtlCol="0">
            <a:spAutoFit/>
          </a:bodyPr>
          <a:lstStyle/>
          <a:p>
            <a:r>
              <a:rPr lang="en-US" dirty="0" smtClean="0">
                <a:solidFill>
                  <a:srgbClr val="00B0F0"/>
                </a:solidFill>
              </a:rPr>
              <a:t>d6</a:t>
            </a:r>
            <a:endParaRPr lang="en-US" dirty="0">
              <a:solidFill>
                <a:srgbClr val="00B0F0"/>
              </a:solidFill>
            </a:endParaRPr>
          </a:p>
        </p:txBody>
      </p:sp>
      <p:sp>
        <p:nvSpPr>
          <p:cNvPr id="23" name="TextBox 22"/>
          <p:cNvSpPr txBox="1"/>
          <p:nvPr/>
        </p:nvSpPr>
        <p:spPr>
          <a:xfrm>
            <a:off x="38100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4" name="TextBox 23"/>
          <p:cNvSpPr txBox="1"/>
          <p:nvPr/>
        </p:nvSpPr>
        <p:spPr>
          <a:xfrm>
            <a:off x="5105400" y="4495800"/>
            <a:ext cx="439544" cy="369332"/>
          </a:xfrm>
          <a:prstGeom prst="rect">
            <a:avLst/>
          </a:prstGeom>
          <a:noFill/>
        </p:spPr>
        <p:txBody>
          <a:bodyPr wrap="none" rtlCol="0">
            <a:spAutoFit/>
          </a:bodyPr>
          <a:lstStyle/>
          <a:p>
            <a:r>
              <a:rPr lang="en-US" dirty="0" smtClean="0">
                <a:solidFill>
                  <a:srgbClr val="00B0F0"/>
                </a:solidFill>
              </a:rPr>
              <a:t>d8</a:t>
            </a:r>
            <a:endParaRPr lang="en-US" dirty="0">
              <a:solidFill>
                <a:srgbClr val="00B0F0"/>
              </a:solidFill>
            </a:endParaRPr>
          </a:p>
        </p:txBody>
      </p:sp>
      <p:sp>
        <p:nvSpPr>
          <p:cNvPr id="25" name="TextBox 24"/>
          <p:cNvSpPr txBox="1"/>
          <p:nvPr/>
        </p:nvSpPr>
        <p:spPr>
          <a:xfrm>
            <a:off x="4572000" y="4495800"/>
            <a:ext cx="428322" cy="369332"/>
          </a:xfrm>
          <a:prstGeom prst="rect">
            <a:avLst/>
          </a:prstGeom>
          <a:noFill/>
        </p:spPr>
        <p:txBody>
          <a:bodyPr wrap="none" rtlCol="0">
            <a:spAutoFit/>
          </a:bodyPr>
          <a:lstStyle/>
          <a:p>
            <a:r>
              <a:rPr lang="en-US" dirty="0" smtClean="0">
                <a:solidFill>
                  <a:srgbClr val="00B0F0"/>
                </a:solidFill>
              </a:rPr>
              <a:t>d7</a:t>
            </a:r>
            <a:endParaRPr lang="en-US" dirty="0">
              <a:solidFill>
                <a:srgbClr val="00B0F0"/>
              </a:solidFill>
            </a:endParaRPr>
          </a:p>
        </p:txBody>
      </p:sp>
      <p:sp>
        <p:nvSpPr>
          <p:cNvPr id="26" name="TextBox 25"/>
          <p:cNvSpPr txBox="1"/>
          <p:nvPr/>
        </p:nvSpPr>
        <p:spPr>
          <a:xfrm>
            <a:off x="5867400" y="4495800"/>
            <a:ext cx="513282" cy="369332"/>
          </a:xfrm>
          <a:prstGeom prst="rect">
            <a:avLst/>
          </a:prstGeom>
          <a:noFill/>
        </p:spPr>
        <p:txBody>
          <a:bodyPr wrap="none" rtlCol="0">
            <a:spAutoFit/>
          </a:bodyPr>
          <a:lstStyle/>
          <a:p>
            <a:r>
              <a:rPr lang="en-US" dirty="0" smtClean="0">
                <a:solidFill>
                  <a:srgbClr val="00B0F0"/>
                </a:solidFill>
              </a:rPr>
              <a:t>d10</a:t>
            </a:r>
            <a:endParaRPr lang="en-US" dirty="0">
              <a:solidFill>
                <a:srgbClr val="00B0F0"/>
              </a:solidFill>
            </a:endParaRPr>
          </a:p>
        </p:txBody>
      </p:sp>
      <p:sp>
        <p:nvSpPr>
          <p:cNvPr id="27" name="TextBox 26"/>
          <p:cNvSpPr txBox="1"/>
          <p:nvPr/>
        </p:nvSpPr>
        <p:spPr>
          <a:xfrm>
            <a:off x="5486400" y="4495800"/>
            <a:ext cx="442750" cy="369332"/>
          </a:xfrm>
          <a:prstGeom prst="rect">
            <a:avLst/>
          </a:prstGeom>
          <a:noFill/>
        </p:spPr>
        <p:txBody>
          <a:bodyPr wrap="none" rtlCol="0">
            <a:spAutoFit/>
          </a:bodyPr>
          <a:lstStyle/>
          <a:p>
            <a:r>
              <a:rPr lang="en-US" dirty="0" smtClean="0">
                <a:solidFill>
                  <a:srgbClr val="00B0F0"/>
                </a:solidFill>
              </a:rPr>
              <a:t>d9</a:t>
            </a:r>
            <a:endParaRPr lang="en-US" dirty="0">
              <a:solidFill>
                <a:srgbClr val="00B0F0"/>
              </a:solidFill>
            </a:endParaRPr>
          </a:p>
        </p:txBody>
      </p:sp>
      <p:sp>
        <p:nvSpPr>
          <p:cNvPr id="28" name="TextBox 27"/>
          <p:cNvSpPr txBox="1"/>
          <p:nvPr/>
        </p:nvSpPr>
        <p:spPr>
          <a:xfrm>
            <a:off x="6629400" y="4495800"/>
            <a:ext cx="460382" cy="369332"/>
          </a:xfrm>
          <a:prstGeom prst="rect">
            <a:avLst/>
          </a:prstGeom>
          <a:noFill/>
        </p:spPr>
        <p:txBody>
          <a:bodyPr wrap="none" rtlCol="0">
            <a:spAutoFit/>
          </a:bodyPr>
          <a:lstStyle/>
          <a:p>
            <a:r>
              <a:rPr lang="en-US" dirty="0" smtClean="0">
                <a:solidFill>
                  <a:srgbClr val="00B0F0"/>
                </a:solidFill>
              </a:rPr>
              <a:t>d11</a:t>
            </a:r>
            <a:endParaRPr lang="en-US" dirty="0">
              <a:solidFill>
                <a:srgbClr val="00B0F0"/>
              </a:solidFill>
            </a:endParaRPr>
          </a:p>
        </p:txBody>
      </p:sp>
      <p:sp>
        <p:nvSpPr>
          <p:cNvPr id="29" name="TextBox 28"/>
          <p:cNvSpPr txBox="1"/>
          <p:nvPr/>
        </p:nvSpPr>
        <p:spPr>
          <a:xfrm>
            <a:off x="7543800" y="4495800"/>
            <a:ext cx="491801" cy="369332"/>
          </a:xfrm>
          <a:prstGeom prst="rect">
            <a:avLst/>
          </a:prstGeom>
          <a:noFill/>
        </p:spPr>
        <p:txBody>
          <a:bodyPr wrap="none" rtlCol="0">
            <a:spAutoFit/>
          </a:bodyPr>
          <a:lstStyle/>
          <a:p>
            <a:r>
              <a:rPr lang="en-US" dirty="0" smtClean="0">
                <a:solidFill>
                  <a:srgbClr val="00B0F0"/>
                </a:solidFill>
              </a:rPr>
              <a:t>d13</a:t>
            </a:r>
            <a:endParaRPr lang="en-US" dirty="0">
              <a:solidFill>
                <a:srgbClr val="00B0F0"/>
              </a:solidFill>
            </a:endParaRPr>
          </a:p>
        </p:txBody>
      </p:sp>
      <p:sp>
        <p:nvSpPr>
          <p:cNvPr id="30" name="TextBox 29"/>
          <p:cNvSpPr txBox="1"/>
          <p:nvPr/>
        </p:nvSpPr>
        <p:spPr>
          <a:xfrm>
            <a:off x="7086600" y="4495800"/>
            <a:ext cx="500458" cy="369332"/>
          </a:xfrm>
          <a:prstGeom prst="rect">
            <a:avLst/>
          </a:prstGeom>
          <a:noFill/>
        </p:spPr>
        <p:txBody>
          <a:bodyPr wrap="none" rtlCol="0">
            <a:spAutoFit/>
          </a:bodyPr>
          <a:lstStyle/>
          <a:p>
            <a:r>
              <a:rPr lang="en-US" dirty="0" smtClean="0">
                <a:solidFill>
                  <a:srgbClr val="00B0F0"/>
                </a:solidFill>
              </a:rPr>
              <a:t>d12</a:t>
            </a:r>
            <a:endParaRPr lang="en-US" dirty="0">
              <a:solidFill>
                <a:srgbClr val="00B0F0"/>
              </a:solidFill>
            </a:endParaRPr>
          </a:p>
        </p:txBody>
      </p:sp>
      <p:cxnSp>
        <p:nvCxnSpPr>
          <p:cNvPr id="33" name="Straight Arrow Connector 32"/>
          <p:cNvCxnSpPr>
            <a:stCxn id="9" idx="2"/>
            <a:endCxn id="14" idx="0"/>
          </p:cNvCxnSpPr>
          <p:nvPr/>
        </p:nvCxnSpPr>
        <p:spPr>
          <a:xfrm rot="16200000" flipH="1">
            <a:off x="183080" y="3570356"/>
            <a:ext cx="1307068" cy="5438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24200" y="6019800"/>
            <a:ext cx="973664" cy="369332"/>
          </a:xfrm>
          <a:prstGeom prst="rect">
            <a:avLst/>
          </a:prstGeom>
          <a:noFill/>
        </p:spPr>
        <p:txBody>
          <a:bodyPr wrap="none" rtlCol="0">
            <a:spAutoFit/>
          </a:bodyPr>
          <a:lstStyle/>
          <a:p>
            <a:r>
              <a:rPr lang="en-US" dirty="0" smtClean="0">
                <a:solidFill>
                  <a:srgbClr val="FF0000"/>
                </a:solidFill>
              </a:rPr>
              <a:t>window</a:t>
            </a:r>
            <a:endParaRPr lang="en-US" dirty="0">
              <a:solidFill>
                <a:srgbClr val="FF0000"/>
              </a:solidFill>
            </a:endParaRP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9" idx="2"/>
            <a:endCxn id="19" idx="0"/>
          </p:cNvCxnSpPr>
          <p:nvPr/>
        </p:nvCxnSpPr>
        <p:spPr>
          <a:xfrm rot="16200000" flipH="1">
            <a:off x="995603" y="2757833"/>
            <a:ext cx="1307068" cy="216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0" idx="2"/>
            <a:endCxn id="18" idx="0"/>
          </p:cNvCxnSpPr>
          <p:nvPr/>
        </p:nvCxnSpPr>
        <p:spPr>
          <a:xfrm rot="16200000" flipH="1">
            <a:off x="850817" y="3760856"/>
            <a:ext cx="1307068" cy="16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1" idx="2"/>
            <a:endCxn id="21" idx="0"/>
          </p:cNvCxnSpPr>
          <p:nvPr/>
        </p:nvCxnSpPr>
        <p:spPr>
          <a:xfrm rot="16200000" flipH="1">
            <a:off x="2220013" y="3226655"/>
            <a:ext cx="1307068" cy="1231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1" idx="2"/>
            <a:endCxn id="26" idx="0"/>
          </p:cNvCxnSpPr>
          <p:nvPr/>
        </p:nvCxnSpPr>
        <p:spPr>
          <a:xfrm rot="16200000" flipH="1">
            <a:off x="3537454" y="1909213"/>
            <a:ext cx="1307068" cy="38661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057400" y="2514600"/>
            <a:ext cx="417102" cy="369332"/>
          </a:xfrm>
          <a:prstGeom prst="rect">
            <a:avLst/>
          </a:prstGeom>
          <a:noFill/>
        </p:spPr>
        <p:txBody>
          <a:bodyPr wrap="none" rtlCol="0">
            <a:spAutoFit/>
          </a:bodyPr>
          <a:lstStyle/>
          <a:p>
            <a:r>
              <a:rPr lang="en-US" dirty="0" smtClean="0"/>
              <a:t>e4</a:t>
            </a:r>
            <a:endParaRPr lang="en-US" dirty="0"/>
          </a:p>
        </p:txBody>
      </p:sp>
      <p:sp>
        <p:nvSpPr>
          <p:cNvPr id="37" name="TextBox 36"/>
          <p:cNvSpPr txBox="1"/>
          <p:nvPr/>
        </p:nvSpPr>
        <p:spPr>
          <a:xfrm>
            <a:off x="3962400" y="2819400"/>
            <a:ext cx="404278" cy="369332"/>
          </a:xfrm>
          <a:prstGeom prst="rect">
            <a:avLst/>
          </a:prstGeom>
          <a:noFill/>
        </p:spPr>
        <p:txBody>
          <a:bodyPr wrap="none" rtlCol="0">
            <a:spAutoFit/>
          </a:bodyPr>
          <a:lstStyle/>
          <a:p>
            <a:r>
              <a:rPr lang="en-US" dirty="0" smtClean="0"/>
              <a:t>e5</a:t>
            </a:r>
            <a:endParaRPr lang="en-US" dirty="0"/>
          </a:p>
        </p:txBody>
      </p:sp>
      <p:cxnSp>
        <p:nvCxnSpPr>
          <p:cNvPr id="43" name="Straight Arrow Connector 42"/>
          <p:cNvCxnSpPr>
            <a:stCxn id="37" idx="2"/>
            <a:endCxn id="22" idx="0"/>
          </p:cNvCxnSpPr>
          <p:nvPr/>
        </p:nvCxnSpPr>
        <p:spPr>
          <a:xfrm rot="16200000" flipH="1">
            <a:off x="3634522" y="3718749"/>
            <a:ext cx="1307068" cy="247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7" idx="2"/>
            <a:endCxn id="24" idx="0"/>
          </p:cNvCxnSpPr>
          <p:nvPr/>
        </p:nvCxnSpPr>
        <p:spPr>
          <a:xfrm rot="16200000" flipH="1">
            <a:off x="4091321" y="3261949"/>
            <a:ext cx="1307068" cy="11606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style>
          <a:lnRef idx="2">
            <a:schemeClr val="dk1"/>
          </a:lnRef>
          <a:fillRef idx="1001">
            <a:schemeClr val="lt1"/>
          </a:fillRef>
          <a:effectRef idx="0">
            <a:schemeClr val="dk1"/>
          </a:effectRef>
          <a:fontRef idx="minor">
            <a:schemeClr val="dk1"/>
          </a:fontRef>
        </p:style>
        <p:txBody>
          <a:bodyPr>
            <a:normAutofit/>
          </a:bodyPr>
          <a:lstStyle/>
          <a:p>
            <a:r>
              <a:rPr lang="en-US" dirty="0" smtClean="0"/>
              <a:t>Network Processing (NET-VISA)</a:t>
            </a:r>
            <a:endParaRPr lang="en-US" dirty="0"/>
          </a:p>
        </p:txBody>
      </p:sp>
      <p:sp>
        <p:nvSpPr>
          <p:cNvPr id="5" name="Rounded Rectangle 4"/>
          <p:cNvSpPr/>
          <p:nvPr/>
        </p:nvSpPr>
        <p:spPr>
          <a:xfrm>
            <a:off x="3048000" y="1905000"/>
            <a:ext cx="1752600" cy="990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Events</a:t>
            </a:r>
            <a:endParaRPr lang="en-US" dirty="0"/>
          </a:p>
        </p:txBody>
      </p:sp>
      <p:sp>
        <p:nvSpPr>
          <p:cNvPr id="7" name="Rounded Rectangle 6"/>
          <p:cNvSpPr/>
          <p:nvPr/>
        </p:nvSpPr>
        <p:spPr>
          <a:xfrm>
            <a:off x="3048000" y="3429000"/>
            <a:ext cx="1752600" cy="990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Seismic Wave Propagation</a:t>
            </a:r>
            <a:endParaRPr lang="en-US" dirty="0"/>
          </a:p>
        </p:txBody>
      </p:sp>
      <p:sp>
        <p:nvSpPr>
          <p:cNvPr id="8" name="Rounded Rectangle 7"/>
          <p:cNvSpPr/>
          <p:nvPr/>
        </p:nvSpPr>
        <p:spPr>
          <a:xfrm>
            <a:off x="3048000" y="4953000"/>
            <a:ext cx="1752600" cy="9906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Waveforms at seismometers</a:t>
            </a:r>
            <a:endParaRPr lang="en-US" dirty="0"/>
          </a:p>
        </p:txBody>
      </p:sp>
      <p:cxnSp>
        <p:nvCxnSpPr>
          <p:cNvPr id="10" name="Straight Arrow Connector 9"/>
          <p:cNvCxnSpPr>
            <a:stCxn id="5" idx="2"/>
            <a:endCxn id="7" idx="0"/>
          </p:cNvCxnSpPr>
          <p:nvPr/>
        </p:nvCxnSpPr>
        <p:spPr>
          <a:xfrm rot="5400000">
            <a:off x="3657600" y="3162300"/>
            <a:ext cx="533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3"/>
          </p:cNvCxnSpPr>
          <p:nvPr/>
        </p:nvCxnSpPr>
        <p:spPr>
          <a:xfrm>
            <a:off x="4800600" y="3924300"/>
            <a:ext cx="68580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248400" y="2895600"/>
            <a:ext cx="1120884" cy="369332"/>
          </a:xfrm>
          <a:prstGeom prst="rect">
            <a:avLst/>
          </a:prstGeom>
          <a:noFill/>
        </p:spPr>
        <p:txBody>
          <a:bodyPr wrap="none" rtlCol="0">
            <a:spAutoFit/>
          </a:bodyPr>
          <a:lstStyle/>
          <a:p>
            <a:r>
              <a:rPr lang="en-US" dirty="0" smtClean="0"/>
              <a:t>Inference</a:t>
            </a:r>
            <a:endParaRPr lang="en-US" dirty="0"/>
          </a:p>
        </p:txBody>
      </p:sp>
      <p:sp>
        <p:nvSpPr>
          <p:cNvPr id="13" name="Rounded Rectangle 12"/>
          <p:cNvSpPr/>
          <p:nvPr/>
        </p:nvSpPr>
        <p:spPr>
          <a:xfrm>
            <a:off x="5410200" y="4114800"/>
            <a:ext cx="1752600" cy="990600"/>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Waveform  Parameters</a:t>
            </a:r>
            <a:endParaRPr lang="en-US" dirty="0"/>
          </a:p>
        </p:txBody>
      </p:sp>
      <p:sp>
        <p:nvSpPr>
          <p:cNvPr id="16" name="Freeform 15"/>
          <p:cNvSpPr/>
          <p:nvPr/>
        </p:nvSpPr>
        <p:spPr>
          <a:xfrm>
            <a:off x="4807527" y="2438400"/>
            <a:ext cx="1454728" cy="1648691"/>
          </a:xfrm>
          <a:custGeom>
            <a:avLst/>
            <a:gdLst>
              <a:gd name="connsiteX0" fmla="*/ 1454728 w 1454728"/>
              <a:gd name="connsiteY0" fmla="*/ 1648691 h 1648691"/>
              <a:gd name="connsiteX1" fmla="*/ 1094509 w 1454728"/>
              <a:gd name="connsiteY1" fmla="*/ 484909 h 1648691"/>
              <a:gd name="connsiteX2" fmla="*/ 0 w 1454728"/>
              <a:gd name="connsiteY2" fmla="*/ 0 h 1648691"/>
            </a:gdLst>
            <a:ahLst/>
            <a:cxnLst>
              <a:cxn ang="0">
                <a:pos x="connsiteX0" y="connsiteY0"/>
              </a:cxn>
              <a:cxn ang="0">
                <a:pos x="connsiteX1" y="connsiteY1"/>
              </a:cxn>
              <a:cxn ang="0">
                <a:pos x="connsiteX2" y="connsiteY2"/>
              </a:cxn>
            </a:cxnLst>
            <a:rect l="l" t="t" r="r" b="b"/>
            <a:pathLst>
              <a:path w="1454728" h="1648691">
                <a:moveTo>
                  <a:pt x="1454728" y="1648691"/>
                </a:moveTo>
                <a:cubicBezTo>
                  <a:pt x="1395846" y="1204191"/>
                  <a:pt x="1336964" y="759691"/>
                  <a:pt x="1094509" y="484909"/>
                </a:cubicBezTo>
                <a:cubicBezTo>
                  <a:pt x="852054" y="210127"/>
                  <a:pt x="426027" y="105063"/>
                  <a:pt x="0" y="0"/>
                </a:cubicBezTo>
              </a:path>
            </a:pathLst>
          </a:custGeom>
          <a:ln>
            <a:prstDash val="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8" name="Straight Arrow Connector 17"/>
          <p:cNvCxnSpPr>
            <a:endCxn id="8" idx="3"/>
          </p:cNvCxnSpPr>
          <p:nvPr/>
        </p:nvCxnSpPr>
        <p:spPr>
          <a:xfrm rot="10800000" flipV="1">
            <a:off x="4800600" y="5029200"/>
            <a:ext cx="609600"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4807527" y="5112327"/>
            <a:ext cx="1496291" cy="581891"/>
          </a:xfrm>
          <a:custGeom>
            <a:avLst/>
            <a:gdLst>
              <a:gd name="connsiteX0" fmla="*/ 0 w 1496291"/>
              <a:gd name="connsiteY0" fmla="*/ 581891 h 581891"/>
              <a:gd name="connsiteX1" fmla="*/ 1177637 w 1496291"/>
              <a:gd name="connsiteY1" fmla="*/ 526473 h 581891"/>
              <a:gd name="connsiteX2" fmla="*/ 1496291 w 1496291"/>
              <a:gd name="connsiteY2" fmla="*/ 0 h 581891"/>
            </a:gdLst>
            <a:ahLst/>
            <a:cxnLst>
              <a:cxn ang="0">
                <a:pos x="connsiteX0" y="connsiteY0"/>
              </a:cxn>
              <a:cxn ang="0">
                <a:pos x="connsiteX1" y="connsiteY1"/>
              </a:cxn>
              <a:cxn ang="0">
                <a:pos x="connsiteX2" y="connsiteY2"/>
              </a:cxn>
            </a:cxnLst>
            <a:rect l="l" t="t" r="r" b="b"/>
            <a:pathLst>
              <a:path w="1496291" h="581891">
                <a:moveTo>
                  <a:pt x="0" y="581891"/>
                </a:moveTo>
                <a:lnTo>
                  <a:pt x="1177637" y="526473"/>
                </a:lnTo>
                <a:cubicBezTo>
                  <a:pt x="1427019" y="429491"/>
                  <a:pt x="1461655" y="214745"/>
                  <a:pt x="1496291" y="0"/>
                </a:cubicBezTo>
              </a:path>
            </a:pathLst>
          </a:custGeom>
          <a:ln>
            <a:prstDash val="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1" name="TextBox 30"/>
          <p:cNvSpPr txBox="1"/>
          <p:nvPr/>
        </p:nvSpPr>
        <p:spPr>
          <a:xfrm>
            <a:off x="6019800" y="5638800"/>
            <a:ext cx="2015232" cy="369332"/>
          </a:xfrm>
          <a:prstGeom prst="rect">
            <a:avLst/>
          </a:prstGeom>
          <a:noFill/>
        </p:spPr>
        <p:txBody>
          <a:bodyPr wrap="none" rtlCol="0">
            <a:spAutoFit/>
          </a:bodyPr>
          <a:lstStyle/>
          <a:p>
            <a:r>
              <a:rPr lang="en-US" dirty="0" smtClean="0"/>
              <a:t>Station Processing</a:t>
            </a:r>
            <a:endParaRPr lang="en-US" dirty="0"/>
          </a:p>
        </p:txBody>
      </p:sp>
      <p:sp>
        <p:nvSpPr>
          <p:cNvPr id="14" name="Freeform 13"/>
          <p:cNvSpPr/>
          <p:nvPr/>
        </p:nvSpPr>
        <p:spPr>
          <a:xfrm>
            <a:off x="4800600" y="3657600"/>
            <a:ext cx="1454728" cy="429491"/>
          </a:xfrm>
          <a:custGeom>
            <a:avLst/>
            <a:gdLst>
              <a:gd name="connsiteX0" fmla="*/ 1454728 w 1454728"/>
              <a:gd name="connsiteY0" fmla="*/ 1648691 h 1648691"/>
              <a:gd name="connsiteX1" fmla="*/ 1094509 w 1454728"/>
              <a:gd name="connsiteY1" fmla="*/ 484909 h 1648691"/>
              <a:gd name="connsiteX2" fmla="*/ 0 w 1454728"/>
              <a:gd name="connsiteY2" fmla="*/ 0 h 1648691"/>
            </a:gdLst>
            <a:ahLst/>
            <a:cxnLst>
              <a:cxn ang="0">
                <a:pos x="connsiteX0" y="connsiteY0"/>
              </a:cxn>
              <a:cxn ang="0">
                <a:pos x="connsiteX1" y="connsiteY1"/>
              </a:cxn>
              <a:cxn ang="0">
                <a:pos x="connsiteX2" y="connsiteY2"/>
              </a:cxn>
            </a:cxnLst>
            <a:rect l="l" t="t" r="r" b="b"/>
            <a:pathLst>
              <a:path w="1454728" h="1648691">
                <a:moveTo>
                  <a:pt x="1454728" y="1648691"/>
                </a:moveTo>
                <a:cubicBezTo>
                  <a:pt x="1395846" y="1204191"/>
                  <a:pt x="1336964" y="759691"/>
                  <a:pt x="1094509" y="484909"/>
                </a:cubicBezTo>
                <a:cubicBezTo>
                  <a:pt x="852054" y="210127"/>
                  <a:pt x="426027" y="105063"/>
                  <a:pt x="0" y="0"/>
                </a:cubicBezTo>
              </a:path>
            </a:pathLst>
          </a:custGeom>
          <a:ln>
            <a:prstDash val="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 Relocate Events</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29600" y="3200400"/>
            <a:ext cx="643125" cy="369332"/>
          </a:xfrm>
          <a:prstGeom prst="rect">
            <a:avLst/>
          </a:prstGeom>
          <a:noFill/>
        </p:spPr>
        <p:txBody>
          <a:bodyPr wrap="none" rtlCol="0">
            <a:spAutoFit/>
          </a:bodyPr>
          <a:lstStyle/>
          <a:p>
            <a:r>
              <a:rPr lang="en-US" dirty="0" smtClean="0"/>
              <a:t>time</a:t>
            </a:r>
            <a:endParaRPr lang="en-US" dirty="0"/>
          </a:p>
        </p:txBody>
      </p:sp>
      <p:sp>
        <p:nvSpPr>
          <p:cNvPr id="9" name="TextBox 8"/>
          <p:cNvSpPr txBox="1"/>
          <p:nvPr/>
        </p:nvSpPr>
        <p:spPr>
          <a:xfrm>
            <a:off x="381000" y="2819400"/>
            <a:ext cx="367408" cy="369332"/>
          </a:xfrm>
          <a:prstGeom prst="rect">
            <a:avLst/>
          </a:prstGeom>
          <a:noFill/>
        </p:spPr>
        <p:txBody>
          <a:bodyPr wrap="none" rtlCol="0">
            <a:spAutoFit/>
          </a:bodyPr>
          <a:lstStyle/>
          <a:p>
            <a:r>
              <a:rPr lang="en-US" dirty="0" smtClean="0"/>
              <a:t>e1</a:t>
            </a:r>
            <a:endParaRPr lang="en-US" dirty="0"/>
          </a:p>
        </p:txBody>
      </p:sp>
      <p:sp>
        <p:nvSpPr>
          <p:cNvPr id="10" name="TextBox 9"/>
          <p:cNvSpPr txBox="1"/>
          <p:nvPr/>
        </p:nvSpPr>
        <p:spPr>
          <a:xfrm>
            <a:off x="1219200" y="2819400"/>
            <a:ext cx="407484" cy="369332"/>
          </a:xfrm>
          <a:prstGeom prst="rect">
            <a:avLst/>
          </a:prstGeom>
          <a:noFill/>
        </p:spPr>
        <p:txBody>
          <a:bodyPr wrap="none" rtlCol="0">
            <a:spAutoFit/>
          </a:bodyPr>
          <a:lstStyle/>
          <a:p>
            <a:r>
              <a:rPr lang="en-US" dirty="0" smtClean="0"/>
              <a:t>e2</a:t>
            </a:r>
            <a:endParaRPr lang="en-US" dirty="0"/>
          </a:p>
        </p:txBody>
      </p:sp>
      <p:sp>
        <p:nvSpPr>
          <p:cNvPr id="11" name="TextBox 10"/>
          <p:cNvSpPr txBox="1"/>
          <p:nvPr/>
        </p:nvSpPr>
        <p:spPr>
          <a:xfrm>
            <a:off x="2057400" y="2819400"/>
            <a:ext cx="401072" cy="369332"/>
          </a:xfrm>
          <a:prstGeom prst="rect">
            <a:avLst/>
          </a:prstGeom>
          <a:noFill/>
        </p:spPr>
        <p:txBody>
          <a:bodyPr wrap="none" rtlCol="0">
            <a:spAutoFit/>
          </a:bodyPr>
          <a:lstStyle/>
          <a:p>
            <a:r>
              <a:rPr lang="en-US" dirty="0" smtClean="0"/>
              <a:t>e3</a:t>
            </a:r>
            <a:endParaRPr lang="en-US" dirty="0"/>
          </a:p>
        </p:txBody>
      </p:sp>
      <p:sp>
        <p:nvSpPr>
          <p:cNvPr id="14" name="TextBox 13"/>
          <p:cNvSpPr txBox="1"/>
          <p:nvPr/>
        </p:nvSpPr>
        <p:spPr>
          <a:xfrm>
            <a:off x="914400" y="4495800"/>
            <a:ext cx="388248" cy="369332"/>
          </a:xfrm>
          <a:prstGeom prst="rect">
            <a:avLst/>
          </a:prstGeom>
          <a:noFill/>
        </p:spPr>
        <p:txBody>
          <a:bodyPr wrap="none" rtlCol="0">
            <a:spAutoFit/>
          </a:bodyPr>
          <a:lstStyle/>
          <a:p>
            <a:r>
              <a:rPr lang="en-US" dirty="0" smtClean="0">
                <a:solidFill>
                  <a:srgbClr val="00B0F0"/>
                </a:solidFill>
              </a:rPr>
              <a:t>d1</a:t>
            </a:r>
            <a:endParaRPr lang="en-US" dirty="0">
              <a:solidFill>
                <a:srgbClr val="00B0F0"/>
              </a:solidFill>
            </a:endParaRPr>
          </a:p>
        </p:txBody>
      </p:sp>
      <p:sp>
        <p:nvSpPr>
          <p:cNvPr id="16" name="TextBox 15"/>
          <p:cNvSpPr txBox="1"/>
          <p:nvPr/>
        </p:nvSpPr>
        <p:spPr>
          <a:xfrm flipH="1">
            <a:off x="4191000" y="2133600"/>
            <a:ext cx="868681" cy="369332"/>
          </a:xfrm>
          <a:prstGeom prst="rect">
            <a:avLst/>
          </a:prstGeom>
          <a:noFill/>
        </p:spPr>
        <p:txBody>
          <a:bodyPr wrap="square" rtlCol="0">
            <a:spAutoFit/>
          </a:bodyPr>
          <a:lstStyle/>
          <a:p>
            <a:r>
              <a:rPr lang="en-US" dirty="0" smtClean="0"/>
              <a:t>Events</a:t>
            </a:r>
            <a:endParaRPr lang="en-US" dirty="0"/>
          </a:p>
        </p:txBody>
      </p:sp>
      <p:sp>
        <p:nvSpPr>
          <p:cNvPr id="17" name="TextBox 16"/>
          <p:cNvSpPr txBox="1"/>
          <p:nvPr/>
        </p:nvSpPr>
        <p:spPr>
          <a:xfrm>
            <a:off x="3886200" y="5257800"/>
            <a:ext cx="1263295" cy="369332"/>
          </a:xfrm>
          <a:prstGeom prst="rect">
            <a:avLst/>
          </a:prstGeom>
          <a:noFill/>
        </p:spPr>
        <p:txBody>
          <a:bodyPr wrap="none" rtlCol="0">
            <a:spAutoFit/>
          </a:bodyPr>
          <a:lstStyle/>
          <a:p>
            <a:r>
              <a:rPr lang="en-US" dirty="0" smtClean="0">
                <a:solidFill>
                  <a:srgbClr val="00B0F0"/>
                </a:solidFill>
              </a:rPr>
              <a:t>Detections</a:t>
            </a:r>
            <a:endParaRPr lang="en-US" dirty="0">
              <a:solidFill>
                <a:srgbClr val="00B0F0"/>
              </a:solidFill>
            </a:endParaRPr>
          </a:p>
        </p:txBody>
      </p:sp>
      <p:sp>
        <p:nvSpPr>
          <p:cNvPr id="18" name="TextBox 17"/>
          <p:cNvSpPr txBox="1"/>
          <p:nvPr/>
        </p:nvSpPr>
        <p:spPr>
          <a:xfrm>
            <a:off x="1371600" y="4495800"/>
            <a:ext cx="428322" cy="369332"/>
          </a:xfrm>
          <a:prstGeom prst="rect">
            <a:avLst/>
          </a:prstGeom>
          <a:noFill/>
        </p:spPr>
        <p:txBody>
          <a:bodyPr wrap="none" rtlCol="0">
            <a:spAutoFit/>
          </a:bodyPr>
          <a:lstStyle/>
          <a:p>
            <a:r>
              <a:rPr lang="en-US" dirty="0" smtClean="0">
                <a:solidFill>
                  <a:srgbClr val="00B0F0"/>
                </a:solidFill>
              </a:rPr>
              <a:t>d2</a:t>
            </a:r>
            <a:endParaRPr lang="en-US" dirty="0">
              <a:solidFill>
                <a:srgbClr val="00B0F0"/>
              </a:solidFill>
            </a:endParaRPr>
          </a:p>
        </p:txBody>
      </p:sp>
      <p:sp>
        <p:nvSpPr>
          <p:cNvPr id="19" name="TextBox 18"/>
          <p:cNvSpPr txBox="1"/>
          <p:nvPr/>
        </p:nvSpPr>
        <p:spPr>
          <a:xfrm>
            <a:off x="2514600" y="4495800"/>
            <a:ext cx="437940" cy="369332"/>
          </a:xfrm>
          <a:prstGeom prst="rect">
            <a:avLst/>
          </a:prstGeom>
          <a:noFill/>
        </p:spPr>
        <p:txBody>
          <a:bodyPr wrap="none" rtlCol="0">
            <a:spAutoFit/>
          </a:bodyPr>
          <a:lstStyle/>
          <a:p>
            <a:r>
              <a:rPr lang="en-US" dirty="0" smtClean="0">
                <a:solidFill>
                  <a:srgbClr val="00B0F0"/>
                </a:solidFill>
              </a:rPr>
              <a:t>d4</a:t>
            </a:r>
            <a:endParaRPr lang="en-US" dirty="0">
              <a:solidFill>
                <a:srgbClr val="00B0F0"/>
              </a:solidFill>
            </a:endParaRPr>
          </a:p>
        </p:txBody>
      </p:sp>
      <p:sp>
        <p:nvSpPr>
          <p:cNvPr id="20" name="TextBox 19"/>
          <p:cNvSpPr txBox="1"/>
          <p:nvPr/>
        </p:nvSpPr>
        <p:spPr>
          <a:xfrm>
            <a:off x="1905000" y="4495800"/>
            <a:ext cx="457200" cy="369332"/>
          </a:xfrm>
          <a:prstGeom prst="rect">
            <a:avLst/>
          </a:prstGeom>
          <a:noFill/>
        </p:spPr>
        <p:txBody>
          <a:bodyPr wrap="square" rtlCol="0">
            <a:spAutoFit/>
          </a:bodyPr>
          <a:lstStyle/>
          <a:p>
            <a:r>
              <a:rPr lang="en-US" dirty="0" smtClean="0">
                <a:solidFill>
                  <a:srgbClr val="00B0F0"/>
                </a:solidFill>
              </a:rPr>
              <a:t>d3</a:t>
            </a:r>
            <a:endParaRPr lang="en-US" dirty="0">
              <a:solidFill>
                <a:srgbClr val="00B0F0"/>
              </a:solidFill>
            </a:endParaRPr>
          </a:p>
        </p:txBody>
      </p:sp>
      <p:sp>
        <p:nvSpPr>
          <p:cNvPr id="21" name="TextBox 20"/>
          <p:cNvSpPr txBox="1"/>
          <p:nvPr/>
        </p:nvSpPr>
        <p:spPr>
          <a:xfrm>
            <a:off x="32766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2" name="TextBox 21"/>
          <p:cNvSpPr txBox="1"/>
          <p:nvPr/>
        </p:nvSpPr>
        <p:spPr>
          <a:xfrm>
            <a:off x="4191000" y="4495800"/>
            <a:ext cx="441146" cy="369332"/>
          </a:xfrm>
          <a:prstGeom prst="rect">
            <a:avLst/>
          </a:prstGeom>
          <a:noFill/>
        </p:spPr>
        <p:txBody>
          <a:bodyPr wrap="none" rtlCol="0">
            <a:spAutoFit/>
          </a:bodyPr>
          <a:lstStyle/>
          <a:p>
            <a:r>
              <a:rPr lang="en-US" dirty="0" smtClean="0">
                <a:solidFill>
                  <a:srgbClr val="00B0F0"/>
                </a:solidFill>
              </a:rPr>
              <a:t>d6</a:t>
            </a:r>
            <a:endParaRPr lang="en-US" dirty="0">
              <a:solidFill>
                <a:srgbClr val="00B0F0"/>
              </a:solidFill>
            </a:endParaRPr>
          </a:p>
        </p:txBody>
      </p:sp>
      <p:sp>
        <p:nvSpPr>
          <p:cNvPr id="23" name="TextBox 22"/>
          <p:cNvSpPr txBox="1"/>
          <p:nvPr/>
        </p:nvSpPr>
        <p:spPr>
          <a:xfrm>
            <a:off x="38100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4" name="TextBox 23"/>
          <p:cNvSpPr txBox="1"/>
          <p:nvPr/>
        </p:nvSpPr>
        <p:spPr>
          <a:xfrm>
            <a:off x="5105400" y="4495800"/>
            <a:ext cx="439544" cy="369332"/>
          </a:xfrm>
          <a:prstGeom prst="rect">
            <a:avLst/>
          </a:prstGeom>
          <a:noFill/>
        </p:spPr>
        <p:txBody>
          <a:bodyPr wrap="none" rtlCol="0">
            <a:spAutoFit/>
          </a:bodyPr>
          <a:lstStyle/>
          <a:p>
            <a:r>
              <a:rPr lang="en-US" dirty="0" smtClean="0">
                <a:solidFill>
                  <a:srgbClr val="00B0F0"/>
                </a:solidFill>
              </a:rPr>
              <a:t>d8</a:t>
            </a:r>
            <a:endParaRPr lang="en-US" dirty="0">
              <a:solidFill>
                <a:srgbClr val="00B0F0"/>
              </a:solidFill>
            </a:endParaRPr>
          </a:p>
        </p:txBody>
      </p:sp>
      <p:sp>
        <p:nvSpPr>
          <p:cNvPr id="25" name="TextBox 24"/>
          <p:cNvSpPr txBox="1"/>
          <p:nvPr/>
        </p:nvSpPr>
        <p:spPr>
          <a:xfrm>
            <a:off x="4572000" y="4495800"/>
            <a:ext cx="428322" cy="369332"/>
          </a:xfrm>
          <a:prstGeom prst="rect">
            <a:avLst/>
          </a:prstGeom>
          <a:noFill/>
        </p:spPr>
        <p:txBody>
          <a:bodyPr wrap="none" rtlCol="0">
            <a:spAutoFit/>
          </a:bodyPr>
          <a:lstStyle/>
          <a:p>
            <a:r>
              <a:rPr lang="en-US" dirty="0" smtClean="0">
                <a:solidFill>
                  <a:srgbClr val="00B0F0"/>
                </a:solidFill>
              </a:rPr>
              <a:t>d7</a:t>
            </a:r>
            <a:endParaRPr lang="en-US" dirty="0">
              <a:solidFill>
                <a:srgbClr val="00B0F0"/>
              </a:solidFill>
            </a:endParaRPr>
          </a:p>
        </p:txBody>
      </p:sp>
      <p:sp>
        <p:nvSpPr>
          <p:cNvPr id="26" name="TextBox 25"/>
          <p:cNvSpPr txBox="1"/>
          <p:nvPr/>
        </p:nvSpPr>
        <p:spPr>
          <a:xfrm>
            <a:off x="5867400" y="4495800"/>
            <a:ext cx="513282" cy="369332"/>
          </a:xfrm>
          <a:prstGeom prst="rect">
            <a:avLst/>
          </a:prstGeom>
          <a:noFill/>
        </p:spPr>
        <p:txBody>
          <a:bodyPr wrap="none" rtlCol="0">
            <a:spAutoFit/>
          </a:bodyPr>
          <a:lstStyle/>
          <a:p>
            <a:r>
              <a:rPr lang="en-US" dirty="0" smtClean="0">
                <a:solidFill>
                  <a:srgbClr val="00B0F0"/>
                </a:solidFill>
              </a:rPr>
              <a:t>d10</a:t>
            </a:r>
            <a:endParaRPr lang="en-US" dirty="0">
              <a:solidFill>
                <a:srgbClr val="00B0F0"/>
              </a:solidFill>
            </a:endParaRPr>
          </a:p>
        </p:txBody>
      </p:sp>
      <p:sp>
        <p:nvSpPr>
          <p:cNvPr id="27" name="TextBox 26"/>
          <p:cNvSpPr txBox="1"/>
          <p:nvPr/>
        </p:nvSpPr>
        <p:spPr>
          <a:xfrm>
            <a:off x="5486400" y="4495800"/>
            <a:ext cx="442750" cy="369332"/>
          </a:xfrm>
          <a:prstGeom prst="rect">
            <a:avLst/>
          </a:prstGeom>
          <a:noFill/>
        </p:spPr>
        <p:txBody>
          <a:bodyPr wrap="none" rtlCol="0">
            <a:spAutoFit/>
          </a:bodyPr>
          <a:lstStyle/>
          <a:p>
            <a:r>
              <a:rPr lang="en-US" dirty="0" smtClean="0">
                <a:solidFill>
                  <a:srgbClr val="00B0F0"/>
                </a:solidFill>
              </a:rPr>
              <a:t>d9</a:t>
            </a:r>
            <a:endParaRPr lang="en-US" dirty="0">
              <a:solidFill>
                <a:srgbClr val="00B0F0"/>
              </a:solidFill>
            </a:endParaRPr>
          </a:p>
        </p:txBody>
      </p:sp>
      <p:sp>
        <p:nvSpPr>
          <p:cNvPr id="28" name="TextBox 27"/>
          <p:cNvSpPr txBox="1"/>
          <p:nvPr/>
        </p:nvSpPr>
        <p:spPr>
          <a:xfrm>
            <a:off x="6629400" y="4495800"/>
            <a:ext cx="460382" cy="369332"/>
          </a:xfrm>
          <a:prstGeom prst="rect">
            <a:avLst/>
          </a:prstGeom>
          <a:noFill/>
        </p:spPr>
        <p:txBody>
          <a:bodyPr wrap="none" rtlCol="0">
            <a:spAutoFit/>
          </a:bodyPr>
          <a:lstStyle/>
          <a:p>
            <a:r>
              <a:rPr lang="en-US" dirty="0" smtClean="0">
                <a:solidFill>
                  <a:srgbClr val="00B0F0"/>
                </a:solidFill>
              </a:rPr>
              <a:t>d11</a:t>
            </a:r>
            <a:endParaRPr lang="en-US" dirty="0">
              <a:solidFill>
                <a:srgbClr val="00B0F0"/>
              </a:solidFill>
            </a:endParaRPr>
          </a:p>
        </p:txBody>
      </p:sp>
      <p:sp>
        <p:nvSpPr>
          <p:cNvPr id="29" name="TextBox 28"/>
          <p:cNvSpPr txBox="1"/>
          <p:nvPr/>
        </p:nvSpPr>
        <p:spPr>
          <a:xfrm>
            <a:off x="7543800" y="4495800"/>
            <a:ext cx="491801" cy="369332"/>
          </a:xfrm>
          <a:prstGeom prst="rect">
            <a:avLst/>
          </a:prstGeom>
          <a:noFill/>
        </p:spPr>
        <p:txBody>
          <a:bodyPr wrap="none" rtlCol="0">
            <a:spAutoFit/>
          </a:bodyPr>
          <a:lstStyle/>
          <a:p>
            <a:r>
              <a:rPr lang="en-US" dirty="0" smtClean="0">
                <a:solidFill>
                  <a:srgbClr val="00B0F0"/>
                </a:solidFill>
              </a:rPr>
              <a:t>d13</a:t>
            </a:r>
            <a:endParaRPr lang="en-US" dirty="0">
              <a:solidFill>
                <a:srgbClr val="00B0F0"/>
              </a:solidFill>
            </a:endParaRPr>
          </a:p>
        </p:txBody>
      </p:sp>
      <p:sp>
        <p:nvSpPr>
          <p:cNvPr id="30" name="TextBox 29"/>
          <p:cNvSpPr txBox="1"/>
          <p:nvPr/>
        </p:nvSpPr>
        <p:spPr>
          <a:xfrm>
            <a:off x="7086600" y="4495800"/>
            <a:ext cx="500458" cy="369332"/>
          </a:xfrm>
          <a:prstGeom prst="rect">
            <a:avLst/>
          </a:prstGeom>
          <a:noFill/>
        </p:spPr>
        <p:txBody>
          <a:bodyPr wrap="none" rtlCol="0">
            <a:spAutoFit/>
          </a:bodyPr>
          <a:lstStyle/>
          <a:p>
            <a:r>
              <a:rPr lang="en-US" dirty="0" smtClean="0">
                <a:solidFill>
                  <a:srgbClr val="00B0F0"/>
                </a:solidFill>
              </a:rPr>
              <a:t>d12</a:t>
            </a:r>
            <a:endParaRPr lang="en-US" dirty="0">
              <a:solidFill>
                <a:srgbClr val="00B0F0"/>
              </a:solidFill>
            </a:endParaRPr>
          </a:p>
        </p:txBody>
      </p:sp>
      <p:cxnSp>
        <p:nvCxnSpPr>
          <p:cNvPr id="33" name="Straight Arrow Connector 32"/>
          <p:cNvCxnSpPr>
            <a:stCxn id="9" idx="2"/>
            <a:endCxn id="14" idx="0"/>
          </p:cNvCxnSpPr>
          <p:nvPr/>
        </p:nvCxnSpPr>
        <p:spPr>
          <a:xfrm rot="16200000" flipH="1">
            <a:off x="183080" y="3570356"/>
            <a:ext cx="1307068" cy="5438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24200" y="6019800"/>
            <a:ext cx="973664" cy="369332"/>
          </a:xfrm>
          <a:prstGeom prst="rect">
            <a:avLst/>
          </a:prstGeom>
          <a:noFill/>
        </p:spPr>
        <p:txBody>
          <a:bodyPr wrap="none" rtlCol="0">
            <a:spAutoFit/>
          </a:bodyPr>
          <a:lstStyle/>
          <a:p>
            <a:r>
              <a:rPr lang="en-US" dirty="0" smtClean="0">
                <a:solidFill>
                  <a:srgbClr val="FF0000"/>
                </a:solidFill>
              </a:rPr>
              <a:t>window</a:t>
            </a:r>
            <a:endParaRPr lang="en-US" dirty="0">
              <a:solidFill>
                <a:srgbClr val="FF0000"/>
              </a:solidFill>
            </a:endParaRP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9" idx="2"/>
            <a:endCxn id="19" idx="0"/>
          </p:cNvCxnSpPr>
          <p:nvPr/>
        </p:nvCxnSpPr>
        <p:spPr>
          <a:xfrm rot="16200000" flipH="1">
            <a:off x="995603" y="2757833"/>
            <a:ext cx="1307068" cy="216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0" idx="2"/>
            <a:endCxn id="18" idx="0"/>
          </p:cNvCxnSpPr>
          <p:nvPr/>
        </p:nvCxnSpPr>
        <p:spPr>
          <a:xfrm rot="16200000" flipH="1">
            <a:off x="850817" y="3760856"/>
            <a:ext cx="1307068" cy="16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1" idx="2"/>
            <a:endCxn id="21" idx="0"/>
          </p:cNvCxnSpPr>
          <p:nvPr/>
        </p:nvCxnSpPr>
        <p:spPr>
          <a:xfrm rot="16200000" flipH="1">
            <a:off x="2220013" y="3226655"/>
            <a:ext cx="1307068" cy="1231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1" idx="2"/>
            <a:endCxn id="26" idx="0"/>
          </p:cNvCxnSpPr>
          <p:nvPr/>
        </p:nvCxnSpPr>
        <p:spPr>
          <a:xfrm rot="16200000" flipH="1">
            <a:off x="3537454" y="1909213"/>
            <a:ext cx="1307068" cy="38661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057400" y="2514600"/>
            <a:ext cx="417102" cy="369332"/>
          </a:xfrm>
          <a:prstGeom prst="rect">
            <a:avLst/>
          </a:prstGeom>
          <a:noFill/>
        </p:spPr>
        <p:txBody>
          <a:bodyPr wrap="none" rtlCol="0">
            <a:spAutoFit/>
          </a:bodyPr>
          <a:lstStyle/>
          <a:p>
            <a:r>
              <a:rPr lang="en-US" dirty="0" smtClean="0"/>
              <a:t>e4</a:t>
            </a:r>
            <a:endParaRPr lang="en-US" dirty="0"/>
          </a:p>
        </p:txBody>
      </p:sp>
      <p:sp>
        <p:nvSpPr>
          <p:cNvPr id="37" name="TextBox 36"/>
          <p:cNvSpPr txBox="1"/>
          <p:nvPr/>
        </p:nvSpPr>
        <p:spPr>
          <a:xfrm>
            <a:off x="3810000" y="2819400"/>
            <a:ext cx="404278" cy="369332"/>
          </a:xfrm>
          <a:prstGeom prst="rect">
            <a:avLst/>
          </a:prstGeom>
          <a:noFill/>
        </p:spPr>
        <p:txBody>
          <a:bodyPr wrap="none" rtlCol="0">
            <a:spAutoFit/>
          </a:bodyPr>
          <a:lstStyle/>
          <a:p>
            <a:r>
              <a:rPr lang="en-US" dirty="0" smtClean="0"/>
              <a:t>e5</a:t>
            </a:r>
            <a:endParaRPr lang="en-US" dirty="0"/>
          </a:p>
        </p:txBody>
      </p:sp>
      <p:cxnSp>
        <p:nvCxnSpPr>
          <p:cNvPr id="43" name="Straight Arrow Connector 42"/>
          <p:cNvCxnSpPr>
            <a:stCxn id="37" idx="2"/>
            <a:endCxn id="22" idx="0"/>
          </p:cNvCxnSpPr>
          <p:nvPr/>
        </p:nvCxnSpPr>
        <p:spPr>
          <a:xfrm rot="16200000" flipH="1">
            <a:off x="3558322" y="3642549"/>
            <a:ext cx="1307068" cy="399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7" idx="2"/>
            <a:endCxn id="24" idx="0"/>
          </p:cNvCxnSpPr>
          <p:nvPr/>
        </p:nvCxnSpPr>
        <p:spPr>
          <a:xfrm rot="16200000" flipH="1">
            <a:off x="4015121" y="3185749"/>
            <a:ext cx="1307068" cy="1313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419600" y="2819400"/>
            <a:ext cx="404278" cy="369332"/>
          </a:xfrm>
          <a:prstGeom prst="rect">
            <a:avLst/>
          </a:prstGeom>
          <a:noFill/>
        </p:spPr>
        <p:txBody>
          <a:bodyPr wrap="none" rtlCol="0">
            <a:spAutoFit/>
          </a:bodyPr>
          <a:lstStyle/>
          <a:p>
            <a:r>
              <a:rPr lang="en-US" dirty="0" smtClean="0"/>
              <a:t>e5</a:t>
            </a:r>
            <a:endParaRPr lang="en-US" dirty="0"/>
          </a:p>
        </p:txBody>
      </p:sp>
      <p:cxnSp>
        <p:nvCxnSpPr>
          <p:cNvPr id="46" name="Straight Arrow Connector 45"/>
          <p:cNvCxnSpPr>
            <a:stCxn id="40" idx="1"/>
            <a:endCxn id="37" idx="3"/>
          </p:cNvCxnSpPr>
          <p:nvPr/>
        </p:nvCxnSpPr>
        <p:spPr>
          <a:xfrm rot="10800000">
            <a:off x="4214278" y="3004066"/>
            <a:ext cx="20532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 Death Move</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29600" y="3200400"/>
            <a:ext cx="643125" cy="369332"/>
          </a:xfrm>
          <a:prstGeom prst="rect">
            <a:avLst/>
          </a:prstGeom>
          <a:noFill/>
        </p:spPr>
        <p:txBody>
          <a:bodyPr wrap="none" rtlCol="0">
            <a:spAutoFit/>
          </a:bodyPr>
          <a:lstStyle/>
          <a:p>
            <a:r>
              <a:rPr lang="en-US" dirty="0" smtClean="0"/>
              <a:t>time</a:t>
            </a:r>
            <a:endParaRPr lang="en-US" dirty="0"/>
          </a:p>
        </p:txBody>
      </p:sp>
      <p:sp>
        <p:nvSpPr>
          <p:cNvPr id="9" name="TextBox 8"/>
          <p:cNvSpPr txBox="1"/>
          <p:nvPr/>
        </p:nvSpPr>
        <p:spPr>
          <a:xfrm>
            <a:off x="381000" y="2819400"/>
            <a:ext cx="367408" cy="369332"/>
          </a:xfrm>
          <a:prstGeom prst="rect">
            <a:avLst/>
          </a:prstGeom>
          <a:noFill/>
        </p:spPr>
        <p:txBody>
          <a:bodyPr wrap="none" rtlCol="0">
            <a:spAutoFit/>
          </a:bodyPr>
          <a:lstStyle/>
          <a:p>
            <a:r>
              <a:rPr lang="en-US" dirty="0" smtClean="0"/>
              <a:t>e1</a:t>
            </a:r>
            <a:endParaRPr lang="en-US" dirty="0"/>
          </a:p>
        </p:txBody>
      </p:sp>
      <p:sp>
        <p:nvSpPr>
          <p:cNvPr id="10" name="TextBox 9"/>
          <p:cNvSpPr txBox="1"/>
          <p:nvPr/>
        </p:nvSpPr>
        <p:spPr>
          <a:xfrm>
            <a:off x="1219200" y="2819400"/>
            <a:ext cx="407484" cy="369332"/>
          </a:xfrm>
          <a:prstGeom prst="rect">
            <a:avLst/>
          </a:prstGeom>
          <a:noFill/>
        </p:spPr>
        <p:txBody>
          <a:bodyPr wrap="none" rtlCol="0">
            <a:spAutoFit/>
          </a:bodyPr>
          <a:lstStyle/>
          <a:p>
            <a:r>
              <a:rPr lang="en-US" dirty="0" smtClean="0">
                <a:solidFill>
                  <a:srgbClr val="C00000"/>
                </a:solidFill>
              </a:rPr>
              <a:t>e2</a:t>
            </a:r>
            <a:endParaRPr lang="en-US" dirty="0">
              <a:solidFill>
                <a:srgbClr val="C00000"/>
              </a:solidFill>
            </a:endParaRPr>
          </a:p>
        </p:txBody>
      </p:sp>
      <p:sp>
        <p:nvSpPr>
          <p:cNvPr id="11" name="TextBox 10"/>
          <p:cNvSpPr txBox="1"/>
          <p:nvPr/>
        </p:nvSpPr>
        <p:spPr>
          <a:xfrm>
            <a:off x="2057400" y="2819400"/>
            <a:ext cx="401072" cy="369332"/>
          </a:xfrm>
          <a:prstGeom prst="rect">
            <a:avLst/>
          </a:prstGeom>
          <a:noFill/>
        </p:spPr>
        <p:txBody>
          <a:bodyPr wrap="none" rtlCol="0">
            <a:spAutoFit/>
          </a:bodyPr>
          <a:lstStyle/>
          <a:p>
            <a:r>
              <a:rPr lang="en-US" dirty="0" smtClean="0"/>
              <a:t>e3</a:t>
            </a:r>
            <a:endParaRPr lang="en-US" dirty="0"/>
          </a:p>
        </p:txBody>
      </p:sp>
      <p:sp>
        <p:nvSpPr>
          <p:cNvPr id="14" name="TextBox 13"/>
          <p:cNvSpPr txBox="1"/>
          <p:nvPr/>
        </p:nvSpPr>
        <p:spPr>
          <a:xfrm>
            <a:off x="914400" y="4495800"/>
            <a:ext cx="388248" cy="369332"/>
          </a:xfrm>
          <a:prstGeom prst="rect">
            <a:avLst/>
          </a:prstGeom>
          <a:noFill/>
        </p:spPr>
        <p:txBody>
          <a:bodyPr wrap="none" rtlCol="0">
            <a:spAutoFit/>
          </a:bodyPr>
          <a:lstStyle/>
          <a:p>
            <a:r>
              <a:rPr lang="en-US" dirty="0" smtClean="0">
                <a:solidFill>
                  <a:srgbClr val="00B0F0"/>
                </a:solidFill>
              </a:rPr>
              <a:t>d1</a:t>
            </a:r>
            <a:endParaRPr lang="en-US" dirty="0">
              <a:solidFill>
                <a:srgbClr val="00B0F0"/>
              </a:solidFill>
            </a:endParaRPr>
          </a:p>
        </p:txBody>
      </p:sp>
      <p:sp>
        <p:nvSpPr>
          <p:cNvPr id="16" name="TextBox 15"/>
          <p:cNvSpPr txBox="1"/>
          <p:nvPr/>
        </p:nvSpPr>
        <p:spPr>
          <a:xfrm flipH="1">
            <a:off x="4191000" y="2133600"/>
            <a:ext cx="868681" cy="369332"/>
          </a:xfrm>
          <a:prstGeom prst="rect">
            <a:avLst/>
          </a:prstGeom>
          <a:noFill/>
        </p:spPr>
        <p:txBody>
          <a:bodyPr wrap="square" rtlCol="0">
            <a:spAutoFit/>
          </a:bodyPr>
          <a:lstStyle/>
          <a:p>
            <a:r>
              <a:rPr lang="en-US" dirty="0" smtClean="0"/>
              <a:t>Events</a:t>
            </a:r>
            <a:endParaRPr lang="en-US" dirty="0"/>
          </a:p>
        </p:txBody>
      </p:sp>
      <p:sp>
        <p:nvSpPr>
          <p:cNvPr id="17" name="TextBox 16"/>
          <p:cNvSpPr txBox="1"/>
          <p:nvPr/>
        </p:nvSpPr>
        <p:spPr>
          <a:xfrm>
            <a:off x="3886200" y="5257800"/>
            <a:ext cx="1263295" cy="369332"/>
          </a:xfrm>
          <a:prstGeom prst="rect">
            <a:avLst/>
          </a:prstGeom>
          <a:noFill/>
        </p:spPr>
        <p:txBody>
          <a:bodyPr wrap="none" rtlCol="0">
            <a:spAutoFit/>
          </a:bodyPr>
          <a:lstStyle/>
          <a:p>
            <a:r>
              <a:rPr lang="en-US" dirty="0" smtClean="0">
                <a:solidFill>
                  <a:srgbClr val="00B0F0"/>
                </a:solidFill>
              </a:rPr>
              <a:t>Detections</a:t>
            </a:r>
            <a:endParaRPr lang="en-US" dirty="0">
              <a:solidFill>
                <a:srgbClr val="00B0F0"/>
              </a:solidFill>
            </a:endParaRPr>
          </a:p>
        </p:txBody>
      </p:sp>
      <p:sp>
        <p:nvSpPr>
          <p:cNvPr id="18" name="TextBox 17"/>
          <p:cNvSpPr txBox="1"/>
          <p:nvPr/>
        </p:nvSpPr>
        <p:spPr>
          <a:xfrm>
            <a:off x="1371600" y="4495800"/>
            <a:ext cx="428322" cy="369332"/>
          </a:xfrm>
          <a:prstGeom prst="rect">
            <a:avLst/>
          </a:prstGeom>
          <a:noFill/>
        </p:spPr>
        <p:txBody>
          <a:bodyPr wrap="none" rtlCol="0">
            <a:spAutoFit/>
          </a:bodyPr>
          <a:lstStyle/>
          <a:p>
            <a:r>
              <a:rPr lang="en-US" dirty="0" smtClean="0">
                <a:solidFill>
                  <a:srgbClr val="00B0F0"/>
                </a:solidFill>
              </a:rPr>
              <a:t>d2</a:t>
            </a:r>
            <a:endParaRPr lang="en-US" dirty="0">
              <a:solidFill>
                <a:srgbClr val="00B0F0"/>
              </a:solidFill>
            </a:endParaRPr>
          </a:p>
        </p:txBody>
      </p:sp>
      <p:sp>
        <p:nvSpPr>
          <p:cNvPr id="19" name="TextBox 18"/>
          <p:cNvSpPr txBox="1"/>
          <p:nvPr/>
        </p:nvSpPr>
        <p:spPr>
          <a:xfrm>
            <a:off x="2514600" y="4495800"/>
            <a:ext cx="437940" cy="369332"/>
          </a:xfrm>
          <a:prstGeom prst="rect">
            <a:avLst/>
          </a:prstGeom>
          <a:noFill/>
        </p:spPr>
        <p:txBody>
          <a:bodyPr wrap="none" rtlCol="0">
            <a:spAutoFit/>
          </a:bodyPr>
          <a:lstStyle/>
          <a:p>
            <a:r>
              <a:rPr lang="en-US" dirty="0" smtClean="0">
                <a:solidFill>
                  <a:srgbClr val="00B0F0"/>
                </a:solidFill>
              </a:rPr>
              <a:t>d4</a:t>
            </a:r>
            <a:endParaRPr lang="en-US" dirty="0">
              <a:solidFill>
                <a:srgbClr val="00B0F0"/>
              </a:solidFill>
            </a:endParaRPr>
          </a:p>
        </p:txBody>
      </p:sp>
      <p:sp>
        <p:nvSpPr>
          <p:cNvPr id="20" name="TextBox 19"/>
          <p:cNvSpPr txBox="1"/>
          <p:nvPr/>
        </p:nvSpPr>
        <p:spPr>
          <a:xfrm>
            <a:off x="1905000" y="4495800"/>
            <a:ext cx="457200" cy="369332"/>
          </a:xfrm>
          <a:prstGeom prst="rect">
            <a:avLst/>
          </a:prstGeom>
          <a:noFill/>
        </p:spPr>
        <p:txBody>
          <a:bodyPr wrap="square" rtlCol="0">
            <a:spAutoFit/>
          </a:bodyPr>
          <a:lstStyle/>
          <a:p>
            <a:r>
              <a:rPr lang="en-US" dirty="0" smtClean="0">
                <a:solidFill>
                  <a:srgbClr val="00B0F0"/>
                </a:solidFill>
              </a:rPr>
              <a:t>d3</a:t>
            </a:r>
            <a:endParaRPr lang="en-US" dirty="0">
              <a:solidFill>
                <a:srgbClr val="00B0F0"/>
              </a:solidFill>
            </a:endParaRPr>
          </a:p>
        </p:txBody>
      </p:sp>
      <p:sp>
        <p:nvSpPr>
          <p:cNvPr id="21" name="TextBox 20"/>
          <p:cNvSpPr txBox="1"/>
          <p:nvPr/>
        </p:nvSpPr>
        <p:spPr>
          <a:xfrm>
            <a:off x="32766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2" name="TextBox 21"/>
          <p:cNvSpPr txBox="1"/>
          <p:nvPr/>
        </p:nvSpPr>
        <p:spPr>
          <a:xfrm>
            <a:off x="4191000" y="4495800"/>
            <a:ext cx="441146" cy="369332"/>
          </a:xfrm>
          <a:prstGeom prst="rect">
            <a:avLst/>
          </a:prstGeom>
          <a:noFill/>
        </p:spPr>
        <p:txBody>
          <a:bodyPr wrap="none" rtlCol="0">
            <a:spAutoFit/>
          </a:bodyPr>
          <a:lstStyle/>
          <a:p>
            <a:r>
              <a:rPr lang="en-US" dirty="0" smtClean="0">
                <a:solidFill>
                  <a:srgbClr val="00B0F0"/>
                </a:solidFill>
              </a:rPr>
              <a:t>d6</a:t>
            </a:r>
            <a:endParaRPr lang="en-US" dirty="0">
              <a:solidFill>
                <a:srgbClr val="00B0F0"/>
              </a:solidFill>
            </a:endParaRPr>
          </a:p>
        </p:txBody>
      </p:sp>
      <p:sp>
        <p:nvSpPr>
          <p:cNvPr id="23" name="TextBox 22"/>
          <p:cNvSpPr txBox="1"/>
          <p:nvPr/>
        </p:nvSpPr>
        <p:spPr>
          <a:xfrm>
            <a:off x="38100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4" name="TextBox 23"/>
          <p:cNvSpPr txBox="1"/>
          <p:nvPr/>
        </p:nvSpPr>
        <p:spPr>
          <a:xfrm>
            <a:off x="5105400" y="4495800"/>
            <a:ext cx="439544" cy="369332"/>
          </a:xfrm>
          <a:prstGeom prst="rect">
            <a:avLst/>
          </a:prstGeom>
          <a:noFill/>
        </p:spPr>
        <p:txBody>
          <a:bodyPr wrap="none" rtlCol="0">
            <a:spAutoFit/>
          </a:bodyPr>
          <a:lstStyle/>
          <a:p>
            <a:r>
              <a:rPr lang="en-US" dirty="0" smtClean="0">
                <a:solidFill>
                  <a:srgbClr val="00B0F0"/>
                </a:solidFill>
              </a:rPr>
              <a:t>d8</a:t>
            </a:r>
            <a:endParaRPr lang="en-US" dirty="0">
              <a:solidFill>
                <a:srgbClr val="00B0F0"/>
              </a:solidFill>
            </a:endParaRPr>
          </a:p>
        </p:txBody>
      </p:sp>
      <p:sp>
        <p:nvSpPr>
          <p:cNvPr id="25" name="TextBox 24"/>
          <p:cNvSpPr txBox="1"/>
          <p:nvPr/>
        </p:nvSpPr>
        <p:spPr>
          <a:xfrm>
            <a:off x="4572000" y="4495800"/>
            <a:ext cx="428322" cy="369332"/>
          </a:xfrm>
          <a:prstGeom prst="rect">
            <a:avLst/>
          </a:prstGeom>
          <a:noFill/>
        </p:spPr>
        <p:txBody>
          <a:bodyPr wrap="none" rtlCol="0">
            <a:spAutoFit/>
          </a:bodyPr>
          <a:lstStyle/>
          <a:p>
            <a:r>
              <a:rPr lang="en-US" dirty="0" smtClean="0">
                <a:solidFill>
                  <a:srgbClr val="00B0F0"/>
                </a:solidFill>
              </a:rPr>
              <a:t>d7</a:t>
            </a:r>
            <a:endParaRPr lang="en-US" dirty="0">
              <a:solidFill>
                <a:srgbClr val="00B0F0"/>
              </a:solidFill>
            </a:endParaRPr>
          </a:p>
        </p:txBody>
      </p:sp>
      <p:sp>
        <p:nvSpPr>
          <p:cNvPr id="26" name="TextBox 25"/>
          <p:cNvSpPr txBox="1"/>
          <p:nvPr/>
        </p:nvSpPr>
        <p:spPr>
          <a:xfrm>
            <a:off x="5867400" y="4495800"/>
            <a:ext cx="513282" cy="369332"/>
          </a:xfrm>
          <a:prstGeom prst="rect">
            <a:avLst/>
          </a:prstGeom>
          <a:noFill/>
        </p:spPr>
        <p:txBody>
          <a:bodyPr wrap="none" rtlCol="0">
            <a:spAutoFit/>
          </a:bodyPr>
          <a:lstStyle/>
          <a:p>
            <a:r>
              <a:rPr lang="en-US" dirty="0" smtClean="0">
                <a:solidFill>
                  <a:srgbClr val="00B0F0"/>
                </a:solidFill>
              </a:rPr>
              <a:t>d10</a:t>
            </a:r>
            <a:endParaRPr lang="en-US" dirty="0">
              <a:solidFill>
                <a:srgbClr val="00B0F0"/>
              </a:solidFill>
            </a:endParaRPr>
          </a:p>
        </p:txBody>
      </p:sp>
      <p:sp>
        <p:nvSpPr>
          <p:cNvPr id="27" name="TextBox 26"/>
          <p:cNvSpPr txBox="1"/>
          <p:nvPr/>
        </p:nvSpPr>
        <p:spPr>
          <a:xfrm>
            <a:off x="5486400" y="4495800"/>
            <a:ext cx="442750" cy="369332"/>
          </a:xfrm>
          <a:prstGeom prst="rect">
            <a:avLst/>
          </a:prstGeom>
          <a:noFill/>
        </p:spPr>
        <p:txBody>
          <a:bodyPr wrap="none" rtlCol="0">
            <a:spAutoFit/>
          </a:bodyPr>
          <a:lstStyle/>
          <a:p>
            <a:r>
              <a:rPr lang="en-US" dirty="0" smtClean="0">
                <a:solidFill>
                  <a:srgbClr val="00B0F0"/>
                </a:solidFill>
              </a:rPr>
              <a:t>d9</a:t>
            </a:r>
            <a:endParaRPr lang="en-US" dirty="0">
              <a:solidFill>
                <a:srgbClr val="00B0F0"/>
              </a:solidFill>
            </a:endParaRPr>
          </a:p>
        </p:txBody>
      </p:sp>
      <p:sp>
        <p:nvSpPr>
          <p:cNvPr id="28" name="TextBox 27"/>
          <p:cNvSpPr txBox="1"/>
          <p:nvPr/>
        </p:nvSpPr>
        <p:spPr>
          <a:xfrm>
            <a:off x="6629400" y="4495800"/>
            <a:ext cx="460382" cy="369332"/>
          </a:xfrm>
          <a:prstGeom prst="rect">
            <a:avLst/>
          </a:prstGeom>
          <a:noFill/>
        </p:spPr>
        <p:txBody>
          <a:bodyPr wrap="none" rtlCol="0">
            <a:spAutoFit/>
          </a:bodyPr>
          <a:lstStyle/>
          <a:p>
            <a:r>
              <a:rPr lang="en-US" dirty="0" smtClean="0">
                <a:solidFill>
                  <a:srgbClr val="00B0F0"/>
                </a:solidFill>
              </a:rPr>
              <a:t>d11</a:t>
            </a:r>
            <a:endParaRPr lang="en-US" dirty="0">
              <a:solidFill>
                <a:srgbClr val="00B0F0"/>
              </a:solidFill>
            </a:endParaRPr>
          </a:p>
        </p:txBody>
      </p:sp>
      <p:sp>
        <p:nvSpPr>
          <p:cNvPr id="29" name="TextBox 28"/>
          <p:cNvSpPr txBox="1"/>
          <p:nvPr/>
        </p:nvSpPr>
        <p:spPr>
          <a:xfrm>
            <a:off x="7543800" y="4495800"/>
            <a:ext cx="491801" cy="369332"/>
          </a:xfrm>
          <a:prstGeom prst="rect">
            <a:avLst/>
          </a:prstGeom>
          <a:noFill/>
        </p:spPr>
        <p:txBody>
          <a:bodyPr wrap="none" rtlCol="0">
            <a:spAutoFit/>
          </a:bodyPr>
          <a:lstStyle/>
          <a:p>
            <a:r>
              <a:rPr lang="en-US" dirty="0" smtClean="0">
                <a:solidFill>
                  <a:srgbClr val="00B0F0"/>
                </a:solidFill>
              </a:rPr>
              <a:t>d13</a:t>
            </a:r>
            <a:endParaRPr lang="en-US" dirty="0">
              <a:solidFill>
                <a:srgbClr val="00B0F0"/>
              </a:solidFill>
            </a:endParaRPr>
          </a:p>
        </p:txBody>
      </p:sp>
      <p:sp>
        <p:nvSpPr>
          <p:cNvPr id="30" name="TextBox 29"/>
          <p:cNvSpPr txBox="1"/>
          <p:nvPr/>
        </p:nvSpPr>
        <p:spPr>
          <a:xfrm>
            <a:off x="7086600" y="4495800"/>
            <a:ext cx="500458" cy="369332"/>
          </a:xfrm>
          <a:prstGeom prst="rect">
            <a:avLst/>
          </a:prstGeom>
          <a:noFill/>
        </p:spPr>
        <p:txBody>
          <a:bodyPr wrap="none" rtlCol="0">
            <a:spAutoFit/>
          </a:bodyPr>
          <a:lstStyle/>
          <a:p>
            <a:r>
              <a:rPr lang="en-US" dirty="0" smtClean="0">
                <a:solidFill>
                  <a:srgbClr val="00B0F0"/>
                </a:solidFill>
              </a:rPr>
              <a:t>d12</a:t>
            </a:r>
            <a:endParaRPr lang="en-US" dirty="0">
              <a:solidFill>
                <a:srgbClr val="00B0F0"/>
              </a:solidFill>
            </a:endParaRPr>
          </a:p>
        </p:txBody>
      </p:sp>
      <p:cxnSp>
        <p:nvCxnSpPr>
          <p:cNvPr id="33" name="Straight Arrow Connector 32"/>
          <p:cNvCxnSpPr>
            <a:stCxn id="9" idx="2"/>
            <a:endCxn id="14" idx="0"/>
          </p:cNvCxnSpPr>
          <p:nvPr/>
        </p:nvCxnSpPr>
        <p:spPr>
          <a:xfrm rot="16200000" flipH="1">
            <a:off x="183080" y="3570356"/>
            <a:ext cx="1307068" cy="5438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24200" y="6019800"/>
            <a:ext cx="973664" cy="369332"/>
          </a:xfrm>
          <a:prstGeom prst="rect">
            <a:avLst/>
          </a:prstGeom>
          <a:noFill/>
        </p:spPr>
        <p:txBody>
          <a:bodyPr wrap="none" rtlCol="0">
            <a:spAutoFit/>
          </a:bodyPr>
          <a:lstStyle/>
          <a:p>
            <a:r>
              <a:rPr lang="en-US" dirty="0" smtClean="0">
                <a:solidFill>
                  <a:srgbClr val="FF0000"/>
                </a:solidFill>
              </a:rPr>
              <a:t>window</a:t>
            </a:r>
            <a:endParaRPr lang="en-US" dirty="0">
              <a:solidFill>
                <a:srgbClr val="FF0000"/>
              </a:solidFill>
            </a:endParaRP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9" idx="2"/>
            <a:endCxn id="19" idx="0"/>
          </p:cNvCxnSpPr>
          <p:nvPr/>
        </p:nvCxnSpPr>
        <p:spPr>
          <a:xfrm rot="16200000" flipH="1">
            <a:off x="995603" y="2757833"/>
            <a:ext cx="1307068" cy="216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0" idx="2"/>
            <a:endCxn id="18" idx="0"/>
          </p:cNvCxnSpPr>
          <p:nvPr/>
        </p:nvCxnSpPr>
        <p:spPr>
          <a:xfrm rot="16200000" flipH="1">
            <a:off x="850817" y="3760856"/>
            <a:ext cx="1307068" cy="162819"/>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1" idx="2"/>
            <a:endCxn id="21" idx="0"/>
          </p:cNvCxnSpPr>
          <p:nvPr/>
        </p:nvCxnSpPr>
        <p:spPr>
          <a:xfrm rot="16200000" flipH="1">
            <a:off x="2220013" y="3226655"/>
            <a:ext cx="1307068" cy="1231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1" idx="2"/>
            <a:endCxn id="26" idx="0"/>
          </p:cNvCxnSpPr>
          <p:nvPr/>
        </p:nvCxnSpPr>
        <p:spPr>
          <a:xfrm rot="16200000" flipH="1">
            <a:off x="3537454" y="1909213"/>
            <a:ext cx="1307068" cy="38661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057400" y="2514600"/>
            <a:ext cx="417102" cy="369332"/>
          </a:xfrm>
          <a:prstGeom prst="rect">
            <a:avLst/>
          </a:prstGeom>
          <a:noFill/>
        </p:spPr>
        <p:txBody>
          <a:bodyPr wrap="none" rtlCol="0">
            <a:spAutoFit/>
          </a:bodyPr>
          <a:lstStyle/>
          <a:p>
            <a:r>
              <a:rPr lang="en-US" dirty="0" smtClean="0">
                <a:solidFill>
                  <a:srgbClr val="C00000"/>
                </a:solidFill>
              </a:rPr>
              <a:t>e4</a:t>
            </a:r>
            <a:endParaRPr lang="en-US" dirty="0">
              <a:solidFill>
                <a:srgbClr val="C00000"/>
              </a:solidFill>
            </a:endParaRPr>
          </a:p>
        </p:txBody>
      </p:sp>
      <p:sp>
        <p:nvSpPr>
          <p:cNvPr id="37" name="TextBox 36"/>
          <p:cNvSpPr txBox="1"/>
          <p:nvPr/>
        </p:nvSpPr>
        <p:spPr>
          <a:xfrm>
            <a:off x="3810000" y="2819400"/>
            <a:ext cx="404278" cy="369332"/>
          </a:xfrm>
          <a:prstGeom prst="rect">
            <a:avLst/>
          </a:prstGeom>
          <a:noFill/>
        </p:spPr>
        <p:txBody>
          <a:bodyPr wrap="none" rtlCol="0">
            <a:spAutoFit/>
          </a:bodyPr>
          <a:lstStyle/>
          <a:p>
            <a:r>
              <a:rPr lang="en-US" dirty="0" smtClean="0"/>
              <a:t>e5</a:t>
            </a:r>
            <a:endParaRPr lang="en-US" dirty="0"/>
          </a:p>
        </p:txBody>
      </p:sp>
      <p:cxnSp>
        <p:nvCxnSpPr>
          <p:cNvPr id="43" name="Straight Arrow Connector 42"/>
          <p:cNvCxnSpPr>
            <a:stCxn id="37" idx="2"/>
            <a:endCxn id="22" idx="0"/>
          </p:cNvCxnSpPr>
          <p:nvPr/>
        </p:nvCxnSpPr>
        <p:spPr>
          <a:xfrm rot="16200000" flipH="1">
            <a:off x="3558322" y="3642549"/>
            <a:ext cx="1307068" cy="399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7" idx="2"/>
            <a:endCxn id="24" idx="0"/>
          </p:cNvCxnSpPr>
          <p:nvPr/>
        </p:nvCxnSpPr>
        <p:spPr>
          <a:xfrm rot="16200000" flipH="1">
            <a:off x="4015121" y="3185749"/>
            <a:ext cx="1307068" cy="1313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 Death Move</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29600" y="3200400"/>
            <a:ext cx="643125" cy="369332"/>
          </a:xfrm>
          <a:prstGeom prst="rect">
            <a:avLst/>
          </a:prstGeom>
          <a:noFill/>
        </p:spPr>
        <p:txBody>
          <a:bodyPr wrap="none" rtlCol="0">
            <a:spAutoFit/>
          </a:bodyPr>
          <a:lstStyle/>
          <a:p>
            <a:r>
              <a:rPr lang="en-US" dirty="0" smtClean="0"/>
              <a:t>time</a:t>
            </a:r>
            <a:endParaRPr lang="en-US" dirty="0"/>
          </a:p>
        </p:txBody>
      </p:sp>
      <p:sp>
        <p:nvSpPr>
          <p:cNvPr id="9" name="TextBox 8"/>
          <p:cNvSpPr txBox="1"/>
          <p:nvPr/>
        </p:nvSpPr>
        <p:spPr>
          <a:xfrm>
            <a:off x="381000" y="2819400"/>
            <a:ext cx="367408" cy="369332"/>
          </a:xfrm>
          <a:prstGeom prst="rect">
            <a:avLst/>
          </a:prstGeom>
          <a:noFill/>
        </p:spPr>
        <p:txBody>
          <a:bodyPr wrap="none" rtlCol="0">
            <a:spAutoFit/>
          </a:bodyPr>
          <a:lstStyle/>
          <a:p>
            <a:r>
              <a:rPr lang="en-US" dirty="0" smtClean="0"/>
              <a:t>e1</a:t>
            </a:r>
            <a:endParaRPr lang="en-US" dirty="0"/>
          </a:p>
        </p:txBody>
      </p:sp>
      <p:sp>
        <p:nvSpPr>
          <p:cNvPr id="11" name="TextBox 10"/>
          <p:cNvSpPr txBox="1"/>
          <p:nvPr/>
        </p:nvSpPr>
        <p:spPr>
          <a:xfrm>
            <a:off x="2057400" y="2819400"/>
            <a:ext cx="401072" cy="369332"/>
          </a:xfrm>
          <a:prstGeom prst="rect">
            <a:avLst/>
          </a:prstGeom>
          <a:noFill/>
        </p:spPr>
        <p:txBody>
          <a:bodyPr wrap="none" rtlCol="0">
            <a:spAutoFit/>
          </a:bodyPr>
          <a:lstStyle/>
          <a:p>
            <a:r>
              <a:rPr lang="en-US" dirty="0" smtClean="0"/>
              <a:t>e3</a:t>
            </a:r>
            <a:endParaRPr lang="en-US" dirty="0"/>
          </a:p>
        </p:txBody>
      </p:sp>
      <p:sp>
        <p:nvSpPr>
          <p:cNvPr id="14" name="TextBox 13"/>
          <p:cNvSpPr txBox="1"/>
          <p:nvPr/>
        </p:nvSpPr>
        <p:spPr>
          <a:xfrm>
            <a:off x="914400" y="4495800"/>
            <a:ext cx="388248" cy="369332"/>
          </a:xfrm>
          <a:prstGeom prst="rect">
            <a:avLst/>
          </a:prstGeom>
          <a:noFill/>
        </p:spPr>
        <p:txBody>
          <a:bodyPr wrap="none" rtlCol="0">
            <a:spAutoFit/>
          </a:bodyPr>
          <a:lstStyle/>
          <a:p>
            <a:r>
              <a:rPr lang="en-US" dirty="0" smtClean="0">
                <a:solidFill>
                  <a:srgbClr val="00B0F0"/>
                </a:solidFill>
              </a:rPr>
              <a:t>d1</a:t>
            </a:r>
            <a:endParaRPr lang="en-US" dirty="0">
              <a:solidFill>
                <a:srgbClr val="00B0F0"/>
              </a:solidFill>
            </a:endParaRPr>
          </a:p>
        </p:txBody>
      </p:sp>
      <p:sp>
        <p:nvSpPr>
          <p:cNvPr id="16" name="TextBox 15"/>
          <p:cNvSpPr txBox="1"/>
          <p:nvPr/>
        </p:nvSpPr>
        <p:spPr>
          <a:xfrm flipH="1">
            <a:off x="4191000" y="2133600"/>
            <a:ext cx="868681" cy="369332"/>
          </a:xfrm>
          <a:prstGeom prst="rect">
            <a:avLst/>
          </a:prstGeom>
          <a:noFill/>
        </p:spPr>
        <p:txBody>
          <a:bodyPr wrap="square" rtlCol="0">
            <a:spAutoFit/>
          </a:bodyPr>
          <a:lstStyle/>
          <a:p>
            <a:r>
              <a:rPr lang="en-US" dirty="0" smtClean="0"/>
              <a:t>Events</a:t>
            </a:r>
            <a:endParaRPr lang="en-US" dirty="0"/>
          </a:p>
        </p:txBody>
      </p:sp>
      <p:sp>
        <p:nvSpPr>
          <p:cNvPr id="17" name="TextBox 16"/>
          <p:cNvSpPr txBox="1"/>
          <p:nvPr/>
        </p:nvSpPr>
        <p:spPr>
          <a:xfrm>
            <a:off x="3886200" y="5257800"/>
            <a:ext cx="1263295" cy="369332"/>
          </a:xfrm>
          <a:prstGeom prst="rect">
            <a:avLst/>
          </a:prstGeom>
          <a:noFill/>
        </p:spPr>
        <p:txBody>
          <a:bodyPr wrap="none" rtlCol="0">
            <a:spAutoFit/>
          </a:bodyPr>
          <a:lstStyle/>
          <a:p>
            <a:r>
              <a:rPr lang="en-US" dirty="0" smtClean="0">
                <a:solidFill>
                  <a:srgbClr val="00B0F0"/>
                </a:solidFill>
              </a:rPr>
              <a:t>Detections</a:t>
            </a:r>
            <a:endParaRPr lang="en-US" dirty="0">
              <a:solidFill>
                <a:srgbClr val="00B0F0"/>
              </a:solidFill>
            </a:endParaRPr>
          </a:p>
        </p:txBody>
      </p:sp>
      <p:sp>
        <p:nvSpPr>
          <p:cNvPr id="18" name="TextBox 17"/>
          <p:cNvSpPr txBox="1"/>
          <p:nvPr/>
        </p:nvSpPr>
        <p:spPr>
          <a:xfrm>
            <a:off x="1371600" y="4495800"/>
            <a:ext cx="428322" cy="369332"/>
          </a:xfrm>
          <a:prstGeom prst="rect">
            <a:avLst/>
          </a:prstGeom>
          <a:noFill/>
        </p:spPr>
        <p:txBody>
          <a:bodyPr wrap="none" rtlCol="0">
            <a:spAutoFit/>
          </a:bodyPr>
          <a:lstStyle/>
          <a:p>
            <a:r>
              <a:rPr lang="en-US" dirty="0" smtClean="0">
                <a:solidFill>
                  <a:srgbClr val="00B0F0"/>
                </a:solidFill>
              </a:rPr>
              <a:t>d2</a:t>
            </a:r>
            <a:endParaRPr lang="en-US" dirty="0">
              <a:solidFill>
                <a:srgbClr val="00B0F0"/>
              </a:solidFill>
            </a:endParaRPr>
          </a:p>
        </p:txBody>
      </p:sp>
      <p:sp>
        <p:nvSpPr>
          <p:cNvPr id="19" name="TextBox 18"/>
          <p:cNvSpPr txBox="1"/>
          <p:nvPr/>
        </p:nvSpPr>
        <p:spPr>
          <a:xfrm>
            <a:off x="2514600" y="4495800"/>
            <a:ext cx="437940" cy="369332"/>
          </a:xfrm>
          <a:prstGeom prst="rect">
            <a:avLst/>
          </a:prstGeom>
          <a:noFill/>
        </p:spPr>
        <p:txBody>
          <a:bodyPr wrap="none" rtlCol="0">
            <a:spAutoFit/>
          </a:bodyPr>
          <a:lstStyle/>
          <a:p>
            <a:r>
              <a:rPr lang="en-US" dirty="0" smtClean="0">
                <a:solidFill>
                  <a:srgbClr val="00B0F0"/>
                </a:solidFill>
              </a:rPr>
              <a:t>d4</a:t>
            </a:r>
            <a:endParaRPr lang="en-US" dirty="0">
              <a:solidFill>
                <a:srgbClr val="00B0F0"/>
              </a:solidFill>
            </a:endParaRPr>
          </a:p>
        </p:txBody>
      </p:sp>
      <p:sp>
        <p:nvSpPr>
          <p:cNvPr id="20" name="TextBox 19"/>
          <p:cNvSpPr txBox="1"/>
          <p:nvPr/>
        </p:nvSpPr>
        <p:spPr>
          <a:xfrm>
            <a:off x="1905000" y="4495800"/>
            <a:ext cx="457200" cy="369332"/>
          </a:xfrm>
          <a:prstGeom prst="rect">
            <a:avLst/>
          </a:prstGeom>
          <a:noFill/>
        </p:spPr>
        <p:txBody>
          <a:bodyPr wrap="square" rtlCol="0">
            <a:spAutoFit/>
          </a:bodyPr>
          <a:lstStyle/>
          <a:p>
            <a:r>
              <a:rPr lang="en-US" dirty="0" smtClean="0">
                <a:solidFill>
                  <a:srgbClr val="00B0F0"/>
                </a:solidFill>
              </a:rPr>
              <a:t>d3</a:t>
            </a:r>
            <a:endParaRPr lang="en-US" dirty="0">
              <a:solidFill>
                <a:srgbClr val="00B0F0"/>
              </a:solidFill>
            </a:endParaRPr>
          </a:p>
        </p:txBody>
      </p:sp>
      <p:sp>
        <p:nvSpPr>
          <p:cNvPr id="21" name="TextBox 20"/>
          <p:cNvSpPr txBox="1"/>
          <p:nvPr/>
        </p:nvSpPr>
        <p:spPr>
          <a:xfrm>
            <a:off x="32766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2" name="TextBox 21"/>
          <p:cNvSpPr txBox="1"/>
          <p:nvPr/>
        </p:nvSpPr>
        <p:spPr>
          <a:xfrm>
            <a:off x="4191000" y="4495800"/>
            <a:ext cx="441146" cy="369332"/>
          </a:xfrm>
          <a:prstGeom prst="rect">
            <a:avLst/>
          </a:prstGeom>
          <a:noFill/>
        </p:spPr>
        <p:txBody>
          <a:bodyPr wrap="none" rtlCol="0">
            <a:spAutoFit/>
          </a:bodyPr>
          <a:lstStyle/>
          <a:p>
            <a:r>
              <a:rPr lang="en-US" dirty="0" smtClean="0">
                <a:solidFill>
                  <a:srgbClr val="00B0F0"/>
                </a:solidFill>
              </a:rPr>
              <a:t>d6</a:t>
            </a:r>
            <a:endParaRPr lang="en-US" dirty="0">
              <a:solidFill>
                <a:srgbClr val="00B0F0"/>
              </a:solidFill>
            </a:endParaRPr>
          </a:p>
        </p:txBody>
      </p:sp>
      <p:sp>
        <p:nvSpPr>
          <p:cNvPr id="23" name="TextBox 22"/>
          <p:cNvSpPr txBox="1"/>
          <p:nvPr/>
        </p:nvSpPr>
        <p:spPr>
          <a:xfrm>
            <a:off x="38100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4" name="TextBox 23"/>
          <p:cNvSpPr txBox="1"/>
          <p:nvPr/>
        </p:nvSpPr>
        <p:spPr>
          <a:xfrm>
            <a:off x="5105400" y="4495800"/>
            <a:ext cx="439544" cy="369332"/>
          </a:xfrm>
          <a:prstGeom prst="rect">
            <a:avLst/>
          </a:prstGeom>
          <a:noFill/>
        </p:spPr>
        <p:txBody>
          <a:bodyPr wrap="none" rtlCol="0">
            <a:spAutoFit/>
          </a:bodyPr>
          <a:lstStyle/>
          <a:p>
            <a:r>
              <a:rPr lang="en-US" dirty="0" smtClean="0">
                <a:solidFill>
                  <a:srgbClr val="00B0F0"/>
                </a:solidFill>
              </a:rPr>
              <a:t>d8</a:t>
            </a:r>
            <a:endParaRPr lang="en-US" dirty="0">
              <a:solidFill>
                <a:srgbClr val="00B0F0"/>
              </a:solidFill>
            </a:endParaRPr>
          </a:p>
        </p:txBody>
      </p:sp>
      <p:sp>
        <p:nvSpPr>
          <p:cNvPr id="25" name="TextBox 24"/>
          <p:cNvSpPr txBox="1"/>
          <p:nvPr/>
        </p:nvSpPr>
        <p:spPr>
          <a:xfrm>
            <a:off x="4572000" y="4495800"/>
            <a:ext cx="428322" cy="369332"/>
          </a:xfrm>
          <a:prstGeom prst="rect">
            <a:avLst/>
          </a:prstGeom>
          <a:noFill/>
        </p:spPr>
        <p:txBody>
          <a:bodyPr wrap="none" rtlCol="0">
            <a:spAutoFit/>
          </a:bodyPr>
          <a:lstStyle/>
          <a:p>
            <a:r>
              <a:rPr lang="en-US" dirty="0" smtClean="0">
                <a:solidFill>
                  <a:srgbClr val="00B0F0"/>
                </a:solidFill>
              </a:rPr>
              <a:t>d7</a:t>
            </a:r>
            <a:endParaRPr lang="en-US" dirty="0">
              <a:solidFill>
                <a:srgbClr val="00B0F0"/>
              </a:solidFill>
            </a:endParaRPr>
          </a:p>
        </p:txBody>
      </p:sp>
      <p:sp>
        <p:nvSpPr>
          <p:cNvPr id="26" name="TextBox 25"/>
          <p:cNvSpPr txBox="1"/>
          <p:nvPr/>
        </p:nvSpPr>
        <p:spPr>
          <a:xfrm>
            <a:off x="5867400" y="4495800"/>
            <a:ext cx="513282" cy="369332"/>
          </a:xfrm>
          <a:prstGeom prst="rect">
            <a:avLst/>
          </a:prstGeom>
          <a:noFill/>
        </p:spPr>
        <p:txBody>
          <a:bodyPr wrap="none" rtlCol="0">
            <a:spAutoFit/>
          </a:bodyPr>
          <a:lstStyle/>
          <a:p>
            <a:r>
              <a:rPr lang="en-US" dirty="0" smtClean="0">
                <a:solidFill>
                  <a:srgbClr val="00B0F0"/>
                </a:solidFill>
              </a:rPr>
              <a:t>d10</a:t>
            </a:r>
            <a:endParaRPr lang="en-US" dirty="0">
              <a:solidFill>
                <a:srgbClr val="00B0F0"/>
              </a:solidFill>
            </a:endParaRPr>
          </a:p>
        </p:txBody>
      </p:sp>
      <p:sp>
        <p:nvSpPr>
          <p:cNvPr id="27" name="TextBox 26"/>
          <p:cNvSpPr txBox="1"/>
          <p:nvPr/>
        </p:nvSpPr>
        <p:spPr>
          <a:xfrm>
            <a:off x="5486400" y="4495800"/>
            <a:ext cx="442750" cy="369332"/>
          </a:xfrm>
          <a:prstGeom prst="rect">
            <a:avLst/>
          </a:prstGeom>
          <a:noFill/>
        </p:spPr>
        <p:txBody>
          <a:bodyPr wrap="none" rtlCol="0">
            <a:spAutoFit/>
          </a:bodyPr>
          <a:lstStyle/>
          <a:p>
            <a:r>
              <a:rPr lang="en-US" dirty="0" smtClean="0">
                <a:solidFill>
                  <a:srgbClr val="00B0F0"/>
                </a:solidFill>
              </a:rPr>
              <a:t>d9</a:t>
            </a:r>
            <a:endParaRPr lang="en-US" dirty="0">
              <a:solidFill>
                <a:srgbClr val="00B0F0"/>
              </a:solidFill>
            </a:endParaRPr>
          </a:p>
        </p:txBody>
      </p:sp>
      <p:sp>
        <p:nvSpPr>
          <p:cNvPr id="28" name="TextBox 27"/>
          <p:cNvSpPr txBox="1"/>
          <p:nvPr/>
        </p:nvSpPr>
        <p:spPr>
          <a:xfrm>
            <a:off x="6629400" y="4495800"/>
            <a:ext cx="460382" cy="369332"/>
          </a:xfrm>
          <a:prstGeom prst="rect">
            <a:avLst/>
          </a:prstGeom>
          <a:noFill/>
        </p:spPr>
        <p:txBody>
          <a:bodyPr wrap="none" rtlCol="0">
            <a:spAutoFit/>
          </a:bodyPr>
          <a:lstStyle/>
          <a:p>
            <a:r>
              <a:rPr lang="en-US" dirty="0" smtClean="0">
                <a:solidFill>
                  <a:srgbClr val="00B0F0"/>
                </a:solidFill>
              </a:rPr>
              <a:t>d11</a:t>
            </a:r>
            <a:endParaRPr lang="en-US" dirty="0">
              <a:solidFill>
                <a:srgbClr val="00B0F0"/>
              </a:solidFill>
            </a:endParaRPr>
          </a:p>
        </p:txBody>
      </p:sp>
      <p:sp>
        <p:nvSpPr>
          <p:cNvPr id="29" name="TextBox 28"/>
          <p:cNvSpPr txBox="1"/>
          <p:nvPr/>
        </p:nvSpPr>
        <p:spPr>
          <a:xfrm>
            <a:off x="7543800" y="4495800"/>
            <a:ext cx="491801" cy="369332"/>
          </a:xfrm>
          <a:prstGeom prst="rect">
            <a:avLst/>
          </a:prstGeom>
          <a:noFill/>
        </p:spPr>
        <p:txBody>
          <a:bodyPr wrap="none" rtlCol="0">
            <a:spAutoFit/>
          </a:bodyPr>
          <a:lstStyle/>
          <a:p>
            <a:r>
              <a:rPr lang="en-US" dirty="0" smtClean="0">
                <a:solidFill>
                  <a:srgbClr val="00B0F0"/>
                </a:solidFill>
              </a:rPr>
              <a:t>d13</a:t>
            </a:r>
            <a:endParaRPr lang="en-US" dirty="0">
              <a:solidFill>
                <a:srgbClr val="00B0F0"/>
              </a:solidFill>
            </a:endParaRPr>
          </a:p>
        </p:txBody>
      </p:sp>
      <p:sp>
        <p:nvSpPr>
          <p:cNvPr id="30" name="TextBox 29"/>
          <p:cNvSpPr txBox="1"/>
          <p:nvPr/>
        </p:nvSpPr>
        <p:spPr>
          <a:xfrm>
            <a:off x="7086600" y="4495800"/>
            <a:ext cx="500458" cy="369332"/>
          </a:xfrm>
          <a:prstGeom prst="rect">
            <a:avLst/>
          </a:prstGeom>
          <a:noFill/>
        </p:spPr>
        <p:txBody>
          <a:bodyPr wrap="none" rtlCol="0">
            <a:spAutoFit/>
          </a:bodyPr>
          <a:lstStyle/>
          <a:p>
            <a:r>
              <a:rPr lang="en-US" dirty="0" smtClean="0">
                <a:solidFill>
                  <a:srgbClr val="00B0F0"/>
                </a:solidFill>
              </a:rPr>
              <a:t>d12</a:t>
            </a:r>
            <a:endParaRPr lang="en-US" dirty="0">
              <a:solidFill>
                <a:srgbClr val="00B0F0"/>
              </a:solidFill>
            </a:endParaRPr>
          </a:p>
        </p:txBody>
      </p:sp>
      <p:cxnSp>
        <p:nvCxnSpPr>
          <p:cNvPr id="33" name="Straight Arrow Connector 32"/>
          <p:cNvCxnSpPr>
            <a:stCxn id="9" idx="2"/>
            <a:endCxn id="14" idx="0"/>
          </p:cNvCxnSpPr>
          <p:nvPr/>
        </p:nvCxnSpPr>
        <p:spPr>
          <a:xfrm rot="16200000" flipH="1">
            <a:off x="183080" y="3570356"/>
            <a:ext cx="1307068" cy="5438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24200" y="6019800"/>
            <a:ext cx="973664" cy="369332"/>
          </a:xfrm>
          <a:prstGeom prst="rect">
            <a:avLst/>
          </a:prstGeom>
          <a:noFill/>
        </p:spPr>
        <p:txBody>
          <a:bodyPr wrap="none" rtlCol="0">
            <a:spAutoFit/>
          </a:bodyPr>
          <a:lstStyle/>
          <a:p>
            <a:r>
              <a:rPr lang="en-US" dirty="0" smtClean="0">
                <a:solidFill>
                  <a:srgbClr val="FF0000"/>
                </a:solidFill>
              </a:rPr>
              <a:t>window</a:t>
            </a:r>
            <a:endParaRPr lang="en-US" dirty="0">
              <a:solidFill>
                <a:srgbClr val="FF0000"/>
              </a:solidFill>
            </a:endParaRP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9" idx="2"/>
            <a:endCxn id="19" idx="0"/>
          </p:cNvCxnSpPr>
          <p:nvPr/>
        </p:nvCxnSpPr>
        <p:spPr>
          <a:xfrm rot="16200000" flipH="1">
            <a:off x="995603" y="2757833"/>
            <a:ext cx="1307068" cy="216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1" idx="2"/>
            <a:endCxn id="21" idx="0"/>
          </p:cNvCxnSpPr>
          <p:nvPr/>
        </p:nvCxnSpPr>
        <p:spPr>
          <a:xfrm rot="16200000" flipH="1">
            <a:off x="2220013" y="3226655"/>
            <a:ext cx="1307068" cy="1231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1" idx="2"/>
            <a:endCxn id="26" idx="0"/>
          </p:cNvCxnSpPr>
          <p:nvPr/>
        </p:nvCxnSpPr>
        <p:spPr>
          <a:xfrm rot="16200000" flipH="1">
            <a:off x="3537454" y="1909213"/>
            <a:ext cx="1307068" cy="38661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810000" y="2819400"/>
            <a:ext cx="404278" cy="369332"/>
          </a:xfrm>
          <a:prstGeom prst="rect">
            <a:avLst/>
          </a:prstGeom>
          <a:noFill/>
        </p:spPr>
        <p:txBody>
          <a:bodyPr wrap="none" rtlCol="0">
            <a:spAutoFit/>
          </a:bodyPr>
          <a:lstStyle/>
          <a:p>
            <a:r>
              <a:rPr lang="en-US" dirty="0" smtClean="0"/>
              <a:t>e5</a:t>
            </a:r>
            <a:endParaRPr lang="en-US" dirty="0"/>
          </a:p>
        </p:txBody>
      </p:sp>
      <p:cxnSp>
        <p:nvCxnSpPr>
          <p:cNvPr id="43" name="Straight Arrow Connector 42"/>
          <p:cNvCxnSpPr>
            <a:stCxn id="37" idx="2"/>
            <a:endCxn id="22" idx="0"/>
          </p:cNvCxnSpPr>
          <p:nvPr/>
        </p:nvCxnSpPr>
        <p:spPr>
          <a:xfrm rot="16200000" flipH="1">
            <a:off x="3558322" y="3642549"/>
            <a:ext cx="1307068" cy="399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7" idx="2"/>
            <a:endCxn id="24" idx="0"/>
          </p:cNvCxnSpPr>
          <p:nvPr/>
        </p:nvCxnSpPr>
        <p:spPr>
          <a:xfrm rot="16200000" flipH="1">
            <a:off x="4015121" y="3185749"/>
            <a:ext cx="1307068" cy="1313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Inference : Move Window Forward</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29600" y="3200400"/>
            <a:ext cx="643125" cy="369332"/>
          </a:xfrm>
          <a:prstGeom prst="rect">
            <a:avLst/>
          </a:prstGeom>
          <a:noFill/>
        </p:spPr>
        <p:txBody>
          <a:bodyPr wrap="none" rtlCol="0">
            <a:spAutoFit/>
          </a:bodyPr>
          <a:lstStyle/>
          <a:p>
            <a:r>
              <a:rPr lang="en-US" dirty="0" smtClean="0"/>
              <a:t>time</a:t>
            </a:r>
            <a:endParaRPr lang="en-US" dirty="0"/>
          </a:p>
        </p:txBody>
      </p:sp>
      <p:sp>
        <p:nvSpPr>
          <p:cNvPr id="9" name="TextBox 8"/>
          <p:cNvSpPr txBox="1"/>
          <p:nvPr/>
        </p:nvSpPr>
        <p:spPr>
          <a:xfrm>
            <a:off x="381000" y="2819400"/>
            <a:ext cx="367408" cy="369332"/>
          </a:xfrm>
          <a:prstGeom prst="rect">
            <a:avLst/>
          </a:prstGeom>
          <a:noFill/>
        </p:spPr>
        <p:txBody>
          <a:bodyPr wrap="none" rtlCol="0">
            <a:spAutoFit/>
          </a:bodyPr>
          <a:lstStyle/>
          <a:p>
            <a:r>
              <a:rPr lang="en-US" dirty="0" smtClean="0"/>
              <a:t>e1</a:t>
            </a:r>
            <a:endParaRPr lang="en-US" dirty="0"/>
          </a:p>
        </p:txBody>
      </p:sp>
      <p:sp>
        <p:nvSpPr>
          <p:cNvPr id="11" name="TextBox 10"/>
          <p:cNvSpPr txBox="1"/>
          <p:nvPr/>
        </p:nvSpPr>
        <p:spPr>
          <a:xfrm>
            <a:off x="2057400" y="2819400"/>
            <a:ext cx="401072" cy="369332"/>
          </a:xfrm>
          <a:prstGeom prst="rect">
            <a:avLst/>
          </a:prstGeom>
          <a:noFill/>
        </p:spPr>
        <p:txBody>
          <a:bodyPr wrap="none" rtlCol="0">
            <a:spAutoFit/>
          </a:bodyPr>
          <a:lstStyle/>
          <a:p>
            <a:r>
              <a:rPr lang="en-US" dirty="0" smtClean="0"/>
              <a:t>e3</a:t>
            </a:r>
            <a:endParaRPr lang="en-US" dirty="0"/>
          </a:p>
        </p:txBody>
      </p:sp>
      <p:sp>
        <p:nvSpPr>
          <p:cNvPr id="14" name="TextBox 13"/>
          <p:cNvSpPr txBox="1"/>
          <p:nvPr/>
        </p:nvSpPr>
        <p:spPr>
          <a:xfrm>
            <a:off x="914400" y="4495800"/>
            <a:ext cx="388248" cy="369332"/>
          </a:xfrm>
          <a:prstGeom prst="rect">
            <a:avLst/>
          </a:prstGeom>
          <a:noFill/>
        </p:spPr>
        <p:txBody>
          <a:bodyPr wrap="none" rtlCol="0">
            <a:spAutoFit/>
          </a:bodyPr>
          <a:lstStyle/>
          <a:p>
            <a:r>
              <a:rPr lang="en-US" dirty="0" smtClean="0">
                <a:solidFill>
                  <a:srgbClr val="00B0F0"/>
                </a:solidFill>
              </a:rPr>
              <a:t>d1</a:t>
            </a:r>
            <a:endParaRPr lang="en-US" dirty="0">
              <a:solidFill>
                <a:srgbClr val="00B0F0"/>
              </a:solidFill>
            </a:endParaRPr>
          </a:p>
        </p:txBody>
      </p:sp>
      <p:sp>
        <p:nvSpPr>
          <p:cNvPr id="16" name="TextBox 15"/>
          <p:cNvSpPr txBox="1"/>
          <p:nvPr/>
        </p:nvSpPr>
        <p:spPr>
          <a:xfrm flipH="1">
            <a:off x="4191000" y="2133600"/>
            <a:ext cx="868681" cy="369332"/>
          </a:xfrm>
          <a:prstGeom prst="rect">
            <a:avLst/>
          </a:prstGeom>
          <a:noFill/>
        </p:spPr>
        <p:txBody>
          <a:bodyPr wrap="square" rtlCol="0">
            <a:spAutoFit/>
          </a:bodyPr>
          <a:lstStyle/>
          <a:p>
            <a:r>
              <a:rPr lang="en-US" dirty="0" smtClean="0"/>
              <a:t>Events</a:t>
            </a:r>
            <a:endParaRPr lang="en-US" dirty="0"/>
          </a:p>
        </p:txBody>
      </p:sp>
      <p:sp>
        <p:nvSpPr>
          <p:cNvPr id="17" name="TextBox 16"/>
          <p:cNvSpPr txBox="1"/>
          <p:nvPr/>
        </p:nvSpPr>
        <p:spPr>
          <a:xfrm>
            <a:off x="3886200" y="5257800"/>
            <a:ext cx="1263295" cy="369332"/>
          </a:xfrm>
          <a:prstGeom prst="rect">
            <a:avLst/>
          </a:prstGeom>
          <a:noFill/>
        </p:spPr>
        <p:txBody>
          <a:bodyPr wrap="none" rtlCol="0">
            <a:spAutoFit/>
          </a:bodyPr>
          <a:lstStyle/>
          <a:p>
            <a:r>
              <a:rPr lang="en-US" dirty="0" smtClean="0">
                <a:solidFill>
                  <a:srgbClr val="00B0F0"/>
                </a:solidFill>
              </a:rPr>
              <a:t>Detections</a:t>
            </a:r>
            <a:endParaRPr lang="en-US" dirty="0">
              <a:solidFill>
                <a:srgbClr val="00B0F0"/>
              </a:solidFill>
            </a:endParaRPr>
          </a:p>
        </p:txBody>
      </p:sp>
      <p:sp>
        <p:nvSpPr>
          <p:cNvPr id="18" name="TextBox 17"/>
          <p:cNvSpPr txBox="1"/>
          <p:nvPr/>
        </p:nvSpPr>
        <p:spPr>
          <a:xfrm>
            <a:off x="1371600" y="4495800"/>
            <a:ext cx="428322" cy="369332"/>
          </a:xfrm>
          <a:prstGeom prst="rect">
            <a:avLst/>
          </a:prstGeom>
          <a:noFill/>
        </p:spPr>
        <p:txBody>
          <a:bodyPr wrap="none" rtlCol="0">
            <a:spAutoFit/>
          </a:bodyPr>
          <a:lstStyle/>
          <a:p>
            <a:r>
              <a:rPr lang="en-US" dirty="0" smtClean="0">
                <a:solidFill>
                  <a:srgbClr val="00B0F0"/>
                </a:solidFill>
              </a:rPr>
              <a:t>d2</a:t>
            </a:r>
            <a:endParaRPr lang="en-US" dirty="0">
              <a:solidFill>
                <a:srgbClr val="00B0F0"/>
              </a:solidFill>
            </a:endParaRPr>
          </a:p>
        </p:txBody>
      </p:sp>
      <p:sp>
        <p:nvSpPr>
          <p:cNvPr id="19" name="TextBox 18"/>
          <p:cNvSpPr txBox="1"/>
          <p:nvPr/>
        </p:nvSpPr>
        <p:spPr>
          <a:xfrm>
            <a:off x="2514600" y="4495800"/>
            <a:ext cx="437940" cy="369332"/>
          </a:xfrm>
          <a:prstGeom prst="rect">
            <a:avLst/>
          </a:prstGeom>
          <a:noFill/>
        </p:spPr>
        <p:txBody>
          <a:bodyPr wrap="none" rtlCol="0">
            <a:spAutoFit/>
          </a:bodyPr>
          <a:lstStyle/>
          <a:p>
            <a:r>
              <a:rPr lang="en-US" dirty="0" smtClean="0">
                <a:solidFill>
                  <a:srgbClr val="00B0F0"/>
                </a:solidFill>
              </a:rPr>
              <a:t>d4</a:t>
            </a:r>
            <a:endParaRPr lang="en-US" dirty="0">
              <a:solidFill>
                <a:srgbClr val="00B0F0"/>
              </a:solidFill>
            </a:endParaRPr>
          </a:p>
        </p:txBody>
      </p:sp>
      <p:sp>
        <p:nvSpPr>
          <p:cNvPr id="20" name="TextBox 19"/>
          <p:cNvSpPr txBox="1"/>
          <p:nvPr/>
        </p:nvSpPr>
        <p:spPr>
          <a:xfrm>
            <a:off x="1905000" y="4495800"/>
            <a:ext cx="457200" cy="369332"/>
          </a:xfrm>
          <a:prstGeom prst="rect">
            <a:avLst/>
          </a:prstGeom>
          <a:noFill/>
        </p:spPr>
        <p:txBody>
          <a:bodyPr wrap="square" rtlCol="0">
            <a:spAutoFit/>
          </a:bodyPr>
          <a:lstStyle/>
          <a:p>
            <a:r>
              <a:rPr lang="en-US" dirty="0" smtClean="0">
                <a:solidFill>
                  <a:srgbClr val="00B0F0"/>
                </a:solidFill>
              </a:rPr>
              <a:t>d3</a:t>
            </a:r>
            <a:endParaRPr lang="en-US" dirty="0">
              <a:solidFill>
                <a:srgbClr val="00B0F0"/>
              </a:solidFill>
            </a:endParaRPr>
          </a:p>
        </p:txBody>
      </p:sp>
      <p:sp>
        <p:nvSpPr>
          <p:cNvPr id="21" name="TextBox 20"/>
          <p:cNvSpPr txBox="1"/>
          <p:nvPr/>
        </p:nvSpPr>
        <p:spPr>
          <a:xfrm>
            <a:off x="32766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2" name="TextBox 21"/>
          <p:cNvSpPr txBox="1"/>
          <p:nvPr/>
        </p:nvSpPr>
        <p:spPr>
          <a:xfrm>
            <a:off x="4191000" y="4495800"/>
            <a:ext cx="441146" cy="369332"/>
          </a:xfrm>
          <a:prstGeom prst="rect">
            <a:avLst/>
          </a:prstGeom>
          <a:noFill/>
        </p:spPr>
        <p:txBody>
          <a:bodyPr wrap="none" rtlCol="0">
            <a:spAutoFit/>
          </a:bodyPr>
          <a:lstStyle/>
          <a:p>
            <a:r>
              <a:rPr lang="en-US" dirty="0" smtClean="0">
                <a:solidFill>
                  <a:srgbClr val="00B0F0"/>
                </a:solidFill>
              </a:rPr>
              <a:t>d6</a:t>
            </a:r>
            <a:endParaRPr lang="en-US" dirty="0">
              <a:solidFill>
                <a:srgbClr val="00B0F0"/>
              </a:solidFill>
            </a:endParaRPr>
          </a:p>
        </p:txBody>
      </p:sp>
      <p:sp>
        <p:nvSpPr>
          <p:cNvPr id="23" name="TextBox 22"/>
          <p:cNvSpPr txBox="1"/>
          <p:nvPr/>
        </p:nvSpPr>
        <p:spPr>
          <a:xfrm>
            <a:off x="38100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4" name="TextBox 23"/>
          <p:cNvSpPr txBox="1"/>
          <p:nvPr/>
        </p:nvSpPr>
        <p:spPr>
          <a:xfrm>
            <a:off x="5105400" y="4495800"/>
            <a:ext cx="439544" cy="369332"/>
          </a:xfrm>
          <a:prstGeom prst="rect">
            <a:avLst/>
          </a:prstGeom>
          <a:noFill/>
        </p:spPr>
        <p:txBody>
          <a:bodyPr wrap="none" rtlCol="0">
            <a:spAutoFit/>
          </a:bodyPr>
          <a:lstStyle/>
          <a:p>
            <a:r>
              <a:rPr lang="en-US" dirty="0" smtClean="0">
                <a:solidFill>
                  <a:srgbClr val="00B0F0"/>
                </a:solidFill>
              </a:rPr>
              <a:t>d8</a:t>
            </a:r>
            <a:endParaRPr lang="en-US" dirty="0">
              <a:solidFill>
                <a:srgbClr val="00B0F0"/>
              </a:solidFill>
            </a:endParaRPr>
          </a:p>
        </p:txBody>
      </p:sp>
      <p:sp>
        <p:nvSpPr>
          <p:cNvPr id="25" name="TextBox 24"/>
          <p:cNvSpPr txBox="1"/>
          <p:nvPr/>
        </p:nvSpPr>
        <p:spPr>
          <a:xfrm>
            <a:off x="4572000" y="4495800"/>
            <a:ext cx="428322" cy="369332"/>
          </a:xfrm>
          <a:prstGeom prst="rect">
            <a:avLst/>
          </a:prstGeom>
          <a:noFill/>
        </p:spPr>
        <p:txBody>
          <a:bodyPr wrap="none" rtlCol="0">
            <a:spAutoFit/>
          </a:bodyPr>
          <a:lstStyle/>
          <a:p>
            <a:r>
              <a:rPr lang="en-US" dirty="0" smtClean="0">
                <a:solidFill>
                  <a:srgbClr val="00B0F0"/>
                </a:solidFill>
              </a:rPr>
              <a:t>d7</a:t>
            </a:r>
            <a:endParaRPr lang="en-US" dirty="0">
              <a:solidFill>
                <a:srgbClr val="00B0F0"/>
              </a:solidFill>
            </a:endParaRPr>
          </a:p>
        </p:txBody>
      </p:sp>
      <p:sp>
        <p:nvSpPr>
          <p:cNvPr id="26" name="TextBox 25"/>
          <p:cNvSpPr txBox="1"/>
          <p:nvPr/>
        </p:nvSpPr>
        <p:spPr>
          <a:xfrm>
            <a:off x="5867400" y="4495800"/>
            <a:ext cx="513282" cy="369332"/>
          </a:xfrm>
          <a:prstGeom prst="rect">
            <a:avLst/>
          </a:prstGeom>
          <a:noFill/>
        </p:spPr>
        <p:txBody>
          <a:bodyPr wrap="none" rtlCol="0">
            <a:spAutoFit/>
          </a:bodyPr>
          <a:lstStyle/>
          <a:p>
            <a:r>
              <a:rPr lang="en-US" dirty="0" smtClean="0">
                <a:solidFill>
                  <a:srgbClr val="00B0F0"/>
                </a:solidFill>
              </a:rPr>
              <a:t>d10</a:t>
            </a:r>
            <a:endParaRPr lang="en-US" dirty="0">
              <a:solidFill>
                <a:srgbClr val="00B0F0"/>
              </a:solidFill>
            </a:endParaRPr>
          </a:p>
        </p:txBody>
      </p:sp>
      <p:sp>
        <p:nvSpPr>
          <p:cNvPr id="27" name="TextBox 26"/>
          <p:cNvSpPr txBox="1"/>
          <p:nvPr/>
        </p:nvSpPr>
        <p:spPr>
          <a:xfrm>
            <a:off x="5486400" y="4495800"/>
            <a:ext cx="442750" cy="369332"/>
          </a:xfrm>
          <a:prstGeom prst="rect">
            <a:avLst/>
          </a:prstGeom>
          <a:noFill/>
        </p:spPr>
        <p:txBody>
          <a:bodyPr wrap="none" rtlCol="0">
            <a:spAutoFit/>
          </a:bodyPr>
          <a:lstStyle/>
          <a:p>
            <a:r>
              <a:rPr lang="en-US" dirty="0" smtClean="0">
                <a:solidFill>
                  <a:srgbClr val="00B0F0"/>
                </a:solidFill>
              </a:rPr>
              <a:t>d9</a:t>
            </a:r>
            <a:endParaRPr lang="en-US" dirty="0">
              <a:solidFill>
                <a:srgbClr val="00B0F0"/>
              </a:solidFill>
            </a:endParaRPr>
          </a:p>
        </p:txBody>
      </p:sp>
      <p:sp>
        <p:nvSpPr>
          <p:cNvPr id="28" name="TextBox 27"/>
          <p:cNvSpPr txBox="1"/>
          <p:nvPr/>
        </p:nvSpPr>
        <p:spPr>
          <a:xfrm>
            <a:off x="6629400" y="4495800"/>
            <a:ext cx="460382" cy="369332"/>
          </a:xfrm>
          <a:prstGeom prst="rect">
            <a:avLst/>
          </a:prstGeom>
          <a:noFill/>
        </p:spPr>
        <p:txBody>
          <a:bodyPr wrap="none" rtlCol="0">
            <a:spAutoFit/>
          </a:bodyPr>
          <a:lstStyle/>
          <a:p>
            <a:r>
              <a:rPr lang="en-US" dirty="0" smtClean="0">
                <a:solidFill>
                  <a:srgbClr val="00B0F0"/>
                </a:solidFill>
              </a:rPr>
              <a:t>d11</a:t>
            </a:r>
            <a:endParaRPr lang="en-US" dirty="0">
              <a:solidFill>
                <a:srgbClr val="00B0F0"/>
              </a:solidFill>
            </a:endParaRPr>
          </a:p>
        </p:txBody>
      </p:sp>
      <p:sp>
        <p:nvSpPr>
          <p:cNvPr id="29" name="TextBox 28"/>
          <p:cNvSpPr txBox="1"/>
          <p:nvPr/>
        </p:nvSpPr>
        <p:spPr>
          <a:xfrm>
            <a:off x="7543800" y="4495800"/>
            <a:ext cx="491801" cy="369332"/>
          </a:xfrm>
          <a:prstGeom prst="rect">
            <a:avLst/>
          </a:prstGeom>
          <a:noFill/>
        </p:spPr>
        <p:txBody>
          <a:bodyPr wrap="none" rtlCol="0">
            <a:spAutoFit/>
          </a:bodyPr>
          <a:lstStyle/>
          <a:p>
            <a:r>
              <a:rPr lang="en-US" dirty="0" smtClean="0">
                <a:solidFill>
                  <a:srgbClr val="00B0F0"/>
                </a:solidFill>
              </a:rPr>
              <a:t>d13</a:t>
            </a:r>
            <a:endParaRPr lang="en-US" dirty="0">
              <a:solidFill>
                <a:srgbClr val="00B0F0"/>
              </a:solidFill>
            </a:endParaRPr>
          </a:p>
        </p:txBody>
      </p:sp>
      <p:sp>
        <p:nvSpPr>
          <p:cNvPr id="30" name="TextBox 29"/>
          <p:cNvSpPr txBox="1"/>
          <p:nvPr/>
        </p:nvSpPr>
        <p:spPr>
          <a:xfrm>
            <a:off x="7086600" y="4495800"/>
            <a:ext cx="500458" cy="369332"/>
          </a:xfrm>
          <a:prstGeom prst="rect">
            <a:avLst/>
          </a:prstGeom>
          <a:noFill/>
        </p:spPr>
        <p:txBody>
          <a:bodyPr wrap="none" rtlCol="0">
            <a:spAutoFit/>
          </a:bodyPr>
          <a:lstStyle/>
          <a:p>
            <a:r>
              <a:rPr lang="en-US" dirty="0" smtClean="0">
                <a:solidFill>
                  <a:srgbClr val="00B0F0"/>
                </a:solidFill>
              </a:rPr>
              <a:t>d12</a:t>
            </a:r>
            <a:endParaRPr lang="en-US" dirty="0">
              <a:solidFill>
                <a:srgbClr val="00B0F0"/>
              </a:solidFill>
            </a:endParaRPr>
          </a:p>
        </p:txBody>
      </p:sp>
      <p:sp>
        <p:nvSpPr>
          <p:cNvPr id="31" name="TextBox 30"/>
          <p:cNvSpPr txBox="1"/>
          <p:nvPr/>
        </p:nvSpPr>
        <p:spPr>
          <a:xfrm>
            <a:off x="8153400" y="4495800"/>
            <a:ext cx="510076" cy="369332"/>
          </a:xfrm>
          <a:prstGeom prst="rect">
            <a:avLst/>
          </a:prstGeom>
          <a:noFill/>
        </p:spPr>
        <p:txBody>
          <a:bodyPr wrap="none" rtlCol="0">
            <a:spAutoFit/>
          </a:bodyPr>
          <a:lstStyle/>
          <a:p>
            <a:r>
              <a:rPr lang="en-US" dirty="0" smtClean="0">
                <a:solidFill>
                  <a:srgbClr val="00B0F0"/>
                </a:solidFill>
              </a:rPr>
              <a:t>d14</a:t>
            </a:r>
            <a:endParaRPr lang="en-US" dirty="0">
              <a:solidFill>
                <a:srgbClr val="00B0F0"/>
              </a:solidFill>
            </a:endParaRPr>
          </a:p>
        </p:txBody>
      </p:sp>
      <p:cxnSp>
        <p:nvCxnSpPr>
          <p:cNvPr id="33" name="Straight Arrow Connector 32"/>
          <p:cNvCxnSpPr>
            <a:stCxn id="9" idx="2"/>
            <a:endCxn id="14" idx="0"/>
          </p:cNvCxnSpPr>
          <p:nvPr/>
        </p:nvCxnSpPr>
        <p:spPr>
          <a:xfrm rot="16200000" flipH="1">
            <a:off x="183080" y="3570356"/>
            <a:ext cx="1307068" cy="5438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16002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52578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029200" y="6019800"/>
            <a:ext cx="973664" cy="369332"/>
          </a:xfrm>
          <a:prstGeom prst="rect">
            <a:avLst/>
          </a:prstGeom>
          <a:noFill/>
        </p:spPr>
        <p:txBody>
          <a:bodyPr wrap="none" rtlCol="0">
            <a:spAutoFit/>
          </a:bodyPr>
          <a:lstStyle/>
          <a:p>
            <a:r>
              <a:rPr lang="en-US" dirty="0" smtClean="0">
                <a:solidFill>
                  <a:srgbClr val="FF0000"/>
                </a:solidFill>
              </a:rPr>
              <a:t>window</a:t>
            </a:r>
            <a:endParaRPr lang="en-US" dirty="0">
              <a:solidFill>
                <a:srgbClr val="FF0000"/>
              </a:solidFill>
            </a:endParaRPr>
          </a:p>
        </p:txBody>
      </p:sp>
      <p:cxnSp>
        <p:nvCxnSpPr>
          <p:cNvPr id="41" name="Straight Arrow Connector 40"/>
          <p:cNvCxnSpPr/>
          <p:nvPr/>
        </p:nvCxnSpPr>
        <p:spPr>
          <a:xfrm rot="10800000">
            <a:off x="36576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096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9" idx="2"/>
            <a:endCxn id="19" idx="0"/>
          </p:cNvCxnSpPr>
          <p:nvPr/>
        </p:nvCxnSpPr>
        <p:spPr>
          <a:xfrm rot="16200000" flipH="1">
            <a:off x="995603" y="2757833"/>
            <a:ext cx="1307068" cy="216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1" idx="2"/>
            <a:endCxn id="21" idx="0"/>
          </p:cNvCxnSpPr>
          <p:nvPr/>
        </p:nvCxnSpPr>
        <p:spPr>
          <a:xfrm rot="16200000" flipH="1">
            <a:off x="2220013" y="3226655"/>
            <a:ext cx="1307068" cy="1231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1" idx="2"/>
            <a:endCxn id="26" idx="0"/>
          </p:cNvCxnSpPr>
          <p:nvPr/>
        </p:nvCxnSpPr>
        <p:spPr>
          <a:xfrm rot="16200000" flipH="1">
            <a:off x="3537454" y="1909213"/>
            <a:ext cx="1307068" cy="38661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810000" y="2819400"/>
            <a:ext cx="404278" cy="369332"/>
          </a:xfrm>
          <a:prstGeom prst="rect">
            <a:avLst/>
          </a:prstGeom>
          <a:noFill/>
        </p:spPr>
        <p:txBody>
          <a:bodyPr wrap="none" rtlCol="0">
            <a:spAutoFit/>
          </a:bodyPr>
          <a:lstStyle/>
          <a:p>
            <a:r>
              <a:rPr lang="en-US" dirty="0" smtClean="0"/>
              <a:t>e5</a:t>
            </a:r>
            <a:endParaRPr lang="en-US" dirty="0"/>
          </a:p>
        </p:txBody>
      </p:sp>
      <p:cxnSp>
        <p:nvCxnSpPr>
          <p:cNvPr id="43" name="Straight Arrow Connector 42"/>
          <p:cNvCxnSpPr>
            <a:stCxn id="37" idx="2"/>
            <a:endCxn id="22" idx="0"/>
          </p:cNvCxnSpPr>
          <p:nvPr/>
        </p:nvCxnSpPr>
        <p:spPr>
          <a:xfrm rot="16200000" flipH="1">
            <a:off x="3558322" y="3642549"/>
            <a:ext cx="1307068" cy="399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7" idx="2"/>
            <a:endCxn id="24" idx="0"/>
          </p:cNvCxnSpPr>
          <p:nvPr/>
        </p:nvCxnSpPr>
        <p:spPr>
          <a:xfrm rot="16200000" flipH="1">
            <a:off x="4015121" y="3185749"/>
            <a:ext cx="1307068" cy="1313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8633924" y="4495800"/>
            <a:ext cx="493853" cy="369332"/>
          </a:xfrm>
          <a:prstGeom prst="rect">
            <a:avLst/>
          </a:prstGeom>
          <a:noFill/>
        </p:spPr>
        <p:txBody>
          <a:bodyPr wrap="none" rtlCol="0">
            <a:spAutoFit/>
          </a:bodyPr>
          <a:lstStyle/>
          <a:p>
            <a:r>
              <a:rPr lang="en-US" dirty="0" smtClean="0">
                <a:solidFill>
                  <a:srgbClr val="00B0F0"/>
                </a:solidFill>
              </a:rPr>
              <a:t>d15</a:t>
            </a:r>
            <a:endParaRPr lang="en-US" dirty="0">
              <a:solidFill>
                <a:srgbClr val="00B0F0"/>
              </a:solidFill>
            </a:endParaRPr>
          </a:p>
        </p:txBody>
      </p:sp>
      <p:sp>
        <p:nvSpPr>
          <p:cNvPr id="40" name="Oval 39"/>
          <p:cNvSpPr/>
          <p:nvPr/>
        </p:nvSpPr>
        <p:spPr>
          <a:xfrm>
            <a:off x="8077200" y="4419600"/>
            <a:ext cx="1066800" cy="533400"/>
          </a:xfrm>
          <a:prstGeom prst="ellipse">
            <a:avLst/>
          </a:prstGeom>
          <a:no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44" name="TextBox 43"/>
          <p:cNvSpPr txBox="1"/>
          <p:nvPr/>
        </p:nvSpPr>
        <p:spPr>
          <a:xfrm>
            <a:off x="7426157" y="5867400"/>
            <a:ext cx="1717843" cy="369332"/>
          </a:xfrm>
          <a:prstGeom prst="rect">
            <a:avLst/>
          </a:prstGeom>
          <a:noFill/>
        </p:spPr>
        <p:txBody>
          <a:bodyPr wrap="none" rtlCol="0">
            <a:spAutoFit/>
          </a:bodyPr>
          <a:lstStyle/>
          <a:p>
            <a:r>
              <a:rPr lang="en-US" dirty="0" smtClean="0"/>
              <a:t>New detections</a:t>
            </a:r>
            <a:endParaRPr lang="en-US" dirty="0"/>
          </a:p>
        </p:txBody>
      </p:sp>
      <p:cxnSp>
        <p:nvCxnSpPr>
          <p:cNvPr id="47" name="Straight Arrow Connector 46"/>
          <p:cNvCxnSpPr>
            <a:stCxn id="40" idx="4"/>
            <a:endCxn id="44" idx="0"/>
          </p:cNvCxnSpPr>
          <p:nvPr/>
        </p:nvCxnSpPr>
        <p:spPr>
          <a:xfrm rot="5400000">
            <a:off x="7990640" y="5247440"/>
            <a:ext cx="914400" cy="325521"/>
          </a:xfrm>
          <a:prstGeom prst="straightConnector1">
            <a:avLst/>
          </a:prstGeom>
          <a:ln w="25400">
            <a:solidFill>
              <a:srgbClr val="FFC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Inference : Output stable events</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29600" y="3200400"/>
            <a:ext cx="643125" cy="369332"/>
          </a:xfrm>
          <a:prstGeom prst="rect">
            <a:avLst/>
          </a:prstGeom>
          <a:noFill/>
        </p:spPr>
        <p:txBody>
          <a:bodyPr wrap="none" rtlCol="0">
            <a:spAutoFit/>
          </a:bodyPr>
          <a:lstStyle/>
          <a:p>
            <a:r>
              <a:rPr lang="en-US" dirty="0" smtClean="0"/>
              <a:t>time</a:t>
            </a:r>
            <a:endParaRPr lang="en-US" dirty="0"/>
          </a:p>
        </p:txBody>
      </p:sp>
      <p:sp>
        <p:nvSpPr>
          <p:cNvPr id="9" name="TextBox 8"/>
          <p:cNvSpPr txBox="1"/>
          <p:nvPr/>
        </p:nvSpPr>
        <p:spPr>
          <a:xfrm>
            <a:off x="381000" y="2819400"/>
            <a:ext cx="367408" cy="369332"/>
          </a:xfrm>
          <a:prstGeom prst="rect">
            <a:avLst/>
          </a:prstGeom>
          <a:noFill/>
        </p:spPr>
        <p:txBody>
          <a:bodyPr wrap="none" rtlCol="0">
            <a:spAutoFit/>
          </a:bodyPr>
          <a:lstStyle/>
          <a:p>
            <a:r>
              <a:rPr lang="en-US" dirty="0" smtClean="0"/>
              <a:t>e1</a:t>
            </a:r>
            <a:endParaRPr lang="en-US" dirty="0"/>
          </a:p>
        </p:txBody>
      </p:sp>
      <p:sp>
        <p:nvSpPr>
          <p:cNvPr id="11" name="TextBox 10"/>
          <p:cNvSpPr txBox="1"/>
          <p:nvPr/>
        </p:nvSpPr>
        <p:spPr>
          <a:xfrm>
            <a:off x="2057400" y="2819400"/>
            <a:ext cx="401072" cy="369332"/>
          </a:xfrm>
          <a:prstGeom prst="rect">
            <a:avLst/>
          </a:prstGeom>
          <a:noFill/>
        </p:spPr>
        <p:txBody>
          <a:bodyPr wrap="none" rtlCol="0">
            <a:spAutoFit/>
          </a:bodyPr>
          <a:lstStyle/>
          <a:p>
            <a:r>
              <a:rPr lang="en-US" dirty="0" smtClean="0"/>
              <a:t>e3</a:t>
            </a:r>
            <a:endParaRPr lang="en-US" dirty="0"/>
          </a:p>
        </p:txBody>
      </p:sp>
      <p:sp>
        <p:nvSpPr>
          <p:cNvPr id="14" name="TextBox 13"/>
          <p:cNvSpPr txBox="1"/>
          <p:nvPr/>
        </p:nvSpPr>
        <p:spPr>
          <a:xfrm>
            <a:off x="914400" y="4495800"/>
            <a:ext cx="388248" cy="369332"/>
          </a:xfrm>
          <a:prstGeom prst="rect">
            <a:avLst/>
          </a:prstGeom>
          <a:noFill/>
        </p:spPr>
        <p:txBody>
          <a:bodyPr wrap="none" rtlCol="0">
            <a:spAutoFit/>
          </a:bodyPr>
          <a:lstStyle/>
          <a:p>
            <a:r>
              <a:rPr lang="en-US" dirty="0" smtClean="0">
                <a:solidFill>
                  <a:srgbClr val="00B0F0"/>
                </a:solidFill>
              </a:rPr>
              <a:t>d1</a:t>
            </a:r>
            <a:endParaRPr lang="en-US" dirty="0">
              <a:solidFill>
                <a:srgbClr val="00B0F0"/>
              </a:solidFill>
            </a:endParaRPr>
          </a:p>
        </p:txBody>
      </p:sp>
      <p:sp>
        <p:nvSpPr>
          <p:cNvPr id="16" name="TextBox 15"/>
          <p:cNvSpPr txBox="1"/>
          <p:nvPr/>
        </p:nvSpPr>
        <p:spPr>
          <a:xfrm flipH="1">
            <a:off x="4191000" y="2133600"/>
            <a:ext cx="868681" cy="369332"/>
          </a:xfrm>
          <a:prstGeom prst="rect">
            <a:avLst/>
          </a:prstGeom>
          <a:noFill/>
        </p:spPr>
        <p:txBody>
          <a:bodyPr wrap="square" rtlCol="0">
            <a:spAutoFit/>
          </a:bodyPr>
          <a:lstStyle/>
          <a:p>
            <a:r>
              <a:rPr lang="en-US" dirty="0" smtClean="0"/>
              <a:t>Events</a:t>
            </a:r>
            <a:endParaRPr lang="en-US" dirty="0"/>
          </a:p>
        </p:txBody>
      </p:sp>
      <p:sp>
        <p:nvSpPr>
          <p:cNvPr id="17" name="TextBox 16"/>
          <p:cNvSpPr txBox="1"/>
          <p:nvPr/>
        </p:nvSpPr>
        <p:spPr>
          <a:xfrm>
            <a:off x="3886200" y="5257800"/>
            <a:ext cx="1263295" cy="369332"/>
          </a:xfrm>
          <a:prstGeom prst="rect">
            <a:avLst/>
          </a:prstGeom>
          <a:noFill/>
        </p:spPr>
        <p:txBody>
          <a:bodyPr wrap="none" rtlCol="0">
            <a:spAutoFit/>
          </a:bodyPr>
          <a:lstStyle/>
          <a:p>
            <a:r>
              <a:rPr lang="en-US" dirty="0" smtClean="0">
                <a:solidFill>
                  <a:srgbClr val="00B0F0"/>
                </a:solidFill>
              </a:rPr>
              <a:t>Detections</a:t>
            </a:r>
            <a:endParaRPr lang="en-US" dirty="0">
              <a:solidFill>
                <a:srgbClr val="00B0F0"/>
              </a:solidFill>
            </a:endParaRPr>
          </a:p>
        </p:txBody>
      </p:sp>
      <p:sp>
        <p:nvSpPr>
          <p:cNvPr id="18" name="TextBox 17"/>
          <p:cNvSpPr txBox="1"/>
          <p:nvPr/>
        </p:nvSpPr>
        <p:spPr>
          <a:xfrm>
            <a:off x="1371600" y="4495800"/>
            <a:ext cx="428322" cy="369332"/>
          </a:xfrm>
          <a:prstGeom prst="rect">
            <a:avLst/>
          </a:prstGeom>
          <a:noFill/>
        </p:spPr>
        <p:txBody>
          <a:bodyPr wrap="none" rtlCol="0">
            <a:spAutoFit/>
          </a:bodyPr>
          <a:lstStyle/>
          <a:p>
            <a:r>
              <a:rPr lang="en-US" dirty="0" smtClean="0">
                <a:solidFill>
                  <a:srgbClr val="00B0F0"/>
                </a:solidFill>
              </a:rPr>
              <a:t>d2</a:t>
            </a:r>
            <a:endParaRPr lang="en-US" dirty="0">
              <a:solidFill>
                <a:srgbClr val="00B0F0"/>
              </a:solidFill>
            </a:endParaRPr>
          </a:p>
        </p:txBody>
      </p:sp>
      <p:sp>
        <p:nvSpPr>
          <p:cNvPr id="19" name="TextBox 18"/>
          <p:cNvSpPr txBox="1"/>
          <p:nvPr/>
        </p:nvSpPr>
        <p:spPr>
          <a:xfrm>
            <a:off x="2514600" y="4495800"/>
            <a:ext cx="437940" cy="369332"/>
          </a:xfrm>
          <a:prstGeom prst="rect">
            <a:avLst/>
          </a:prstGeom>
          <a:noFill/>
        </p:spPr>
        <p:txBody>
          <a:bodyPr wrap="none" rtlCol="0">
            <a:spAutoFit/>
          </a:bodyPr>
          <a:lstStyle/>
          <a:p>
            <a:r>
              <a:rPr lang="en-US" dirty="0" smtClean="0">
                <a:solidFill>
                  <a:srgbClr val="00B0F0"/>
                </a:solidFill>
              </a:rPr>
              <a:t>d4</a:t>
            </a:r>
            <a:endParaRPr lang="en-US" dirty="0">
              <a:solidFill>
                <a:srgbClr val="00B0F0"/>
              </a:solidFill>
            </a:endParaRPr>
          </a:p>
        </p:txBody>
      </p:sp>
      <p:sp>
        <p:nvSpPr>
          <p:cNvPr id="20" name="TextBox 19"/>
          <p:cNvSpPr txBox="1"/>
          <p:nvPr/>
        </p:nvSpPr>
        <p:spPr>
          <a:xfrm>
            <a:off x="1905000" y="4495800"/>
            <a:ext cx="457200" cy="369332"/>
          </a:xfrm>
          <a:prstGeom prst="rect">
            <a:avLst/>
          </a:prstGeom>
          <a:noFill/>
        </p:spPr>
        <p:txBody>
          <a:bodyPr wrap="square" rtlCol="0">
            <a:spAutoFit/>
          </a:bodyPr>
          <a:lstStyle/>
          <a:p>
            <a:r>
              <a:rPr lang="en-US" dirty="0" smtClean="0">
                <a:solidFill>
                  <a:srgbClr val="00B0F0"/>
                </a:solidFill>
              </a:rPr>
              <a:t>d3</a:t>
            </a:r>
            <a:endParaRPr lang="en-US" dirty="0">
              <a:solidFill>
                <a:srgbClr val="00B0F0"/>
              </a:solidFill>
            </a:endParaRPr>
          </a:p>
        </p:txBody>
      </p:sp>
      <p:sp>
        <p:nvSpPr>
          <p:cNvPr id="21" name="TextBox 20"/>
          <p:cNvSpPr txBox="1"/>
          <p:nvPr/>
        </p:nvSpPr>
        <p:spPr>
          <a:xfrm>
            <a:off x="32766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2" name="TextBox 21"/>
          <p:cNvSpPr txBox="1"/>
          <p:nvPr/>
        </p:nvSpPr>
        <p:spPr>
          <a:xfrm>
            <a:off x="4191000" y="4495800"/>
            <a:ext cx="441146" cy="369332"/>
          </a:xfrm>
          <a:prstGeom prst="rect">
            <a:avLst/>
          </a:prstGeom>
          <a:noFill/>
        </p:spPr>
        <p:txBody>
          <a:bodyPr wrap="none" rtlCol="0">
            <a:spAutoFit/>
          </a:bodyPr>
          <a:lstStyle/>
          <a:p>
            <a:r>
              <a:rPr lang="en-US" dirty="0" smtClean="0">
                <a:solidFill>
                  <a:srgbClr val="00B0F0"/>
                </a:solidFill>
              </a:rPr>
              <a:t>d6</a:t>
            </a:r>
            <a:endParaRPr lang="en-US" dirty="0">
              <a:solidFill>
                <a:srgbClr val="00B0F0"/>
              </a:solidFill>
            </a:endParaRPr>
          </a:p>
        </p:txBody>
      </p:sp>
      <p:sp>
        <p:nvSpPr>
          <p:cNvPr id="23" name="TextBox 22"/>
          <p:cNvSpPr txBox="1"/>
          <p:nvPr/>
        </p:nvSpPr>
        <p:spPr>
          <a:xfrm>
            <a:off x="3810000" y="4495800"/>
            <a:ext cx="425116" cy="369332"/>
          </a:xfrm>
          <a:prstGeom prst="rect">
            <a:avLst/>
          </a:prstGeom>
          <a:noFill/>
        </p:spPr>
        <p:txBody>
          <a:bodyPr wrap="none" rtlCol="0">
            <a:spAutoFit/>
          </a:bodyPr>
          <a:lstStyle/>
          <a:p>
            <a:r>
              <a:rPr lang="en-US" dirty="0" smtClean="0">
                <a:solidFill>
                  <a:srgbClr val="00B0F0"/>
                </a:solidFill>
              </a:rPr>
              <a:t>d5</a:t>
            </a:r>
            <a:endParaRPr lang="en-US" dirty="0">
              <a:solidFill>
                <a:srgbClr val="00B0F0"/>
              </a:solidFill>
            </a:endParaRPr>
          </a:p>
        </p:txBody>
      </p:sp>
      <p:sp>
        <p:nvSpPr>
          <p:cNvPr id="24" name="TextBox 23"/>
          <p:cNvSpPr txBox="1"/>
          <p:nvPr/>
        </p:nvSpPr>
        <p:spPr>
          <a:xfrm>
            <a:off x="5105400" y="4495800"/>
            <a:ext cx="439544" cy="369332"/>
          </a:xfrm>
          <a:prstGeom prst="rect">
            <a:avLst/>
          </a:prstGeom>
          <a:noFill/>
        </p:spPr>
        <p:txBody>
          <a:bodyPr wrap="none" rtlCol="0">
            <a:spAutoFit/>
          </a:bodyPr>
          <a:lstStyle/>
          <a:p>
            <a:r>
              <a:rPr lang="en-US" dirty="0" smtClean="0">
                <a:solidFill>
                  <a:srgbClr val="00B0F0"/>
                </a:solidFill>
              </a:rPr>
              <a:t>d8</a:t>
            </a:r>
            <a:endParaRPr lang="en-US" dirty="0">
              <a:solidFill>
                <a:srgbClr val="00B0F0"/>
              </a:solidFill>
            </a:endParaRPr>
          </a:p>
        </p:txBody>
      </p:sp>
      <p:sp>
        <p:nvSpPr>
          <p:cNvPr id="25" name="TextBox 24"/>
          <p:cNvSpPr txBox="1"/>
          <p:nvPr/>
        </p:nvSpPr>
        <p:spPr>
          <a:xfrm>
            <a:off x="4572000" y="4495800"/>
            <a:ext cx="428322" cy="369332"/>
          </a:xfrm>
          <a:prstGeom prst="rect">
            <a:avLst/>
          </a:prstGeom>
          <a:noFill/>
        </p:spPr>
        <p:txBody>
          <a:bodyPr wrap="none" rtlCol="0">
            <a:spAutoFit/>
          </a:bodyPr>
          <a:lstStyle/>
          <a:p>
            <a:r>
              <a:rPr lang="en-US" dirty="0" smtClean="0">
                <a:solidFill>
                  <a:srgbClr val="00B0F0"/>
                </a:solidFill>
              </a:rPr>
              <a:t>d7</a:t>
            </a:r>
            <a:endParaRPr lang="en-US" dirty="0">
              <a:solidFill>
                <a:srgbClr val="00B0F0"/>
              </a:solidFill>
            </a:endParaRPr>
          </a:p>
        </p:txBody>
      </p:sp>
      <p:sp>
        <p:nvSpPr>
          <p:cNvPr id="26" name="TextBox 25"/>
          <p:cNvSpPr txBox="1"/>
          <p:nvPr/>
        </p:nvSpPr>
        <p:spPr>
          <a:xfrm>
            <a:off x="5867400" y="4495800"/>
            <a:ext cx="513282" cy="369332"/>
          </a:xfrm>
          <a:prstGeom prst="rect">
            <a:avLst/>
          </a:prstGeom>
          <a:noFill/>
        </p:spPr>
        <p:txBody>
          <a:bodyPr wrap="none" rtlCol="0">
            <a:spAutoFit/>
          </a:bodyPr>
          <a:lstStyle/>
          <a:p>
            <a:r>
              <a:rPr lang="en-US" dirty="0" smtClean="0">
                <a:solidFill>
                  <a:srgbClr val="00B0F0"/>
                </a:solidFill>
              </a:rPr>
              <a:t>d10</a:t>
            </a:r>
            <a:endParaRPr lang="en-US" dirty="0">
              <a:solidFill>
                <a:srgbClr val="00B0F0"/>
              </a:solidFill>
            </a:endParaRPr>
          </a:p>
        </p:txBody>
      </p:sp>
      <p:sp>
        <p:nvSpPr>
          <p:cNvPr id="27" name="TextBox 26"/>
          <p:cNvSpPr txBox="1"/>
          <p:nvPr/>
        </p:nvSpPr>
        <p:spPr>
          <a:xfrm>
            <a:off x="5486400" y="4495800"/>
            <a:ext cx="442750" cy="369332"/>
          </a:xfrm>
          <a:prstGeom prst="rect">
            <a:avLst/>
          </a:prstGeom>
          <a:noFill/>
        </p:spPr>
        <p:txBody>
          <a:bodyPr wrap="none" rtlCol="0">
            <a:spAutoFit/>
          </a:bodyPr>
          <a:lstStyle/>
          <a:p>
            <a:r>
              <a:rPr lang="en-US" dirty="0" smtClean="0">
                <a:solidFill>
                  <a:srgbClr val="00B0F0"/>
                </a:solidFill>
              </a:rPr>
              <a:t>d9</a:t>
            </a:r>
            <a:endParaRPr lang="en-US" dirty="0">
              <a:solidFill>
                <a:srgbClr val="00B0F0"/>
              </a:solidFill>
            </a:endParaRPr>
          </a:p>
        </p:txBody>
      </p:sp>
      <p:sp>
        <p:nvSpPr>
          <p:cNvPr id="28" name="TextBox 27"/>
          <p:cNvSpPr txBox="1"/>
          <p:nvPr/>
        </p:nvSpPr>
        <p:spPr>
          <a:xfrm>
            <a:off x="6629400" y="4495800"/>
            <a:ext cx="460382" cy="369332"/>
          </a:xfrm>
          <a:prstGeom prst="rect">
            <a:avLst/>
          </a:prstGeom>
          <a:noFill/>
        </p:spPr>
        <p:txBody>
          <a:bodyPr wrap="none" rtlCol="0">
            <a:spAutoFit/>
          </a:bodyPr>
          <a:lstStyle/>
          <a:p>
            <a:r>
              <a:rPr lang="en-US" dirty="0" smtClean="0">
                <a:solidFill>
                  <a:srgbClr val="00B0F0"/>
                </a:solidFill>
              </a:rPr>
              <a:t>d11</a:t>
            </a:r>
            <a:endParaRPr lang="en-US" dirty="0">
              <a:solidFill>
                <a:srgbClr val="00B0F0"/>
              </a:solidFill>
            </a:endParaRPr>
          </a:p>
        </p:txBody>
      </p:sp>
      <p:sp>
        <p:nvSpPr>
          <p:cNvPr id="29" name="TextBox 28"/>
          <p:cNvSpPr txBox="1"/>
          <p:nvPr/>
        </p:nvSpPr>
        <p:spPr>
          <a:xfrm>
            <a:off x="7543800" y="4495800"/>
            <a:ext cx="491801" cy="369332"/>
          </a:xfrm>
          <a:prstGeom prst="rect">
            <a:avLst/>
          </a:prstGeom>
          <a:noFill/>
        </p:spPr>
        <p:txBody>
          <a:bodyPr wrap="none" rtlCol="0">
            <a:spAutoFit/>
          </a:bodyPr>
          <a:lstStyle/>
          <a:p>
            <a:r>
              <a:rPr lang="en-US" dirty="0" smtClean="0">
                <a:solidFill>
                  <a:srgbClr val="00B0F0"/>
                </a:solidFill>
              </a:rPr>
              <a:t>d13</a:t>
            </a:r>
            <a:endParaRPr lang="en-US" dirty="0">
              <a:solidFill>
                <a:srgbClr val="00B0F0"/>
              </a:solidFill>
            </a:endParaRPr>
          </a:p>
        </p:txBody>
      </p:sp>
      <p:sp>
        <p:nvSpPr>
          <p:cNvPr id="30" name="TextBox 29"/>
          <p:cNvSpPr txBox="1"/>
          <p:nvPr/>
        </p:nvSpPr>
        <p:spPr>
          <a:xfrm>
            <a:off x="7086600" y="4495800"/>
            <a:ext cx="500458" cy="369332"/>
          </a:xfrm>
          <a:prstGeom prst="rect">
            <a:avLst/>
          </a:prstGeom>
          <a:noFill/>
        </p:spPr>
        <p:txBody>
          <a:bodyPr wrap="none" rtlCol="0">
            <a:spAutoFit/>
          </a:bodyPr>
          <a:lstStyle/>
          <a:p>
            <a:r>
              <a:rPr lang="en-US" dirty="0" smtClean="0">
                <a:solidFill>
                  <a:srgbClr val="00B0F0"/>
                </a:solidFill>
              </a:rPr>
              <a:t>d12</a:t>
            </a:r>
            <a:endParaRPr lang="en-US" dirty="0">
              <a:solidFill>
                <a:srgbClr val="00B0F0"/>
              </a:solidFill>
            </a:endParaRPr>
          </a:p>
        </p:txBody>
      </p:sp>
      <p:sp>
        <p:nvSpPr>
          <p:cNvPr id="31" name="TextBox 30"/>
          <p:cNvSpPr txBox="1"/>
          <p:nvPr/>
        </p:nvSpPr>
        <p:spPr>
          <a:xfrm>
            <a:off x="8153400" y="4495800"/>
            <a:ext cx="510076" cy="369332"/>
          </a:xfrm>
          <a:prstGeom prst="rect">
            <a:avLst/>
          </a:prstGeom>
          <a:noFill/>
        </p:spPr>
        <p:txBody>
          <a:bodyPr wrap="none" rtlCol="0">
            <a:spAutoFit/>
          </a:bodyPr>
          <a:lstStyle/>
          <a:p>
            <a:r>
              <a:rPr lang="en-US" dirty="0" smtClean="0">
                <a:solidFill>
                  <a:srgbClr val="00B0F0"/>
                </a:solidFill>
              </a:rPr>
              <a:t>d14</a:t>
            </a:r>
            <a:endParaRPr lang="en-US" dirty="0">
              <a:solidFill>
                <a:srgbClr val="00B0F0"/>
              </a:solidFill>
            </a:endParaRPr>
          </a:p>
        </p:txBody>
      </p:sp>
      <p:cxnSp>
        <p:nvCxnSpPr>
          <p:cNvPr id="33" name="Straight Arrow Connector 32"/>
          <p:cNvCxnSpPr>
            <a:stCxn id="9" idx="2"/>
            <a:endCxn id="14" idx="0"/>
          </p:cNvCxnSpPr>
          <p:nvPr/>
        </p:nvCxnSpPr>
        <p:spPr>
          <a:xfrm rot="16200000" flipH="1">
            <a:off x="183080" y="3570356"/>
            <a:ext cx="1307068" cy="54382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16002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52578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029200" y="6019800"/>
            <a:ext cx="973664" cy="369332"/>
          </a:xfrm>
          <a:prstGeom prst="rect">
            <a:avLst/>
          </a:prstGeom>
          <a:noFill/>
        </p:spPr>
        <p:txBody>
          <a:bodyPr wrap="none" rtlCol="0">
            <a:spAutoFit/>
          </a:bodyPr>
          <a:lstStyle/>
          <a:p>
            <a:r>
              <a:rPr lang="en-US" dirty="0" smtClean="0">
                <a:solidFill>
                  <a:srgbClr val="FF0000"/>
                </a:solidFill>
              </a:rPr>
              <a:t>window</a:t>
            </a:r>
            <a:endParaRPr lang="en-US" dirty="0">
              <a:solidFill>
                <a:srgbClr val="FF0000"/>
              </a:solidFill>
            </a:endParaRPr>
          </a:p>
        </p:txBody>
      </p:sp>
      <p:cxnSp>
        <p:nvCxnSpPr>
          <p:cNvPr id="41" name="Straight Arrow Connector 40"/>
          <p:cNvCxnSpPr/>
          <p:nvPr/>
        </p:nvCxnSpPr>
        <p:spPr>
          <a:xfrm rot="10800000">
            <a:off x="36576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096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9" idx="2"/>
            <a:endCxn id="19" idx="0"/>
          </p:cNvCxnSpPr>
          <p:nvPr/>
        </p:nvCxnSpPr>
        <p:spPr>
          <a:xfrm rot="16200000" flipH="1">
            <a:off x="995603" y="2757833"/>
            <a:ext cx="1307068" cy="2168866"/>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1" idx="2"/>
            <a:endCxn id="21" idx="0"/>
          </p:cNvCxnSpPr>
          <p:nvPr/>
        </p:nvCxnSpPr>
        <p:spPr>
          <a:xfrm rot="16200000" flipH="1">
            <a:off x="2220013" y="3226655"/>
            <a:ext cx="1307068" cy="1231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1" idx="2"/>
            <a:endCxn id="26" idx="0"/>
          </p:cNvCxnSpPr>
          <p:nvPr/>
        </p:nvCxnSpPr>
        <p:spPr>
          <a:xfrm rot="16200000" flipH="1">
            <a:off x="3537454" y="1909213"/>
            <a:ext cx="1307068" cy="38661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810000" y="2819400"/>
            <a:ext cx="404278" cy="369332"/>
          </a:xfrm>
          <a:prstGeom prst="rect">
            <a:avLst/>
          </a:prstGeom>
          <a:noFill/>
        </p:spPr>
        <p:txBody>
          <a:bodyPr wrap="none" rtlCol="0">
            <a:spAutoFit/>
          </a:bodyPr>
          <a:lstStyle/>
          <a:p>
            <a:r>
              <a:rPr lang="en-US" dirty="0" smtClean="0"/>
              <a:t>e5</a:t>
            </a:r>
            <a:endParaRPr lang="en-US" dirty="0"/>
          </a:p>
        </p:txBody>
      </p:sp>
      <p:cxnSp>
        <p:nvCxnSpPr>
          <p:cNvPr id="43" name="Straight Arrow Connector 42"/>
          <p:cNvCxnSpPr>
            <a:stCxn id="37" idx="2"/>
            <a:endCxn id="22" idx="0"/>
          </p:cNvCxnSpPr>
          <p:nvPr/>
        </p:nvCxnSpPr>
        <p:spPr>
          <a:xfrm rot="16200000" flipH="1">
            <a:off x="3558322" y="3642549"/>
            <a:ext cx="1307068" cy="399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7" idx="2"/>
            <a:endCxn id="24" idx="0"/>
          </p:cNvCxnSpPr>
          <p:nvPr/>
        </p:nvCxnSpPr>
        <p:spPr>
          <a:xfrm rot="16200000" flipH="1">
            <a:off x="4015121" y="3185749"/>
            <a:ext cx="1307068" cy="1313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381000" y="2819400"/>
            <a:ext cx="381000" cy="457200"/>
          </a:xfrm>
          <a:prstGeom prst="ellipse">
            <a:avLst/>
          </a:prstGeom>
          <a:no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40" name="TextBox 39"/>
          <p:cNvSpPr txBox="1"/>
          <p:nvPr/>
        </p:nvSpPr>
        <p:spPr>
          <a:xfrm>
            <a:off x="8633924" y="4495800"/>
            <a:ext cx="493853" cy="369332"/>
          </a:xfrm>
          <a:prstGeom prst="rect">
            <a:avLst/>
          </a:prstGeom>
          <a:noFill/>
        </p:spPr>
        <p:txBody>
          <a:bodyPr wrap="none" rtlCol="0">
            <a:spAutoFit/>
          </a:bodyPr>
          <a:lstStyle/>
          <a:p>
            <a:r>
              <a:rPr lang="en-US" dirty="0" smtClean="0">
                <a:solidFill>
                  <a:srgbClr val="00B0F0"/>
                </a:solidFill>
              </a:rPr>
              <a:t>d15</a:t>
            </a:r>
            <a:endParaRPr lang="en-US" dirty="0">
              <a:solidFill>
                <a:srgbClr val="00B0F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Generative Probabilistic Model</a:t>
            </a:r>
          </a:p>
          <a:p>
            <a:r>
              <a:rPr lang="en-US" dirty="0" smtClean="0"/>
              <a:t>Inference</a:t>
            </a:r>
          </a:p>
          <a:p>
            <a:r>
              <a:rPr lang="en-US" dirty="0" smtClean="0">
                <a:solidFill>
                  <a:schemeClr val="accent2"/>
                </a:solidFill>
              </a:rPr>
              <a:t>Results</a:t>
            </a:r>
          </a:p>
          <a:p>
            <a:r>
              <a:rPr lang="en-US" dirty="0" smtClean="0"/>
              <a:t>Analysis</a:t>
            </a:r>
          </a:p>
          <a:p>
            <a:r>
              <a:rPr lang="en-US" dirty="0" smtClean="0"/>
              <a:t>Future plans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r>
              <a:rPr lang="en-US" dirty="0"/>
              <a:t>Analyzing Performance</a:t>
            </a:r>
          </a:p>
        </p:txBody>
      </p:sp>
      <p:sp>
        <p:nvSpPr>
          <p:cNvPr id="770051" name="Rectangle 3"/>
          <p:cNvSpPr>
            <a:spLocks noGrp="1" noChangeArrowheads="1"/>
          </p:cNvSpPr>
          <p:nvPr>
            <p:ph idx="1"/>
          </p:nvPr>
        </p:nvSpPr>
        <p:spPr/>
        <p:txBody>
          <a:bodyPr>
            <a:normAutofit/>
          </a:bodyPr>
          <a:lstStyle/>
          <a:p>
            <a:pPr>
              <a:lnSpc>
                <a:spcPct val="90000"/>
              </a:lnSpc>
            </a:pPr>
            <a:r>
              <a:rPr lang="en-US" sz="2800" b="1" dirty="0"/>
              <a:t>Min-cost</a:t>
            </a:r>
            <a:r>
              <a:rPr lang="en-US" sz="2800" dirty="0"/>
              <a:t> </a:t>
            </a:r>
            <a:r>
              <a:rPr lang="en-US" sz="2800" b="1" dirty="0"/>
              <a:t>max-cardinality matching </a:t>
            </a:r>
            <a:r>
              <a:rPr lang="en-US" sz="2800" dirty="0"/>
              <a:t>where edges exist between prediction and ground truth events within 50 seconds and 5 degrees</a:t>
            </a:r>
            <a:r>
              <a:rPr lang="en-US" sz="2800" dirty="0" smtClean="0"/>
              <a:t>.</a:t>
            </a:r>
          </a:p>
          <a:p>
            <a:pPr>
              <a:lnSpc>
                <a:spcPct val="90000"/>
              </a:lnSpc>
            </a:pPr>
            <a:r>
              <a:rPr lang="en-US" sz="2800" dirty="0" smtClean="0"/>
              <a:t>The cost of an edge is the distance between the events.</a:t>
            </a:r>
            <a:endParaRPr lang="en-US" sz="2800" dirty="0"/>
          </a:p>
          <a:p>
            <a:pPr>
              <a:lnSpc>
                <a:spcPct val="90000"/>
              </a:lnSpc>
            </a:pPr>
            <a:r>
              <a:rPr lang="en-US" sz="2800" dirty="0">
                <a:solidFill>
                  <a:schemeClr val="tx2"/>
                </a:solidFill>
              </a:rPr>
              <a:t>Precision</a:t>
            </a:r>
            <a:r>
              <a:rPr lang="en-US" sz="2800" dirty="0"/>
              <a:t> – percentage of predictions that match.</a:t>
            </a:r>
          </a:p>
          <a:p>
            <a:pPr>
              <a:lnSpc>
                <a:spcPct val="90000"/>
              </a:lnSpc>
            </a:pPr>
            <a:r>
              <a:rPr lang="en-US" sz="2800" dirty="0">
                <a:solidFill>
                  <a:schemeClr val="tx2"/>
                </a:solidFill>
              </a:rPr>
              <a:t>Recall</a:t>
            </a:r>
            <a:r>
              <a:rPr lang="en-US" sz="2800" dirty="0"/>
              <a:t> – percentage of ground truths that match</a:t>
            </a:r>
            <a:r>
              <a:rPr lang="en-US" sz="2800" dirty="0" smtClean="0"/>
              <a:t>.</a:t>
            </a:r>
            <a:endParaRPr lang="en-US" sz="2800" dirty="0"/>
          </a:p>
          <a:p>
            <a:pPr>
              <a:lnSpc>
                <a:spcPct val="90000"/>
              </a:lnSpc>
            </a:pPr>
            <a:r>
              <a:rPr lang="en-US" sz="2800" dirty="0">
                <a:solidFill>
                  <a:schemeClr val="tx2"/>
                </a:solidFill>
              </a:rPr>
              <a:t>Error</a:t>
            </a:r>
            <a:r>
              <a:rPr lang="en-US" sz="2800" dirty="0"/>
              <a:t> – average distance between matching events</a:t>
            </a:r>
            <a:r>
              <a:rPr lang="en-US" sz="2800" dirty="0" smtClean="0"/>
              <a:t>.</a:t>
            </a:r>
            <a:endParaRPr lang="en-US" sz="2800" dirty="0"/>
          </a:p>
          <a:p>
            <a:pPr>
              <a:lnSpc>
                <a:spcPct val="90000"/>
              </a:lnSpc>
            </a:pPr>
            <a:endParaRPr lang="en-US" sz="2800" dirty="0"/>
          </a:p>
        </p:txBody>
      </p:sp>
      <p:sp>
        <p:nvSpPr>
          <p:cNvPr id="6" name="Slide Number Placeholder 5"/>
          <p:cNvSpPr>
            <a:spLocks noGrp="1"/>
          </p:cNvSpPr>
          <p:nvPr>
            <p:ph type="sldNum" sz="quarter" idx="12"/>
          </p:nvPr>
        </p:nvSpPr>
        <p:spPr/>
        <p:txBody>
          <a:bodyPr/>
          <a:lstStyle/>
          <a:p>
            <a:fld id="{DED414CB-D113-43A8-957F-626D298A7B1C}" type="slidenum">
              <a:rPr lang="en-US"/>
              <a:pPr/>
              <a:t>36</a:t>
            </a:fld>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Example</a:t>
            </a:r>
            <a:endParaRPr lang="en-US" dirty="0"/>
          </a:p>
        </p:txBody>
      </p:sp>
      <p:sp>
        <p:nvSpPr>
          <p:cNvPr id="4" name="TextBox 3"/>
          <p:cNvSpPr txBox="1"/>
          <p:nvPr/>
        </p:nvSpPr>
        <p:spPr>
          <a:xfrm>
            <a:off x="2209800" y="3048000"/>
            <a:ext cx="367408" cy="369332"/>
          </a:xfrm>
          <a:prstGeom prst="rect">
            <a:avLst/>
          </a:prstGeom>
          <a:noFill/>
        </p:spPr>
        <p:txBody>
          <a:bodyPr wrap="none" rtlCol="0">
            <a:spAutoFit/>
          </a:bodyPr>
          <a:lstStyle/>
          <a:p>
            <a:r>
              <a:rPr lang="en-US" dirty="0" smtClean="0"/>
              <a:t>e1</a:t>
            </a:r>
            <a:endParaRPr lang="en-US" dirty="0"/>
          </a:p>
        </p:txBody>
      </p:sp>
      <p:sp>
        <p:nvSpPr>
          <p:cNvPr id="5" name="TextBox 4"/>
          <p:cNvSpPr txBox="1"/>
          <p:nvPr/>
        </p:nvSpPr>
        <p:spPr>
          <a:xfrm>
            <a:off x="2209800" y="4267200"/>
            <a:ext cx="407484" cy="369332"/>
          </a:xfrm>
          <a:prstGeom prst="rect">
            <a:avLst/>
          </a:prstGeom>
          <a:noFill/>
        </p:spPr>
        <p:txBody>
          <a:bodyPr wrap="none" rtlCol="0">
            <a:spAutoFit/>
          </a:bodyPr>
          <a:lstStyle/>
          <a:p>
            <a:r>
              <a:rPr lang="en-US" dirty="0" smtClean="0"/>
              <a:t>e2</a:t>
            </a:r>
            <a:endParaRPr lang="en-US" dirty="0"/>
          </a:p>
        </p:txBody>
      </p:sp>
      <p:sp>
        <p:nvSpPr>
          <p:cNvPr id="6" name="TextBox 5"/>
          <p:cNvSpPr txBox="1"/>
          <p:nvPr/>
        </p:nvSpPr>
        <p:spPr>
          <a:xfrm>
            <a:off x="2209800" y="5105400"/>
            <a:ext cx="401072" cy="369332"/>
          </a:xfrm>
          <a:prstGeom prst="rect">
            <a:avLst/>
          </a:prstGeom>
          <a:noFill/>
        </p:spPr>
        <p:txBody>
          <a:bodyPr wrap="none" rtlCol="0">
            <a:spAutoFit/>
          </a:bodyPr>
          <a:lstStyle/>
          <a:p>
            <a:r>
              <a:rPr lang="en-US" dirty="0" smtClean="0"/>
              <a:t>e3</a:t>
            </a:r>
            <a:endParaRPr lang="en-US" dirty="0"/>
          </a:p>
        </p:txBody>
      </p:sp>
      <p:sp>
        <p:nvSpPr>
          <p:cNvPr id="8" name="TextBox 7"/>
          <p:cNvSpPr txBox="1"/>
          <p:nvPr/>
        </p:nvSpPr>
        <p:spPr>
          <a:xfrm>
            <a:off x="5562600" y="2590800"/>
            <a:ext cx="367408" cy="369332"/>
          </a:xfrm>
          <a:prstGeom prst="rect">
            <a:avLst/>
          </a:prstGeom>
          <a:noFill/>
        </p:spPr>
        <p:txBody>
          <a:bodyPr wrap="none" rtlCol="0">
            <a:spAutoFit/>
          </a:bodyPr>
          <a:lstStyle/>
          <a:p>
            <a:r>
              <a:rPr lang="en-US" dirty="0" smtClean="0">
                <a:solidFill>
                  <a:schemeClr val="accent1"/>
                </a:solidFill>
              </a:rPr>
              <a:t>e1</a:t>
            </a:r>
            <a:endParaRPr lang="en-US" dirty="0">
              <a:solidFill>
                <a:schemeClr val="accent1"/>
              </a:solidFill>
            </a:endParaRPr>
          </a:p>
        </p:txBody>
      </p:sp>
      <p:sp>
        <p:nvSpPr>
          <p:cNvPr id="9" name="TextBox 8"/>
          <p:cNvSpPr txBox="1"/>
          <p:nvPr/>
        </p:nvSpPr>
        <p:spPr>
          <a:xfrm>
            <a:off x="5562600" y="3733800"/>
            <a:ext cx="407484" cy="369332"/>
          </a:xfrm>
          <a:prstGeom prst="rect">
            <a:avLst/>
          </a:prstGeom>
          <a:noFill/>
        </p:spPr>
        <p:txBody>
          <a:bodyPr wrap="none" rtlCol="0">
            <a:spAutoFit/>
          </a:bodyPr>
          <a:lstStyle/>
          <a:p>
            <a:r>
              <a:rPr lang="en-US" dirty="0" smtClean="0">
                <a:solidFill>
                  <a:schemeClr val="accent1"/>
                </a:solidFill>
              </a:rPr>
              <a:t>e2</a:t>
            </a:r>
            <a:endParaRPr lang="en-US" dirty="0">
              <a:solidFill>
                <a:schemeClr val="accent1"/>
              </a:solidFill>
            </a:endParaRPr>
          </a:p>
        </p:txBody>
      </p:sp>
      <p:sp>
        <p:nvSpPr>
          <p:cNvPr id="10" name="TextBox 9"/>
          <p:cNvSpPr txBox="1"/>
          <p:nvPr/>
        </p:nvSpPr>
        <p:spPr>
          <a:xfrm>
            <a:off x="5562600" y="4724400"/>
            <a:ext cx="401072" cy="369332"/>
          </a:xfrm>
          <a:prstGeom prst="rect">
            <a:avLst/>
          </a:prstGeom>
          <a:noFill/>
        </p:spPr>
        <p:txBody>
          <a:bodyPr wrap="none" rtlCol="0">
            <a:spAutoFit/>
          </a:bodyPr>
          <a:lstStyle/>
          <a:p>
            <a:r>
              <a:rPr lang="en-US" dirty="0" smtClean="0">
                <a:solidFill>
                  <a:schemeClr val="accent1"/>
                </a:solidFill>
              </a:rPr>
              <a:t>e3</a:t>
            </a:r>
            <a:endParaRPr lang="en-US" dirty="0">
              <a:solidFill>
                <a:schemeClr val="accent1"/>
              </a:solidFill>
            </a:endParaRPr>
          </a:p>
        </p:txBody>
      </p:sp>
      <p:sp>
        <p:nvSpPr>
          <p:cNvPr id="11" name="TextBox 10"/>
          <p:cNvSpPr txBox="1"/>
          <p:nvPr/>
        </p:nvSpPr>
        <p:spPr>
          <a:xfrm>
            <a:off x="5562600" y="5638800"/>
            <a:ext cx="417102" cy="369332"/>
          </a:xfrm>
          <a:prstGeom prst="rect">
            <a:avLst/>
          </a:prstGeom>
          <a:noFill/>
        </p:spPr>
        <p:txBody>
          <a:bodyPr wrap="none" rtlCol="0">
            <a:spAutoFit/>
          </a:bodyPr>
          <a:lstStyle/>
          <a:p>
            <a:r>
              <a:rPr lang="en-US" dirty="0" smtClean="0">
                <a:solidFill>
                  <a:schemeClr val="accent1"/>
                </a:solidFill>
              </a:rPr>
              <a:t>e4</a:t>
            </a:r>
            <a:endParaRPr lang="en-US" dirty="0">
              <a:solidFill>
                <a:schemeClr val="accent1"/>
              </a:solidFill>
            </a:endParaRPr>
          </a:p>
        </p:txBody>
      </p:sp>
      <p:sp>
        <p:nvSpPr>
          <p:cNvPr id="12" name="TextBox 11"/>
          <p:cNvSpPr txBox="1"/>
          <p:nvPr/>
        </p:nvSpPr>
        <p:spPr>
          <a:xfrm>
            <a:off x="762000" y="4495800"/>
            <a:ext cx="585417" cy="369332"/>
          </a:xfrm>
          <a:prstGeom prst="rect">
            <a:avLst/>
          </a:prstGeom>
          <a:noFill/>
        </p:spPr>
        <p:txBody>
          <a:bodyPr wrap="none" rtlCol="0">
            <a:spAutoFit/>
          </a:bodyPr>
          <a:lstStyle/>
          <a:p>
            <a:r>
              <a:rPr lang="en-US" dirty="0" smtClean="0"/>
              <a:t>LEB</a:t>
            </a:r>
            <a:endParaRPr lang="en-US" dirty="0"/>
          </a:p>
        </p:txBody>
      </p:sp>
      <p:sp>
        <p:nvSpPr>
          <p:cNvPr id="13" name="TextBox 12"/>
          <p:cNvSpPr txBox="1"/>
          <p:nvPr/>
        </p:nvSpPr>
        <p:spPr>
          <a:xfrm>
            <a:off x="6934200" y="4495800"/>
            <a:ext cx="691215" cy="369332"/>
          </a:xfrm>
          <a:prstGeom prst="rect">
            <a:avLst/>
          </a:prstGeom>
          <a:noFill/>
        </p:spPr>
        <p:txBody>
          <a:bodyPr wrap="none" rtlCol="0">
            <a:spAutoFit/>
          </a:bodyPr>
          <a:lstStyle/>
          <a:p>
            <a:r>
              <a:rPr lang="en-US" dirty="0" smtClean="0">
                <a:solidFill>
                  <a:schemeClr val="accent1"/>
                </a:solidFill>
              </a:rPr>
              <a:t>VISA</a:t>
            </a:r>
            <a:endParaRPr lang="en-US" dirty="0">
              <a:solidFill>
                <a:schemeClr val="accent1"/>
              </a:solidFill>
            </a:endParaRPr>
          </a:p>
        </p:txBody>
      </p:sp>
      <p:cxnSp>
        <p:nvCxnSpPr>
          <p:cNvPr id="15" name="Straight Arrow Connector 14"/>
          <p:cNvCxnSpPr>
            <a:stCxn id="4" idx="3"/>
            <a:endCxn id="8" idx="1"/>
          </p:cNvCxnSpPr>
          <p:nvPr/>
        </p:nvCxnSpPr>
        <p:spPr>
          <a:xfrm flipV="1">
            <a:off x="2577208" y="2775466"/>
            <a:ext cx="2985392"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9" idx="1"/>
          </p:cNvCxnSpPr>
          <p:nvPr/>
        </p:nvCxnSpPr>
        <p:spPr>
          <a:xfrm>
            <a:off x="2590800" y="3276600"/>
            <a:ext cx="2971800" cy="641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3"/>
            <a:endCxn id="9" idx="1"/>
          </p:cNvCxnSpPr>
          <p:nvPr/>
        </p:nvCxnSpPr>
        <p:spPr>
          <a:xfrm flipV="1">
            <a:off x="2617284" y="3918466"/>
            <a:ext cx="2945316"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6" idx="3"/>
            <a:endCxn id="11" idx="1"/>
          </p:cNvCxnSpPr>
          <p:nvPr/>
        </p:nvCxnSpPr>
        <p:spPr>
          <a:xfrm>
            <a:off x="2610872" y="5290066"/>
            <a:ext cx="2951728"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209800" y="6019800"/>
            <a:ext cx="417102" cy="369332"/>
          </a:xfrm>
          <a:prstGeom prst="rect">
            <a:avLst/>
          </a:prstGeom>
          <a:noFill/>
        </p:spPr>
        <p:txBody>
          <a:bodyPr wrap="none" rtlCol="0">
            <a:spAutoFit/>
          </a:bodyPr>
          <a:lstStyle/>
          <a:p>
            <a:r>
              <a:rPr lang="en-US" dirty="0" smtClean="0"/>
              <a:t>e4</a:t>
            </a:r>
            <a:endParaRPr lang="en-US" dirty="0"/>
          </a:p>
        </p:txBody>
      </p:sp>
      <p:sp>
        <p:nvSpPr>
          <p:cNvPr id="25" name="TextBox 24"/>
          <p:cNvSpPr txBox="1"/>
          <p:nvPr/>
        </p:nvSpPr>
        <p:spPr>
          <a:xfrm>
            <a:off x="5562600" y="6324600"/>
            <a:ext cx="404278" cy="369332"/>
          </a:xfrm>
          <a:prstGeom prst="rect">
            <a:avLst/>
          </a:prstGeom>
          <a:noFill/>
        </p:spPr>
        <p:txBody>
          <a:bodyPr wrap="none" rtlCol="0">
            <a:spAutoFit/>
          </a:bodyPr>
          <a:lstStyle/>
          <a:p>
            <a:pPr algn="r"/>
            <a:r>
              <a:rPr lang="en-US" dirty="0" smtClean="0">
                <a:solidFill>
                  <a:schemeClr val="accent1"/>
                </a:solidFill>
              </a:rPr>
              <a:t>e5</a:t>
            </a:r>
            <a:endParaRPr lang="en-US" dirty="0">
              <a:solidFill>
                <a:schemeClr val="accent1"/>
              </a:solidFill>
            </a:endParaRPr>
          </a:p>
        </p:txBody>
      </p:sp>
      <p:sp>
        <p:nvSpPr>
          <p:cNvPr id="26" name="TextBox 25"/>
          <p:cNvSpPr txBox="1"/>
          <p:nvPr/>
        </p:nvSpPr>
        <p:spPr>
          <a:xfrm>
            <a:off x="3733800" y="3352800"/>
            <a:ext cx="418704" cy="369332"/>
          </a:xfrm>
          <a:prstGeom prst="rect">
            <a:avLst/>
          </a:prstGeom>
          <a:solidFill>
            <a:schemeClr val="lt1"/>
          </a:solidFill>
        </p:spPr>
        <p:txBody>
          <a:bodyPr wrap="none" rtlCol="0">
            <a:spAutoFit/>
          </a:bodyPr>
          <a:lstStyle/>
          <a:p>
            <a:r>
              <a:rPr lang="en-US" dirty="0" smtClean="0"/>
              <a:t>50</a:t>
            </a:r>
            <a:endParaRPr lang="en-US" dirty="0"/>
          </a:p>
        </p:txBody>
      </p:sp>
      <p:sp>
        <p:nvSpPr>
          <p:cNvPr id="27" name="TextBox 26"/>
          <p:cNvSpPr txBox="1"/>
          <p:nvPr/>
        </p:nvSpPr>
        <p:spPr>
          <a:xfrm>
            <a:off x="4038600" y="2819400"/>
            <a:ext cx="436338" cy="369332"/>
          </a:xfrm>
          <a:prstGeom prst="rect">
            <a:avLst/>
          </a:prstGeom>
          <a:solidFill>
            <a:schemeClr val="lt1"/>
          </a:solidFill>
        </p:spPr>
        <p:txBody>
          <a:bodyPr wrap="none" rtlCol="0">
            <a:spAutoFit/>
          </a:bodyPr>
          <a:lstStyle/>
          <a:p>
            <a:r>
              <a:rPr lang="en-US" dirty="0" smtClean="0"/>
              <a:t>90</a:t>
            </a:r>
            <a:endParaRPr lang="en-US" dirty="0"/>
          </a:p>
        </p:txBody>
      </p:sp>
      <p:sp>
        <p:nvSpPr>
          <p:cNvPr id="28" name="TextBox 27"/>
          <p:cNvSpPr txBox="1"/>
          <p:nvPr/>
        </p:nvSpPr>
        <p:spPr>
          <a:xfrm>
            <a:off x="3733800" y="4038600"/>
            <a:ext cx="453970" cy="369332"/>
          </a:xfrm>
          <a:prstGeom prst="rect">
            <a:avLst/>
          </a:prstGeom>
          <a:solidFill>
            <a:schemeClr val="lt1"/>
          </a:solidFill>
        </p:spPr>
        <p:txBody>
          <a:bodyPr wrap="none" rtlCol="0">
            <a:spAutoFit/>
          </a:bodyPr>
          <a:lstStyle/>
          <a:p>
            <a:r>
              <a:rPr lang="en-US" dirty="0" smtClean="0"/>
              <a:t>110</a:t>
            </a:r>
            <a:endParaRPr lang="en-US" dirty="0"/>
          </a:p>
        </p:txBody>
      </p:sp>
      <p:sp>
        <p:nvSpPr>
          <p:cNvPr id="29" name="TextBox 28"/>
          <p:cNvSpPr txBox="1"/>
          <p:nvPr/>
        </p:nvSpPr>
        <p:spPr>
          <a:xfrm>
            <a:off x="3810000" y="5334000"/>
            <a:ext cx="381836" cy="369332"/>
          </a:xfrm>
          <a:prstGeom prst="rect">
            <a:avLst/>
          </a:prstGeom>
          <a:solidFill>
            <a:schemeClr val="lt1"/>
          </a:solidFill>
        </p:spPr>
        <p:txBody>
          <a:bodyPr wrap="none" rtlCol="0">
            <a:spAutoFit/>
          </a:bodyPr>
          <a:lstStyle/>
          <a:p>
            <a:r>
              <a:rPr lang="en-US" dirty="0" smtClean="0"/>
              <a:t>10</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Example</a:t>
            </a:r>
            <a:endParaRPr lang="en-US" dirty="0"/>
          </a:p>
        </p:txBody>
      </p:sp>
      <p:sp>
        <p:nvSpPr>
          <p:cNvPr id="4" name="TextBox 3"/>
          <p:cNvSpPr txBox="1"/>
          <p:nvPr/>
        </p:nvSpPr>
        <p:spPr>
          <a:xfrm>
            <a:off x="2209800" y="3048000"/>
            <a:ext cx="367408" cy="369332"/>
          </a:xfrm>
          <a:prstGeom prst="rect">
            <a:avLst/>
          </a:prstGeom>
          <a:noFill/>
        </p:spPr>
        <p:txBody>
          <a:bodyPr wrap="none" rtlCol="0">
            <a:spAutoFit/>
          </a:bodyPr>
          <a:lstStyle/>
          <a:p>
            <a:r>
              <a:rPr lang="en-US" dirty="0" smtClean="0"/>
              <a:t>e1</a:t>
            </a:r>
            <a:endParaRPr lang="en-US" dirty="0"/>
          </a:p>
        </p:txBody>
      </p:sp>
      <p:sp>
        <p:nvSpPr>
          <p:cNvPr id="5" name="TextBox 4"/>
          <p:cNvSpPr txBox="1"/>
          <p:nvPr/>
        </p:nvSpPr>
        <p:spPr>
          <a:xfrm>
            <a:off x="2209800" y="4267200"/>
            <a:ext cx="407484" cy="369332"/>
          </a:xfrm>
          <a:prstGeom prst="rect">
            <a:avLst/>
          </a:prstGeom>
          <a:noFill/>
        </p:spPr>
        <p:txBody>
          <a:bodyPr wrap="none" rtlCol="0">
            <a:spAutoFit/>
          </a:bodyPr>
          <a:lstStyle/>
          <a:p>
            <a:r>
              <a:rPr lang="en-US" dirty="0" smtClean="0"/>
              <a:t>e2</a:t>
            </a:r>
            <a:endParaRPr lang="en-US" dirty="0"/>
          </a:p>
        </p:txBody>
      </p:sp>
      <p:sp>
        <p:nvSpPr>
          <p:cNvPr id="6" name="TextBox 5"/>
          <p:cNvSpPr txBox="1"/>
          <p:nvPr/>
        </p:nvSpPr>
        <p:spPr>
          <a:xfrm>
            <a:off x="2209800" y="5105400"/>
            <a:ext cx="401072" cy="369332"/>
          </a:xfrm>
          <a:prstGeom prst="rect">
            <a:avLst/>
          </a:prstGeom>
          <a:noFill/>
        </p:spPr>
        <p:txBody>
          <a:bodyPr wrap="none" rtlCol="0">
            <a:spAutoFit/>
          </a:bodyPr>
          <a:lstStyle/>
          <a:p>
            <a:r>
              <a:rPr lang="en-US" dirty="0" smtClean="0"/>
              <a:t>e3</a:t>
            </a:r>
            <a:endParaRPr lang="en-US" dirty="0"/>
          </a:p>
        </p:txBody>
      </p:sp>
      <p:sp>
        <p:nvSpPr>
          <p:cNvPr id="8" name="TextBox 7"/>
          <p:cNvSpPr txBox="1"/>
          <p:nvPr/>
        </p:nvSpPr>
        <p:spPr>
          <a:xfrm>
            <a:off x="5562600" y="2590800"/>
            <a:ext cx="367408" cy="369332"/>
          </a:xfrm>
          <a:prstGeom prst="rect">
            <a:avLst/>
          </a:prstGeom>
          <a:noFill/>
        </p:spPr>
        <p:txBody>
          <a:bodyPr wrap="none" rtlCol="0">
            <a:spAutoFit/>
          </a:bodyPr>
          <a:lstStyle/>
          <a:p>
            <a:r>
              <a:rPr lang="en-US" dirty="0" smtClean="0">
                <a:solidFill>
                  <a:schemeClr val="accent1"/>
                </a:solidFill>
              </a:rPr>
              <a:t>e1</a:t>
            </a:r>
            <a:endParaRPr lang="en-US" dirty="0">
              <a:solidFill>
                <a:schemeClr val="accent1"/>
              </a:solidFill>
            </a:endParaRPr>
          </a:p>
        </p:txBody>
      </p:sp>
      <p:sp>
        <p:nvSpPr>
          <p:cNvPr id="9" name="TextBox 8"/>
          <p:cNvSpPr txBox="1"/>
          <p:nvPr/>
        </p:nvSpPr>
        <p:spPr>
          <a:xfrm>
            <a:off x="5562600" y="3733800"/>
            <a:ext cx="407484" cy="369332"/>
          </a:xfrm>
          <a:prstGeom prst="rect">
            <a:avLst/>
          </a:prstGeom>
          <a:noFill/>
        </p:spPr>
        <p:txBody>
          <a:bodyPr wrap="none" rtlCol="0">
            <a:spAutoFit/>
          </a:bodyPr>
          <a:lstStyle/>
          <a:p>
            <a:r>
              <a:rPr lang="en-US" dirty="0" smtClean="0">
                <a:solidFill>
                  <a:schemeClr val="accent1"/>
                </a:solidFill>
              </a:rPr>
              <a:t>e2</a:t>
            </a:r>
            <a:endParaRPr lang="en-US" dirty="0">
              <a:solidFill>
                <a:schemeClr val="accent1"/>
              </a:solidFill>
            </a:endParaRPr>
          </a:p>
        </p:txBody>
      </p:sp>
      <p:sp>
        <p:nvSpPr>
          <p:cNvPr id="10" name="TextBox 9"/>
          <p:cNvSpPr txBox="1"/>
          <p:nvPr/>
        </p:nvSpPr>
        <p:spPr>
          <a:xfrm>
            <a:off x="5562600" y="4724400"/>
            <a:ext cx="401072" cy="369332"/>
          </a:xfrm>
          <a:prstGeom prst="rect">
            <a:avLst/>
          </a:prstGeom>
          <a:noFill/>
        </p:spPr>
        <p:txBody>
          <a:bodyPr wrap="none" rtlCol="0">
            <a:spAutoFit/>
          </a:bodyPr>
          <a:lstStyle/>
          <a:p>
            <a:r>
              <a:rPr lang="en-US" dirty="0" smtClean="0">
                <a:solidFill>
                  <a:schemeClr val="accent1"/>
                </a:solidFill>
              </a:rPr>
              <a:t>e3</a:t>
            </a:r>
            <a:endParaRPr lang="en-US" dirty="0">
              <a:solidFill>
                <a:schemeClr val="accent1"/>
              </a:solidFill>
            </a:endParaRPr>
          </a:p>
        </p:txBody>
      </p:sp>
      <p:sp>
        <p:nvSpPr>
          <p:cNvPr id="11" name="TextBox 10"/>
          <p:cNvSpPr txBox="1"/>
          <p:nvPr/>
        </p:nvSpPr>
        <p:spPr>
          <a:xfrm>
            <a:off x="5562600" y="5638800"/>
            <a:ext cx="417102" cy="369332"/>
          </a:xfrm>
          <a:prstGeom prst="rect">
            <a:avLst/>
          </a:prstGeom>
          <a:noFill/>
        </p:spPr>
        <p:txBody>
          <a:bodyPr wrap="none" rtlCol="0">
            <a:spAutoFit/>
          </a:bodyPr>
          <a:lstStyle/>
          <a:p>
            <a:r>
              <a:rPr lang="en-US" dirty="0" smtClean="0">
                <a:solidFill>
                  <a:schemeClr val="accent1"/>
                </a:solidFill>
              </a:rPr>
              <a:t>e4</a:t>
            </a:r>
            <a:endParaRPr lang="en-US" dirty="0">
              <a:solidFill>
                <a:schemeClr val="accent1"/>
              </a:solidFill>
            </a:endParaRPr>
          </a:p>
        </p:txBody>
      </p:sp>
      <p:sp>
        <p:nvSpPr>
          <p:cNvPr id="12" name="TextBox 11"/>
          <p:cNvSpPr txBox="1"/>
          <p:nvPr/>
        </p:nvSpPr>
        <p:spPr>
          <a:xfrm>
            <a:off x="762000" y="4495800"/>
            <a:ext cx="585417" cy="369332"/>
          </a:xfrm>
          <a:prstGeom prst="rect">
            <a:avLst/>
          </a:prstGeom>
          <a:noFill/>
        </p:spPr>
        <p:txBody>
          <a:bodyPr wrap="none" rtlCol="0">
            <a:spAutoFit/>
          </a:bodyPr>
          <a:lstStyle/>
          <a:p>
            <a:r>
              <a:rPr lang="en-US" dirty="0" smtClean="0"/>
              <a:t>LEB</a:t>
            </a:r>
            <a:endParaRPr lang="en-US" dirty="0"/>
          </a:p>
        </p:txBody>
      </p:sp>
      <p:sp>
        <p:nvSpPr>
          <p:cNvPr id="13" name="TextBox 12"/>
          <p:cNvSpPr txBox="1"/>
          <p:nvPr/>
        </p:nvSpPr>
        <p:spPr>
          <a:xfrm>
            <a:off x="6934200" y="4495800"/>
            <a:ext cx="691215" cy="369332"/>
          </a:xfrm>
          <a:prstGeom prst="rect">
            <a:avLst/>
          </a:prstGeom>
          <a:noFill/>
        </p:spPr>
        <p:txBody>
          <a:bodyPr wrap="none" rtlCol="0">
            <a:spAutoFit/>
          </a:bodyPr>
          <a:lstStyle/>
          <a:p>
            <a:r>
              <a:rPr lang="en-US" dirty="0" smtClean="0">
                <a:solidFill>
                  <a:schemeClr val="accent1"/>
                </a:solidFill>
              </a:rPr>
              <a:t>VISA</a:t>
            </a:r>
            <a:endParaRPr lang="en-US" dirty="0">
              <a:solidFill>
                <a:schemeClr val="accent1"/>
              </a:solidFill>
            </a:endParaRPr>
          </a:p>
        </p:txBody>
      </p:sp>
      <p:cxnSp>
        <p:nvCxnSpPr>
          <p:cNvPr id="15" name="Straight Arrow Connector 14"/>
          <p:cNvCxnSpPr>
            <a:stCxn id="4" idx="3"/>
            <a:endCxn id="8" idx="1"/>
          </p:cNvCxnSpPr>
          <p:nvPr/>
        </p:nvCxnSpPr>
        <p:spPr>
          <a:xfrm flipV="1">
            <a:off x="2577208" y="2775466"/>
            <a:ext cx="2985392"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9" idx="1"/>
          </p:cNvCxnSpPr>
          <p:nvPr/>
        </p:nvCxnSpPr>
        <p:spPr>
          <a:xfrm>
            <a:off x="2590800" y="3276600"/>
            <a:ext cx="2971800" cy="64186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3"/>
            <a:endCxn id="9" idx="1"/>
          </p:cNvCxnSpPr>
          <p:nvPr/>
        </p:nvCxnSpPr>
        <p:spPr>
          <a:xfrm flipV="1">
            <a:off x="2617284" y="3918466"/>
            <a:ext cx="2945316"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6" idx="3"/>
            <a:endCxn id="11" idx="1"/>
          </p:cNvCxnSpPr>
          <p:nvPr/>
        </p:nvCxnSpPr>
        <p:spPr>
          <a:xfrm>
            <a:off x="2610872" y="5290066"/>
            <a:ext cx="2951728"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209800" y="6019800"/>
            <a:ext cx="417102" cy="369332"/>
          </a:xfrm>
          <a:prstGeom prst="rect">
            <a:avLst/>
          </a:prstGeom>
          <a:noFill/>
        </p:spPr>
        <p:txBody>
          <a:bodyPr wrap="none" rtlCol="0">
            <a:spAutoFit/>
          </a:bodyPr>
          <a:lstStyle/>
          <a:p>
            <a:r>
              <a:rPr lang="en-US" dirty="0" smtClean="0"/>
              <a:t>e4</a:t>
            </a:r>
            <a:endParaRPr lang="en-US" dirty="0"/>
          </a:p>
        </p:txBody>
      </p:sp>
      <p:sp>
        <p:nvSpPr>
          <p:cNvPr id="25" name="TextBox 24"/>
          <p:cNvSpPr txBox="1"/>
          <p:nvPr/>
        </p:nvSpPr>
        <p:spPr>
          <a:xfrm>
            <a:off x="5562600" y="6324600"/>
            <a:ext cx="404278" cy="369332"/>
          </a:xfrm>
          <a:prstGeom prst="rect">
            <a:avLst/>
          </a:prstGeom>
          <a:noFill/>
        </p:spPr>
        <p:txBody>
          <a:bodyPr wrap="none" rtlCol="0">
            <a:spAutoFit/>
          </a:bodyPr>
          <a:lstStyle/>
          <a:p>
            <a:pPr algn="r"/>
            <a:r>
              <a:rPr lang="en-US" dirty="0" smtClean="0">
                <a:solidFill>
                  <a:schemeClr val="accent1"/>
                </a:solidFill>
              </a:rPr>
              <a:t>e5</a:t>
            </a:r>
            <a:endParaRPr lang="en-US" dirty="0">
              <a:solidFill>
                <a:schemeClr val="accent1"/>
              </a:solidFill>
            </a:endParaRPr>
          </a:p>
        </p:txBody>
      </p:sp>
      <p:sp>
        <p:nvSpPr>
          <p:cNvPr id="26" name="TextBox 25"/>
          <p:cNvSpPr txBox="1"/>
          <p:nvPr/>
        </p:nvSpPr>
        <p:spPr>
          <a:xfrm>
            <a:off x="3733800" y="3352800"/>
            <a:ext cx="418704" cy="369332"/>
          </a:xfrm>
          <a:prstGeom prst="rect">
            <a:avLst/>
          </a:prstGeom>
          <a:solidFill>
            <a:schemeClr val="lt1"/>
          </a:solidFill>
        </p:spPr>
        <p:txBody>
          <a:bodyPr wrap="none" rtlCol="0">
            <a:spAutoFit/>
          </a:bodyPr>
          <a:lstStyle/>
          <a:p>
            <a:r>
              <a:rPr lang="en-US" dirty="0" smtClean="0"/>
              <a:t>50</a:t>
            </a:r>
            <a:endParaRPr lang="en-US" dirty="0"/>
          </a:p>
        </p:txBody>
      </p:sp>
      <p:sp>
        <p:nvSpPr>
          <p:cNvPr id="27" name="TextBox 26"/>
          <p:cNvSpPr txBox="1"/>
          <p:nvPr/>
        </p:nvSpPr>
        <p:spPr>
          <a:xfrm>
            <a:off x="4038600" y="2819400"/>
            <a:ext cx="436338" cy="369332"/>
          </a:xfrm>
          <a:prstGeom prst="rect">
            <a:avLst/>
          </a:prstGeom>
          <a:solidFill>
            <a:schemeClr val="lt1"/>
          </a:solidFill>
        </p:spPr>
        <p:txBody>
          <a:bodyPr wrap="none" rtlCol="0">
            <a:spAutoFit/>
          </a:bodyPr>
          <a:lstStyle/>
          <a:p>
            <a:r>
              <a:rPr lang="en-US" dirty="0" smtClean="0"/>
              <a:t>90</a:t>
            </a:r>
            <a:endParaRPr lang="en-US" dirty="0"/>
          </a:p>
        </p:txBody>
      </p:sp>
      <p:sp>
        <p:nvSpPr>
          <p:cNvPr id="28" name="TextBox 27"/>
          <p:cNvSpPr txBox="1"/>
          <p:nvPr/>
        </p:nvSpPr>
        <p:spPr>
          <a:xfrm>
            <a:off x="3733800" y="4038600"/>
            <a:ext cx="453970" cy="369332"/>
          </a:xfrm>
          <a:prstGeom prst="rect">
            <a:avLst/>
          </a:prstGeom>
          <a:solidFill>
            <a:schemeClr val="lt1"/>
          </a:solidFill>
        </p:spPr>
        <p:txBody>
          <a:bodyPr wrap="none" rtlCol="0">
            <a:spAutoFit/>
          </a:bodyPr>
          <a:lstStyle/>
          <a:p>
            <a:r>
              <a:rPr lang="en-US" dirty="0" smtClean="0"/>
              <a:t>110</a:t>
            </a:r>
            <a:endParaRPr lang="en-US" dirty="0"/>
          </a:p>
        </p:txBody>
      </p:sp>
      <p:sp>
        <p:nvSpPr>
          <p:cNvPr id="29" name="TextBox 28"/>
          <p:cNvSpPr txBox="1"/>
          <p:nvPr/>
        </p:nvSpPr>
        <p:spPr>
          <a:xfrm>
            <a:off x="3810000" y="5334000"/>
            <a:ext cx="381836" cy="369332"/>
          </a:xfrm>
          <a:prstGeom prst="rect">
            <a:avLst/>
          </a:prstGeom>
          <a:solidFill>
            <a:schemeClr val="lt1"/>
          </a:solidFill>
        </p:spPr>
        <p:txBody>
          <a:bodyPr wrap="none" rtlCol="0">
            <a:spAutoFit/>
          </a:bodyPr>
          <a:lstStyle/>
          <a:p>
            <a:r>
              <a:rPr lang="en-US" dirty="0" smtClean="0"/>
              <a:t>10</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Example</a:t>
            </a:r>
            <a:endParaRPr lang="en-US" dirty="0"/>
          </a:p>
        </p:txBody>
      </p:sp>
      <p:sp>
        <p:nvSpPr>
          <p:cNvPr id="4" name="TextBox 3"/>
          <p:cNvSpPr txBox="1"/>
          <p:nvPr/>
        </p:nvSpPr>
        <p:spPr>
          <a:xfrm>
            <a:off x="2209800" y="3048000"/>
            <a:ext cx="367408" cy="369332"/>
          </a:xfrm>
          <a:prstGeom prst="rect">
            <a:avLst/>
          </a:prstGeom>
          <a:noFill/>
        </p:spPr>
        <p:txBody>
          <a:bodyPr wrap="none" rtlCol="0">
            <a:spAutoFit/>
          </a:bodyPr>
          <a:lstStyle/>
          <a:p>
            <a:r>
              <a:rPr lang="en-US" dirty="0" smtClean="0"/>
              <a:t>e1</a:t>
            </a:r>
            <a:endParaRPr lang="en-US" dirty="0"/>
          </a:p>
        </p:txBody>
      </p:sp>
      <p:sp>
        <p:nvSpPr>
          <p:cNvPr id="5" name="TextBox 4"/>
          <p:cNvSpPr txBox="1"/>
          <p:nvPr/>
        </p:nvSpPr>
        <p:spPr>
          <a:xfrm>
            <a:off x="2209800" y="4267200"/>
            <a:ext cx="407484" cy="369332"/>
          </a:xfrm>
          <a:prstGeom prst="rect">
            <a:avLst/>
          </a:prstGeom>
          <a:noFill/>
        </p:spPr>
        <p:txBody>
          <a:bodyPr wrap="none" rtlCol="0">
            <a:spAutoFit/>
          </a:bodyPr>
          <a:lstStyle/>
          <a:p>
            <a:r>
              <a:rPr lang="en-US" dirty="0" smtClean="0"/>
              <a:t>e2</a:t>
            </a:r>
            <a:endParaRPr lang="en-US" dirty="0"/>
          </a:p>
        </p:txBody>
      </p:sp>
      <p:sp>
        <p:nvSpPr>
          <p:cNvPr id="6" name="TextBox 5"/>
          <p:cNvSpPr txBox="1"/>
          <p:nvPr/>
        </p:nvSpPr>
        <p:spPr>
          <a:xfrm>
            <a:off x="2209800" y="5105400"/>
            <a:ext cx="401072" cy="369332"/>
          </a:xfrm>
          <a:prstGeom prst="rect">
            <a:avLst/>
          </a:prstGeom>
          <a:noFill/>
        </p:spPr>
        <p:txBody>
          <a:bodyPr wrap="none" rtlCol="0">
            <a:spAutoFit/>
          </a:bodyPr>
          <a:lstStyle/>
          <a:p>
            <a:r>
              <a:rPr lang="en-US" dirty="0" smtClean="0"/>
              <a:t>e3</a:t>
            </a:r>
            <a:endParaRPr lang="en-US" dirty="0"/>
          </a:p>
        </p:txBody>
      </p:sp>
      <p:sp>
        <p:nvSpPr>
          <p:cNvPr id="8" name="TextBox 7"/>
          <p:cNvSpPr txBox="1"/>
          <p:nvPr/>
        </p:nvSpPr>
        <p:spPr>
          <a:xfrm>
            <a:off x="5562600" y="2590800"/>
            <a:ext cx="367408" cy="369332"/>
          </a:xfrm>
          <a:prstGeom prst="rect">
            <a:avLst/>
          </a:prstGeom>
          <a:noFill/>
        </p:spPr>
        <p:txBody>
          <a:bodyPr wrap="none" rtlCol="0">
            <a:spAutoFit/>
          </a:bodyPr>
          <a:lstStyle/>
          <a:p>
            <a:r>
              <a:rPr lang="en-US" dirty="0" smtClean="0">
                <a:solidFill>
                  <a:schemeClr val="accent1"/>
                </a:solidFill>
              </a:rPr>
              <a:t>e1</a:t>
            </a:r>
            <a:endParaRPr lang="en-US" dirty="0">
              <a:solidFill>
                <a:schemeClr val="accent1"/>
              </a:solidFill>
            </a:endParaRPr>
          </a:p>
        </p:txBody>
      </p:sp>
      <p:sp>
        <p:nvSpPr>
          <p:cNvPr id="9" name="TextBox 8"/>
          <p:cNvSpPr txBox="1"/>
          <p:nvPr/>
        </p:nvSpPr>
        <p:spPr>
          <a:xfrm>
            <a:off x="5562600" y="3733800"/>
            <a:ext cx="407484" cy="369332"/>
          </a:xfrm>
          <a:prstGeom prst="rect">
            <a:avLst/>
          </a:prstGeom>
          <a:noFill/>
        </p:spPr>
        <p:txBody>
          <a:bodyPr wrap="none" rtlCol="0">
            <a:spAutoFit/>
          </a:bodyPr>
          <a:lstStyle/>
          <a:p>
            <a:r>
              <a:rPr lang="en-US" dirty="0" smtClean="0">
                <a:solidFill>
                  <a:schemeClr val="accent1"/>
                </a:solidFill>
              </a:rPr>
              <a:t>e2</a:t>
            </a:r>
            <a:endParaRPr lang="en-US" dirty="0">
              <a:solidFill>
                <a:schemeClr val="accent1"/>
              </a:solidFill>
            </a:endParaRPr>
          </a:p>
        </p:txBody>
      </p:sp>
      <p:sp>
        <p:nvSpPr>
          <p:cNvPr id="10" name="TextBox 9"/>
          <p:cNvSpPr txBox="1"/>
          <p:nvPr/>
        </p:nvSpPr>
        <p:spPr>
          <a:xfrm>
            <a:off x="5562600" y="4724400"/>
            <a:ext cx="401072" cy="369332"/>
          </a:xfrm>
          <a:prstGeom prst="rect">
            <a:avLst/>
          </a:prstGeom>
          <a:noFill/>
        </p:spPr>
        <p:txBody>
          <a:bodyPr wrap="none" rtlCol="0">
            <a:spAutoFit/>
          </a:bodyPr>
          <a:lstStyle/>
          <a:p>
            <a:r>
              <a:rPr lang="en-US" dirty="0" smtClean="0">
                <a:solidFill>
                  <a:schemeClr val="accent1"/>
                </a:solidFill>
              </a:rPr>
              <a:t>e3</a:t>
            </a:r>
            <a:endParaRPr lang="en-US" dirty="0">
              <a:solidFill>
                <a:schemeClr val="accent1"/>
              </a:solidFill>
            </a:endParaRPr>
          </a:p>
        </p:txBody>
      </p:sp>
      <p:sp>
        <p:nvSpPr>
          <p:cNvPr id="11" name="TextBox 10"/>
          <p:cNvSpPr txBox="1"/>
          <p:nvPr/>
        </p:nvSpPr>
        <p:spPr>
          <a:xfrm>
            <a:off x="5562600" y="5638800"/>
            <a:ext cx="417102" cy="369332"/>
          </a:xfrm>
          <a:prstGeom prst="rect">
            <a:avLst/>
          </a:prstGeom>
          <a:noFill/>
        </p:spPr>
        <p:txBody>
          <a:bodyPr wrap="none" rtlCol="0">
            <a:spAutoFit/>
          </a:bodyPr>
          <a:lstStyle/>
          <a:p>
            <a:r>
              <a:rPr lang="en-US" dirty="0" smtClean="0">
                <a:solidFill>
                  <a:schemeClr val="accent1"/>
                </a:solidFill>
              </a:rPr>
              <a:t>e4</a:t>
            </a:r>
            <a:endParaRPr lang="en-US" dirty="0">
              <a:solidFill>
                <a:schemeClr val="accent1"/>
              </a:solidFill>
            </a:endParaRPr>
          </a:p>
        </p:txBody>
      </p:sp>
      <p:sp>
        <p:nvSpPr>
          <p:cNvPr id="12" name="TextBox 11"/>
          <p:cNvSpPr txBox="1"/>
          <p:nvPr/>
        </p:nvSpPr>
        <p:spPr>
          <a:xfrm>
            <a:off x="762000" y="4495800"/>
            <a:ext cx="585417" cy="369332"/>
          </a:xfrm>
          <a:prstGeom prst="rect">
            <a:avLst/>
          </a:prstGeom>
          <a:noFill/>
        </p:spPr>
        <p:txBody>
          <a:bodyPr wrap="none" rtlCol="0">
            <a:spAutoFit/>
          </a:bodyPr>
          <a:lstStyle/>
          <a:p>
            <a:r>
              <a:rPr lang="en-US" dirty="0" smtClean="0"/>
              <a:t>LEB</a:t>
            </a:r>
            <a:endParaRPr lang="en-US" dirty="0"/>
          </a:p>
        </p:txBody>
      </p:sp>
      <p:sp>
        <p:nvSpPr>
          <p:cNvPr id="13" name="TextBox 12"/>
          <p:cNvSpPr txBox="1"/>
          <p:nvPr/>
        </p:nvSpPr>
        <p:spPr>
          <a:xfrm>
            <a:off x="6934200" y="4495800"/>
            <a:ext cx="691215" cy="369332"/>
          </a:xfrm>
          <a:prstGeom prst="rect">
            <a:avLst/>
          </a:prstGeom>
          <a:noFill/>
        </p:spPr>
        <p:txBody>
          <a:bodyPr wrap="none" rtlCol="0">
            <a:spAutoFit/>
          </a:bodyPr>
          <a:lstStyle/>
          <a:p>
            <a:r>
              <a:rPr lang="en-US" dirty="0" smtClean="0">
                <a:solidFill>
                  <a:schemeClr val="accent1"/>
                </a:solidFill>
              </a:rPr>
              <a:t>VISA</a:t>
            </a:r>
            <a:endParaRPr lang="en-US" dirty="0">
              <a:solidFill>
                <a:schemeClr val="accent1"/>
              </a:solidFill>
            </a:endParaRPr>
          </a:p>
        </p:txBody>
      </p:sp>
      <p:cxnSp>
        <p:nvCxnSpPr>
          <p:cNvPr id="15" name="Straight Arrow Connector 14"/>
          <p:cNvCxnSpPr>
            <a:stCxn id="4" idx="3"/>
            <a:endCxn id="8" idx="1"/>
          </p:cNvCxnSpPr>
          <p:nvPr/>
        </p:nvCxnSpPr>
        <p:spPr>
          <a:xfrm flipV="1">
            <a:off x="2577208" y="2775466"/>
            <a:ext cx="2985392"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3"/>
            <a:endCxn id="9" idx="1"/>
          </p:cNvCxnSpPr>
          <p:nvPr/>
        </p:nvCxnSpPr>
        <p:spPr>
          <a:xfrm flipV="1">
            <a:off x="2617284" y="3918466"/>
            <a:ext cx="2945316"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6" idx="3"/>
            <a:endCxn id="11" idx="1"/>
          </p:cNvCxnSpPr>
          <p:nvPr/>
        </p:nvCxnSpPr>
        <p:spPr>
          <a:xfrm>
            <a:off x="2610872" y="5290066"/>
            <a:ext cx="2951728"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209800" y="6019800"/>
            <a:ext cx="417102" cy="369332"/>
          </a:xfrm>
          <a:prstGeom prst="rect">
            <a:avLst/>
          </a:prstGeom>
          <a:noFill/>
        </p:spPr>
        <p:txBody>
          <a:bodyPr wrap="none" rtlCol="0">
            <a:spAutoFit/>
          </a:bodyPr>
          <a:lstStyle/>
          <a:p>
            <a:r>
              <a:rPr lang="en-US" dirty="0" smtClean="0"/>
              <a:t>e4</a:t>
            </a:r>
            <a:endParaRPr lang="en-US" dirty="0"/>
          </a:p>
        </p:txBody>
      </p:sp>
      <p:sp>
        <p:nvSpPr>
          <p:cNvPr id="25" name="TextBox 24"/>
          <p:cNvSpPr txBox="1"/>
          <p:nvPr/>
        </p:nvSpPr>
        <p:spPr>
          <a:xfrm>
            <a:off x="5562600" y="6324600"/>
            <a:ext cx="404278" cy="369332"/>
          </a:xfrm>
          <a:prstGeom prst="rect">
            <a:avLst/>
          </a:prstGeom>
          <a:noFill/>
        </p:spPr>
        <p:txBody>
          <a:bodyPr wrap="none" rtlCol="0">
            <a:spAutoFit/>
          </a:bodyPr>
          <a:lstStyle/>
          <a:p>
            <a:pPr algn="r"/>
            <a:r>
              <a:rPr lang="en-US" dirty="0" smtClean="0">
                <a:solidFill>
                  <a:schemeClr val="accent1"/>
                </a:solidFill>
              </a:rPr>
              <a:t>e5</a:t>
            </a:r>
            <a:endParaRPr lang="en-US" dirty="0">
              <a:solidFill>
                <a:schemeClr val="accent1"/>
              </a:solidFill>
            </a:endParaRPr>
          </a:p>
        </p:txBody>
      </p:sp>
      <p:sp>
        <p:nvSpPr>
          <p:cNvPr id="27" name="TextBox 26"/>
          <p:cNvSpPr txBox="1"/>
          <p:nvPr/>
        </p:nvSpPr>
        <p:spPr>
          <a:xfrm>
            <a:off x="4038600" y="2819400"/>
            <a:ext cx="436338" cy="369332"/>
          </a:xfrm>
          <a:prstGeom prst="rect">
            <a:avLst/>
          </a:prstGeom>
          <a:solidFill>
            <a:schemeClr val="lt1"/>
          </a:solidFill>
        </p:spPr>
        <p:txBody>
          <a:bodyPr wrap="none" rtlCol="0">
            <a:spAutoFit/>
          </a:bodyPr>
          <a:lstStyle/>
          <a:p>
            <a:r>
              <a:rPr lang="en-US" dirty="0" smtClean="0"/>
              <a:t>90</a:t>
            </a:r>
            <a:endParaRPr lang="en-US" dirty="0"/>
          </a:p>
        </p:txBody>
      </p:sp>
      <p:sp>
        <p:nvSpPr>
          <p:cNvPr id="28" name="TextBox 27"/>
          <p:cNvSpPr txBox="1"/>
          <p:nvPr/>
        </p:nvSpPr>
        <p:spPr>
          <a:xfrm>
            <a:off x="3733800" y="4038600"/>
            <a:ext cx="453970" cy="369332"/>
          </a:xfrm>
          <a:prstGeom prst="rect">
            <a:avLst/>
          </a:prstGeom>
          <a:solidFill>
            <a:schemeClr val="lt1"/>
          </a:solidFill>
        </p:spPr>
        <p:txBody>
          <a:bodyPr wrap="none" rtlCol="0">
            <a:spAutoFit/>
          </a:bodyPr>
          <a:lstStyle/>
          <a:p>
            <a:r>
              <a:rPr lang="en-US" dirty="0" smtClean="0"/>
              <a:t>110</a:t>
            </a:r>
            <a:endParaRPr lang="en-US" dirty="0"/>
          </a:p>
        </p:txBody>
      </p:sp>
      <p:sp>
        <p:nvSpPr>
          <p:cNvPr id="29" name="TextBox 28"/>
          <p:cNvSpPr txBox="1"/>
          <p:nvPr/>
        </p:nvSpPr>
        <p:spPr>
          <a:xfrm>
            <a:off x="3810000" y="5334000"/>
            <a:ext cx="381836" cy="369332"/>
          </a:xfrm>
          <a:prstGeom prst="rect">
            <a:avLst/>
          </a:prstGeom>
          <a:solidFill>
            <a:schemeClr val="lt1"/>
          </a:solidFill>
        </p:spPr>
        <p:txBody>
          <a:bodyPr wrap="none" rtlCol="0">
            <a:spAutoFit/>
          </a:bodyPr>
          <a:lstStyle/>
          <a:p>
            <a:r>
              <a:rPr lang="en-US" dirty="0" smtClean="0"/>
              <a:t>10</a:t>
            </a:r>
            <a:endParaRPr lang="en-US" dirty="0"/>
          </a:p>
        </p:txBody>
      </p:sp>
      <p:sp>
        <p:nvSpPr>
          <p:cNvPr id="22" name="TextBox 21"/>
          <p:cNvSpPr txBox="1"/>
          <p:nvPr/>
        </p:nvSpPr>
        <p:spPr>
          <a:xfrm>
            <a:off x="6400800" y="2895600"/>
            <a:ext cx="1864228" cy="369332"/>
          </a:xfrm>
          <a:prstGeom prst="rect">
            <a:avLst/>
          </a:prstGeom>
          <a:noFill/>
        </p:spPr>
        <p:txBody>
          <a:bodyPr wrap="none" rtlCol="0">
            <a:spAutoFit/>
          </a:bodyPr>
          <a:lstStyle/>
          <a:p>
            <a:r>
              <a:rPr lang="en-US" dirty="0" smtClean="0"/>
              <a:t>Recall = ¾ = </a:t>
            </a:r>
            <a:r>
              <a:rPr lang="en-US" dirty="0" smtClean="0">
                <a:solidFill>
                  <a:srgbClr val="C00000"/>
                </a:solidFill>
              </a:rPr>
              <a:t>75%</a:t>
            </a:r>
            <a:endParaRPr lang="en-US" dirty="0">
              <a:solidFill>
                <a:srgbClr val="C00000"/>
              </a:solidFill>
            </a:endParaRPr>
          </a:p>
        </p:txBody>
      </p:sp>
      <p:sp>
        <p:nvSpPr>
          <p:cNvPr id="23" name="TextBox 22"/>
          <p:cNvSpPr txBox="1"/>
          <p:nvPr/>
        </p:nvSpPr>
        <p:spPr>
          <a:xfrm>
            <a:off x="6400800" y="2286000"/>
            <a:ext cx="2332305" cy="369332"/>
          </a:xfrm>
          <a:prstGeom prst="rect">
            <a:avLst/>
          </a:prstGeom>
          <a:noFill/>
        </p:spPr>
        <p:txBody>
          <a:bodyPr wrap="none" rtlCol="0">
            <a:spAutoFit/>
          </a:bodyPr>
          <a:lstStyle/>
          <a:p>
            <a:r>
              <a:rPr lang="en-US" dirty="0" smtClean="0"/>
              <a:t>Precision = 3/5 = </a:t>
            </a:r>
            <a:r>
              <a:rPr lang="en-US" dirty="0" smtClean="0">
                <a:solidFill>
                  <a:srgbClr val="C00000"/>
                </a:solidFill>
              </a:rPr>
              <a:t>60%</a:t>
            </a:r>
            <a:endParaRPr lang="en-US" dirty="0">
              <a:solidFill>
                <a:srgbClr val="C00000"/>
              </a:solidFill>
            </a:endParaRPr>
          </a:p>
        </p:txBody>
      </p:sp>
      <p:sp>
        <p:nvSpPr>
          <p:cNvPr id="30" name="TextBox 29"/>
          <p:cNvSpPr txBox="1"/>
          <p:nvPr/>
        </p:nvSpPr>
        <p:spPr>
          <a:xfrm>
            <a:off x="6400800" y="3505200"/>
            <a:ext cx="2521396" cy="369332"/>
          </a:xfrm>
          <a:prstGeom prst="rect">
            <a:avLst/>
          </a:prstGeom>
          <a:noFill/>
        </p:spPr>
        <p:txBody>
          <a:bodyPr wrap="none" rtlCol="0">
            <a:spAutoFit/>
          </a:bodyPr>
          <a:lstStyle/>
          <a:p>
            <a:r>
              <a:rPr lang="en-US" dirty="0" smtClean="0"/>
              <a:t>Avg. Err = 210/3 = </a:t>
            </a:r>
            <a:r>
              <a:rPr lang="en-US" dirty="0" smtClean="0">
                <a:solidFill>
                  <a:srgbClr val="C00000"/>
                </a:solidFill>
              </a:rPr>
              <a:t>70km</a:t>
            </a:r>
            <a:endParaRPr lang="en-US" dirty="0">
              <a:solidFill>
                <a:srgbClr val="C000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solidFill>
                  <a:schemeClr val="accent2"/>
                </a:solidFill>
              </a:rPr>
              <a:t>Generative Probabilistic Model</a:t>
            </a:r>
          </a:p>
          <a:p>
            <a:r>
              <a:rPr lang="en-US" dirty="0" smtClean="0"/>
              <a:t>Inference</a:t>
            </a:r>
          </a:p>
          <a:p>
            <a:r>
              <a:rPr lang="en-US" dirty="0" smtClean="0"/>
              <a:t>Results</a:t>
            </a:r>
          </a:p>
          <a:p>
            <a:r>
              <a:rPr lang="en-US" dirty="0" smtClean="0"/>
              <a:t>Analysis</a:t>
            </a:r>
          </a:p>
          <a:p>
            <a:r>
              <a:rPr lang="en-US" dirty="0" smtClean="0"/>
              <a:t>Future plans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371600"/>
          <a:ext cx="8272300" cy="5273040"/>
        </p:xfrm>
        <a:graphic>
          <a:graphicData uri="http://schemas.openxmlformats.org/drawingml/2006/table">
            <a:tbl>
              <a:tblPr firstRow="1" bandRow="1">
                <a:tableStyleId>{5C22544A-7EE6-4342-B048-85BDC9FD1C3A}</a:tableStyleId>
              </a:tblPr>
              <a:tblGrid>
                <a:gridCol w="1371600"/>
                <a:gridCol w="1519881"/>
                <a:gridCol w="1223319"/>
                <a:gridCol w="1414300"/>
                <a:gridCol w="1371600"/>
                <a:gridCol w="1371600"/>
              </a:tblGrid>
              <a:tr h="457200">
                <a:tc>
                  <a:txBody>
                    <a:bodyPr/>
                    <a:lstStyle/>
                    <a:p>
                      <a:pPr algn="ctr"/>
                      <a:r>
                        <a:rPr lang="en-US" sz="2400" baseline="0" dirty="0" smtClean="0"/>
                        <a:t>m</a:t>
                      </a:r>
                      <a:r>
                        <a:rPr lang="en-US" sz="2400" baseline="-25000" dirty="0" smtClean="0"/>
                        <a:t>b</a:t>
                      </a:r>
                      <a:endParaRPr lang="en-US" sz="2400" baseline="-25000" dirty="0"/>
                    </a:p>
                  </a:txBody>
                  <a:tcPr/>
                </a:tc>
                <a:tc>
                  <a:txBody>
                    <a:bodyPr/>
                    <a:lstStyle/>
                    <a:p>
                      <a:pPr algn="ctr"/>
                      <a:r>
                        <a:rPr lang="en-US" sz="2400" baseline="0" dirty="0" smtClean="0"/>
                        <a:t>#events</a:t>
                      </a:r>
                      <a:endParaRPr lang="en-US" sz="2400" baseline="0" dirty="0"/>
                    </a:p>
                  </a:txBody>
                  <a:tcPr/>
                </a:tc>
                <a:tc gridSpan="2">
                  <a:txBody>
                    <a:bodyPr/>
                    <a:lstStyle/>
                    <a:p>
                      <a:pPr algn="ctr"/>
                      <a:r>
                        <a:rPr lang="en-US" sz="2400" dirty="0" smtClean="0"/>
                        <a:t>Recall</a:t>
                      </a:r>
                      <a:endParaRPr lang="en-US" sz="2400" dirty="0"/>
                    </a:p>
                  </a:txBody>
                  <a:tcPr/>
                </a:tc>
                <a:tc hMerge="1">
                  <a:txBody>
                    <a:bodyPr/>
                    <a:lstStyle/>
                    <a:p>
                      <a:endParaRPr lang="en-US" dirty="0"/>
                    </a:p>
                  </a:txBody>
                  <a:tcPr/>
                </a:tc>
                <a:tc gridSpan="2">
                  <a:txBody>
                    <a:bodyPr/>
                    <a:lstStyle/>
                    <a:p>
                      <a:pPr algn="ctr"/>
                      <a:r>
                        <a:rPr lang="en-US" sz="2400" dirty="0" smtClean="0"/>
                        <a:t>Error (km)</a:t>
                      </a:r>
                      <a:endParaRPr lang="en-US" sz="2400" dirty="0"/>
                    </a:p>
                  </a:txBody>
                  <a:tcPr/>
                </a:tc>
                <a:tc hMerge="1">
                  <a:txBody>
                    <a:bodyPr/>
                    <a:lstStyle/>
                    <a:p>
                      <a:endParaRPr lang="en-US" dirty="0"/>
                    </a:p>
                  </a:txBody>
                  <a:tcPr/>
                </a:tc>
              </a:tr>
              <a:tr h="329119">
                <a:tc rowSpan="2">
                  <a:txBody>
                    <a:bodyPr/>
                    <a:lstStyle/>
                    <a:p>
                      <a:pPr algn="ctr"/>
                      <a:endParaRPr lang="en-US" sz="2400" baseline="-25000" dirty="0"/>
                    </a:p>
                  </a:txBody>
                  <a:tcPr anchor="ctr"/>
                </a:tc>
                <a:tc rowSpan="2">
                  <a:txBody>
                    <a:bodyPr/>
                    <a:lstStyle/>
                    <a:p>
                      <a:pPr algn="ctr"/>
                      <a:endParaRPr lang="en-US" sz="2400" baseline="0" dirty="0"/>
                    </a:p>
                  </a:txBody>
                  <a:tcPr anchor="ctr"/>
                </a:tc>
                <a:tc>
                  <a:txBody>
                    <a:bodyPr/>
                    <a:lstStyle/>
                    <a:p>
                      <a:pPr algn="ctr"/>
                      <a:r>
                        <a:rPr lang="en-US" sz="2000" dirty="0" smtClean="0">
                          <a:solidFill>
                            <a:srgbClr val="FF0000"/>
                          </a:solidFill>
                        </a:rPr>
                        <a:t>SEL3</a:t>
                      </a:r>
                      <a:endParaRPr lang="en-US" sz="2000" dirty="0">
                        <a:solidFill>
                          <a:srgbClr val="FF0000"/>
                        </a:solidFill>
                      </a:endParaRPr>
                    </a:p>
                  </a:txBody>
                  <a:tcPr anchor="ctr"/>
                </a:tc>
                <a:tc>
                  <a:txBody>
                    <a:bodyPr/>
                    <a:lstStyle/>
                    <a:p>
                      <a:pPr algn="ctr"/>
                      <a:endParaRPr lang="en-US" dirty="0"/>
                    </a:p>
                  </a:txBody>
                  <a:tcPr anchor="ctr"/>
                </a:tc>
                <a:tc>
                  <a:txBody>
                    <a:bodyPr/>
                    <a:lstStyle/>
                    <a:p>
                      <a:pPr algn="ctr"/>
                      <a:r>
                        <a:rPr lang="en-US" sz="2000" dirty="0" smtClean="0">
                          <a:solidFill>
                            <a:srgbClr val="FF0000"/>
                          </a:solidFill>
                        </a:rPr>
                        <a:t>SEL3</a:t>
                      </a:r>
                      <a:endParaRPr lang="en-US" sz="2000" dirty="0">
                        <a:solidFill>
                          <a:srgbClr val="FF0000"/>
                        </a:solidFill>
                      </a:endParaRPr>
                    </a:p>
                  </a:txBody>
                  <a:tcPr anchor="ctr"/>
                </a:tc>
                <a:tc>
                  <a:txBody>
                    <a:bodyPr/>
                    <a:lstStyle/>
                    <a:p>
                      <a:pPr algn="ctr"/>
                      <a:endParaRPr lang="en-US" dirty="0"/>
                    </a:p>
                  </a:txBody>
                  <a:tcPr anchor="ctr"/>
                </a:tc>
              </a:tr>
              <a:tr h="317122">
                <a:tc vMerge="1">
                  <a:txBody>
                    <a:bodyPr/>
                    <a:lstStyle/>
                    <a:p>
                      <a:endParaRPr lang="en-US"/>
                    </a:p>
                  </a:txBody>
                  <a:tcPr/>
                </a:tc>
                <a:tc vMerge="1">
                  <a:txBody>
                    <a:bodyPr/>
                    <a:lstStyle/>
                    <a:p>
                      <a:endParaRPr lang="en-US"/>
                    </a:p>
                  </a:txBody>
                  <a:tcPr/>
                </a:tc>
                <a:tc>
                  <a:txBody>
                    <a:bodyPr/>
                    <a:lstStyle/>
                    <a:p>
                      <a:pPr algn="ctr"/>
                      <a:endParaRPr lang="en-US" sz="2400" dirty="0"/>
                    </a:p>
                  </a:txBody>
                  <a:tcPr anchor="ctr"/>
                </a:tc>
                <a:tc>
                  <a:txBody>
                    <a:bodyPr/>
                    <a:lstStyle/>
                    <a:p>
                      <a:pPr algn="ctr"/>
                      <a:r>
                        <a:rPr lang="en-US" sz="2000" dirty="0" smtClean="0">
                          <a:solidFill>
                            <a:schemeClr val="accent1"/>
                          </a:solidFill>
                        </a:rPr>
                        <a:t>NET-VISA</a:t>
                      </a:r>
                      <a:endParaRPr lang="en-US" sz="2000" dirty="0">
                        <a:solidFill>
                          <a:schemeClr val="accent1"/>
                        </a:solidFill>
                      </a:endParaRPr>
                    </a:p>
                  </a:txBody>
                  <a:tcPr anchor="ctr"/>
                </a:tc>
                <a:tc>
                  <a:txBody>
                    <a:bodyPr/>
                    <a:lstStyle/>
                    <a:p>
                      <a:pPr algn="ctr"/>
                      <a:endParaRPr lang="en-US" sz="2400" dirty="0"/>
                    </a:p>
                  </a:txBody>
                  <a:tcPr anchor="ctr"/>
                </a:tc>
                <a:tc>
                  <a:txBody>
                    <a:bodyPr/>
                    <a:lstStyle/>
                    <a:p>
                      <a:pPr algn="ctr"/>
                      <a:r>
                        <a:rPr lang="en-US" sz="2000" dirty="0" smtClean="0">
                          <a:solidFill>
                            <a:schemeClr val="accent1"/>
                          </a:solidFill>
                        </a:rPr>
                        <a:t>NET-VISA</a:t>
                      </a:r>
                      <a:endParaRPr lang="en-US" sz="2000" dirty="0">
                        <a:solidFill>
                          <a:schemeClr val="accent1"/>
                        </a:solidFill>
                      </a:endParaRPr>
                    </a:p>
                  </a:txBody>
                  <a:tcPr anchor="ctr"/>
                </a:tc>
              </a:tr>
              <a:tr h="376136">
                <a:tc rowSpan="2">
                  <a:txBody>
                    <a:bodyPr/>
                    <a:lstStyle/>
                    <a:p>
                      <a:pPr algn="ctr"/>
                      <a:r>
                        <a:rPr lang="en-US" sz="2000" dirty="0" smtClean="0">
                          <a:solidFill>
                            <a:schemeClr val="bg1">
                              <a:lumMod val="65000"/>
                            </a:schemeClr>
                          </a:solidFill>
                        </a:rPr>
                        <a:t>0 – 2</a:t>
                      </a:r>
                      <a:endParaRPr lang="en-US" sz="2000" dirty="0">
                        <a:solidFill>
                          <a:schemeClr val="bg1">
                            <a:lumMod val="65000"/>
                          </a:schemeClr>
                        </a:solidFill>
                      </a:endParaRPr>
                    </a:p>
                  </a:txBody>
                  <a:tcPr anchor="ctr"/>
                </a:tc>
                <a:tc rowSpan="2">
                  <a:txBody>
                    <a:bodyPr/>
                    <a:lstStyle/>
                    <a:p>
                      <a:pPr algn="ctr"/>
                      <a:r>
                        <a:rPr lang="en-US" sz="2000" dirty="0" smtClean="0">
                          <a:solidFill>
                            <a:schemeClr val="bg1">
                              <a:lumMod val="65000"/>
                            </a:schemeClr>
                          </a:solidFill>
                        </a:rPr>
                        <a:t>74</a:t>
                      </a: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64.9</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101</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86.5</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93</a:t>
                      </a:r>
                      <a:endParaRPr lang="en-US" sz="2000" dirty="0">
                        <a:solidFill>
                          <a:schemeClr val="bg1">
                            <a:lumMod val="65000"/>
                          </a:schemeClr>
                        </a:solidFill>
                      </a:endParaRPr>
                    </a:p>
                  </a:txBody>
                  <a:tcPr anchor="ctr"/>
                </a:tc>
              </a:tr>
              <a:tr h="376136">
                <a:tc rowSpan="2">
                  <a:txBody>
                    <a:bodyPr/>
                    <a:lstStyle/>
                    <a:p>
                      <a:pPr algn="ctr"/>
                      <a:r>
                        <a:rPr lang="en-US" sz="2000" dirty="0" smtClean="0">
                          <a:solidFill>
                            <a:schemeClr val="bg1">
                              <a:lumMod val="65000"/>
                            </a:schemeClr>
                          </a:solidFill>
                        </a:rPr>
                        <a:t>2 – 3</a:t>
                      </a:r>
                      <a:endParaRPr lang="en-US" sz="2000" dirty="0">
                        <a:solidFill>
                          <a:schemeClr val="bg1">
                            <a:lumMod val="65000"/>
                          </a:schemeClr>
                        </a:solidFill>
                      </a:endParaRPr>
                    </a:p>
                  </a:txBody>
                  <a:tcPr anchor="ctr"/>
                </a:tc>
                <a:tc rowSpan="2">
                  <a:txBody>
                    <a:bodyPr/>
                    <a:lstStyle/>
                    <a:p>
                      <a:pPr algn="ctr"/>
                      <a:r>
                        <a:rPr lang="en-US" sz="2000" dirty="0" smtClean="0">
                          <a:solidFill>
                            <a:schemeClr val="bg1">
                              <a:lumMod val="65000"/>
                            </a:schemeClr>
                          </a:solidFill>
                        </a:rPr>
                        <a:t>36</a:t>
                      </a: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50.0</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186</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75.0</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138</a:t>
                      </a:r>
                      <a:endParaRPr lang="en-US" sz="2000" dirty="0">
                        <a:solidFill>
                          <a:schemeClr val="bg1">
                            <a:lumMod val="65000"/>
                          </a:schemeClr>
                        </a:solidFill>
                      </a:endParaRPr>
                    </a:p>
                  </a:txBody>
                  <a:tcPr anchor="ctr"/>
                </a:tc>
              </a:tr>
              <a:tr h="376136">
                <a:tc rowSpan="2">
                  <a:txBody>
                    <a:bodyPr/>
                    <a:lstStyle/>
                    <a:p>
                      <a:pPr algn="ctr"/>
                      <a:r>
                        <a:rPr lang="en-US" sz="2000" dirty="0" smtClean="0">
                          <a:solidFill>
                            <a:schemeClr val="bg1">
                              <a:lumMod val="65000"/>
                            </a:schemeClr>
                          </a:solidFill>
                        </a:rPr>
                        <a:t>3 – 4</a:t>
                      </a:r>
                      <a:endParaRPr lang="en-US" sz="2000" dirty="0">
                        <a:solidFill>
                          <a:schemeClr val="bg1">
                            <a:lumMod val="65000"/>
                          </a:schemeClr>
                        </a:solidFill>
                      </a:endParaRPr>
                    </a:p>
                  </a:txBody>
                  <a:tcPr anchor="ctr"/>
                </a:tc>
                <a:tc rowSpan="2">
                  <a:txBody>
                    <a:bodyPr/>
                    <a:lstStyle/>
                    <a:p>
                      <a:pPr algn="ctr"/>
                      <a:r>
                        <a:rPr lang="en-US" sz="2000" dirty="0" smtClean="0">
                          <a:solidFill>
                            <a:schemeClr val="bg1">
                              <a:lumMod val="65000"/>
                            </a:schemeClr>
                          </a:solidFill>
                        </a:rPr>
                        <a:t>558</a:t>
                      </a: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66.5</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104</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83.5</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119</a:t>
                      </a:r>
                      <a:endParaRPr lang="en-US" sz="2000" dirty="0">
                        <a:solidFill>
                          <a:schemeClr val="bg1">
                            <a:lumMod val="65000"/>
                          </a:schemeClr>
                        </a:solidFill>
                      </a:endParaRPr>
                    </a:p>
                  </a:txBody>
                  <a:tcPr anchor="ctr"/>
                </a:tc>
              </a:tr>
              <a:tr h="376136">
                <a:tc rowSpan="2">
                  <a:txBody>
                    <a:bodyPr/>
                    <a:lstStyle/>
                    <a:p>
                      <a:pPr algn="ctr"/>
                      <a:r>
                        <a:rPr lang="en-US" sz="2000" dirty="0" smtClean="0">
                          <a:solidFill>
                            <a:schemeClr val="bg1">
                              <a:lumMod val="65000"/>
                            </a:schemeClr>
                          </a:solidFill>
                        </a:rPr>
                        <a:t>&gt;</a:t>
                      </a:r>
                      <a:r>
                        <a:rPr lang="en-US" sz="2000" baseline="0" dirty="0" smtClean="0">
                          <a:solidFill>
                            <a:schemeClr val="bg1">
                              <a:lumMod val="65000"/>
                            </a:schemeClr>
                          </a:solidFill>
                        </a:rPr>
                        <a:t> 4</a:t>
                      </a:r>
                      <a:r>
                        <a:rPr lang="en-US" sz="2000" dirty="0" smtClean="0">
                          <a:solidFill>
                            <a:schemeClr val="bg1">
                              <a:lumMod val="65000"/>
                            </a:schemeClr>
                          </a:solidFill>
                        </a:rPr>
                        <a:t> </a:t>
                      </a:r>
                      <a:endParaRPr lang="en-US" sz="2000" dirty="0">
                        <a:solidFill>
                          <a:schemeClr val="bg1">
                            <a:lumMod val="65000"/>
                          </a:schemeClr>
                        </a:solidFill>
                      </a:endParaRPr>
                    </a:p>
                  </a:txBody>
                  <a:tcPr anchor="ctr"/>
                </a:tc>
                <a:tc rowSpan="2">
                  <a:txBody>
                    <a:bodyPr/>
                    <a:lstStyle/>
                    <a:p>
                      <a:pPr algn="ctr"/>
                      <a:r>
                        <a:rPr lang="en-US" sz="2000" dirty="0" smtClean="0">
                          <a:solidFill>
                            <a:schemeClr val="bg1">
                              <a:lumMod val="65000"/>
                            </a:schemeClr>
                          </a:solidFill>
                        </a:rPr>
                        <a:t>164</a:t>
                      </a: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86.6</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70</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89.6</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80</a:t>
                      </a:r>
                      <a:endParaRPr lang="en-US" sz="2000" dirty="0">
                        <a:solidFill>
                          <a:schemeClr val="bg1">
                            <a:lumMod val="65000"/>
                          </a:schemeClr>
                        </a:solidFill>
                      </a:endParaRPr>
                    </a:p>
                  </a:txBody>
                  <a:tcPr anchor="ctr"/>
                </a:tc>
              </a:tr>
              <a:tr h="376136">
                <a:tc rowSpan="2">
                  <a:txBody>
                    <a:bodyPr/>
                    <a:lstStyle/>
                    <a:p>
                      <a:pPr algn="ctr"/>
                      <a:r>
                        <a:rPr lang="en-US" sz="2000" b="1" baseline="0" dirty="0" smtClean="0"/>
                        <a:t>all</a:t>
                      </a:r>
                      <a:endParaRPr lang="en-US" sz="2000" b="1" dirty="0"/>
                    </a:p>
                  </a:txBody>
                  <a:tcPr anchor="ctr"/>
                </a:tc>
                <a:tc rowSpan="2">
                  <a:txBody>
                    <a:bodyPr/>
                    <a:lstStyle/>
                    <a:p>
                      <a:pPr algn="ctr"/>
                      <a:r>
                        <a:rPr lang="en-US" sz="2000" b="1" dirty="0" smtClean="0"/>
                        <a:t>832</a:t>
                      </a:r>
                      <a:endParaRPr lang="en-US" sz="2000" b="1" dirty="0"/>
                    </a:p>
                  </a:txBody>
                  <a:tcPr anchor="ctr"/>
                </a:tc>
                <a:tc>
                  <a:txBody>
                    <a:bodyPr/>
                    <a:lstStyle/>
                    <a:p>
                      <a:pPr algn="ctr"/>
                      <a:r>
                        <a:rPr lang="en-US" sz="2000" b="1" dirty="0" smtClean="0">
                          <a:solidFill>
                            <a:srgbClr val="FF0000"/>
                          </a:solidFill>
                        </a:rPr>
                        <a:t>69.7</a:t>
                      </a:r>
                      <a:endParaRPr lang="en-US" sz="2000" b="1" dirty="0">
                        <a:solidFill>
                          <a:srgbClr val="FF0000"/>
                        </a:solidFill>
                      </a:endParaRPr>
                    </a:p>
                  </a:txBody>
                  <a:tcPr anchor="ctr"/>
                </a:tc>
                <a:tc>
                  <a:txBody>
                    <a:bodyPr/>
                    <a:lstStyle/>
                    <a:p>
                      <a:pPr algn="ctr"/>
                      <a:endParaRPr lang="en-US" sz="2000" b="1" dirty="0">
                        <a:solidFill>
                          <a:schemeClr val="accent1"/>
                        </a:solidFill>
                      </a:endParaRPr>
                    </a:p>
                  </a:txBody>
                  <a:tcPr anchor="ctr"/>
                </a:tc>
                <a:tc>
                  <a:txBody>
                    <a:bodyPr/>
                    <a:lstStyle/>
                    <a:p>
                      <a:pPr algn="ctr"/>
                      <a:r>
                        <a:rPr lang="en-US" sz="2000" b="1" dirty="0" smtClean="0">
                          <a:solidFill>
                            <a:srgbClr val="FF0000"/>
                          </a:solidFill>
                        </a:rPr>
                        <a:t>99</a:t>
                      </a:r>
                      <a:endParaRPr lang="en-US" sz="2000" b="1" dirty="0">
                        <a:solidFill>
                          <a:srgbClr val="FF0000"/>
                        </a:solidFill>
                      </a:endParaRPr>
                    </a:p>
                  </a:txBody>
                  <a:tcPr anchor="ctr"/>
                </a:tc>
                <a:tc>
                  <a:txBody>
                    <a:bodyPr/>
                    <a:lstStyle/>
                    <a:p>
                      <a:pPr algn="ctr"/>
                      <a:endParaRPr lang="en-US" sz="2000" b="1" dirty="0">
                        <a:solidFill>
                          <a:schemeClr val="accent1"/>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b="1" dirty="0">
                        <a:solidFill>
                          <a:srgbClr val="FF0000"/>
                        </a:solidFill>
                      </a:endParaRPr>
                    </a:p>
                  </a:txBody>
                  <a:tcPr anchor="ctr"/>
                </a:tc>
                <a:tc>
                  <a:txBody>
                    <a:bodyPr/>
                    <a:lstStyle/>
                    <a:p>
                      <a:pPr algn="ctr"/>
                      <a:r>
                        <a:rPr lang="en-US" sz="2000" b="1" dirty="0" smtClean="0">
                          <a:solidFill>
                            <a:schemeClr val="accent1"/>
                          </a:solidFill>
                        </a:rPr>
                        <a:t>84.6</a:t>
                      </a:r>
                      <a:endParaRPr lang="en-US" sz="2000" b="1" dirty="0">
                        <a:solidFill>
                          <a:schemeClr val="accent1"/>
                        </a:solidFill>
                      </a:endParaRPr>
                    </a:p>
                  </a:txBody>
                  <a:tcPr anchor="ctr"/>
                </a:tc>
                <a:tc>
                  <a:txBody>
                    <a:bodyPr/>
                    <a:lstStyle/>
                    <a:p>
                      <a:pPr algn="ctr"/>
                      <a:endParaRPr lang="en-US" sz="2000" b="1" dirty="0">
                        <a:solidFill>
                          <a:srgbClr val="FF0000"/>
                        </a:solidFill>
                      </a:endParaRPr>
                    </a:p>
                  </a:txBody>
                  <a:tcPr anchor="ctr"/>
                </a:tc>
                <a:tc>
                  <a:txBody>
                    <a:bodyPr/>
                    <a:lstStyle/>
                    <a:p>
                      <a:pPr algn="ctr"/>
                      <a:r>
                        <a:rPr lang="en-US" sz="2000" b="1" dirty="0" smtClean="0">
                          <a:solidFill>
                            <a:schemeClr val="accent1"/>
                          </a:solidFill>
                        </a:rPr>
                        <a:t>109</a:t>
                      </a:r>
                      <a:endParaRPr lang="en-US" sz="2000" b="1" dirty="0">
                        <a:solidFill>
                          <a:schemeClr val="accent1"/>
                        </a:solidFill>
                      </a:endParaRPr>
                    </a:p>
                  </a:txBody>
                  <a:tcPr anchor="ctr"/>
                </a:tc>
              </a:tr>
            </a:tbl>
          </a:graphicData>
        </a:graphic>
      </p:graphicFrame>
      <p:sp>
        <p:nvSpPr>
          <p:cNvPr id="8" name="TextBox 7"/>
          <p:cNvSpPr txBox="1"/>
          <p:nvPr/>
        </p:nvSpPr>
        <p:spPr>
          <a:xfrm>
            <a:off x="1600200" y="381000"/>
            <a:ext cx="5942204" cy="923330"/>
          </a:xfrm>
          <a:prstGeom prst="rect">
            <a:avLst/>
          </a:prstGeom>
          <a:noFill/>
        </p:spPr>
        <p:txBody>
          <a:bodyPr wrap="none" rtlCol="0">
            <a:spAutoFit/>
          </a:bodyPr>
          <a:lstStyle/>
          <a:p>
            <a:r>
              <a:rPr lang="en-US" sz="5400" dirty="0" smtClean="0">
                <a:latin typeface="+mj-lt"/>
              </a:rPr>
              <a:t>Recall &amp; Error by m</a:t>
            </a:r>
            <a:r>
              <a:rPr lang="en-US" sz="5400" baseline="-25000" dirty="0" smtClean="0">
                <a:latin typeface="+mj-lt"/>
              </a:rPr>
              <a:t>b</a:t>
            </a:r>
            <a:endParaRPr lang="en-US" sz="5400" baseline="-25000" dirty="0">
              <a:latin typeface="+mj-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371600"/>
          <a:ext cx="8272300" cy="5273040"/>
        </p:xfrm>
        <a:graphic>
          <a:graphicData uri="http://schemas.openxmlformats.org/drawingml/2006/table">
            <a:tbl>
              <a:tblPr firstRow="1" bandRow="1">
                <a:tableStyleId>{5C22544A-7EE6-4342-B048-85BDC9FD1C3A}</a:tableStyleId>
              </a:tblPr>
              <a:tblGrid>
                <a:gridCol w="1371600"/>
                <a:gridCol w="1519881"/>
                <a:gridCol w="1223319"/>
                <a:gridCol w="1414300"/>
                <a:gridCol w="1371600"/>
                <a:gridCol w="1371600"/>
              </a:tblGrid>
              <a:tr h="457200">
                <a:tc>
                  <a:txBody>
                    <a:bodyPr/>
                    <a:lstStyle/>
                    <a:p>
                      <a:pPr algn="ctr"/>
                      <a:r>
                        <a:rPr lang="en-US" sz="2400" baseline="0" dirty="0" smtClean="0"/>
                        <a:t>m</a:t>
                      </a:r>
                      <a:r>
                        <a:rPr lang="en-US" sz="2400" baseline="-25000" dirty="0" smtClean="0"/>
                        <a:t>b</a:t>
                      </a:r>
                      <a:endParaRPr lang="en-US" sz="2400" baseline="-25000" dirty="0"/>
                    </a:p>
                  </a:txBody>
                  <a:tcPr/>
                </a:tc>
                <a:tc>
                  <a:txBody>
                    <a:bodyPr/>
                    <a:lstStyle/>
                    <a:p>
                      <a:pPr algn="ctr"/>
                      <a:r>
                        <a:rPr lang="en-US" sz="2400" baseline="0" dirty="0" smtClean="0"/>
                        <a:t>#events</a:t>
                      </a:r>
                      <a:endParaRPr lang="en-US" sz="2400" baseline="0" dirty="0"/>
                    </a:p>
                  </a:txBody>
                  <a:tcPr/>
                </a:tc>
                <a:tc gridSpan="2">
                  <a:txBody>
                    <a:bodyPr/>
                    <a:lstStyle/>
                    <a:p>
                      <a:pPr algn="ctr"/>
                      <a:r>
                        <a:rPr lang="en-US" sz="2400" dirty="0" smtClean="0"/>
                        <a:t>Recall</a:t>
                      </a:r>
                      <a:endParaRPr lang="en-US" sz="2400" dirty="0"/>
                    </a:p>
                  </a:txBody>
                  <a:tcPr/>
                </a:tc>
                <a:tc hMerge="1">
                  <a:txBody>
                    <a:bodyPr/>
                    <a:lstStyle/>
                    <a:p>
                      <a:endParaRPr lang="en-US" dirty="0"/>
                    </a:p>
                  </a:txBody>
                  <a:tcPr/>
                </a:tc>
                <a:tc gridSpan="2">
                  <a:txBody>
                    <a:bodyPr/>
                    <a:lstStyle/>
                    <a:p>
                      <a:pPr algn="ctr"/>
                      <a:r>
                        <a:rPr lang="en-US" sz="2400" dirty="0" smtClean="0"/>
                        <a:t>Error (km)</a:t>
                      </a:r>
                      <a:endParaRPr lang="en-US" sz="2400" dirty="0"/>
                    </a:p>
                  </a:txBody>
                  <a:tcPr/>
                </a:tc>
                <a:tc hMerge="1">
                  <a:txBody>
                    <a:bodyPr/>
                    <a:lstStyle/>
                    <a:p>
                      <a:endParaRPr lang="en-US" dirty="0"/>
                    </a:p>
                  </a:txBody>
                  <a:tcPr/>
                </a:tc>
              </a:tr>
              <a:tr h="329119">
                <a:tc rowSpan="2">
                  <a:txBody>
                    <a:bodyPr/>
                    <a:lstStyle/>
                    <a:p>
                      <a:pPr algn="ctr"/>
                      <a:endParaRPr lang="en-US" sz="2400" baseline="-25000" dirty="0"/>
                    </a:p>
                  </a:txBody>
                  <a:tcPr anchor="ctr"/>
                </a:tc>
                <a:tc rowSpan="2">
                  <a:txBody>
                    <a:bodyPr/>
                    <a:lstStyle/>
                    <a:p>
                      <a:pPr algn="ctr"/>
                      <a:endParaRPr lang="en-US" sz="2400" baseline="0" dirty="0"/>
                    </a:p>
                  </a:txBody>
                  <a:tcPr anchor="ctr"/>
                </a:tc>
                <a:tc>
                  <a:txBody>
                    <a:bodyPr/>
                    <a:lstStyle/>
                    <a:p>
                      <a:pPr algn="ctr"/>
                      <a:r>
                        <a:rPr lang="en-US" sz="2000" dirty="0" smtClean="0">
                          <a:solidFill>
                            <a:srgbClr val="FF0000"/>
                          </a:solidFill>
                        </a:rPr>
                        <a:t>SEL3</a:t>
                      </a:r>
                      <a:endParaRPr lang="en-US" sz="2000" dirty="0">
                        <a:solidFill>
                          <a:srgbClr val="FF0000"/>
                        </a:solidFill>
                      </a:endParaRPr>
                    </a:p>
                  </a:txBody>
                  <a:tcPr anchor="ctr"/>
                </a:tc>
                <a:tc>
                  <a:txBody>
                    <a:bodyPr/>
                    <a:lstStyle/>
                    <a:p>
                      <a:pPr algn="ctr"/>
                      <a:endParaRPr lang="en-US" dirty="0"/>
                    </a:p>
                  </a:txBody>
                  <a:tcPr anchor="ctr"/>
                </a:tc>
                <a:tc>
                  <a:txBody>
                    <a:bodyPr/>
                    <a:lstStyle/>
                    <a:p>
                      <a:pPr algn="ctr"/>
                      <a:r>
                        <a:rPr lang="en-US" sz="2000" dirty="0" smtClean="0">
                          <a:solidFill>
                            <a:srgbClr val="FF0000"/>
                          </a:solidFill>
                        </a:rPr>
                        <a:t>SEL3</a:t>
                      </a:r>
                      <a:endParaRPr lang="en-US" sz="2000" dirty="0">
                        <a:solidFill>
                          <a:srgbClr val="FF0000"/>
                        </a:solidFill>
                      </a:endParaRPr>
                    </a:p>
                  </a:txBody>
                  <a:tcPr anchor="ctr"/>
                </a:tc>
                <a:tc>
                  <a:txBody>
                    <a:bodyPr/>
                    <a:lstStyle/>
                    <a:p>
                      <a:pPr algn="ctr"/>
                      <a:endParaRPr lang="en-US" dirty="0"/>
                    </a:p>
                  </a:txBody>
                  <a:tcPr anchor="ctr"/>
                </a:tc>
              </a:tr>
              <a:tr h="317122">
                <a:tc vMerge="1">
                  <a:txBody>
                    <a:bodyPr/>
                    <a:lstStyle/>
                    <a:p>
                      <a:endParaRPr lang="en-US"/>
                    </a:p>
                  </a:txBody>
                  <a:tcPr/>
                </a:tc>
                <a:tc vMerge="1">
                  <a:txBody>
                    <a:bodyPr/>
                    <a:lstStyle/>
                    <a:p>
                      <a:endParaRPr lang="en-US"/>
                    </a:p>
                  </a:txBody>
                  <a:tcPr/>
                </a:tc>
                <a:tc>
                  <a:txBody>
                    <a:bodyPr/>
                    <a:lstStyle/>
                    <a:p>
                      <a:pPr algn="ctr"/>
                      <a:endParaRPr lang="en-US" sz="2400" dirty="0"/>
                    </a:p>
                  </a:txBody>
                  <a:tcPr anchor="ctr"/>
                </a:tc>
                <a:tc>
                  <a:txBody>
                    <a:bodyPr/>
                    <a:lstStyle/>
                    <a:p>
                      <a:pPr algn="ctr"/>
                      <a:r>
                        <a:rPr lang="en-US" sz="2000" dirty="0" smtClean="0">
                          <a:solidFill>
                            <a:schemeClr val="accent1"/>
                          </a:solidFill>
                        </a:rPr>
                        <a:t>NET-VISA</a:t>
                      </a:r>
                      <a:endParaRPr lang="en-US" sz="2000" dirty="0">
                        <a:solidFill>
                          <a:schemeClr val="accent1"/>
                        </a:solidFill>
                      </a:endParaRPr>
                    </a:p>
                  </a:txBody>
                  <a:tcPr anchor="ctr"/>
                </a:tc>
                <a:tc>
                  <a:txBody>
                    <a:bodyPr/>
                    <a:lstStyle/>
                    <a:p>
                      <a:pPr algn="ctr"/>
                      <a:endParaRPr lang="en-US" sz="2400" dirty="0"/>
                    </a:p>
                  </a:txBody>
                  <a:tcPr anchor="ctr"/>
                </a:tc>
                <a:tc>
                  <a:txBody>
                    <a:bodyPr/>
                    <a:lstStyle/>
                    <a:p>
                      <a:pPr algn="ctr"/>
                      <a:r>
                        <a:rPr lang="en-US" sz="2000" dirty="0" smtClean="0">
                          <a:solidFill>
                            <a:schemeClr val="accent1"/>
                          </a:solidFill>
                        </a:rPr>
                        <a:t>NET-VISA</a:t>
                      </a:r>
                      <a:endParaRPr lang="en-US" sz="2000" dirty="0">
                        <a:solidFill>
                          <a:schemeClr val="accent1"/>
                        </a:solidFill>
                      </a:endParaRPr>
                    </a:p>
                  </a:txBody>
                  <a:tcPr anchor="ctr"/>
                </a:tc>
              </a:tr>
              <a:tr h="376136">
                <a:tc rowSpan="2">
                  <a:txBody>
                    <a:bodyPr/>
                    <a:lstStyle/>
                    <a:p>
                      <a:pPr algn="ctr"/>
                      <a:r>
                        <a:rPr lang="en-US" sz="2000" dirty="0" smtClean="0"/>
                        <a:t>0 – 2</a:t>
                      </a:r>
                      <a:endParaRPr lang="en-US" sz="2000" dirty="0"/>
                    </a:p>
                  </a:txBody>
                  <a:tcPr anchor="ctr"/>
                </a:tc>
                <a:tc rowSpan="2">
                  <a:txBody>
                    <a:bodyPr/>
                    <a:lstStyle/>
                    <a:p>
                      <a:pPr algn="ctr"/>
                      <a:r>
                        <a:rPr lang="en-US" sz="2000" dirty="0" smtClean="0"/>
                        <a:t>74</a:t>
                      </a:r>
                      <a:endParaRPr lang="en-US" sz="2000" dirty="0"/>
                    </a:p>
                  </a:txBody>
                  <a:tcPr anchor="ctr"/>
                </a:tc>
                <a:tc>
                  <a:txBody>
                    <a:bodyPr/>
                    <a:lstStyle/>
                    <a:p>
                      <a:pPr algn="ctr"/>
                      <a:r>
                        <a:rPr lang="en-US" sz="2000" dirty="0" smtClean="0">
                          <a:solidFill>
                            <a:srgbClr val="FF0000"/>
                          </a:solidFill>
                        </a:rPr>
                        <a:t>64.9</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c>
                  <a:txBody>
                    <a:bodyPr/>
                    <a:lstStyle/>
                    <a:p>
                      <a:pPr algn="ctr"/>
                      <a:r>
                        <a:rPr lang="en-US" sz="2000" dirty="0" smtClean="0">
                          <a:solidFill>
                            <a:srgbClr val="FF0000"/>
                          </a:solidFill>
                        </a:rPr>
                        <a:t>101</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86.5</a:t>
                      </a:r>
                      <a:endParaRPr lang="en-US" sz="2000" dirty="0">
                        <a:solidFill>
                          <a:schemeClr val="accent1"/>
                        </a:solidFill>
                      </a:endParaRPr>
                    </a:p>
                  </a:txBody>
                  <a:tcPr anchor="ct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93</a:t>
                      </a:r>
                      <a:endParaRPr lang="en-US" sz="2000" dirty="0">
                        <a:solidFill>
                          <a:schemeClr val="accent1"/>
                        </a:solidFill>
                      </a:endParaRPr>
                    </a:p>
                  </a:txBody>
                  <a:tcPr anchor="ctr"/>
                </a:tc>
              </a:tr>
              <a:tr h="376136">
                <a:tc rowSpan="2">
                  <a:txBody>
                    <a:bodyPr/>
                    <a:lstStyle/>
                    <a:p>
                      <a:pPr algn="ctr"/>
                      <a:r>
                        <a:rPr lang="en-US" sz="2000" dirty="0" smtClean="0"/>
                        <a:t>2 – 3</a:t>
                      </a:r>
                      <a:endParaRPr lang="en-US" sz="2000" dirty="0"/>
                    </a:p>
                  </a:txBody>
                  <a:tcPr anchor="ctr"/>
                </a:tc>
                <a:tc rowSpan="2">
                  <a:txBody>
                    <a:bodyPr/>
                    <a:lstStyle/>
                    <a:p>
                      <a:pPr algn="ctr"/>
                      <a:r>
                        <a:rPr lang="en-US" sz="2000" dirty="0" smtClean="0"/>
                        <a:t>36</a:t>
                      </a:r>
                      <a:endParaRPr lang="en-US" sz="2000" dirty="0"/>
                    </a:p>
                  </a:txBody>
                  <a:tcPr anchor="ctr"/>
                </a:tc>
                <a:tc>
                  <a:txBody>
                    <a:bodyPr/>
                    <a:lstStyle/>
                    <a:p>
                      <a:pPr algn="ctr"/>
                      <a:r>
                        <a:rPr lang="en-US" sz="2000" dirty="0" smtClean="0">
                          <a:solidFill>
                            <a:srgbClr val="FF0000"/>
                          </a:solidFill>
                        </a:rPr>
                        <a:t>50.0</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c>
                  <a:txBody>
                    <a:bodyPr/>
                    <a:lstStyle/>
                    <a:p>
                      <a:pPr algn="ctr"/>
                      <a:r>
                        <a:rPr lang="en-US" sz="2000" dirty="0" smtClean="0">
                          <a:solidFill>
                            <a:srgbClr val="FF0000"/>
                          </a:solidFill>
                        </a:rPr>
                        <a:t>186</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75.0</a:t>
                      </a:r>
                      <a:endParaRPr lang="en-US" sz="2000" dirty="0">
                        <a:solidFill>
                          <a:schemeClr val="accent1"/>
                        </a:solidFill>
                      </a:endParaRPr>
                    </a:p>
                  </a:txBody>
                  <a:tcPr anchor="ct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138</a:t>
                      </a:r>
                      <a:endParaRPr lang="en-US" sz="2000" dirty="0">
                        <a:solidFill>
                          <a:schemeClr val="accent1"/>
                        </a:solidFill>
                      </a:endParaRPr>
                    </a:p>
                  </a:txBody>
                  <a:tcPr anchor="ctr"/>
                </a:tc>
              </a:tr>
              <a:tr h="376136">
                <a:tc rowSpan="2">
                  <a:txBody>
                    <a:bodyPr/>
                    <a:lstStyle/>
                    <a:p>
                      <a:pPr algn="ctr"/>
                      <a:r>
                        <a:rPr lang="en-US" sz="2000" dirty="0" smtClean="0"/>
                        <a:t>3 – 4</a:t>
                      </a:r>
                      <a:endParaRPr lang="en-US" sz="2000" dirty="0"/>
                    </a:p>
                  </a:txBody>
                  <a:tcPr anchor="ctr"/>
                </a:tc>
                <a:tc rowSpan="2">
                  <a:txBody>
                    <a:bodyPr/>
                    <a:lstStyle/>
                    <a:p>
                      <a:pPr algn="ctr"/>
                      <a:r>
                        <a:rPr lang="en-US" sz="2000" dirty="0" smtClean="0"/>
                        <a:t>558</a:t>
                      </a:r>
                      <a:endParaRPr lang="en-US" sz="2000" dirty="0"/>
                    </a:p>
                  </a:txBody>
                  <a:tcPr anchor="ctr"/>
                </a:tc>
                <a:tc>
                  <a:txBody>
                    <a:bodyPr/>
                    <a:lstStyle/>
                    <a:p>
                      <a:pPr algn="ctr"/>
                      <a:r>
                        <a:rPr lang="en-US" sz="2000" dirty="0" smtClean="0">
                          <a:solidFill>
                            <a:srgbClr val="FF0000"/>
                          </a:solidFill>
                        </a:rPr>
                        <a:t>66.5</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c>
                  <a:txBody>
                    <a:bodyPr/>
                    <a:lstStyle/>
                    <a:p>
                      <a:pPr algn="ctr"/>
                      <a:r>
                        <a:rPr lang="en-US" sz="2000" dirty="0" smtClean="0">
                          <a:solidFill>
                            <a:srgbClr val="FF0000"/>
                          </a:solidFill>
                        </a:rPr>
                        <a:t>104</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83.5</a:t>
                      </a:r>
                      <a:endParaRPr lang="en-US" sz="2000" dirty="0">
                        <a:solidFill>
                          <a:schemeClr val="accent1"/>
                        </a:solidFill>
                      </a:endParaRPr>
                    </a:p>
                  </a:txBody>
                  <a:tcPr anchor="ct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119</a:t>
                      </a:r>
                      <a:endParaRPr lang="en-US" sz="2000" dirty="0">
                        <a:solidFill>
                          <a:schemeClr val="accent1"/>
                        </a:solidFill>
                      </a:endParaRPr>
                    </a:p>
                  </a:txBody>
                  <a:tcPr anchor="ctr"/>
                </a:tc>
              </a:tr>
              <a:tr h="376136">
                <a:tc rowSpan="2">
                  <a:txBody>
                    <a:bodyPr/>
                    <a:lstStyle/>
                    <a:p>
                      <a:pPr algn="ctr"/>
                      <a:r>
                        <a:rPr lang="en-US" sz="2000" dirty="0" smtClean="0">
                          <a:solidFill>
                            <a:schemeClr val="bg1">
                              <a:lumMod val="65000"/>
                            </a:schemeClr>
                          </a:solidFill>
                        </a:rPr>
                        <a:t>&gt;</a:t>
                      </a:r>
                      <a:r>
                        <a:rPr lang="en-US" sz="2000" baseline="0" dirty="0" smtClean="0">
                          <a:solidFill>
                            <a:schemeClr val="bg1">
                              <a:lumMod val="65000"/>
                            </a:schemeClr>
                          </a:solidFill>
                        </a:rPr>
                        <a:t> 4</a:t>
                      </a:r>
                      <a:r>
                        <a:rPr lang="en-US" sz="2000" dirty="0" smtClean="0">
                          <a:solidFill>
                            <a:schemeClr val="bg1">
                              <a:lumMod val="65000"/>
                            </a:schemeClr>
                          </a:solidFill>
                        </a:rPr>
                        <a:t> </a:t>
                      </a:r>
                      <a:endParaRPr lang="en-US" sz="2000" dirty="0">
                        <a:solidFill>
                          <a:schemeClr val="bg1">
                            <a:lumMod val="65000"/>
                          </a:schemeClr>
                        </a:solidFill>
                      </a:endParaRPr>
                    </a:p>
                  </a:txBody>
                  <a:tcPr anchor="ctr"/>
                </a:tc>
                <a:tc rowSpan="2">
                  <a:txBody>
                    <a:bodyPr/>
                    <a:lstStyle/>
                    <a:p>
                      <a:pPr algn="ctr"/>
                      <a:r>
                        <a:rPr lang="en-US" sz="2000" dirty="0" smtClean="0">
                          <a:solidFill>
                            <a:schemeClr val="bg1">
                              <a:lumMod val="65000"/>
                            </a:schemeClr>
                          </a:solidFill>
                        </a:rPr>
                        <a:t>164</a:t>
                      </a: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86.6</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70</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89.6</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80</a:t>
                      </a:r>
                      <a:endParaRPr lang="en-US" sz="2000" dirty="0">
                        <a:solidFill>
                          <a:schemeClr val="bg1">
                            <a:lumMod val="65000"/>
                          </a:schemeClr>
                        </a:solidFill>
                      </a:endParaRPr>
                    </a:p>
                  </a:txBody>
                  <a:tcPr anchor="ctr"/>
                </a:tc>
              </a:tr>
              <a:tr h="376136">
                <a:tc rowSpan="2">
                  <a:txBody>
                    <a:bodyPr/>
                    <a:lstStyle/>
                    <a:p>
                      <a:pPr algn="ctr"/>
                      <a:r>
                        <a:rPr lang="en-US" sz="2000" b="1" baseline="0" dirty="0" smtClean="0">
                          <a:solidFill>
                            <a:schemeClr val="bg1">
                              <a:lumMod val="65000"/>
                            </a:schemeClr>
                          </a:solidFill>
                        </a:rPr>
                        <a:t>all</a:t>
                      </a:r>
                      <a:endParaRPr lang="en-US" sz="2000" b="1" dirty="0">
                        <a:solidFill>
                          <a:schemeClr val="bg1">
                            <a:lumMod val="65000"/>
                          </a:schemeClr>
                        </a:solidFill>
                      </a:endParaRPr>
                    </a:p>
                  </a:txBody>
                  <a:tcPr anchor="ctr"/>
                </a:tc>
                <a:tc rowSpan="2">
                  <a:txBody>
                    <a:bodyPr/>
                    <a:lstStyle/>
                    <a:p>
                      <a:pPr algn="ctr"/>
                      <a:r>
                        <a:rPr lang="en-US" sz="2000" b="1" dirty="0" smtClean="0">
                          <a:solidFill>
                            <a:schemeClr val="bg1">
                              <a:lumMod val="65000"/>
                            </a:schemeClr>
                          </a:solidFill>
                        </a:rPr>
                        <a:t>832</a:t>
                      </a:r>
                      <a:endParaRPr lang="en-US" sz="2000" b="1" dirty="0">
                        <a:solidFill>
                          <a:schemeClr val="bg1">
                            <a:lumMod val="65000"/>
                          </a:schemeClr>
                        </a:solidFill>
                      </a:endParaRPr>
                    </a:p>
                  </a:txBody>
                  <a:tcPr anchor="ctr"/>
                </a:tc>
                <a:tc>
                  <a:txBody>
                    <a:bodyPr/>
                    <a:lstStyle/>
                    <a:p>
                      <a:pPr algn="ctr"/>
                      <a:r>
                        <a:rPr lang="en-US" sz="2000" b="1" dirty="0" smtClean="0">
                          <a:solidFill>
                            <a:schemeClr val="bg1">
                              <a:lumMod val="65000"/>
                            </a:schemeClr>
                          </a:solidFill>
                        </a:rPr>
                        <a:t>69.7</a:t>
                      </a:r>
                      <a:endParaRPr lang="en-US" sz="2000" b="1" dirty="0">
                        <a:solidFill>
                          <a:schemeClr val="bg1">
                            <a:lumMod val="65000"/>
                          </a:schemeClr>
                        </a:solidFill>
                      </a:endParaRPr>
                    </a:p>
                  </a:txBody>
                  <a:tcPr anchor="ctr"/>
                </a:tc>
                <a:tc>
                  <a:txBody>
                    <a:bodyPr/>
                    <a:lstStyle/>
                    <a:p>
                      <a:pPr algn="ctr"/>
                      <a:endParaRPr lang="en-US" sz="2000" b="1" dirty="0">
                        <a:solidFill>
                          <a:schemeClr val="bg1">
                            <a:lumMod val="65000"/>
                          </a:schemeClr>
                        </a:solidFill>
                      </a:endParaRPr>
                    </a:p>
                  </a:txBody>
                  <a:tcPr anchor="ctr"/>
                </a:tc>
                <a:tc>
                  <a:txBody>
                    <a:bodyPr/>
                    <a:lstStyle/>
                    <a:p>
                      <a:pPr algn="ctr"/>
                      <a:r>
                        <a:rPr lang="en-US" sz="2000" b="1" dirty="0" smtClean="0">
                          <a:solidFill>
                            <a:schemeClr val="bg1">
                              <a:lumMod val="65000"/>
                            </a:schemeClr>
                          </a:solidFill>
                        </a:rPr>
                        <a:t>99</a:t>
                      </a:r>
                      <a:endParaRPr lang="en-US" sz="2000" b="1" dirty="0">
                        <a:solidFill>
                          <a:schemeClr val="bg1">
                            <a:lumMod val="65000"/>
                          </a:schemeClr>
                        </a:solidFill>
                      </a:endParaRPr>
                    </a:p>
                  </a:txBody>
                  <a:tcPr anchor="ctr"/>
                </a:tc>
                <a:tc>
                  <a:txBody>
                    <a:bodyPr/>
                    <a:lstStyle/>
                    <a:p>
                      <a:pPr algn="ctr"/>
                      <a:endParaRPr lang="en-US" sz="2000" b="1" dirty="0">
                        <a:solidFill>
                          <a:schemeClr val="bg1">
                            <a:lumMod val="65000"/>
                          </a:schemeClr>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b="1" dirty="0">
                        <a:solidFill>
                          <a:schemeClr val="bg1">
                            <a:lumMod val="65000"/>
                          </a:schemeClr>
                        </a:solidFill>
                      </a:endParaRPr>
                    </a:p>
                  </a:txBody>
                  <a:tcPr anchor="ctr"/>
                </a:tc>
                <a:tc>
                  <a:txBody>
                    <a:bodyPr/>
                    <a:lstStyle/>
                    <a:p>
                      <a:pPr algn="ctr"/>
                      <a:r>
                        <a:rPr lang="en-US" sz="2000" b="1" dirty="0" smtClean="0">
                          <a:solidFill>
                            <a:schemeClr val="bg1">
                              <a:lumMod val="65000"/>
                            </a:schemeClr>
                          </a:solidFill>
                        </a:rPr>
                        <a:t>84.6</a:t>
                      </a:r>
                      <a:endParaRPr lang="en-US" sz="2000" b="1" dirty="0">
                        <a:solidFill>
                          <a:schemeClr val="bg1">
                            <a:lumMod val="65000"/>
                          </a:schemeClr>
                        </a:solidFill>
                      </a:endParaRPr>
                    </a:p>
                  </a:txBody>
                  <a:tcPr anchor="ctr"/>
                </a:tc>
                <a:tc>
                  <a:txBody>
                    <a:bodyPr/>
                    <a:lstStyle/>
                    <a:p>
                      <a:pPr algn="ctr"/>
                      <a:endParaRPr lang="en-US" sz="2000" b="1" dirty="0">
                        <a:solidFill>
                          <a:schemeClr val="bg1">
                            <a:lumMod val="65000"/>
                          </a:schemeClr>
                        </a:solidFill>
                      </a:endParaRPr>
                    </a:p>
                  </a:txBody>
                  <a:tcPr anchor="ctr"/>
                </a:tc>
                <a:tc>
                  <a:txBody>
                    <a:bodyPr/>
                    <a:lstStyle/>
                    <a:p>
                      <a:pPr algn="ctr"/>
                      <a:r>
                        <a:rPr lang="en-US" sz="2000" b="1" dirty="0" smtClean="0">
                          <a:solidFill>
                            <a:schemeClr val="bg1">
                              <a:lumMod val="65000"/>
                            </a:schemeClr>
                          </a:solidFill>
                        </a:rPr>
                        <a:t>109</a:t>
                      </a:r>
                      <a:endParaRPr lang="en-US" sz="2000" b="1" dirty="0">
                        <a:solidFill>
                          <a:schemeClr val="bg1">
                            <a:lumMod val="65000"/>
                          </a:schemeClr>
                        </a:solidFill>
                      </a:endParaRPr>
                    </a:p>
                  </a:txBody>
                  <a:tcPr anchor="ctr"/>
                </a:tc>
              </a:tr>
            </a:tbl>
          </a:graphicData>
        </a:graphic>
      </p:graphicFrame>
      <p:sp>
        <p:nvSpPr>
          <p:cNvPr id="8" name="TextBox 7"/>
          <p:cNvSpPr txBox="1"/>
          <p:nvPr/>
        </p:nvSpPr>
        <p:spPr>
          <a:xfrm>
            <a:off x="1600200" y="381000"/>
            <a:ext cx="5942204" cy="923330"/>
          </a:xfrm>
          <a:prstGeom prst="rect">
            <a:avLst/>
          </a:prstGeom>
          <a:noFill/>
        </p:spPr>
        <p:txBody>
          <a:bodyPr wrap="none" rtlCol="0">
            <a:spAutoFit/>
          </a:bodyPr>
          <a:lstStyle/>
          <a:p>
            <a:r>
              <a:rPr lang="en-US" sz="5400" dirty="0" smtClean="0">
                <a:latin typeface="+mj-lt"/>
              </a:rPr>
              <a:t>Recall &amp; Error by m</a:t>
            </a:r>
            <a:r>
              <a:rPr lang="en-US" sz="5400" baseline="-25000" dirty="0" smtClean="0">
                <a:latin typeface="+mj-lt"/>
              </a:rPr>
              <a:t>b</a:t>
            </a:r>
            <a:endParaRPr lang="en-US" sz="5400" baseline="-25000" dirty="0">
              <a:latin typeface="+mj-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371600"/>
          <a:ext cx="8272300" cy="5273040"/>
        </p:xfrm>
        <a:graphic>
          <a:graphicData uri="http://schemas.openxmlformats.org/drawingml/2006/table">
            <a:tbl>
              <a:tblPr firstRow="1" bandRow="1">
                <a:tableStyleId>{5C22544A-7EE6-4342-B048-85BDC9FD1C3A}</a:tableStyleId>
              </a:tblPr>
              <a:tblGrid>
                <a:gridCol w="1371600"/>
                <a:gridCol w="1519881"/>
                <a:gridCol w="1223319"/>
                <a:gridCol w="1414300"/>
                <a:gridCol w="1371600"/>
                <a:gridCol w="1371600"/>
              </a:tblGrid>
              <a:tr h="457200">
                <a:tc>
                  <a:txBody>
                    <a:bodyPr/>
                    <a:lstStyle/>
                    <a:p>
                      <a:pPr algn="ctr"/>
                      <a:r>
                        <a:rPr lang="en-US" sz="2400" baseline="0" dirty="0" smtClean="0"/>
                        <a:t>m</a:t>
                      </a:r>
                      <a:r>
                        <a:rPr lang="en-US" sz="2400" baseline="-25000" dirty="0" smtClean="0"/>
                        <a:t>b</a:t>
                      </a:r>
                      <a:endParaRPr lang="en-US" sz="2400" baseline="-25000" dirty="0"/>
                    </a:p>
                  </a:txBody>
                  <a:tcPr/>
                </a:tc>
                <a:tc>
                  <a:txBody>
                    <a:bodyPr/>
                    <a:lstStyle/>
                    <a:p>
                      <a:pPr algn="ctr"/>
                      <a:r>
                        <a:rPr lang="en-US" sz="2400" baseline="0" dirty="0" smtClean="0"/>
                        <a:t>#events</a:t>
                      </a:r>
                      <a:endParaRPr lang="en-US" sz="2400" baseline="0" dirty="0"/>
                    </a:p>
                  </a:txBody>
                  <a:tcPr/>
                </a:tc>
                <a:tc gridSpan="2">
                  <a:txBody>
                    <a:bodyPr/>
                    <a:lstStyle/>
                    <a:p>
                      <a:pPr algn="ctr"/>
                      <a:r>
                        <a:rPr lang="en-US" sz="2400" dirty="0" smtClean="0"/>
                        <a:t>Recall</a:t>
                      </a:r>
                      <a:endParaRPr lang="en-US" sz="2400" dirty="0"/>
                    </a:p>
                  </a:txBody>
                  <a:tcPr/>
                </a:tc>
                <a:tc hMerge="1">
                  <a:txBody>
                    <a:bodyPr/>
                    <a:lstStyle/>
                    <a:p>
                      <a:endParaRPr lang="en-US" dirty="0"/>
                    </a:p>
                  </a:txBody>
                  <a:tcPr/>
                </a:tc>
                <a:tc gridSpan="2">
                  <a:txBody>
                    <a:bodyPr/>
                    <a:lstStyle/>
                    <a:p>
                      <a:pPr algn="ctr"/>
                      <a:r>
                        <a:rPr lang="en-US" sz="2400" dirty="0" smtClean="0"/>
                        <a:t>Error (km)</a:t>
                      </a:r>
                      <a:endParaRPr lang="en-US" sz="2400" dirty="0"/>
                    </a:p>
                  </a:txBody>
                  <a:tcPr/>
                </a:tc>
                <a:tc hMerge="1">
                  <a:txBody>
                    <a:bodyPr/>
                    <a:lstStyle/>
                    <a:p>
                      <a:endParaRPr lang="en-US" dirty="0"/>
                    </a:p>
                  </a:txBody>
                  <a:tcPr/>
                </a:tc>
              </a:tr>
              <a:tr h="329119">
                <a:tc rowSpan="2">
                  <a:txBody>
                    <a:bodyPr/>
                    <a:lstStyle/>
                    <a:p>
                      <a:pPr algn="ctr"/>
                      <a:endParaRPr lang="en-US" sz="2400" baseline="-25000" dirty="0"/>
                    </a:p>
                  </a:txBody>
                  <a:tcPr anchor="ctr"/>
                </a:tc>
                <a:tc rowSpan="2">
                  <a:txBody>
                    <a:bodyPr/>
                    <a:lstStyle/>
                    <a:p>
                      <a:pPr algn="ctr"/>
                      <a:endParaRPr lang="en-US" sz="2400" baseline="0" dirty="0"/>
                    </a:p>
                  </a:txBody>
                  <a:tcPr anchor="ctr"/>
                </a:tc>
                <a:tc>
                  <a:txBody>
                    <a:bodyPr/>
                    <a:lstStyle/>
                    <a:p>
                      <a:pPr algn="ctr"/>
                      <a:r>
                        <a:rPr lang="en-US" sz="2000" dirty="0" smtClean="0">
                          <a:solidFill>
                            <a:srgbClr val="FF0000"/>
                          </a:solidFill>
                        </a:rPr>
                        <a:t>SEL3</a:t>
                      </a:r>
                      <a:endParaRPr lang="en-US" sz="2000" dirty="0">
                        <a:solidFill>
                          <a:srgbClr val="FF0000"/>
                        </a:solidFill>
                      </a:endParaRPr>
                    </a:p>
                  </a:txBody>
                  <a:tcPr anchor="ctr"/>
                </a:tc>
                <a:tc>
                  <a:txBody>
                    <a:bodyPr/>
                    <a:lstStyle/>
                    <a:p>
                      <a:pPr algn="ctr"/>
                      <a:endParaRPr lang="en-US" dirty="0"/>
                    </a:p>
                  </a:txBody>
                  <a:tcPr anchor="ctr"/>
                </a:tc>
                <a:tc>
                  <a:txBody>
                    <a:bodyPr/>
                    <a:lstStyle/>
                    <a:p>
                      <a:pPr algn="ctr"/>
                      <a:r>
                        <a:rPr lang="en-US" sz="2000" dirty="0" smtClean="0">
                          <a:solidFill>
                            <a:srgbClr val="FF0000"/>
                          </a:solidFill>
                        </a:rPr>
                        <a:t>SEL3</a:t>
                      </a:r>
                      <a:endParaRPr lang="en-US" sz="2000" dirty="0">
                        <a:solidFill>
                          <a:srgbClr val="FF0000"/>
                        </a:solidFill>
                      </a:endParaRPr>
                    </a:p>
                  </a:txBody>
                  <a:tcPr anchor="ctr"/>
                </a:tc>
                <a:tc>
                  <a:txBody>
                    <a:bodyPr/>
                    <a:lstStyle/>
                    <a:p>
                      <a:pPr algn="ctr"/>
                      <a:endParaRPr lang="en-US" dirty="0"/>
                    </a:p>
                  </a:txBody>
                  <a:tcPr anchor="ctr"/>
                </a:tc>
              </a:tr>
              <a:tr h="317122">
                <a:tc vMerge="1">
                  <a:txBody>
                    <a:bodyPr/>
                    <a:lstStyle/>
                    <a:p>
                      <a:endParaRPr lang="en-US"/>
                    </a:p>
                  </a:txBody>
                  <a:tcPr/>
                </a:tc>
                <a:tc vMerge="1">
                  <a:txBody>
                    <a:bodyPr/>
                    <a:lstStyle/>
                    <a:p>
                      <a:endParaRPr lang="en-US"/>
                    </a:p>
                  </a:txBody>
                  <a:tcPr/>
                </a:tc>
                <a:tc>
                  <a:txBody>
                    <a:bodyPr/>
                    <a:lstStyle/>
                    <a:p>
                      <a:pPr algn="ctr"/>
                      <a:endParaRPr lang="en-US" sz="2400" dirty="0"/>
                    </a:p>
                  </a:txBody>
                  <a:tcPr anchor="ctr"/>
                </a:tc>
                <a:tc>
                  <a:txBody>
                    <a:bodyPr/>
                    <a:lstStyle/>
                    <a:p>
                      <a:pPr algn="ctr"/>
                      <a:r>
                        <a:rPr lang="en-US" sz="2000" dirty="0" smtClean="0">
                          <a:solidFill>
                            <a:schemeClr val="accent1"/>
                          </a:solidFill>
                        </a:rPr>
                        <a:t>NET-VISA</a:t>
                      </a:r>
                      <a:endParaRPr lang="en-US" sz="2000" dirty="0">
                        <a:solidFill>
                          <a:schemeClr val="accent1"/>
                        </a:solidFill>
                      </a:endParaRPr>
                    </a:p>
                  </a:txBody>
                  <a:tcPr anchor="ctr"/>
                </a:tc>
                <a:tc>
                  <a:txBody>
                    <a:bodyPr/>
                    <a:lstStyle/>
                    <a:p>
                      <a:pPr algn="ctr"/>
                      <a:endParaRPr lang="en-US" sz="2400" dirty="0"/>
                    </a:p>
                  </a:txBody>
                  <a:tcPr anchor="ctr"/>
                </a:tc>
                <a:tc>
                  <a:txBody>
                    <a:bodyPr/>
                    <a:lstStyle/>
                    <a:p>
                      <a:pPr algn="ctr"/>
                      <a:r>
                        <a:rPr lang="en-US" sz="2000" dirty="0" smtClean="0">
                          <a:solidFill>
                            <a:schemeClr val="accent1"/>
                          </a:solidFill>
                        </a:rPr>
                        <a:t>NET-VISA</a:t>
                      </a:r>
                      <a:endParaRPr lang="en-US" sz="2000" dirty="0">
                        <a:solidFill>
                          <a:schemeClr val="accent1"/>
                        </a:solidFill>
                      </a:endParaRPr>
                    </a:p>
                  </a:txBody>
                  <a:tcPr anchor="ctr"/>
                </a:tc>
              </a:tr>
              <a:tr h="376136">
                <a:tc rowSpan="2">
                  <a:txBody>
                    <a:bodyPr/>
                    <a:lstStyle/>
                    <a:p>
                      <a:pPr algn="ctr"/>
                      <a:r>
                        <a:rPr lang="en-US" sz="2000" dirty="0" smtClean="0">
                          <a:solidFill>
                            <a:schemeClr val="bg1">
                              <a:lumMod val="65000"/>
                            </a:schemeClr>
                          </a:solidFill>
                        </a:rPr>
                        <a:t>0 – 2</a:t>
                      </a:r>
                      <a:endParaRPr lang="en-US" sz="2000" dirty="0">
                        <a:solidFill>
                          <a:schemeClr val="bg1">
                            <a:lumMod val="65000"/>
                          </a:schemeClr>
                        </a:solidFill>
                      </a:endParaRPr>
                    </a:p>
                  </a:txBody>
                  <a:tcPr anchor="ctr"/>
                </a:tc>
                <a:tc rowSpan="2">
                  <a:txBody>
                    <a:bodyPr/>
                    <a:lstStyle/>
                    <a:p>
                      <a:pPr algn="ctr"/>
                      <a:r>
                        <a:rPr lang="en-US" sz="2000" dirty="0" smtClean="0">
                          <a:solidFill>
                            <a:schemeClr val="bg1">
                              <a:lumMod val="65000"/>
                            </a:schemeClr>
                          </a:solidFill>
                        </a:rPr>
                        <a:t>74</a:t>
                      </a: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64.9</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101</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86.5</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93</a:t>
                      </a:r>
                      <a:endParaRPr lang="en-US" sz="2000" dirty="0">
                        <a:solidFill>
                          <a:schemeClr val="bg1">
                            <a:lumMod val="65000"/>
                          </a:schemeClr>
                        </a:solidFill>
                      </a:endParaRPr>
                    </a:p>
                  </a:txBody>
                  <a:tcPr anchor="ctr"/>
                </a:tc>
              </a:tr>
              <a:tr h="376136">
                <a:tc rowSpan="2">
                  <a:txBody>
                    <a:bodyPr/>
                    <a:lstStyle/>
                    <a:p>
                      <a:pPr algn="ctr"/>
                      <a:r>
                        <a:rPr lang="en-US" sz="2000" dirty="0" smtClean="0">
                          <a:solidFill>
                            <a:schemeClr val="bg1">
                              <a:lumMod val="65000"/>
                            </a:schemeClr>
                          </a:solidFill>
                        </a:rPr>
                        <a:t>2 – 3</a:t>
                      </a:r>
                      <a:endParaRPr lang="en-US" sz="2000" dirty="0">
                        <a:solidFill>
                          <a:schemeClr val="bg1">
                            <a:lumMod val="65000"/>
                          </a:schemeClr>
                        </a:solidFill>
                      </a:endParaRPr>
                    </a:p>
                  </a:txBody>
                  <a:tcPr anchor="ctr"/>
                </a:tc>
                <a:tc rowSpan="2">
                  <a:txBody>
                    <a:bodyPr/>
                    <a:lstStyle/>
                    <a:p>
                      <a:pPr algn="ctr"/>
                      <a:r>
                        <a:rPr lang="en-US" sz="2000" dirty="0" smtClean="0">
                          <a:solidFill>
                            <a:schemeClr val="bg1">
                              <a:lumMod val="65000"/>
                            </a:schemeClr>
                          </a:solidFill>
                        </a:rPr>
                        <a:t>36</a:t>
                      </a: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50.0</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186</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75.0</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138</a:t>
                      </a:r>
                      <a:endParaRPr lang="en-US" sz="2000" dirty="0">
                        <a:solidFill>
                          <a:schemeClr val="bg1">
                            <a:lumMod val="65000"/>
                          </a:schemeClr>
                        </a:solidFill>
                      </a:endParaRPr>
                    </a:p>
                  </a:txBody>
                  <a:tcPr anchor="ctr"/>
                </a:tc>
              </a:tr>
              <a:tr h="376136">
                <a:tc rowSpan="2">
                  <a:txBody>
                    <a:bodyPr/>
                    <a:lstStyle/>
                    <a:p>
                      <a:pPr algn="ctr"/>
                      <a:r>
                        <a:rPr lang="en-US" sz="2000" dirty="0" smtClean="0">
                          <a:solidFill>
                            <a:schemeClr val="bg1">
                              <a:lumMod val="65000"/>
                            </a:schemeClr>
                          </a:solidFill>
                        </a:rPr>
                        <a:t>3 – 4</a:t>
                      </a:r>
                      <a:endParaRPr lang="en-US" sz="2000" dirty="0">
                        <a:solidFill>
                          <a:schemeClr val="bg1">
                            <a:lumMod val="65000"/>
                          </a:schemeClr>
                        </a:solidFill>
                      </a:endParaRPr>
                    </a:p>
                  </a:txBody>
                  <a:tcPr anchor="ctr"/>
                </a:tc>
                <a:tc rowSpan="2">
                  <a:txBody>
                    <a:bodyPr/>
                    <a:lstStyle/>
                    <a:p>
                      <a:pPr algn="ctr"/>
                      <a:r>
                        <a:rPr lang="en-US" sz="2000" dirty="0" smtClean="0">
                          <a:solidFill>
                            <a:schemeClr val="bg1">
                              <a:lumMod val="65000"/>
                            </a:schemeClr>
                          </a:solidFill>
                        </a:rPr>
                        <a:t>558</a:t>
                      </a: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66.5</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104</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83.5</a:t>
                      </a:r>
                      <a:endParaRPr lang="en-US" sz="2000" dirty="0">
                        <a:solidFill>
                          <a:schemeClr val="bg1">
                            <a:lumMod val="65000"/>
                          </a:schemeClr>
                        </a:solidFill>
                      </a:endParaRPr>
                    </a:p>
                  </a:txBody>
                  <a:tcPr anchor="ctr"/>
                </a:tc>
                <a:tc>
                  <a:txBody>
                    <a:bodyPr/>
                    <a:lstStyle/>
                    <a:p>
                      <a:pPr algn="ctr"/>
                      <a:endParaRPr lang="en-US" sz="2000" dirty="0">
                        <a:solidFill>
                          <a:schemeClr val="bg1">
                            <a:lumMod val="65000"/>
                          </a:schemeClr>
                        </a:solidFill>
                      </a:endParaRPr>
                    </a:p>
                  </a:txBody>
                  <a:tcPr anchor="ctr"/>
                </a:tc>
                <a:tc>
                  <a:txBody>
                    <a:bodyPr/>
                    <a:lstStyle/>
                    <a:p>
                      <a:pPr algn="ctr"/>
                      <a:r>
                        <a:rPr lang="en-US" sz="2000" dirty="0" smtClean="0">
                          <a:solidFill>
                            <a:schemeClr val="bg1">
                              <a:lumMod val="65000"/>
                            </a:schemeClr>
                          </a:solidFill>
                        </a:rPr>
                        <a:t>119</a:t>
                      </a:r>
                      <a:endParaRPr lang="en-US" sz="2000" dirty="0">
                        <a:solidFill>
                          <a:schemeClr val="bg1">
                            <a:lumMod val="65000"/>
                          </a:schemeClr>
                        </a:solidFill>
                      </a:endParaRPr>
                    </a:p>
                  </a:txBody>
                  <a:tcPr anchor="ctr"/>
                </a:tc>
              </a:tr>
              <a:tr h="376136">
                <a:tc rowSpan="2">
                  <a:txBody>
                    <a:bodyPr/>
                    <a:lstStyle/>
                    <a:p>
                      <a:pPr algn="ctr"/>
                      <a:r>
                        <a:rPr lang="en-US" sz="2000" dirty="0" smtClean="0"/>
                        <a:t>&gt;</a:t>
                      </a:r>
                      <a:r>
                        <a:rPr lang="en-US" sz="2000" baseline="0" dirty="0" smtClean="0"/>
                        <a:t> 4</a:t>
                      </a:r>
                      <a:r>
                        <a:rPr lang="en-US" sz="2000" dirty="0" smtClean="0"/>
                        <a:t> </a:t>
                      </a:r>
                      <a:endParaRPr lang="en-US" sz="2000" dirty="0"/>
                    </a:p>
                  </a:txBody>
                  <a:tcPr anchor="ctr"/>
                </a:tc>
                <a:tc rowSpan="2">
                  <a:txBody>
                    <a:bodyPr/>
                    <a:lstStyle/>
                    <a:p>
                      <a:pPr algn="ctr"/>
                      <a:r>
                        <a:rPr lang="en-US" sz="2000" dirty="0" smtClean="0"/>
                        <a:t>164</a:t>
                      </a:r>
                      <a:endParaRPr lang="en-US" sz="2000" dirty="0"/>
                    </a:p>
                  </a:txBody>
                  <a:tcPr anchor="ctr"/>
                </a:tc>
                <a:tc>
                  <a:txBody>
                    <a:bodyPr/>
                    <a:lstStyle/>
                    <a:p>
                      <a:pPr algn="ctr"/>
                      <a:r>
                        <a:rPr lang="en-US" sz="2000" dirty="0" smtClean="0">
                          <a:solidFill>
                            <a:srgbClr val="FF0000"/>
                          </a:solidFill>
                        </a:rPr>
                        <a:t>86.6</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c>
                  <a:txBody>
                    <a:bodyPr/>
                    <a:lstStyle/>
                    <a:p>
                      <a:pPr algn="ctr"/>
                      <a:r>
                        <a:rPr lang="en-US" sz="2000" dirty="0" smtClean="0">
                          <a:solidFill>
                            <a:srgbClr val="FF0000"/>
                          </a:solidFill>
                        </a:rPr>
                        <a:t>70</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89.6</a:t>
                      </a:r>
                      <a:endParaRPr lang="en-US" sz="2000" dirty="0">
                        <a:solidFill>
                          <a:schemeClr val="accent1"/>
                        </a:solidFill>
                      </a:endParaRPr>
                    </a:p>
                  </a:txBody>
                  <a:tcPr anchor="ct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80</a:t>
                      </a:r>
                      <a:endParaRPr lang="en-US" sz="2000" dirty="0">
                        <a:solidFill>
                          <a:schemeClr val="accent1"/>
                        </a:solidFill>
                      </a:endParaRPr>
                    </a:p>
                  </a:txBody>
                  <a:tcPr anchor="ctr"/>
                </a:tc>
              </a:tr>
              <a:tr h="376136">
                <a:tc rowSpan="2">
                  <a:txBody>
                    <a:bodyPr/>
                    <a:lstStyle/>
                    <a:p>
                      <a:pPr algn="ctr"/>
                      <a:r>
                        <a:rPr lang="en-US" sz="2000" b="1" baseline="0" dirty="0" smtClean="0">
                          <a:solidFill>
                            <a:schemeClr val="bg1">
                              <a:lumMod val="65000"/>
                            </a:schemeClr>
                          </a:solidFill>
                        </a:rPr>
                        <a:t>all</a:t>
                      </a:r>
                      <a:endParaRPr lang="en-US" sz="2000" b="1" dirty="0">
                        <a:solidFill>
                          <a:schemeClr val="bg1">
                            <a:lumMod val="65000"/>
                          </a:schemeClr>
                        </a:solidFill>
                      </a:endParaRPr>
                    </a:p>
                  </a:txBody>
                  <a:tcPr anchor="ctr"/>
                </a:tc>
                <a:tc rowSpan="2">
                  <a:txBody>
                    <a:bodyPr/>
                    <a:lstStyle/>
                    <a:p>
                      <a:pPr algn="ctr"/>
                      <a:r>
                        <a:rPr lang="en-US" sz="2000" b="1" dirty="0" smtClean="0">
                          <a:solidFill>
                            <a:schemeClr val="bg1">
                              <a:lumMod val="65000"/>
                            </a:schemeClr>
                          </a:solidFill>
                        </a:rPr>
                        <a:t>832</a:t>
                      </a:r>
                      <a:endParaRPr lang="en-US" sz="2000" b="1" dirty="0">
                        <a:solidFill>
                          <a:schemeClr val="bg1">
                            <a:lumMod val="65000"/>
                          </a:schemeClr>
                        </a:solidFill>
                      </a:endParaRPr>
                    </a:p>
                  </a:txBody>
                  <a:tcPr anchor="ctr"/>
                </a:tc>
                <a:tc>
                  <a:txBody>
                    <a:bodyPr/>
                    <a:lstStyle/>
                    <a:p>
                      <a:pPr algn="ctr"/>
                      <a:r>
                        <a:rPr lang="en-US" sz="2000" b="1" dirty="0" smtClean="0">
                          <a:solidFill>
                            <a:schemeClr val="bg1">
                              <a:lumMod val="65000"/>
                            </a:schemeClr>
                          </a:solidFill>
                        </a:rPr>
                        <a:t>69.7</a:t>
                      </a:r>
                      <a:endParaRPr lang="en-US" sz="2000" b="1" dirty="0">
                        <a:solidFill>
                          <a:schemeClr val="bg1">
                            <a:lumMod val="65000"/>
                          </a:schemeClr>
                        </a:solidFill>
                      </a:endParaRPr>
                    </a:p>
                  </a:txBody>
                  <a:tcPr anchor="ctr"/>
                </a:tc>
                <a:tc>
                  <a:txBody>
                    <a:bodyPr/>
                    <a:lstStyle/>
                    <a:p>
                      <a:pPr algn="ctr"/>
                      <a:endParaRPr lang="en-US" sz="2000" b="1" dirty="0">
                        <a:solidFill>
                          <a:schemeClr val="bg1">
                            <a:lumMod val="65000"/>
                          </a:schemeClr>
                        </a:solidFill>
                      </a:endParaRPr>
                    </a:p>
                  </a:txBody>
                  <a:tcPr anchor="ctr"/>
                </a:tc>
                <a:tc>
                  <a:txBody>
                    <a:bodyPr/>
                    <a:lstStyle/>
                    <a:p>
                      <a:pPr algn="ctr"/>
                      <a:r>
                        <a:rPr lang="en-US" sz="2000" b="1" dirty="0" smtClean="0">
                          <a:solidFill>
                            <a:schemeClr val="bg1">
                              <a:lumMod val="65000"/>
                            </a:schemeClr>
                          </a:solidFill>
                        </a:rPr>
                        <a:t>99</a:t>
                      </a:r>
                      <a:endParaRPr lang="en-US" sz="2000" b="1" dirty="0">
                        <a:solidFill>
                          <a:schemeClr val="bg1">
                            <a:lumMod val="65000"/>
                          </a:schemeClr>
                        </a:solidFill>
                      </a:endParaRPr>
                    </a:p>
                  </a:txBody>
                  <a:tcPr anchor="ctr"/>
                </a:tc>
                <a:tc>
                  <a:txBody>
                    <a:bodyPr/>
                    <a:lstStyle/>
                    <a:p>
                      <a:pPr algn="ctr"/>
                      <a:endParaRPr lang="en-US" sz="2000" b="1" dirty="0">
                        <a:solidFill>
                          <a:schemeClr val="bg1">
                            <a:lumMod val="65000"/>
                          </a:schemeClr>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b="1" dirty="0">
                        <a:solidFill>
                          <a:schemeClr val="bg1">
                            <a:lumMod val="65000"/>
                          </a:schemeClr>
                        </a:solidFill>
                      </a:endParaRPr>
                    </a:p>
                  </a:txBody>
                  <a:tcPr anchor="ctr"/>
                </a:tc>
                <a:tc>
                  <a:txBody>
                    <a:bodyPr/>
                    <a:lstStyle/>
                    <a:p>
                      <a:pPr algn="ctr"/>
                      <a:r>
                        <a:rPr lang="en-US" sz="2000" b="1" dirty="0" smtClean="0">
                          <a:solidFill>
                            <a:schemeClr val="bg1">
                              <a:lumMod val="65000"/>
                            </a:schemeClr>
                          </a:solidFill>
                        </a:rPr>
                        <a:t>84.6</a:t>
                      </a:r>
                      <a:endParaRPr lang="en-US" sz="2000" b="1" dirty="0">
                        <a:solidFill>
                          <a:schemeClr val="bg1">
                            <a:lumMod val="65000"/>
                          </a:schemeClr>
                        </a:solidFill>
                      </a:endParaRPr>
                    </a:p>
                  </a:txBody>
                  <a:tcPr anchor="ctr"/>
                </a:tc>
                <a:tc>
                  <a:txBody>
                    <a:bodyPr/>
                    <a:lstStyle/>
                    <a:p>
                      <a:pPr algn="ctr"/>
                      <a:endParaRPr lang="en-US" sz="2000" b="1" dirty="0">
                        <a:solidFill>
                          <a:schemeClr val="bg1">
                            <a:lumMod val="65000"/>
                          </a:schemeClr>
                        </a:solidFill>
                      </a:endParaRPr>
                    </a:p>
                  </a:txBody>
                  <a:tcPr anchor="ctr"/>
                </a:tc>
                <a:tc>
                  <a:txBody>
                    <a:bodyPr/>
                    <a:lstStyle/>
                    <a:p>
                      <a:pPr algn="ctr"/>
                      <a:r>
                        <a:rPr lang="en-US" sz="2000" b="1" dirty="0" smtClean="0">
                          <a:solidFill>
                            <a:schemeClr val="bg1">
                              <a:lumMod val="65000"/>
                            </a:schemeClr>
                          </a:solidFill>
                        </a:rPr>
                        <a:t>109</a:t>
                      </a:r>
                      <a:endParaRPr lang="en-US" sz="2000" b="1" dirty="0">
                        <a:solidFill>
                          <a:schemeClr val="bg1">
                            <a:lumMod val="65000"/>
                          </a:schemeClr>
                        </a:solidFill>
                      </a:endParaRPr>
                    </a:p>
                  </a:txBody>
                  <a:tcPr anchor="ctr"/>
                </a:tc>
              </a:tr>
            </a:tbl>
          </a:graphicData>
        </a:graphic>
      </p:graphicFrame>
      <p:sp>
        <p:nvSpPr>
          <p:cNvPr id="8" name="TextBox 7"/>
          <p:cNvSpPr txBox="1"/>
          <p:nvPr/>
        </p:nvSpPr>
        <p:spPr>
          <a:xfrm>
            <a:off x="1600200" y="381000"/>
            <a:ext cx="5942204" cy="923330"/>
          </a:xfrm>
          <a:prstGeom prst="rect">
            <a:avLst/>
          </a:prstGeom>
          <a:noFill/>
        </p:spPr>
        <p:txBody>
          <a:bodyPr wrap="none" rtlCol="0">
            <a:spAutoFit/>
          </a:bodyPr>
          <a:lstStyle/>
          <a:p>
            <a:r>
              <a:rPr lang="en-US" sz="5400" dirty="0" smtClean="0">
                <a:latin typeface="+mj-lt"/>
              </a:rPr>
              <a:t>Recall &amp; Error by m</a:t>
            </a:r>
            <a:r>
              <a:rPr lang="en-US" sz="5400" baseline="-25000" dirty="0" smtClean="0">
                <a:latin typeface="+mj-lt"/>
              </a:rPr>
              <a:t>b</a:t>
            </a:r>
            <a:endParaRPr lang="en-US" sz="5400" baseline="-25000" dirty="0">
              <a:latin typeface="+mj-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371600"/>
          <a:ext cx="8272300" cy="5273040"/>
        </p:xfrm>
        <a:graphic>
          <a:graphicData uri="http://schemas.openxmlformats.org/drawingml/2006/table">
            <a:tbl>
              <a:tblPr firstRow="1" bandRow="1">
                <a:tableStyleId>{5C22544A-7EE6-4342-B048-85BDC9FD1C3A}</a:tableStyleId>
              </a:tblPr>
              <a:tblGrid>
                <a:gridCol w="1371600"/>
                <a:gridCol w="1519881"/>
                <a:gridCol w="1223319"/>
                <a:gridCol w="1414300"/>
                <a:gridCol w="1371600"/>
                <a:gridCol w="1371600"/>
              </a:tblGrid>
              <a:tr h="457200">
                <a:tc>
                  <a:txBody>
                    <a:bodyPr/>
                    <a:lstStyle/>
                    <a:p>
                      <a:pPr algn="ctr"/>
                      <a:r>
                        <a:rPr lang="en-US" sz="2400" baseline="0" dirty="0" smtClean="0"/>
                        <a:t>m</a:t>
                      </a:r>
                      <a:r>
                        <a:rPr lang="en-US" sz="2400" baseline="-25000" dirty="0" smtClean="0"/>
                        <a:t>b</a:t>
                      </a:r>
                      <a:endParaRPr lang="en-US" sz="2400" baseline="-25000" dirty="0"/>
                    </a:p>
                  </a:txBody>
                  <a:tcPr/>
                </a:tc>
                <a:tc>
                  <a:txBody>
                    <a:bodyPr/>
                    <a:lstStyle/>
                    <a:p>
                      <a:pPr algn="ctr"/>
                      <a:r>
                        <a:rPr lang="en-US" sz="2400" baseline="0" dirty="0" smtClean="0"/>
                        <a:t>#events</a:t>
                      </a:r>
                      <a:endParaRPr lang="en-US" sz="2400" baseline="0" dirty="0"/>
                    </a:p>
                  </a:txBody>
                  <a:tcPr/>
                </a:tc>
                <a:tc gridSpan="2">
                  <a:txBody>
                    <a:bodyPr/>
                    <a:lstStyle/>
                    <a:p>
                      <a:pPr algn="ctr"/>
                      <a:r>
                        <a:rPr lang="en-US" sz="2400" dirty="0" smtClean="0"/>
                        <a:t>Recall</a:t>
                      </a:r>
                      <a:endParaRPr lang="en-US" sz="2400" dirty="0"/>
                    </a:p>
                  </a:txBody>
                  <a:tcPr/>
                </a:tc>
                <a:tc hMerge="1">
                  <a:txBody>
                    <a:bodyPr/>
                    <a:lstStyle/>
                    <a:p>
                      <a:endParaRPr lang="en-US" dirty="0"/>
                    </a:p>
                  </a:txBody>
                  <a:tcPr/>
                </a:tc>
                <a:tc gridSpan="2">
                  <a:txBody>
                    <a:bodyPr/>
                    <a:lstStyle/>
                    <a:p>
                      <a:pPr algn="ctr"/>
                      <a:r>
                        <a:rPr lang="en-US" sz="2400" dirty="0" smtClean="0"/>
                        <a:t>Error (km)</a:t>
                      </a:r>
                      <a:endParaRPr lang="en-US" sz="2400" dirty="0"/>
                    </a:p>
                  </a:txBody>
                  <a:tcPr/>
                </a:tc>
                <a:tc hMerge="1">
                  <a:txBody>
                    <a:bodyPr/>
                    <a:lstStyle/>
                    <a:p>
                      <a:endParaRPr lang="en-US" dirty="0"/>
                    </a:p>
                  </a:txBody>
                  <a:tcPr/>
                </a:tc>
              </a:tr>
              <a:tr h="329119">
                <a:tc rowSpan="2">
                  <a:txBody>
                    <a:bodyPr/>
                    <a:lstStyle/>
                    <a:p>
                      <a:pPr algn="ctr"/>
                      <a:endParaRPr lang="en-US" sz="2400" baseline="-25000" dirty="0"/>
                    </a:p>
                  </a:txBody>
                  <a:tcPr anchor="ctr"/>
                </a:tc>
                <a:tc rowSpan="2">
                  <a:txBody>
                    <a:bodyPr/>
                    <a:lstStyle/>
                    <a:p>
                      <a:pPr algn="ctr"/>
                      <a:endParaRPr lang="en-US" sz="2400" baseline="0" dirty="0"/>
                    </a:p>
                  </a:txBody>
                  <a:tcPr anchor="ctr"/>
                </a:tc>
                <a:tc>
                  <a:txBody>
                    <a:bodyPr/>
                    <a:lstStyle/>
                    <a:p>
                      <a:pPr algn="ctr"/>
                      <a:r>
                        <a:rPr lang="en-US" sz="2000" dirty="0" smtClean="0">
                          <a:solidFill>
                            <a:srgbClr val="FF0000"/>
                          </a:solidFill>
                        </a:rPr>
                        <a:t>SEL3</a:t>
                      </a:r>
                      <a:endParaRPr lang="en-US" sz="2000" dirty="0">
                        <a:solidFill>
                          <a:srgbClr val="FF0000"/>
                        </a:solidFill>
                      </a:endParaRPr>
                    </a:p>
                  </a:txBody>
                  <a:tcPr anchor="ctr"/>
                </a:tc>
                <a:tc>
                  <a:txBody>
                    <a:bodyPr/>
                    <a:lstStyle/>
                    <a:p>
                      <a:pPr algn="ctr"/>
                      <a:endParaRPr lang="en-US" dirty="0"/>
                    </a:p>
                  </a:txBody>
                  <a:tcPr anchor="ctr"/>
                </a:tc>
                <a:tc>
                  <a:txBody>
                    <a:bodyPr/>
                    <a:lstStyle/>
                    <a:p>
                      <a:pPr algn="ctr"/>
                      <a:r>
                        <a:rPr lang="en-US" sz="2000" dirty="0" smtClean="0">
                          <a:solidFill>
                            <a:srgbClr val="FF0000"/>
                          </a:solidFill>
                        </a:rPr>
                        <a:t>SEL3</a:t>
                      </a:r>
                      <a:endParaRPr lang="en-US" sz="2000" dirty="0">
                        <a:solidFill>
                          <a:srgbClr val="FF0000"/>
                        </a:solidFill>
                      </a:endParaRPr>
                    </a:p>
                  </a:txBody>
                  <a:tcPr anchor="ctr"/>
                </a:tc>
                <a:tc>
                  <a:txBody>
                    <a:bodyPr/>
                    <a:lstStyle/>
                    <a:p>
                      <a:pPr algn="ctr"/>
                      <a:endParaRPr lang="en-US" dirty="0"/>
                    </a:p>
                  </a:txBody>
                  <a:tcPr anchor="ctr"/>
                </a:tc>
              </a:tr>
              <a:tr h="317122">
                <a:tc vMerge="1">
                  <a:txBody>
                    <a:bodyPr/>
                    <a:lstStyle/>
                    <a:p>
                      <a:endParaRPr lang="en-US"/>
                    </a:p>
                  </a:txBody>
                  <a:tcPr/>
                </a:tc>
                <a:tc vMerge="1">
                  <a:txBody>
                    <a:bodyPr/>
                    <a:lstStyle/>
                    <a:p>
                      <a:endParaRPr lang="en-US"/>
                    </a:p>
                  </a:txBody>
                  <a:tcPr/>
                </a:tc>
                <a:tc>
                  <a:txBody>
                    <a:bodyPr/>
                    <a:lstStyle/>
                    <a:p>
                      <a:pPr algn="ctr"/>
                      <a:endParaRPr lang="en-US" sz="2400" dirty="0"/>
                    </a:p>
                  </a:txBody>
                  <a:tcPr anchor="ctr"/>
                </a:tc>
                <a:tc>
                  <a:txBody>
                    <a:bodyPr/>
                    <a:lstStyle/>
                    <a:p>
                      <a:pPr algn="ctr"/>
                      <a:r>
                        <a:rPr lang="en-US" sz="2000" dirty="0" smtClean="0">
                          <a:solidFill>
                            <a:schemeClr val="accent1"/>
                          </a:solidFill>
                        </a:rPr>
                        <a:t>NET-VISA</a:t>
                      </a:r>
                      <a:endParaRPr lang="en-US" sz="2000" dirty="0">
                        <a:solidFill>
                          <a:schemeClr val="accent1"/>
                        </a:solidFill>
                      </a:endParaRPr>
                    </a:p>
                  </a:txBody>
                  <a:tcPr anchor="ctr"/>
                </a:tc>
                <a:tc>
                  <a:txBody>
                    <a:bodyPr/>
                    <a:lstStyle/>
                    <a:p>
                      <a:pPr algn="ctr"/>
                      <a:endParaRPr lang="en-US" sz="2400" dirty="0"/>
                    </a:p>
                  </a:txBody>
                  <a:tcPr anchor="ctr"/>
                </a:tc>
                <a:tc>
                  <a:txBody>
                    <a:bodyPr/>
                    <a:lstStyle/>
                    <a:p>
                      <a:pPr algn="ctr"/>
                      <a:r>
                        <a:rPr lang="en-US" sz="2000" dirty="0" smtClean="0">
                          <a:solidFill>
                            <a:schemeClr val="accent1"/>
                          </a:solidFill>
                        </a:rPr>
                        <a:t>NET-VISA</a:t>
                      </a:r>
                      <a:endParaRPr lang="en-US" sz="2000" dirty="0">
                        <a:solidFill>
                          <a:schemeClr val="accent1"/>
                        </a:solidFill>
                      </a:endParaRPr>
                    </a:p>
                  </a:txBody>
                  <a:tcPr anchor="ctr"/>
                </a:tc>
              </a:tr>
              <a:tr h="376136">
                <a:tc rowSpan="2">
                  <a:txBody>
                    <a:bodyPr/>
                    <a:lstStyle/>
                    <a:p>
                      <a:pPr algn="ctr"/>
                      <a:r>
                        <a:rPr lang="en-US" sz="2000" dirty="0" smtClean="0"/>
                        <a:t>0 – 2</a:t>
                      </a:r>
                      <a:endParaRPr lang="en-US" sz="2000" dirty="0"/>
                    </a:p>
                  </a:txBody>
                  <a:tcPr anchor="ctr"/>
                </a:tc>
                <a:tc rowSpan="2">
                  <a:txBody>
                    <a:bodyPr/>
                    <a:lstStyle/>
                    <a:p>
                      <a:pPr algn="ctr"/>
                      <a:r>
                        <a:rPr lang="en-US" sz="2000" dirty="0" smtClean="0"/>
                        <a:t>74</a:t>
                      </a:r>
                      <a:endParaRPr lang="en-US" sz="2000" dirty="0"/>
                    </a:p>
                  </a:txBody>
                  <a:tcPr anchor="ctr"/>
                </a:tc>
                <a:tc>
                  <a:txBody>
                    <a:bodyPr/>
                    <a:lstStyle/>
                    <a:p>
                      <a:pPr algn="ctr"/>
                      <a:r>
                        <a:rPr lang="en-US" sz="2000" dirty="0" smtClean="0">
                          <a:solidFill>
                            <a:srgbClr val="FF0000"/>
                          </a:solidFill>
                        </a:rPr>
                        <a:t>64.9</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c>
                  <a:txBody>
                    <a:bodyPr/>
                    <a:lstStyle/>
                    <a:p>
                      <a:pPr algn="ctr"/>
                      <a:r>
                        <a:rPr lang="en-US" sz="2000" dirty="0" smtClean="0">
                          <a:solidFill>
                            <a:srgbClr val="FF0000"/>
                          </a:solidFill>
                        </a:rPr>
                        <a:t>101</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86.5</a:t>
                      </a:r>
                      <a:endParaRPr lang="en-US" sz="2000" dirty="0">
                        <a:solidFill>
                          <a:schemeClr val="accent1"/>
                        </a:solidFill>
                      </a:endParaRPr>
                    </a:p>
                  </a:txBody>
                  <a:tcPr anchor="ct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93</a:t>
                      </a:r>
                      <a:endParaRPr lang="en-US" sz="2000" dirty="0">
                        <a:solidFill>
                          <a:schemeClr val="accent1"/>
                        </a:solidFill>
                      </a:endParaRPr>
                    </a:p>
                  </a:txBody>
                  <a:tcPr anchor="ctr"/>
                </a:tc>
              </a:tr>
              <a:tr h="376136">
                <a:tc rowSpan="2">
                  <a:txBody>
                    <a:bodyPr/>
                    <a:lstStyle/>
                    <a:p>
                      <a:pPr algn="ctr"/>
                      <a:r>
                        <a:rPr lang="en-US" sz="2000" dirty="0" smtClean="0"/>
                        <a:t>2 – 3</a:t>
                      </a:r>
                      <a:endParaRPr lang="en-US" sz="2000" dirty="0"/>
                    </a:p>
                  </a:txBody>
                  <a:tcPr anchor="ctr"/>
                </a:tc>
                <a:tc rowSpan="2">
                  <a:txBody>
                    <a:bodyPr/>
                    <a:lstStyle/>
                    <a:p>
                      <a:pPr algn="ctr"/>
                      <a:r>
                        <a:rPr lang="en-US" sz="2000" dirty="0" smtClean="0"/>
                        <a:t>36</a:t>
                      </a:r>
                      <a:endParaRPr lang="en-US" sz="2000" dirty="0"/>
                    </a:p>
                  </a:txBody>
                  <a:tcPr anchor="ctr"/>
                </a:tc>
                <a:tc>
                  <a:txBody>
                    <a:bodyPr/>
                    <a:lstStyle/>
                    <a:p>
                      <a:pPr algn="ctr"/>
                      <a:r>
                        <a:rPr lang="en-US" sz="2000" dirty="0" smtClean="0">
                          <a:solidFill>
                            <a:srgbClr val="FF0000"/>
                          </a:solidFill>
                        </a:rPr>
                        <a:t>50.0</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c>
                  <a:txBody>
                    <a:bodyPr/>
                    <a:lstStyle/>
                    <a:p>
                      <a:pPr algn="ctr"/>
                      <a:r>
                        <a:rPr lang="en-US" sz="2000" dirty="0" smtClean="0">
                          <a:solidFill>
                            <a:srgbClr val="FF0000"/>
                          </a:solidFill>
                        </a:rPr>
                        <a:t>186</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75.0</a:t>
                      </a:r>
                      <a:endParaRPr lang="en-US" sz="2000" dirty="0">
                        <a:solidFill>
                          <a:schemeClr val="accent1"/>
                        </a:solidFill>
                      </a:endParaRPr>
                    </a:p>
                  </a:txBody>
                  <a:tcPr anchor="ct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138</a:t>
                      </a:r>
                      <a:endParaRPr lang="en-US" sz="2000" dirty="0">
                        <a:solidFill>
                          <a:schemeClr val="accent1"/>
                        </a:solidFill>
                      </a:endParaRPr>
                    </a:p>
                  </a:txBody>
                  <a:tcPr anchor="ctr"/>
                </a:tc>
              </a:tr>
              <a:tr h="376136">
                <a:tc rowSpan="2">
                  <a:txBody>
                    <a:bodyPr/>
                    <a:lstStyle/>
                    <a:p>
                      <a:pPr algn="ctr"/>
                      <a:r>
                        <a:rPr lang="en-US" sz="2000" dirty="0" smtClean="0"/>
                        <a:t>3 – 4</a:t>
                      </a:r>
                      <a:endParaRPr lang="en-US" sz="2000" dirty="0"/>
                    </a:p>
                  </a:txBody>
                  <a:tcPr anchor="ctr"/>
                </a:tc>
                <a:tc rowSpan="2">
                  <a:txBody>
                    <a:bodyPr/>
                    <a:lstStyle/>
                    <a:p>
                      <a:pPr algn="ctr"/>
                      <a:r>
                        <a:rPr lang="en-US" sz="2000" dirty="0" smtClean="0"/>
                        <a:t>558</a:t>
                      </a:r>
                      <a:endParaRPr lang="en-US" sz="2000" dirty="0"/>
                    </a:p>
                  </a:txBody>
                  <a:tcPr anchor="ctr"/>
                </a:tc>
                <a:tc>
                  <a:txBody>
                    <a:bodyPr/>
                    <a:lstStyle/>
                    <a:p>
                      <a:pPr algn="ctr"/>
                      <a:r>
                        <a:rPr lang="en-US" sz="2000" dirty="0" smtClean="0">
                          <a:solidFill>
                            <a:srgbClr val="FF0000"/>
                          </a:solidFill>
                        </a:rPr>
                        <a:t>66.5</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c>
                  <a:txBody>
                    <a:bodyPr/>
                    <a:lstStyle/>
                    <a:p>
                      <a:pPr algn="ctr"/>
                      <a:r>
                        <a:rPr lang="en-US" sz="2000" dirty="0" smtClean="0">
                          <a:solidFill>
                            <a:srgbClr val="FF0000"/>
                          </a:solidFill>
                        </a:rPr>
                        <a:t>104</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83.5</a:t>
                      </a:r>
                      <a:endParaRPr lang="en-US" sz="2000" dirty="0">
                        <a:solidFill>
                          <a:schemeClr val="accent1"/>
                        </a:solidFill>
                      </a:endParaRPr>
                    </a:p>
                  </a:txBody>
                  <a:tcPr anchor="ct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119</a:t>
                      </a:r>
                      <a:endParaRPr lang="en-US" sz="2000" dirty="0">
                        <a:solidFill>
                          <a:schemeClr val="accent1"/>
                        </a:solidFill>
                      </a:endParaRPr>
                    </a:p>
                  </a:txBody>
                  <a:tcPr anchor="ctr"/>
                </a:tc>
              </a:tr>
              <a:tr h="376136">
                <a:tc rowSpan="2">
                  <a:txBody>
                    <a:bodyPr/>
                    <a:lstStyle/>
                    <a:p>
                      <a:pPr algn="ctr"/>
                      <a:r>
                        <a:rPr lang="en-US" sz="2000" dirty="0" smtClean="0"/>
                        <a:t>&gt;</a:t>
                      </a:r>
                      <a:r>
                        <a:rPr lang="en-US" sz="2000" baseline="0" dirty="0" smtClean="0"/>
                        <a:t> 4</a:t>
                      </a:r>
                      <a:r>
                        <a:rPr lang="en-US" sz="2000" dirty="0" smtClean="0"/>
                        <a:t> </a:t>
                      </a:r>
                      <a:endParaRPr lang="en-US" sz="2000" dirty="0"/>
                    </a:p>
                  </a:txBody>
                  <a:tcPr anchor="ctr"/>
                </a:tc>
                <a:tc rowSpan="2">
                  <a:txBody>
                    <a:bodyPr/>
                    <a:lstStyle/>
                    <a:p>
                      <a:pPr algn="ctr"/>
                      <a:r>
                        <a:rPr lang="en-US" sz="2000" dirty="0" smtClean="0"/>
                        <a:t>164</a:t>
                      </a:r>
                      <a:endParaRPr lang="en-US" sz="2000" dirty="0"/>
                    </a:p>
                  </a:txBody>
                  <a:tcPr anchor="ctr"/>
                </a:tc>
                <a:tc>
                  <a:txBody>
                    <a:bodyPr/>
                    <a:lstStyle/>
                    <a:p>
                      <a:pPr algn="ctr"/>
                      <a:r>
                        <a:rPr lang="en-US" sz="2000" dirty="0" smtClean="0">
                          <a:solidFill>
                            <a:srgbClr val="FF0000"/>
                          </a:solidFill>
                        </a:rPr>
                        <a:t>86.6</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c>
                  <a:txBody>
                    <a:bodyPr/>
                    <a:lstStyle/>
                    <a:p>
                      <a:pPr algn="ctr"/>
                      <a:r>
                        <a:rPr lang="en-US" sz="2000" dirty="0" smtClean="0">
                          <a:solidFill>
                            <a:srgbClr val="FF0000"/>
                          </a:solidFill>
                        </a:rPr>
                        <a:t>70</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89.6</a:t>
                      </a:r>
                      <a:endParaRPr lang="en-US" sz="2000" dirty="0">
                        <a:solidFill>
                          <a:schemeClr val="accent1"/>
                        </a:solidFill>
                      </a:endParaRPr>
                    </a:p>
                  </a:txBody>
                  <a:tcPr anchor="ct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80</a:t>
                      </a:r>
                      <a:endParaRPr lang="en-US" sz="2000" dirty="0">
                        <a:solidFill>
                          <a:schemeClr val="accent1"/>
                        </a:solidFill>
                      </a:endParaRPr>
                    </a:p>
                  </a:txBody>
                  <a:tcPr anchor="ctr"/>
                </a:tc>
              </a:tr>
              <a:tr h="376136">
                <a:tc rowSpan="2">
                  <a:txBody>
                    <a:bodyPr/>
                    <a:lstStyle/>
                    <a:p>
                      <a:pPr algn="ctr"/>
                      <a:r>
                        <a:rPr lang="en-US" sz="2000" b="1" baseline="0" dirty="0" smtClean="0"/>
                        <a:t>all</a:t>
                      </a:r>
                      <a:endParaRPr lang="en-US" sz="2000" b="1" dirty="0"/>
                    </a:p>
                  </a:txBody>
                  <a:tcPr anchor="ctr"/>
                </a:tc>
                <a:tc rowSpan="2">
                  <a:txBody>
                    <a:bodyPr/>
                    <a:lstStyle/>
                    <a:p>
                      <a:pPr algn="ctr"/>
                      <a:r>
                        <a:rPr lang="en-US" sz="2000" b="1" dirty="0" smtClean="0"/>
                        <a:t>832</a:t>
                      </a:r>
                      <a:endParaRPr lang="en-US" sz="2000" b="1" dirty="0"/>
                    </a:p>
                  </a:txBody>
                  <a:tcPr anchor="ctr"/>
                </a:tc>
                <a:tc>
                  <a:txBody>
                    <a:bodyPr/>
                    <a:lstStyle/>
                    <a:p>
                      <a:pPr algn="ctr"/>
                      <a:r>
                        <a:rPr lang="en-US" sz="2000" b="1" dirty="0" smtClean="0">
                          <a:solidFill>
                            <a:srgbClr val="FF0000"/>
                          </a:solidFill>
                        </a:rPr>
                        <a:t>69.7</a:t>
                      </a:r>
                      <a:endParaRPr lang="en-US" sz="2000" b="1" dirty="0">
                        <a:solidFill>
                          <a:srgbClr val="FF0000"/>
                        </a:solidFill>
                      </a:endParaRPr>
                    </a:p>
                  </a:txBody>
                  <a:tcPr anchor="ctr"/>
                </a:tc>
                <a:tc>
                  <a:txBody>
                    <a:bodyPr/>
                    <a:lstStyle/>
                    <a:p>
                      <a:pPr algn="ctr"/>
                      <a:endParaRPr lang="en-US" sz="2000" b="1" dirty="0">
                        <a:solidFill>
                          <a:schemeClr val="accent1"/>
                        </a:solidFill>
                      </a:endParaRPr>
                    </a:p>
                  </a:txBody>
                  <a:tcPr anchor="ctr"/>
                </a:tc>
                <a:tc>
                  <a:txBody>
                    <a:bodyPr/>
                    <a:lstStyle/>
                    <a:p>
                      <a:pPr algn="ctr"/>
                      <a:r>
                        <a:rPr lang="en-US" sz="2000" b="1" dirty="0" smtClean="0">
                          <a:solidFill>
                            <a:srgbClr val="FF0000"/>
                          </a:solidFill>
                        </a:rPr>
                        <a:t>99</a:t>
                      </a:r>
                      <a:endParaRPr lang="en-US" sz="2000" b="1" dirty="0">
                        <a:solidFill>
                          <a:srgbClr val="FF0000"/>
                        </a:solidFill>
                      </a:endParaRPr>
                    </a:p>
                  </a:txBody>
                  <a:tcPr anchor="ctr"/>
                </a:tc>
                <a:tc>
                  <a:txBody>
                    <a:bodyPr/>
                    <a:lstStyle/>
                    <a:p>
                      <a:pPr algn="ctr"/>
                      <a:endParaRPr lang="en-US" sz="2000" b="1" dirty="0">
                        <a:solidFill>
                          <a:schemeClr val="accent1"/>
                        </a:solidFill>
                      </a:endParaRPr>
                    </a:p>
                  </a:txBody>
                  <a:tcPr anchor="ctr"/>
                </a:tc>
              </a:tr>
              <a:tr h="376136">
                <a:tc vMerge="1">
                  <a:txBody>
                    <a:bodyPr/>
                    <a:lstStyle/>
                    <a:p>
                      <a:endParaRPr lang="en-US" dirty="0"/>
                    </a:p>
                  </a:txBody>
                  <a:tcPr/>
                </a:tc>
                <a:tc vMerge="1">
                  <a:txBody>
                    <a:bodyPr/>
                    <a:lstStyle/>
                    <a:p>
                      <a:endParaRPr lang="en-US"/>
                    </a:p>
                  </a:txBody>
                  <a:tcPr/>
                </a:tc>
                <a:tc>
                  <a:txBody>
                    <a:bodyPr/>
                    <a:lstStyle/>
                    <a:p>
                      <a:pPr algn="ctr"/>
                      <a:endParaRPr lang="en-US" sz="2000" b="1" dirty="0">
                        <a:solidFill>
                          <a:srgbClr val="FF0000"/>
                        </a:solidFill>
                      </a:endParaRPr>
                    </a:p>
                  </a:txBody>
                  <a:tcPr anchor="ctr"/>
                </a:tc>
                <a:tc>
                  <a:txBody>
                    <a:bodyPr/>
                    <a:lstStyle/>
                    <a:p>
                      <a:pPr algn="ctr"/>
                      <a:r>
                        <a:rPr lang="en-US" sz="2000" b="1" dirty="0" smtClean="0">
                          <a:solidFill>
                            <a:schemeClr val="accent1"/>
                          </a:solidFill>
                        </a:rPr>
                        <a:t>84.6</a:t>
                      </a:r>
                      <a:endParaRPr lang="en-US" sz="2000" b="1" dirty="0">
                        <a:solidFill>
                          <a:schemeClr val="accent1"/>
                        </a:solidFill>
                      </a:endParaRPr>
                    </a:p>
                  </a:txBody>
                  <a:tcPr anchor="ctr"/>
                </a:tc>
                <a:tc>
                  <a:txBody>
                    <a:bodyPr/>
                    <a:lstStyle/>
                    <a:p>
                      <a:pPr algn="ctr"/>
                      <a:endParaRPr lang="en-US" sz="2000" b="1" dirty="0">
                        <a:solidFill>
                          <a:srgbClr val="FF0000"/>
                        </a:solidFill>
                      </a:endParaRPr>
                    </a:p>
                  </a:txBody>
                  <a:tcPr anchor="ctr"/>
                </a:tc>
                <a:tc>
                  <a:txBody>
                    <a:bodyPr/>
                    <a:lstStyle/>
                    <a:p>
                      <a:pPr algn="ctr"/>
                      <a:r>
                        <a:rPr lang="en-US" sz="2000" b="1" dirty="0" smtClean="0">
                          <a:solidFill>
                            <a:schemeClr val="accent1"/>
                          </a:solidFill>
                        </a:rPr>
                        <a:t>109</a:t>
                      </a:r>
                      <a:endParaRPr lang="en-US" sz="2000" b="1" dirty="0">
                        <a:solidFill>
                          <a:schemeClr val="accent1"/>
                        </a:solidFill>
                      </a:endParaRPr>
                    </a:p>
                  </a:txBody>
                  <a:tcPr anchor="ctr"/>
                </a:tc>
              </a:tr>
            </a:tbl>
          </a:graphicData>
        </a:graphic>
      </p:graphicFrame>
      <p:sp>
        <p:nvSpPr>
          <p:cNvPr id="8" name="TextBox 7"/>
          <p:cNvSpPr txBox="1"/>
          <p:nvPr/>
        </p:nvSpPr>
        <p:spPr>
          <a:xfrm>
            <a:off x="1600200" y="381000"/>
            <a:ext cx="5942204" cy="923330"/>
          </a:xfrm>
          <a:prstGeom prst="rect">
            <a:avLst/>
          </a:prstGeom>
          <a:noFill/>
        </p:spPr>
        <p:txBody>
          <a:bodyPr wrap="none" rtlCol="0">
            <a:spAutoFit/>
          </a:bodyPr>
          <a:lstStyle/>
          <a:p>
            <a:r>
              <a:rPr lang="en-US" sz="5400" dirty="0" smtClean="0">
                <a:latin typeface="+mj-lt"/>
              </a:rPr>
              <a:t>Recall &amp; Error by m</a:t>
            </a:r>
            <a:r>
              <a:rPr lang="en-US" sz="5400" baseline="-25000" dirty="0" smtClean="0">
                <a:latin typeface="+mj-lt"/>
              </a:rPr>
              <a:t>b</a:t>
            </a:r>
            <a:endParaRPr lang="en-US" sz="5400" baseline="-25000" dirty="0">
              <a:latin typeface="+mj-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&amp; Recall</a:t>
            </a:r>
            <a:endParaRPr lang="en-US" dirty="0"/>
          </a:p>
        </p:txBody>
      </p:sp>
      <p:pic>
        <p:nvPicPr>
          <p:cNvPr id="4" name="Content Placeholder 3" descr="run_15_roc.png"/>
          <p:cNvPicPr>
            <a:picLocks noGrp="1" noChangeAspect="1"/>
          </p:cNvPicPr>
          <p:nvPr>
            <p:ph idx="1"/>
          </p:nvPr>
        </p:nvPicPr>
        <p:blipFill>
          <a:blip r:embed="rId3" cstate="print"/>
          <a:stretch>
            <a:fillRect/>
          </a:stretch>
        </p:blipFill>
        <p:spPr>
          <a:xfrm>
            <a:off x="1663552" y="1935163"/>
            <a:ext cx="5816895" cy="4389437"/>
          </a:xfrm>
        </p:spPr>
      </p:pic>
      <p:sp>
        <p:nvSpPr>
          <p:cNvPr id="5" name="TextBox 4"/>
          <p:cNvSpPr txBox="1"/>
          <p:nvPr/>
        </p:nvSpPr>
        <p:spPr>
          <a:xfrm>
            <a:off x="4393661" y="6488668"/>
            <a:ext cx="4240776" cy="338554"/>
          </a:xfrm>
          <a:prstGeom prst="rect">
            <a:avLst/>
          </a:prstGeom>
          <a:noFill/>
        </p:spPr>
        <p:txBody>
          <a:bodyPr wrap="none" rtlCol="0">
            <a:spAutoFit/>
          </a:bodyPr>
          <a:lstStyle/>
          <a:p>
            <a:r>
              <a:rPr lang="en-US" sz="1600" dirty="0" smtClean="0"/>
              <a:t>SEL3 extrapolation courtesy Mackey &amp; </a:t>
            </a:r>
            <a:r>
              <a:rPr lang="en-US" sz="1600" dirty="0" err="1" smtClean="0"/>
              <a:t>Kleiner</a:t>
            </a:r>
            <a:endParaRPr lang="en-US" sz="16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Evaluation Criteria</a:t>
            </a:r>
            <a:endParaRPr lang="en-US" dirty="0"/>
          </a:p>
        </p:txBody>
      </p:sp>
      <p:graphicFrame>
        <p:nvGraphicFramePr>
          <p:cNvPr id="4" name="Content Placeholder 3"/>
          <p:cNvGraphicFramePr>
            <a:graphicFrameLocks/>
          </p:cNvGraphicFramePr>
          <p:nvPr/>
        </p:nvGraphicFramePr>
        <p:xfrm>
          <a:off x="0" y="2438400"/>
          <a:ext cx="9143999" cy="3627120"/>
        </p:xfrm>
        <a:graphic>
          <a:graphicData uri="http://schemas.openxmlformats.org/drawingml/2006/table">
            <a:tbl>
              <a:tblPr firstRow="1" bandRow="1">
                <a:tableStyleId>{5C22544A-7EE6-4342-B048-85BDC9FD1C3A}</a:tableStyleId>
              </a:tblPr>
              <a:tblGrid>
                <a:gridCol w="1431904"/>
                <a:gridCol w="1268180"/>
                <a:gridCol w="1419274"/>
                <a:gridCol w="1142344"/>
                <a:gridCol w="1320681"/>
                <a:gridCol w="1280808"/>
                <a:gridCol w="1280808"/>
              </a:tblGrid>
              <a:tr h="457200">
                <a:tc>
                  <a:txBody>
                    <a:bodyPr/>
                    <a:lstStyle/>
                    <a:p>
                      <a:pPr algn="ctr"/>
                      <a:r>
                        <a:rPr lang="en-US" sz="2000" baseline="0" dirty="0" smtClean="0"/>
                        <a:t>Criteria</a:t>
                      </a:r>
                      <a:endParaRPr lang="en-US" sz="2000" baseline="-25000" dirty="0"/>
                    </a:p>
                  </a:txBody>
                  <a:tcPr/>
                </a:tc>
                <a:tc gridSpan="2">
                  <a:txBody>
                    <a:bodyPr/>
                    <a:lstStyle/>
                    <a:p>
                      <a:pPr algn="ctr"/>
                      <a:r>
                        <a:rPr lang="en-US" sz="2000" dirty="0" smtClean="0"/>
                        <a:t>Precision</a:t>
                      </a:r>
                      <a:endParaRPr lang="en-US" sz="2000" dirty="0"/>
                    </a:p>
                  </a:txBody>
                  <a:tcPr/>
                </a:tc>
                <a:tc hMerge="1">
                  <a:txBody>
                    <a:bodyPr/>
                    <a:lstStyle/>
                    <a:p>
                      <a:endParaRPr lang="en-US" dirty="0"/>
                    </a:p>
                  </a:txBody>
                  <a:tcPr/>
                </a:tc>
                <a:tc gridSpan="2">
                  <a:txBody>
                    <a:bodyPr/>
                    <a:lstStyle/>
                    <a:p>
                      <a:pPr algn="ctr"/>
                      <a:r>
                        <a:rPr lang="en-US" sz="2000" dirty="0" smtClean="0"/>
                        <a:t>Recall</a:t>
                      </a:r>
                      <a:endParaRPr lang="en-US" sz="2000" dirty="0"/>
                    </a:p>
                  </a:txBody>
                  <a:tcPr/>
                </a:tc>
                <a:tc hMerge="1">
                  <a:txBody>
                    <a:bodyPr/>
                    <a:lstStyle/>
                    <a:p>
                      <a:endParaRPr lang="en-US" dirty="0"/>
                    </a:p>
                  </a:txBody>
                  <a:tcPr/>
                </a:tc>
                <a:tc gridSpan="2">
                  <a:txBody>
                    <a:bodyPr/>
                    <a:lstStyle/>
                    <a:p>
                      <a:pPr algn="ctr"/>
                      <a:r>
                        <a:rPr lang="en-US" sz="2000" dirty="0" smtClean="0"/>
                        <a:t>Error (km)</a:t>
                      </a:r>
                      <a:endParaRPr lang="en-US" sz="2000" dirty="0"/>
                    </a:p>
                  </a:txBody>
                  <a:tcPr/>
                </a:tc>
                <a:tc hMerge="1">
                  <a:txBody>
                    <a:bodyPr/>
                    <a:lstStyle/>
                    <a:p>
                      <a:endParaRPr lang="en-US" dirty="0"/>
                    </a:p>
                  </a:txBody>
                  <a:tcPr/>
                </a:tc>
              </a:tr>
              <a:tr h="329119">
                <a:tc rowSpan="2">
                  <a:txBody>
                    <a:bodyPr/>
                    <a:lstStyle/>
                    <a:p>
                      <a:pPr algn="ctr"/>
                      <a:endParaRPr lang="en-US" sz="2000" baseline="0" dirty="0"/>
                    </a:p>
                  </a:txBody>
                  <a:tcPr anchor="ctr"/>
                </a:tc>
                <a:tc>
                  <a:txBody>
                    <a:bodyPr/>
                    <a:lstStyle/>
                    <a:p>
                      <a:pPr algn="ctr"/>
                      <a:r>
                        <a:rPr lang="en-US" sz="2000" dirty="0" smtClean="0">
                          <a:solidFill>
                            <a:srgbClr val="FF0000"/>
                          </a:solidFill>
                        </a:rPr>
                        <a:t>SEL3</a:t>
                      </a:r>
                      <a:endParaRPr lang="en-US" sz="2000" dirty="0">
                        <a:solidFill>
                          <a:srgbClr val="FF0000"/>
                        </a:solidFill>
                      </a:endParaRPr>
                    </a:p>
                  </a:txBody>
                  <a:tcPr anchor="ctr"/>
                </a:tc>
                <a:tc>
                  <a:txBody>
                    <a:bodyPr/>
                    <a:lstStyle/>
                    <a:p>
                      <a:pPr algn="ctr"/>
                      <a:endParaRPr lang="en-US" sz="2000" dirty="0"/>
                    </a:p>
                  </a:txBody>
                  <a:tcPr anchor="ctr"/>
                </a:tc>
                <a:tc>
                  <a:txBody>
                    <a:bodyPr/>
                    <a:lstStyle/>
                    <a:p>
                      <a:pPr algn="ctr"/>
                      <a:r>
                        <a:rPr lang="en-US" sz="2000" dirty="0" smtClean="0">
                          <a:solidFill>
                            <a:srgbClr val="FF0000"/>
                          </a:solidFill>
                        </a:rPr>
                        <a:t>SEL3</a:t>
                      </a:r>
                      <a:endParaRPr lang="en-US" sz="2000" dirty="0">
                        <a:solidFill>
                          <a:srgbClr val="FF0000"/>
                        </a:solidFill>
                      </a:endParaRPr>
                    </a:p>
                  </a:txBody>
                  <a:tcPr anchor="ctr"/>
                </a:tc>
                <a:tc>
                  <a:txBody>
                    <a:bodyPr/>
                    <a:lstStyle/>
                    <a:p>
                      <a:pPr algn="ctr"/>
                      <a:endParaRPr lang="en-US" sz="2000" dirty="0"/>
                    </a:p>
                  </a:txBody>
                  <a:tcPr anchor="ctr"/>
                </a:tc>
                <a:tc>
                  <a:txBody>
                    <a:bodyPr/>
                    <a:lstStyle/>
                    <a:p>
                      <a:pPr algn="ctr"/>
                      <a:r>
                        <a:rPr lang="en-US" sz="2000" dirty="0" smtClean="0">
                          <a:solidFill>
                            <a:srgbClr val="FF0000"/>
                          </a:solidFill>
                        </a:rPr>
                        <a:t>SEL3</a:t>
                      </a:r>
                      <a:endParaRPr lang="en-US" sz="2000" dirty="0">
                        <a:solidFill>
                          <a:srgbClr val="FF0000"/>
                        </a:solidFill>
                      </a:endParaRPr>
                    </a:p>
                  </a:txBody>
                  <a:tcPr anchor="ctr"/>
                </a:tc>
                <a:tc>
                  <a:txBody>
                    <a:bodyPr/>
                    <a:lstStyle/>
                    <a:p>
                      <a:pPr algn="ctr"/>
                      <a:endParaRPr lang="en-US" sz="2000" dirty="0"/>
                    </a:p>
                  </a:txBody>
                  <a:tcPr anchor="ctr"/>
                </a:tc>
              </a:tr>
              <a:tr h="317122">
                <a:tc vMerge="1">
                  <a:txBody>
                    <a:bodyPr/>
                    <a:lstStyle/>
                    <a:p>
                      <a:endParaRPr lang="en-US"/>
                    </a:p>
                  </a:txBody>
                  <a:tcPr/>
                </a:tc>
                <a:tc>
                  <a:txBody>
                    <a:bodyPr/>
                    <a:lstStyle/>
                    <a:p>
                      <a:pPr algn="ctr"/>
                      <a:endParaRPr lang="en-US" sz="2000" dirty="0"/>
                    </a:p>
                  </a:txBody>
                  <a:tcPr anchor="ctr"/>
                </a:tc>
                <a:tc>
                  <a:txBody>
                    <a:bodyPr/>
                    <a:lstStyle/>
                    <a:p>
                      <a:pPr algn="ctr"/>
                      <a:r>
                        <a:rPr lang="en-US" sz="2000" dirty="0" smtClean="0">
                          <a:solidFill>
                            <a:schemeClr val="accent1"/>
                          </a:solidFill>
                        </a:rPr>
                        <a:t>NETVISA</a:t>
                      </a:r>
                      <a:endParaRPr lang="en-US" sz="2000" dirty="0">
                        <a:solidFill>
                          <a:schemeClr val="accent1"/>
                        </a:solidFill>
                      </a:endParaRPr>
                    </a:p>
                  </a:txBody>
                  <a:tcPr anchor="ctr"/>
                </a:tc>
                <a:tc>
                  <a:txBody>
                    <a:bodyPr/>
                    <a:lstStyle/>
                    <a:p>
                      <a:pPr algn="ctr"/>
                      <a:endParaRPr lang="en-US" sz="2000" dirty="0"/>
                    </a:p>
                  </a:txBody>
                  <a:tcPr anchor="ctr"/>
                </a:tc>
                <a:tc>
                  <a:txBody>
                    <a:bodyPr/>
                    <a:lstStyle/>
                    <a:p>
                      <a:pPr algn="ctr"/>
                      <a:r>
                        <a:rPr lang="en-US" sz="2000" dirty="0" smtClean="0">
                          <a:solidFill>
                            <a:schemeClr val="accent1"/>
                          </a:solidFill>
                        </a:rPr>
                        <a:t>NETVISA</a:t>
                      </a:r>
                      <a:endParaRPr lang="en-US" sz="2000" dirty="0">
                        <a:solidFill>
                          <a:schemeClr val="accent1"/>
                        </a:solidFill>
                      </a:endParaRPr>
                    </a:p>
                  </a:txBody>
                  <a:tcPr anchor="ctr"/>
                </a:tc>
                <a:tc>
                  <a:txBody>
                    <a:bodyPr/>
                    <a:lstStyle/>
                    <a:p>
                      <a:pPr algn="ctr"/>
                      <a:endParaRPr lang="en-US" sz="2000" dirty="0"/>
                    </a:p>
                  </a:txBody>
                  <a:tcPr anchor="ctr"/>
                </a:tc>
                <a:tc>
                  <a:txBody>
                    <a:bodyPr/>
                    <a:lstStyle/>
                    <a:p>
                      <a:pPr algn="ctr"/>
                      <a:r>
                        <a:rPr lang="en-US" sz="2000" dirty="0" smtClean="0">
                          <a:solidFill>
                            <a:schemeClr val="accent1"/>
                          </a:solidFill>
                        </a:rPr>
                        <a:t>NETVISA</a:t>
                      </a:r>
                      <a:endParaRPr lang="en-US" sz="2000" dirty="0">
                        <a:solidFill>
                          <a:schemeClr val="accent1"/>
                        </a:solidFill>
                      </a:endParaRPr>
                    </a:p>
                  </a:txBody>
                  <a:tcPr anchor="ctr"/>
                </a:tc>
              </a:tr>
              <a:tr h="376136">
                <a:tc rowSpan="2">
                  <a:txBody>
                    <a:bodyPr/>
                    <a:lstStyle/>
                    <a:p>
                      <a:pPr algn="ctr"/>
                      <a:r>
                        <a:rPr lang="en-US" sz="2000" b="0" baseline="0" dirty="0" smtClean="0"/>
                        <a:t>Matching, 5 deg, 50s</a:t>
                      </a:r>
                      <a:endParaRPr lang="en-US" sz="2000" b="0" dirty="0"/>
                    </a:p>
                  </a:txBody>
                  <a:tcPr anchor="ctr"/>
                </a:tc>
                <a:tc>
                  <a:txBody>
                    <a:bodyPr/>
                    <a:lstStyle/>
                    <a:p>
                      <a:pPr algn="ctr"/>
                      <a:r>
                        <a:rPr lang="en-US" sz="2000" b="0" dirty="0" smtClean="0">
                          <a:solidFill>
                            <a:srgbClr val="FF0000"/>
                          </a:solidFill>
                        </a:rPr>
                        <a:t>46.2</a:t>
                      </a:r>
                      <a:endParaRPr lang="en-US" sz="2000" b="0" dirty="0">
                        <a:solidFill>
                          <a:srgbClr val="FF0000"/>
                        </a:solidFill>
                      </a:endParaRPr>
                    </a:p>
                  </a:txBody>
                  <a:tcPr anchor="ctr"/>
                </a:tc>
                <a:tc>
                  <a:txBody>
                    <a:bodyPr/>
                    <a:lstStyle/>
                    <a:p>
                      <a:pPr algn="ctr"/>
                      <a:endParaRPr lang="en-US" sz="2000" b="0" dirty="0">
                        <a:solidFill>
                          <a:schemeClr val="accent1"/>
                        </a:solidFill>
                      </a:endParaRPr>
                    </a:p>
                  </a:txBody>
                  <a:tcPr anchor="ctr"/>
                </a:tc>
                <a:tc>
                  <a:txBody>
                    <a:bodyPr/>
                    <a:lstStyle/>
                    <a:p>
                      <a:pPr algn="ctr"/>
                      <a:r>
                        <a:rPr lang="en-US" sz="2000" b="0" dirty="0" smtClean="0">
                          <a:solidFill>
                            <a:srgbClr val="FF0000"/>
                          </a:solidFill>
                        </a:rPr>
                        <a:t>69.7</a:t>
                      </a:r>
                      <a:endParaRPr lang="en-US" sz="2000" b="0" dirty="0">
                        <a:solidFill>
                          <a:srgbClr val="FF0000"/>
                        </a:solidFill>
                      </a:endParaRPr>
                    </a:p>
                  </a:txBody>
                  <a:tcPr anchor="ctr"/>
                </a:tc>
                <a:tc>
                  <a:txBody>
                    <a:bodyPr/>
                    <a:lstStyle/>
                    <a:p>
                      <a:pPr algn="ctr"/>
                      <a:endParaRPr lang="en-US" sz="2000" b="0" dirty="0">
                        <a:solidFill>
                          <a:schemeClr val="accent1"/>
                        </a:solidFill>
                      </a:endParaRPr>
                    </a:p>
                  </a:txBody>
                  <a:tcPr anchor="ctr"/>
                </a:tc>
                <a:tc>
                  <a:txBody>
                    <a:bodyPr/>
                    <a:lstStyle/>
                    <a:p>
                      <a:pPr algn="ctr"/>
                      <a:r>
                        <a:rPr lang="en-US" sz="2000" b="0" dirty="0" smtClean="0">
                          <a:solidFill>
                            <a:srgbClr val="FF0000"/>
                          </a:solidFill>
                        </a:rPr>
                        <a:t>99</a:t>
                      </a:r>
                      <a:endParaRPr lang="en-US" sz="2000" b="0" dirty="0">
                        <a:solidFill>
                          <a:srgbClr val="FF0000"/>
                        </a:solidFill>
                      </a:endParaRPr>
                    </a:p>
                  </a:txBody>
                  <a:tcPr anchor="ctr"/>
                </a:tc>
                <a:tc>
                  <a:txBody>
                    <a:bodyPr/>
                    <a:lstStyle/>
                    <a:p>
                      <a:pPr algn="ctr"/>
                      <a:endParaRPr lang="en-US" sz="2000" b="0" dirty="0">
                        <a:solidFill>
                          <a:schemeClr val="accent1"/>
                        </a:solidFill>
                      </a:endParaRPr>
                    </a:p>
                  </a:txBody>
                  <a:tcPr anchor="ctr"/>
                </a:tc>
              </a:tr>
              <a:tr h="376136">
                <a:tc vMerge="1">
                  <a:txBody>
                    <a:bodyPr/>
                    <a:lstStyle/>
                    <a:p>
                      <a:endParaRPr lang="en-US" dirty="0"/>
                    </a:p>
                  </a:txBody>
                  <a:tcPr/>
                </a:tc>
                <a:tc>
                  <a:txBody>
                    <a:bodyPr/>
                    <a:lstStyle/>
                    <a:p>
                      <a:pPr algn="ctr"/>
                      <a:endParaRPr lang="en-US" sz="2000" b="0" dirty="0">
                        <a:solidFill>
                          <a:srgbClr val="FF0000"/>
                        </a:solidFill>
                      </a:endParaRPr>
                    </a:p>
                  </a:txBody>
                  <a:tcPr anchor="ctr"/>
                </a:tc>
                <a:tc>
                  <a:txBody>
                    <a:bodyPr/>
                    <a:lstStyle/>
                    <a:p>
                      <a:pPr algn="ctr"/>
                      <a:r>
                        <a:rPr lang="en-US" sz="2000" b="0" dirty="0" smtClean="0">
                          <a:solidFill>
                            <a:schemeClr val="accent1"/>
                          </a:solidFill>
                        </a:rPr>
                        <a:t>45.6</a:t>
                      </a:r>
                      <a:endParaRPr lang="en-US" sz="2000" b="0" dirty="0">
                        <a:solidFill>
                          <a:schemeClr val="accent1"/>
                        </a:solidFill>
                      </a:endParaRPr>
                    </a:p>
                  </a:txBody>
                  <a:tcPr anchor="ctr"/>
                </a:tc>
                <a:tc>
                  <a:txBody>
                    <a:bodyPr/>
                    <a:lstStyle/>
                    <a:p>
                      <a:pPr algn="ctr"/>
                      <a:endParaRPr lang="en-US" sz="2000" b="0" dirty="0">
                        <a:solidFill>
                          <a:srgbClr val="FF0000"/>
                        </a:solidFill>
                      </a:endParaRPr>
                    </a:p>
                  </a:txBody>
                  <a:tcPr anchor="ctr"/>
                </a:tc>
                <a:tc>
                  <a:txBody>
                    <a:bodyPr/>
                    <a:lstStyle/>
                    <a:p>
                      <a:pPr algn="ctr"/>
                      <a:r>
                        <a:rPr lang="en-US" sz="2000" b="0" dirty="0" smtClean="0">
                          <a:solidFill>
                            <a:schemeClr val="accent1"/>
                          </a:solidFill>
                        </a:rPr>
                        <a:t>84.6</a:t>
                      </a:r>
                      <a:endParaRPr lang="en-US" sz="2000" b="0" dirty="0">
                        <a:solidFill>
                          <a:schemeClr val="accent1"/>
                        </a:solidFill>
                      </a:endParaRPr>
                    </a:p>
                  </a:txBody>
                  <a:tcPr anchor="ctr"/>
                </a:tc>
                <a:tc>
                  <a:txBody>
                    <a:bodyPr/>
                    <a:lstStyle/>
                    <a:p>
                      <a:pPr algn="ctr"/>
                      <a:endParaRPr lang="en-US" sz="2000" b="0" dirty="0">
                        <a:solidFill>
                          <a:srgbClr val="FF0000"/>
                        </a:solidFill>
                      </a:endParaRPr>
                    </a:p>
                  </a:txBody>
                  <a:tcPr anchor="ctr"/>
                </a:tc>
                <a:tc>
                  <a:txBody>
                    <a:bodyPr/>
                    <a:lstStyle/>
                    <a:p>
                      <a:pPr algn="ctr"/>
                      <a:r>
                        <a:rPr lang="en-US" sz="2000" b="0" dirty="0" smtClean="0">
                          <a:solidFill>
                            <a:schemeClr val="accent1"/>
                          </a:solidFill>
                        </a:rPr>
                        <a:t>109</a:t>
                      </a:r>
                      <a:endParaRPr lang="en-US" sz="2000" b="0" dirty="0">
                        <a:solidFill>
                          <a:schemeClr val="accent1"/>
                        </a:solidFill>
                      </a:endParaRPr>
                    </a:p>
                  </a:txBody>
                  <a:tcPr anchor="ctr"/>
                </a:tc>
              </a:tr>
              <a:tr h="376136">
                <a:tc rowSpan="2">
                  <a:txBody>
                    <a:bodyPr/>
                    <a:lstStyle/>
                    <a:p>
                      <a:pPr algn="ctr"/>
                      <a:r>
                        <a:rPr lang="en-US" sz="2000" dirty="0" smtClean="0"/>
                        <a:t>5deg,</a:t>
                      </a:r>
                      <a:r>
                        <a:rPr lang="en-US" sz="2000" baseline="0" dirty="0" smtClean="0"/>
                        <a:t> 50s</a:t>
                      </a:r>
                      <a:endParaRPr lang="en-US" sz="2000" dirty="0"/>
                    </a:p>
                  </a:txBody>
                  <a:tcPr anchor="ctr"/>
                </a:tc>
                <a:tc>
                  <a:txBody>
                    <a:bodyPr/>
                    <a:lstStyle/>
                    <a:p>
                      <a:pPr algn="ctr"/>
                      <a:r>
                        <a:rPr lang="en-US" sz="2000" dirty="0" smtClean="0">
                          <a:solidFill>
                            <a:srgbClr val="FF0000"/>
                          </a:solidFill>
                        </a:rPr>
                        <a:t>48.0</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c>
                  <a:txBody>
                    <a:bodyPr/>
                    <a:lstStyle/>
                    <a:p>
                      <a:pPr algn="ctr"/>
                      <a:r>
                        <a:rPr lang="en-US" sz="2000" dirty="0" smtClean="0">
                          <a:solidFill>
                            <a:srgbClr val="FF0000"/>
                          </a:solidFill>
                        </a:rPr>
                        <a:t>70.0</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c>
                  <a:txBody>
                    <a:bodyPr/>
                    <a:lstStyle/>
                    <a:p>
                      <a:pPr algn="ctr"/>
                      <a:r>
                        <a:rPr lang="en-US" sz="2000" dirty="0" smtClean="0">
                          <a:solidFill>
                            <a:srgbClr val="FF0000"/>
                          </a:solidFill>
                        </a:rPr>
                        <a:t>98</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r>
              <a:tr h="376136">
                <a:tc vMerge="1">
                  <a:txBody>
                    <a:bodyPr/>
                    <a:lstStyle/>
                    <a:p>
                      <a:endParaRPr lang="en-US" dirty="0"/>
                    </a:p>
                  </a:txBody>
                  <a:tcP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53.4</a:t>
                      </a:r>
                      <a:endParaRPr lang="en-US" sz="2000" dirty="0">
                        <a:solidFill>
                          <a:schemeClr val="accent1"/>
                        </a:solidFill>
                      </a:endParaRPr>
                    </a:p>
                  </a:txBody>
                  <a:tcPr anchor="ct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85.2</a:t>
                      </a:r>
                      <a:endParaRPr lang="en-US" sz="2000" dirty="0">
                        <a:solidFill>
                          <a:schemeClr val="accent1"/>
                        </a:solidFill>
                      </a:endParaRPr>
                    </a:p>
                  </a:txBody>
                  <a:tcPr anchor="ct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104</a:t>
                      </a:r>
                      <a:endParaRPr lang="en-US" sz="2000" dirty="0">
                        <a:solidFill>
                          <a:schemeClr val="accent1"/>
                        </a:solidFill>
                      </a:endParaRPr>
                    </a:p>
                  </a:txBody>
                  <a:tcPr anchor="ctr"/>
                </a:tc>
              </a:tr>
              <a:tr h="376136">
                <a:tc rowSpan="2">
                  <a:txBody>
                    <a:bodyPr/>
                    <a:lstStyle/>
                    <a:p>
                      <a:pPr algn="ctr"/>
                      <a:r>
                        <a:rPr lang="en-US" sz="2000" dirty="0" smtClean="0"/>
                        <a:t>250km,40s </a:t>
                      </a:r>
                      <a:endParaRPr lang="en-US" sz="2000" dirty="0"/>
                    </a:p>
                  </a:txBody>
                  <a:tcPr anchor="ctr"/>
                </a:tc>
                <a:tc>
                  <a:txBody>
                    <a:bodyPr/>
                    <a:lstStyle/>
                    <a:p>
                      <a:pPr algn="ctr"/>
                      <a:r>
                        <a:rPr lang="en-US" sz="2000" dirty="0" smtClean="0">
                          <a:solidFill>
                            <a:srgbClr val="FF0000"/>
                          </a:solidFill>
                        </a:rPr>
                        <a:t>41.5</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c>
                  <a:txBody>
                    <a:bodyPr/>
                    <a:lstStyle/>
                    <a:p>
                      <a:pPr algn="ctr"/>
                      <a:r>
                        <a:rPr lang="en-US" sz="2000" dirty="0" smtClean="0">
                          <a:solidFill>
                            <a:srgbClr val="FF0000"/>
                          </a:solidFill>
                        </a:rPr>
                        <a:t>60.9</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c>
                  <a:txBody>
                    <a:bodyPr/>
                    <a:lstStyle/>
                    <a:p>
                      <a:pPr algn="ctr"/>
                      <a:r>
                        <a:rPr lang="en-US" sz="2000" dirty="0" smtClean="0">
                          <a:solidFill>
                            <a:srgbClr val="FF0000"/>
                          </a:solidFill>
                        </a:rPr>
                        <a:t>63</a:t>
                      </a:r>
                      <a:endParaRPr lang="en-US" sz="2000" dirty="0">
                        <a:solidFill>
                          <a:srgbClr val="FF0000"/>
                        </a:solidFill>
                      </a:endParaRPr>
                    </a:p>
                  </a:txBody>
                  <a:tcPr anchor="ctr"/>
                </a:tc>
                <a:tc>
                  <a:txBody>
                    <a:bodyPr/>
                    <a:lstStyle/>
                    <a:p>
                      <a:pPr algn="ctr"/>
                      <a:endParaRPr lang="en-US" sz="2000" dirty="0">
                        <a:solidFill>
                          <a:schemeClr val="accent1"/>
                        </a:solidFill>
                      </a:endParaRPr>
                    </a:p>
                  </a:txBody>
                  <a:tcPr anchor="ctr"/>
                </a:tc>
              </a:tr>
              <a:tr h="376136">
                <a:tc vMerge="1">
                  <a:txBody>
                    <a:bodyPr/>
                    <a:lstStyle/>
                    <a:p>
                      <a:endParaRPr lang="en-US" dirty="0"/>
                    </a:p>
                  </a:txBody>
                  <a:tcP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46.2</a:t>
                      </a:r>
                      <a:endParaRPr lang="en-US" sz="2000" dirty="0">
                        <a:solidFill>
                          <a:schemeClr val="accent1"/>
                        </a:solidFill>
                      </a:endParaRPr>
                    </a:p>
                  </a:txBody>
                  <a:tcPr anchor="ct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74.9</a:t>
                      </a:r>
                      <a:endParaRPr lang="en-US" sz="2000" dirty="0">
                        <a:solidFill>
                          <a:schemeClr val="accent1"/>
                        </a:solidFill>
                      </a:endParaRPr>
                    </a:p>
                  </a:txBody>
                  <a:tcPr anchor="ctr"/>
                </a:tc>
                <a:tc>
                  <a:txBody>
                    <a:bodyPr/>
                    <a:lstStyle/>
                    <a:p>
                      <a:pPr algn="ctr"/>
                      <a:endParaRPr lang="en-US" sz="2000" dirty="0">
                        <a:solidFill>
                          <a:srgbClr val="FF0000"/>
                        </a:solidFill>
                      </a:endParaRPr>
                    </a:p>
                  </a:txBody>
                  <a:tcPr anchor="ctr"/>
                </a:tc>
                <a:tc>
                  <a:txBody>
                    <a:bodyPr/>
                    <a:lstStyle/>
                    <a:p>
                      <a:pPr algn="ctr"/>
                      <a:r>
                        <a:rPr lang="en-US" sz="2000" dirty="0" smtClean="0">
                          <a:solidFill>
                            <a:schemeClr val="accent1"/>
                          </a:solidFill>
                        </a:rPr>
                        <a:t>71</a:t>
                      </a:r>
                      <a:endParaRPr lang="en-US" sz="2000" dirty="0">
                        <a:solidFill>
                          <a:schemeClr val="accent1"/>
                        </a:solidFill>
                      </a:endParaRPr>
                    </a:p>
                  </a:txBody>
                  <a:tcPr anchor="ct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Generative Probabilistic  Model</a:t>
            </a:r>
          </a:p>
          <a:p>
            <a:r>
              <a:rPr lang="en-US" dirty="0" smtClean="0"/>
              <a:t>Inference</a:t>
            </a:r>
          </a:p>
          <a:p>
            <a:r>
              <a:rPr lang="en-US" dirty="0" smtClean="0"/>
              <a:t>Results</a:t>
            </a:r>
          </a:p>
          <a:p>
            <a:r>
              <a:rPr lang="en-US" dirty="0" smtClean="0">
                <a:solidFill>
                  <a:schemeClr val="accent3"/>
                </a:solidFill>
              </a:rPr>
              <a:t>Analysis</a:t>
            </a:r>
          </a:p>
          <a:p>
            <a:r>
              <a:rPr lang="en-US" dirty="0" smtClean="0"/>
              <a:t>Future plans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Predicted Events (LEB &amp; SEL3)</a:t>
            </a:r>
            <a:endParaRPr lang="en-US" dirty="0"/>
          </a:p>
        </p:txBody>
      </p:sp>
      <p:pic>
        <p:nvPicPr>
          <p:cNvPr id="6" name="Content Placeholder 5" descr="run_15_leb_sel3.png"/>
          <p:cNvPicPr>
            <a:picLocks noGrp="1" noChangeAspect="1"/>
          </p:cNvPicPr>
          <p:nvPr>
            <p:ph idx="1"/>
          </p:nvPr>
        </p:nvPicPr>
        <p:blipFill>
          <a:blip r:embed="rId3" cstate="print"/>
          <a:stretch>
            <a:fillRect/>
          </a:stretch>
        </p:blipFill>
        <p:spPr>
          <a:xfrm>
            <a:off x="914392" y="1935317"/>
            <a:ext cx="7315215" cy="4389129"/>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Predicted Events </a:t>
            </a:r>
            <a:br>
              <a:rPr lang="en-US" dirty="0" smtClean="0"/>
            </a:br>
            <a:r>
              <a:rPr lang="en-US" dirty="0" smtClean="0"/>
              <a:t>(LEB &amp; NET-VISA)</a:t>
            </a:r>
            <a:endParaRPr lang="en-US" dirty="0"/>
          </a:p>
        </p:txBody>
      </p:sp>
      <p:pic>
        <p:nvPicPr>
          <p:cNvPr id="4" name="Content Placeholder 3" descr="run_15_leb_visa.png"/>
          <p:cNvPicPr>
            <a:picLocks noGrp="1" noChangeAspect="1"/>
          </p:cNvPicPr>
          <p:nvPr>
            <p:ph idx="1"/>
          </p:nvPr>
        </p:nvPicPr>
        <p:blipFill>
          <a:blip r:embed="rId2" cstate="print"/>
          <a:stretch>
            <a:fillRect/>
          </a:stretch>
        </p:blipFill>
        <p:spPr>
          <a:xfrm>
            <a:off x="914392" y="1935317"/>
            <a:ext cx="7315215" cy="4389129"/>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 : 1</a:t>
            </a:r>
            <a:endParaRPr lang="en-US" dirty="0"/>
          </a:p>
        </p:txBody>
      </p:sp>
      <p:sp>
        <p:nvSpPr>
          <p:cNvPr id="3" name="Content Placeholder 2"/>
          <p:cNvSpPr>
            <a:spLocks noGrp="1"/>
          </p:cNvSpPr>
          <p:nvPr>
            <p:ph idx="1"/>
          </p:nvPr>
        </p:nvSpPr>
        <p:spPr/>
        <p:txBody>
          <a:bodyPr>
            <a:normAutofit/>
          </a:bodyPr>
          <a:lstStyle/>
          <a:p>
            <a:r>
              <a:rPr lang="en-US" dirty="0" smtClean="0"/>
              <a:t>NET-VISA considers many more combinations of detections than LEB</a:t>
            </a:r>
          </a:p>
          <a:p>
            <a:pPr lvl="1"/>
            <a:r>
              <a:rPr lang="en-US" dirty="0" smtClean="0"/>
              <a:t>=&gt; Event locations tend to be different</a:t>
            </a:r>
          </a:p>
          <a:p>
            <a:pPr lvl="1"/>
            <a:r>
              <a:rPr lang="en-US" dirty="0" smtClean="0"/>
              <a:t>=&gt; New events are predicted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NET-VISA model: variables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Number of Events</a:t>
            </a:r>
          </a:p>
          <a:p>
            <a:r>
              <a:rPr lang="en-US" dirty="0" smtClean="0"/>
              <a:t>Event</a:t>
            </a:r>
          </a:p>
          <a:p>
            <a:pPr lvl="1"/>
            <a:r>
              <a:rPr lang="en-US" dirty="0" smtClean="0"/>
              <a:t>Location (longitude, latitude)</a:t>
            </a:r>
          </a:p>
          <a:p>
            <a:pPr lvl="1"/>
            <a:r>
              <a:rPr lang="en-US" dirty="0" smtClean="0"/>
              <a:t>Depth</a:t>
            </a:r>
          </a:p>
          <a:p>
            <a:pPr lvl="1"/>
            <a:r>
              <a:rPr lang="en-US" dirty="0" smtClean="0"/>
              <a:t>m</a:t>
            </a:r>
            <a:r>
              <a:rPr lang="en-US" baseline="-25000" dirty="0" smtClean="0"/>
              <a:t>b</a:t>
            </a:r>
            <a:endParaRPr lang="en-US" dirty="0" smtClean="0"/>
          </a:p>
          <a:p>
            <a:pPr lvl="1"/>
            <a:r>
              <a:rPr lang="en-US" dirty="0" smtClean="0"/>
              <a:t>Time</a:t>
            </a:r>
          </a:p>
          <a:p>
            <a:r>
              <a:rPr lang="en-US" dirty="0" smtClean="0"/>
              <a:t>Is Detected(event, station, phase)   -&gt; [</a:t>
            </a:r>
            <a:r>
              <a:rPr lang="en-US" dirty="0" smtClean="0">
                <a:latin typeface="Arial" pitchFamily="34" charset="0"/>
                <a:cs typeface="Arial" pitchFamily="34" charset="0"/>
              </a:rPr>
              <a:t>true</a:t>
            </a:r>
            <a:r>
              <a:rPr lang="en-US" dirty="0" smtClean="0"/>
              <a:t> or </a:t>
            </a:r>
            <a:r>
              <a:rPr lang="en-US" dirty="0" smtClean="0">
                <a:latin typeface="Arial" pitchFamily="34" charset="0"/>
                <a:cs typeface="Arial" pitchFamily="34" charset="0"/>
              </a:rPr>
              <a:t>false</a:t>
            </a:r>
            <a:r>
              <a:rPr lang="en-US" dirty="0" smtClean="0"/>
              <a:t>]</a:t>
            </a:r>
          </a:p>
          <a:p>
            <a:r>
              <a:rPr lang="en-US" dirty="0" smtClean="0"/>
              <a:t>Number of false detections per station</a:t>
            </a:r>
          </a:p>
          <a:p>
            <a:r>
              <a:rPr lang="en-US" dirty="0" smtClean="0"/>
              <a:t>Detection</a:t>
            </a:r>
          </a:p>
          <a:p>
            <a:pPr lvl="1"/>
            <a:r>
              <a:rPr lang="en-US" dirty="0" smtClean="0"/>
              <a:t>Arrival Time</a:t>
            </a:r>
          </a:p>
          <a:p>
            <a:pPr lvl="1"/>
            <a:r>
              <a:rPr lang="en-US" dirty="0" smtClean="0"/>
              <a:t>Arrival Azimuth</a:t>
            </a:r>
          </a:p>
          <a:p>
            <a:pPr lvl="1"/>
            <a:r>
              <a:rPr lang="en-US" dirty="0" smtClean="0"/>
              <a:t>Arrival Slowness</a:t>
            </a:r>
          </a:p>
          <a:p>
            <a:pPr lvl="1"/>
            <a:r>
              <a:rPr lang="en-US" dirty="0" smtClean="0"/>
              <a:t>Arrival Phase</a:t>
            </a:r>
          </a:p>
          <a:p>
            <a:pPr lvl="1"/>
            <a:r>
              <a:rPr lang="en-US" dirty="0" smtClean="0"/>
              <a:t>Arrival Amplitude</a:t>
            </a:r>
          </a:p>
          <a:p>
            <a:pPr lvl="1"/>
            <a:r>
              <a:rPr lang="en-US" dirty="0" smtClean="0"/>
              <a:t>Source   -&gt; [</a:t>
            </a:r>
            <a:r>
              <a:rPr lang="en-US" dirty="0" smtClean="0">
                <a:latin typeface="Arial" pitchFamily="34" charset="0"/>
                <a:cs typeface="Arial" pitchFamily="34" charset="0"/>
              </a:rPr>
              <a:t>event</a:t>
            </a:r>
            <a:r>
              <a:rPr lang="en-US" dirty="0" smtClean="0"/>
              <a:t> or </a:t>
            </a:r>
            <a:r>
              <a:rPr lang="en-US" dirty="0" smtClean="0">
                <a:latin typeface="Arial" pitchFamily="34" charset="0"/>
                <a:cs typeface="Arial" pitchFamily="34" charset="0"/>
              </a:rPr>
              <a:t>null</a:t>
            </a:r>
            <a:r>
              <a:rPr lang="en-US" dirty="0" smtClean="0"/>
              <a:t>]</a:t>
            </a:r>
          </a:p>
          <a:p>
            <a:pPr lvl="1"/>
            <a:r>
              <a:rPr lang="en-US" dirty="0" smtClean="0"/>
              <a:t>True Phase -&gt; [</a:t>
            </a:r>
            <a:r>
              <a:rPr lang="en-US" dirty="0" smtClean="0">
                <a:latin typeface="Arial" pitchFamily="34" charset="0"/>
                <a:cs typeface="Arial" pitchFamily="34" charset="0"/>
              </a:rPr>
              <a:t>phase</a:t>
            </a:r>
            <a:r>
              <a:rPr lang="en-US" dirty="0" smtClean="0"/>
              <a:t> or </a:t>
            </a:r>
            <a:r>
              <a:rPr lang="en-US" dirty="0" smtClean="0">
                <a:latin typeface="Arial" pitchFamily="34" charset="0"/>
                <a:cs typeface="Arial" pitchFamily="34" charset="0"/>
              </a:rPr>
              <a:t>null</a:t>
            </a:r>
            <a:r>
              <a:rPr lang="en-US" dirty="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Additional Detections in NET-VISA</a:t>
            </a:r>
            <a:endParaRPr lang="en-US" dirty="0"/>
          </a:p>
        </p:txBody>
      </p:sp>
      <p:graphicFrame>
        <p:nvGraphicFramePr>
          <p:cNvPr id="4" name="Content Placeholder 3"/>
          <p:cNvGraphicFramePr>
            <a:graphicFrameLocks noGrp="1"/>
          </p:cNvGraphicFramePr>
          <p:nvPr>
            <p:ph idx="1"/>
          </p:nvPr>
        </p:nvGraphicFramePr>
        <p:xfrm>
          <a:off x="457200" y="1935163"/>
          <a:ext cx="8229600" cy="3962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sz="3200" dirty="0" smtClean="0"/>
                        <a:t>m</a:t>
                      </a:r>
                      <a:r>
                        <a:rPr lang="en-US" sz="3200" baseline="-25000" dirty="0" smtClean="0"/>
                        <a:t>b</a:t>
                      </a:r>
                      <a:endParaRPr lang="en-US" sz="3200" baseline="-25000" dirty="0"/>
                    </a:p>
                  </a:txBody>
                  <a:tcPr/>
                </a:tc>
                <a:tc>
                  <a:txBody>
                    <a:bodyPr/>
                    <a:lstStyle/>
                    <a:p>
                      <a:pPr algn="ctr"/>
                      <a:r>
                        <a:rPr lang="en-US" sz="3200" dirty="0" smtClean="0"/>
                        <a:t>#events</a:t>
                      </a:r>
                      <a:endParaRPr lang="en-US" sz="3200" dirty="0"/>
                    </a:p>
                  </a:txBody>
                  <a:tcPr/>
                </a:tc>
                <a:tc>
                  <a:txBody>
                    <a:bodyPr/>
                    <a:lstStyle/>
                    <a:p>
                      <a:pPr algn="ctr"/>
                      <a:r>
                        <a:rPr lang="en-US" sz="3200" dirty="0" smtClean="0"/>
                        <a:t>#Additional detections</a:t>
                      </a:r>
                      <a:endParaRPr lang="en-US" sz="3200" dirty="0"/>
                    </a:p>
                  </a:txBody>
                  <a:tcPr/>
                </a:tc>
              </a:tr>
              <a:tr h="370840">
                <a:tc>
                  <a:txBody>
                    <a:bodyPr/>
                    <a:lstStyle/>
                    <a:p>
                      <a:pPr algn="ctr"/>
                      <a:r>
                        <a:rPr lang="en-US" sz="3200" dirty="0" smtClean="0"/>
                        <a:t>0 – 2</a:t>
                      </a:r>
                      <a:endParaRPr lang="en-US" sz="3200" dirty="0"/>
                    </a:p>
                  </a:txBody>
                  <a:tcPr/>
                </a:tc>
                <a:tc>
                  <a:txBody>
                    <a:bodyPr/>
                    <a:lstStyle/>
                    <a:p>
                      <a:pPr algn="ctr"/>
                      <a:r>
                        <a:rPr lang="en-US" sz="3200" dirty="0" smtClean="0"/>
                        <a:t>64</a:t>
                      </a:r>
                      <a:endParaRPr lang="en-US" sz="3200" dirty="0"/>
                    </a:p>
                  </a:txBody>
                  <a:tcPr/>
                </a:tc>
                <a:tc>
                  <a:txBody>
                    <a:bodyPr/>
                    <a:lstStyle/>
                    <a:p>
                      <a:pPr algn="ctr"/>
                      <a:r>
                        <a:rPr lang="en-US" sz="3200" dirty="0" smtClean="0"/>
                        <a:t>2</a:t>
                      </a:r>
                      <a:endParaRPr lang="en-US" sz="3200" dirty="0"/>
                    </a:p>
                  </a:txBody>
                  <a:tcPr/>
                </a:tc>
              </a:tr>
              <a:tr h="370840">
                <a:tc>
                  <a:txBody>
                    <a:bodyPr/>
                    <a:lstStyle/>
                    <a:p>
                      <a:pPr algn="ctr"/>
                      <a:r>
                        <a:rPr lang="en-US" sz="3200" dirty="0" smtClean="0"/>
                        <a:t>2 – 3</a:t>
                      </a:r>
                      <a:endParaRPr lang="en-US" sz="3200" dirty="0"/>
                    </a:p>
                  </a:txBody>
                  <a:tcPr/>
                </a:tc>
                <a:tc>
                  <a:txBody>
                    <a:bodyPr/>
                    <a:lstStyle/>
                    <a:p>
                      <a:pPr algn="ctr"/>
                      <a:r>
                        <a:rPr lang="en-US" sz="3200" dirty="0" smtClean="0"/>
                        <a:t>27</a:t>
                      </a:r>
                      <a:endParaRPr lang="en-US" sz="3200" dirty="0"/>
                    </a:p>
                  </a:txBody>
                  <a:tcPr/>
                </a:tc>
                <a:tc>
                  <a:txBody>
                    <a:bodyPr/>
                    <a:lstStyle/>
                    <a:p>
                      <a:pPr algn="ctr"/>
                      <a:r>
                        <a:rPr lang="en-US" sz="3200" dirty="0" smtClean="0"/>
                        <a:t>2</a:t>
                      </a:r>
                      <a:endParaRPr lang="en-US" sz="3200" dirty="0"/>
                    </a:p>
                  </a:txBody>
                  <a:tcPr/>
                </a:tc>
              </a:tr>
              <a:tr h="370840">
                <a:tc>
                  <a:txBody>
                    <a:bodyPr/>
                    <a:lstStyle/>
                    <a:p>
                      <a:pPr algn="ctr"/>
                      <a:r>
                        <a:rPr lang="en-US" sz="3200" dirty="0" smtClean="0"/>
                        <a:t>3 – 4</a:t>
                      </a:r>
                      <a:endParaRPr lang="en-US" sz="3200" dirty="0"/>
                    </a:p>
                  </a:txBody>
                  <a:tcPr/>
                </a:tc>
                <a:tc>
                  <a:txBody>
                    <a:bodyPr/>
                    <a:lstStyle/>
                    <a:p>
                      <a:pPr algn="ctr"/>
                      <a:r>
                        <a:rPr lang="en-US" sz="3200" dirty="0" smtClean="0"/>
                        <a:t>465</a:t>
                      </a:r>
                      <a:endParaRPr lang="en-US" sz="3200" dirty="0"/>
                    </a:p>
                  </a:txBody>
                  <a:tcPr/>
                </a:tc>
                <a:tc>
                  <a:txBody>
                    <a:bodyPr/>
                    <a:lstStyle/>
                    <a:p>
                      <a:pPr algn="ctr"/>
                      <a:r>
                        <a:rPr lang="en-US" sz="3200" dirty="0" smtClean="0"/>
                        <a:t>2</a:t>
                      </a:r>
                      <a:endParaRPr lang="en-US" sz="3200" dirty="0"/>
                    </a:p>
                  </a:txBody>
                  <a:tcPr/>
                </a:tc>
              </a:tr>
              <a:tr h="370840">
                <a:tc>
                  <a:txBody>
                    <a:bodyPr/>
                    <a:lstStyle/>
                    <a:p>
                      <a:pPr algn="ctr"/>
                      <a:r>
                        <a:rPr lang="en-US" sz="3200" dirty="0" smtClean="0"/>
                        <a:t>&gt;4</a:t>
                      </a:r>
                      <a:endParaRPr lang="en-US" sz="3200" dirty="0"/>
                    </a:p>
                  </a:txBody>
                  <a:tcPr/>
                </a:tc>
                <a:tc>
                  <a:txBody>
                    <a:bodyPr/>
                    <a:lstStyle/>
                    <a:p>
                      <a:pPr algn="ctr"/>
                      <a:r>
                        <a:rPr lang="en-US" sz="3200" dirty="0" smtClean="0"/>
                        <a:t>148</a:t>
                      </a:r>
                      <a:endParaRPr lang="en-US" sz="3200" dirty="0"/>
                    </a:p>
                  </a:txBody>
                  <a:tcPr/>
                </a:tc>
                <a:tc>
                  <a:txBody>
                    <a:bodyPr/>
                    <a:lstStyle/>
                    <a:p>
                      <a:pPr algn="ctr"/>
                      <a:r>
                        <a:rPr lang="en-US" sz="3200" dirty="0" smtClean="0"/>
                        <a:t>4</a:t>
                      </a:r>
                      <a:endParaRPr lang="en-US" sz="3200" dirty="0"/>
                    </a:p>
                  </a:txBody>
                  <a:tcPr/>
                </a:tc>
              </a:tr>
              <a:tr h="370840">
                <a:tc>
                  <a:txBody>
                    <a:bodyPr/>
                    <a:lstStyle/>
                    <a:p>
                      <a:pPr algn="ctr"/>
                      <a:r>
                        <a:rPr lang="en-US" sz="3200" dirty="0" smtClean="0"/>
                        <a:t>All</a:t>
                      </a:r>
                      <a:endParaRPr lang="en-US" sz="3200" dirty="0"/>
                    </a:p>
                  </a:txBody>
                  <a:tcPr/>
                </a:tc>
                <a:tc>
                  <a:txBody>
                    <a:bodyPr/>
                    <a:lstStyle/>
                    <a:p>
                      <a:pPr algn="ctr"/>
                      <a:r>
                        <a:rPr lang="en-US" sz="3200" dirty="0" smtClean="0"/>
                        <a:t>704</a:t>
                      </a:r>
                      <a:endParaRPr lang="en-US" sz="3200" dirty="0"/>
                    </a:p>
                  </a:txBody>
                  <a:tcPr/>
                </a:tc>
                <a:tc>
                  <a:txBody>
                    <a:bodyPr/>
                    <a:lstStyle/>
                    <a:p>
                      <a:pPr algn="ctr"/>
                      <a:r>
                        <a:rPr lang="en-US" sz="3200" dirty="0" smtClean="0"/>
                        <a:t>3</a:t>
                      </a: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1 :</a:t>
            </a:r>
            <a:endParaRPr lang="en-US" dirty="0"/>
          </a:p>
        </p:txBody>
      </p:sp>
      <p:graphicFrame>
        <p:nvGraphicFramePr>
          <p:cNvPr id="5" name="Table 4"/>
          <p:cNvGraphicFramePr>
            <a:graphicFrameLocks noGrp="1"/>
          </p:cNvGraphicFramePr>
          <p:nvPr/>
        </p:nvGraphicFramePr>
        <p:xfrm>
          <a:off x="609600" y="3962400"/>
          <a:ext cx="7086605" cy="2595880"/>
        </p:xfrm>
        <a:graphic>
          <a:graphicData uri="http://schemas.openxmlformats.org/drawingml/2006/table">
            <a:tbl>
              <a:tblPr firstRow="1" bandRow="1">
                <a:tableStyleId>{5C22544A-7EE6-4342-B048-85BDC9FD1C3A}</a:tableStyleId>
              </a:tblPr>
              <a:tblGrid>
                <a:gridCol w="1012371"/>
                <a:gridCol w="892629"/>
                <a:gridCol w="1066800"/>
                <a:gridCol w="914400"/>
                <a:gridCol w="1143000"/>
                <a:gridCol w="1066800"/>
                <a:gridCol w="990605"/>
              </a:tblGrid>
              <a:tr h="370840">
                <a:tc>
                  <a:txBody>
                    <a:bodyPr/>
                    <a:lstStyle/>
                    <a:p>
                      <a:r>
                        <a:rPr lang="en-US" dirty="0" smtClean="0"/>
                        <a:t>Runid</a:t>
                      </a:r>
                      <a:endParaRPr lang="en-US" dirty="0"/>
                    </a:p>
                  </a:txBody>
                  <a:tcPr/>
                </a:tc>
                <a:tc>
                  <a:txBody>
                    <a:bodyPr/>
                    <a:lstStyle/>
                    <a:p>
                      <a:r>
                        <a:rPr lang="en-US" dirty="0" smtClean="0"/>
                        <a:t>Orid</a:t>
                      </a:r>
                      <a:endParaRPr lang="en-US" dirty="0"/>
                    </a:p>
                  </a:txBody>
                  <a:tcPr/>
                </a:tc>
                <a:tc>
                  <a:txBody>
                    <a:bodyPr/>
                    <a:lstStyle/>
                    <a:p>
                      <a:r>
                        <a:rPr lang="en-US" dirty="0" smtClean="0"/>
                        <a:t>Phase</a:t>
                      </a:r>
                      <a:endParaRPr lang="en-US" dirty="0"/>
                    </a:p>
                  </a:txBody>
                  <a:tcPr/>
                </a:tc>
                <a:tc>
                  <a:txBody>
                    <a:bodyPr/>
                    <a:lstStyle/>
                    <a:p>
                      <a:r>
                        <a:rPr lang="en-US" dirty="0" smtClean="0"/>
                        <a:t>Sta</a:t>
                      </a:r>
                      <a:endParaRPr lang="en-US" dirty="0"/>
                    </a:p>
                  </a:txBody>
                  <a:tcPr/>
                </a:tc>
                <a:tc>
                  <a:txBody>
                    <a:bodyPr/>
                    <a:lstStyle/>
                    <a:p>
                      <a:r>
                        <a:rPr lang="en-US" dirty="0" smtClean="0"/>
                        <a:t>Timeres</a:t>
                      </a:r>
                      <a:endParaRPr lang="en-US" dirty="0"/>
                    </a:p>
                  </a:txBody>
                  <a:tcPr/>
                </a:tc>
                <a:tc>
                  <a:txBody>
                    <a:bodyPr/>
                    <a:lstStyle/>
                    <a:p>
                      <a:r>
                        <a:rPr lang="en-US" dirty="0" smtClean="0"/>
                        <a:t>Azres</a:t>
                      </a:r>
                      <a:endParaRPr lang="en-US" dirty="0"/>
                    </a:p>
                  </a:txBody>
                  <a:tcPr/>
                </a:tc>
                <a:tc>
                  <a:txBody>
                    <a:bodyPr/>
                    <a:lstStyle/>
                    <a:p>
                      <a:r>
                        <a:rPr lang="en-US" dirty="0" smtClean="0"/>
                        <a:t>Slores</a:t>
                      </a:r>
                      <a:endParaRPr lang="en-US" dirty="0"/>
                    </a:p>
                  </a:txBody>
                  <a:tcPr/>
                </a:tc>
              </a:tr>
              <a:tr h="370840">
                <a:tc>
                  <a:txBody>
                    <a:bodyPr/>
                    <a:lstStyle/>
                    <a:p>
                      <a:r>
                        <a:rPr lang="en-US" dirty="0" smtClean="0">
                          <a:solidFill>
                            <a:srgbClr val="C00000"/>
                          </a:solidFill>
                        </a:rPr>
                        <a:t>8</a:t>
                      </a:r>
                      <a:endParaRPr lang="en-US" dirty="0">
                        <a:solidFill>
                          <a:srgbClr val="C00000"/>
                        </a:solidFill>
                      </a:endParaRPr>
                    </a:p>
                  </a:txBody>
                  <a:tcPr/>
                </a:tc>
                <a:tc>
                  <a:txBody>
                    <a:bodyPr/>
                    <a:lstStyle/>
                    <a:p>
                      <a:r>
                        <a:rPr lang="en-US" dirty="0" smtClean="0">
                          <a:solidFill>
                            <a:srgbClr val="C00000"/>
                          </a:solidFill>
                        </a:rPr>
                        <a:t>11</a:t>
                      </a:r>
                      <a:endParaRPr lang="en-US" dirty="0">
                        <a:solidFill>
                          <a:srgbClr val="C00000"/>
                        </a:solidFill>
                      </a:endParaRPr>
                    </a:p>
                  </a:txBody>
                  <a:tcPr/>
                </a:tc>
                <a:tc>
                  <a:txBody>
                    <a:bodyPr/>
                    <a:lstStyle/>
                    <a:p>
                      <a:r>
                        <a:rPr lang="en-US" dirty="0" smtClean="0">
                          <a:solidFill>
                            <a:srgbClr val="C00000"/>
                          </a:solidFill>
                        </a:rPr>
                        <a:t>P</a:t>
                      </a:r>
                      <a:endParaRPr lang="en-US" dirty="0">
                        <a:solidFill>
                          <a:srgbClr val="C00000"/>
                        </a:solidFill>
                      </a:endParaRPr>
                    </a:p>
                  </a:txBody>
                  <a:tcPr/>
                </a:tc>
                <a:tc>
                  <a:txBody>
                    <a:bodyPr/>
                    <a:lstStyle/>
                    <a:p>
                      <a:r>
                        <a:rPr lang="en-US" dirty="0" smtClean="0">
                          <a:solidFill>
                            <a:srgbClr val="C00000"/>
                          </a:solidFill>
                        </a:rPr>
                        <a:t>ASAR</a:t>
                      </a:r>
                      <a:endParaRPr lang="en-US" dirty="0">
                        <a:solidFill>
                          <a:srgbClr val="C00000"/>
                        </a:solidFill>
                      </a:endParaRPr>
                    </a:p>
                  </a:txBody>
                  <a:tcPr/>
                </a:tc>
                <a:tc>
                  <a:txBody>
                    <a:bodyPr/>
                    <a:lstStyle/>
                    <a:p>
                      <a:r>
                        <a:rPr lang="en-US" dirty="0" smtClean="0">
                          <a:solidFill>
                            <a:srgbClr val="C00000"/>
                          </a:solidFill>
                        </a:rPr>
                        <a:t>0.6</a:t>
                      </a:r>
                      <a:endParaRPr lang="en-US" dirty="0">
                        <a:solidFill>
                          <a:srgbClr val="C00000"/>
                        </a:solidFill>
                      </a:endParaRPr>
                    </a:p>
                  </a:txBody>
                  <a:tcPr/>
                </a:tc>
                <a:tc>
                  <a:txBody>
                    <a:bodyPr/>
                    <a:lstStyle/>
                    <a:p>
                      <a:r>
                        <a:rPr lang="en-US" dirty="0" smtClean="0">
                          <a:solidFill>
                            <a:srgbClr val="C00000"/>
                          </a:solidFill>
                        </a:rPr>
                        <a:t>-10.8</a:t>
                      </a:r>
                      <a:endParaRPr lang="en-US" dirty="0">
                        <a:solidFill>
                          <a:srgbClr val="C00000"/>
                        </a:solidFill>
                      </a:endParaRPr>
                    </a:p>
                  </a:txBody>
                  <a:tcPr/>
                </a:tc>
                <a:tc>
                  <a:txBody>
                    <a:bodyPr/>
                    <a:lstStyle/>
                    <a:p>
                      <a:r>
                        <a:rPr lang="en-US" dirty="0" smtClean="0">
                          <a:solidFill>
                            <a:srgbClr val="C00000"/>
                          </a:solidFill>
                        </a:rPr>
                        <a:t>-3</a:t>
                      </a:r>
                      <a:endParaRPr lang="en-US" dirty="0">
                        <a:solidFill>
                          <a:srgbClr val="C00000"/>
                        </a:solidFill>
                      </a:endParaRPr>
                    </a:p>
                  </a:txBody>
                  <a:tcPr/>
                </a:tc>
              </a:tr>
              <a:tr h="370840">
                <a:tc>
                  <a:txBody>
                    <a:bodyPr/>
                    <a:lstStyle/>
                    <a:p>
                      <a:r>
                        <a:rPr lang="en-US" dirty="0" smtClean="0">
                          <a:solidFill>
                            <a:srgbClr val="C00000"/>
                          </a:solidFill>
                        </a:rPr>
                        <a:t>8</a:t>
                      </a:r>
                      <a:endParaRPr lang="en-US" dirty="0">
                        <a:solidFill>
                          <a:srgbClr val="C00000"/>
                        </a:solidFill>
                      </a:endParaRPr>
                    </a:p>
                  </a:txBody>
                  <a:tcPr/>
                </a:tc>
                <a:tc>
                  <a:txBody>
                    <a:bodyPr/>
                    <a:lstStyle/>
                    <a:p>
                      <a:r>
                        <a:rPr lang="en-US" dirty="0" smtClean="0">
                          <a:solidFill>
                            <a:srgbClr val="C00000"/>
                          </a:solidFill>
                        </a:rPr>
                        <a:t>11</a:t>
                      </a:r>
                      <a:endParaRPr lang="en-US" dirty="0">
                        <a:solidFill>
                          <a:srgbClr val="C00000"/>
                        </a:solidFill>
                      </a:endParaRPr>
                    </a:p>
                  </a:txBody>
                  <a:tcPr/>
                </a:tc>
                <a:tc>
                  <a:txBody>
                    <a:bodyPr/>
                    <a:lstStyle/>
                    <a:p>
                      <a:r>
                        <a:rPr lang="en-US" dirty="0" smtClean="0">
                          <a:solidFill>
                            <a:srgbClr val="C00000"/>
                          </a:solidFill>
                        </a:rPr>
                        <a:t>P</a:t>
                      </a:r>
                      <a:endParaRPr lang="en-US" dirty="0">
                        <a:solidFill>
                          <a:srgbClr val="C00000"/>
                        </a:solidFill>
                      </a:endParaRPr>
                    </a:p>
                  </a:txBody>
                  <a:tcPr/>
                </a:tc>
                <a:tc>
                  <a:txBody>
                    <a:bodyPr/>
                    <a:lstStyle/>
                    <a:p>
                      <a:r>
                        <a:rPr lang="en-US" dirty="0" smtClean="0">
                          <a:solidFill>
                            <a:srgbClr val="C00000"/>
                          </a:solidFill>
                        </a:rPr>
                        <a:t>WRA</a:t>
                      </a:r>
                      <a:endParaRPr lang="en-US" dirty="0">
                        <a:solidFill>
                          <a:srgbClr val="C00000"/>
                        </a:solidFill>
                      </a:endParaRPr>
                    </a:p>
                  </a:txBody>
                  <a:tcPr/>
                </a:tc>
                <a:tc>
                  <a:txBody>
                    <a:bodyPr/>
                    <a:lstStyle/>
                    <a:p>
                      <a:r>
                        <a:rPr lang="en-US" dirty="0" smtClean="0">
                          <a:solidFill>
                            <a:srgbClr val="C00000"/>
                          </a:solidFill>
                        </a:rPr>
                        <a:t>0.4</a:t>
                      </a:r>
                      <a:endParaRPr lang="en-US" dirty="0">
                        <a:solidFill>
                          <a:srgbClr val="C00000"/>
                        </a:solidFill>
                      </a:endParaRPr>
                    </a:p>
                  </a:txBody>
                  <a:tcPr/>
                </a:tc>
                <a:tc>
                  <a:txBody>
                    <a:bodyPr/>
                    <a:lstStyle/>
                    <a:p>
                      <a:r>
                        <a:rPr lang="en-US" dirty="0" smtClean="0">
                          <a:solidFill>
                            <a:srgbClr val="C00000"/>
                          </a:solidFill>
                        </a:rPr>
                        <a:t>-4.8</a:t>
                      </a:r>
                      <a:endParaRPr lang="en-US" dirty="0">
                        <a:solidFill>
                          <a:srgbClr val="C00000"/>
                        </a:solidFill>
                      </a:endParaRPr>
                    </a:p>
                  </a:txBody>
                  <a:tcPr/>
                </a:tc>
                <a:tc>
                  <a:txBody>
                    <a:bodyPr/>
                    <a:lstStyle/>
                    <a:p>
                      <a:r>
                        <a:rPr lang="en-US" dirty="0" smtClean="0">
                          <a:solidFill>
                            <a:srgbClr val="C00000"/>
                          </a:solidFill>
                        </a:rPr>
                        <a:t>0.6</a:t>
                      </a:r>
                      <a:endParaRPr lang="en-US" dirty="0">
                        <a:solidFill>
                          <a:srgbClr val="C00000"/>
                        </a:solidFill>
                      </a:endParaRPr>
                    </a:p>
                  </a:txBody>
                  <a:tcPr/>
                </a:tc>
              </a:tr>
              <a:tr h="370840">
                <a:tc>
                  <a:txBody>
                    <a:bodyPr/>
                    <a:lstStyle/>
                    <a:p>
                      <a:r>
                        <a:rPr lang="en-US" dirty="0" smtClean="0">
                          <a:solidFill>
                            <a:srgbClr val="C00000"/>
                          </a:solidFill>
                        </a:rPr>
                        <a:t>8</a:t>
                      </a:r>
                      <a:endParaRPr lang="en-US" dirty="0">
                        <a:solidFill>
                          <a:srgbClr val="C00000"/>
                        </a:solidFill>
                      </a:endParaRPr>
                    </a:p>
                  </a:txBody>
                  <a:tcPr/>
                </a:tc>
                <a:tc>
                  <a:txBody>
                    <a:bodyPr/>
                    <a:lstStyle/>
                    <a:p>
                      <a:r>
                        <a:rPr lang="en-US" dirty="0" smtClean="0">
                          <a:solidFill>
                            <a:srgbClr val="C00000"/>
                          </a:solidFill>
                        </a:rPr>
                        <a:t>11</a:t>
                      </a:r>
                      <a:endParaRPr lang="en-US" dirty="0">
                        <a:solidFill>
                          <a:srgbClr val="C00000"/>
                        </a:solidFill>
                      </a:endParaRPr>
                    </a:p>
                  </a:txBody>
                  <a:tcPr/>
                </a:tc>
                <a:tc>
                  <a:txBody>
                    <a:bodyPr/>
                    <a:lstStyle/>
                    <a:p>
                      <a:r>
                        <a:rPr lang="en-US" dirty="0" smtClean="0">
                          <a:solidFill>
                            <a:srgbClr val="C00000"/>
                          </a:solidFill>
                        </a:rPr>
                        <a:t>P</a:t>
                      </a:r>
                      <a:endParaRPr lang="en-US" dirty="0">
                        <a:solidFill>
                          <a:srgbClr val="C00000"/>
                        </a:solidFill>
                      </a:endParaRPr>
                    </a:p>
                  </a:txBody>
                  <a:tcPr/>
                </a:tc>
                <a:tc>
                  <a:txBody>
                    <a:bodyPr/>
                    <a:lstStyle/>
                    <a:p>
                      <a:r>
                        <a:rPr lang="en-US" dirty="0" smtClean="0">
                          <a:solidFill>
                            <a:srgbClr val="C00000"/>
                          </a:solidFill>
                        </a:rPr>
                        <a:t>FITZ</a:t>
                      </a:r>
                      <a:endParaRPr lang="en-US" dirty="0">
                        <a:solidFill>
                          <a:srgbClr val="C00000"/>
                        </a:solidFill>
                      </a:endParaRPr>
                    </a:p>
                  </a:txBody>
                  <a:tcPr/>
                </a:tc>
                <a:tc>
                  <a:txBody>
                    <a:bodyPr/>
                    <a:lstStyle/>
                    <a:p>
                      <a:r>
                        <a:rPr lang="en-US" dirty="0" smtClean="0">
                          <a:solidFill>
                            <a:srgbClr val="C00000"/>
                          </a:solidFill>
                        </a:rPr>
                        <a:t>6.8</a:t>
                      </a:r>
                      <a:endParaRPr lang="en-US" dirty="0">
                        <a:solidFill>
                          <a:srgbClr val="C00000"/>
                        </a:solidFill>
                      </a:endParaRPr>
                    </a:p>
                  </a:txBody>
                  <a:tcPr/>
                </a:tc>
                <a:tc>
                  <a:txBody>
                    <a:bodyPr/>
                    <a:lstStyle/>
                    <a:p>
                      <a:r>
                        <a:rPr lang="en-US" dirty="0" smtClean="0">
                          <a:solidFill>
                            <a:srgbClr val="C00000"/>
                          </a:solidFill>
                        </a:rPr>
                        <a:t>-47.1</a:t>
                      </a:r>
                      <a:endParaRPr lang="en-US" dirty="0">
                        <a:solidFill>
                          <a:srgbClr val="C00000"/>
                        </a:solidFill>
                      </a:endParaRPr>
                    </a:p>
                  </a:txBody>
                  <a:tcPr/>
                </a:tc>
                <a:tc>
                  <a:txBody>
                    <a:bodyPr/>
                    <a:lstStyle/>
                    <a:p>
                      <a:r>
                        <a:rPr lang="en-US" dirty="0" smtClean="0">
                          <a:solidFill>
                            <a:srgbClr val="C00000"/>
                          </a:solidFill>
                        </a:rPr>
                        <a:t>-1.3</a:t>
                      </a:r>
                      <a:endParaRPr lang="en-US" dirty="0">
                        <a:solidFill>
                          <a:srgbClr val="C00000"/>
                        </a:solidFill>
                      </a:endParaRPr>
                    </a:p>
                  </a:txBody>
                  <a:tcPr/>
                </a:tc>
              </a:tr>
              <a:tr h="370840">
                <a:tc>
                  <a:txBody>
                    <a:bodyPr/>
                    <a:lstStyle/>
                    <a:p>
                      <a:r>
                        <a:rPr lang="en-US" dirty="0" smtClean="0">
                          <a:solidFill>
                            <a:srgbClr val="00B050"/>
                          </a:solidFill>
                        </a:rPr>
                        <a:t>8</a:t>
                      </a:r>
                      <a:endParaRPr lang="en-US" dirty="0">
                        <a:solidFill>
                          <a:srgbClr val="00B050"/>
                        </a:solidFill>
                      </a:endParaRPr>
                    </a:p>
                  </a:txBody>
                  <a:tcPr/>
                </a:tc>
                <a:tc>
                  <a:txBody>
                    <a:bodyPr/>
                    <a:lstStyle/>
                    <a:p>
                      <a:r>
                        <a:rPr lang="en-US" dirty="0" smtClean="0">
                          <a:solidFill>
                            <a:srgbClr val="00B050"/>
                          </a:solidFill>
                        </a:rPr>
                        <a:t>11</a:t>
                      </a:r>
                      <a:endParaRPr lang="en-US" dirty="0">
                        <a:solidFill>
                          <a:srgbClr val="00B050"/>
                        </a:solidFill>
                      </a:endParaRPr>
                    </a:p>
                  </a:txBody>
                  <a:tcPr/>
                </a:tc>
                <a:tc>
                  <a:txBody>
                    <a:bodyPr/>
                    <a:lstStyle/>
                    <a:p>
                      <a:r>
                        <a:rPr lang="en-US" dirty="0" smtClean="0">
                          <a:solidFill>
                            <a:srgbClr val="00B050"/>
                          </a:solidFill>
                        </a:rPr>
                        <a:t>P</a:t>
                      </a:r>
                      <a:endParaRPr lang="en-US" dirty="0">
                        <a:solidFill>
                          <a:srgbClr val="00B050"/>
                        </a:solidFill>
                      </a:endParaRPr>
                    </a:p>
                  </a:txBody>
                  <a:tcPr/>
                </a:tc>
                <a:tc>
                  <a:txBody>
                    <a:bodyPr/>
                    <a:lstStyle/>
                    <a:p>
                      <a:r>
                        <a:rPr lang="en-US" dirty="0" smtClean="0">
                          <a:solidFill>
                            <a:srgbClr val="00B050"/>
                          </a:solidFill>
                        </a:rPr>
                        <a:t>TXAR</a:t>
                      </a:r>
                      <a:endParaRPr lang="en-US" dirty="0">
                        <a:solidFill>
                          <a:srgbClr val="00B050"/>
                        </a:solidFill>
                      </a:endParaRPr>
                    </a:p>
                  </a:txBody>
                  <a:tcPr/>
                </a:tc>
                <a:tc>
                  <a:txBody>
                    <a:bodyPr/>
                    <a:lstStyle/>
                    <a:p>
                      <a:r>
                        <a:rPr lang="en-US" dirty="0" smtClean="0">
                          <a:solidFill>
                            <a:srgbClr val="00B050"/>
                          </a:solidFill>
                        </a:rPr>
                        <a:t>3.3</a:t>
                      </a:r>
                      <a:endParaRPr lang="en-US" dirty="0">
                        <a:solidFill>
                          <a:srgbClr val="00B050"/>
                        </a:solidFill>
                      </a:endParaRPr>
                    </a:p>
                  </a:txBody>
                  <a:tcPr/>
                </a:tc>
                <a:tc>
                  <a:txBody>
                    <a:bodyPr/>
                    <a:lstStyle/>
                    <a:p>
                      <a:r>
                        <a:rPr lang="en-US" dirty="0" smtClean="0">
                          <a:solidFill>
                            <a:srgbClr val="00B050"/>
                          </a:solidFill>
                        </a:rPr>
                        <a:t>-84.9</a:t>
                      </a:r>
                      <a:endParaRPr lang="en-US" dirty="0">
                        <a:solidFill>
                          <a:srgbClr val="00B050"/>
                        </a:solidFill>
                      </a:endParaRPr>
                    </a:p>
                  </a:txBody>
                  <a:tcPr/>
                </a:tc>
                <a:tc>
                  <a:txBody>
                    <a:bodyPr/>
                    <a:lstStyle/>
                    <a:p>
                      <a:r>
                        <a:rPr lang="en-US" dirty="0" smtClean="0">
                          <a:solidFill>
                            <a:srgbClr val="00B050"/>
                          </a:solidFill>
                        </a:rPr>
                        <a:t>0.9</a:t>
                      </a:r>
                      <a:endParaRPr lang="en-US" dirty="0">
                        <a:solidFill>
                          <a:srgbClr val="00B050"/>
                        </a:solidFill>
                      </a:endParaRPr>
                    </a:p>
                  </a:txBody>
                  <a:tcPr/>
                </a:tc>
              </a:tr>
              <a:tr h="370840">
                <a:tc>
                  <a:txBody>
                    <a:bodyPr/>
                    <a:lstStyle/>
                    <a:p>
                      <a:r>
                        <a:rPr lang="en-US" dirty="0" smtClean="0">
                          <a:solidFill>
                            <a:srgbClr val="00B050"/>
                          </a:solidFill>
                        </a:rPr>
                        <a:t>8</a:t>
                      </a:r>
                      <a:endParaRPr lang="en-US" dirty="0">
                        <a:solidFill>
                          <a:srgbClr val="00B050"/>
                        </a:solidFill>
                      </a:endParaRPr>
                    </a:p>
                  </a:txBody>
                  <a:tcPr/>
                </a:tc>
                <a:tc>
                  <a:txBody>
                    <a:bodyPr/>
                    <a:lstStyle/>
                    <a:p>
                      <a:r>
                        <a:rPr lang="en-US" dirty="0" smtClean="0">
                          <a:solidFill>
                            <a:srgbClr val="00B050"/>
                          </a:solidFill>
                        </a:rPr>
                        <a:t>11</a:t>
                      </a:r>
                      <a:endParaRPr lang="en-US" dirty="0">
                        <a:solidFill>
                          <a:srgbClr val="00B050"/>
                        </a:solidFill>
                      </a:endParaRPr>
                    </a:p>
                  </a:txBody>
                  <a:tcPr/>
                </a:tc>
                <a:tc>
                  <a:txBody>
                    <a:bodyPr/>
                    <a:lstStyle/>
                    <a:p>
                      <a:r>
                        <a:rPr lang="en-US" dirty="0" smtClean="0">
                          <a:solidFill>
                            <a:srgbClr val="00B050"/>
                          </a:solidFill>
                        </a:rPr>
                        <a:t>P</a:t>
                      </a:r>
                      <a:endParaRPr lang="en-US" dirty="0">
                        <a:solidFill>
                          <a:srgbClr val="00B050"/>
                        </a:solidFill>
                      </a:endParaRPr>
                    </a:p>
                  </a:txBody>
                  <a:tcPr/>
                </a:tc>
                <a:tc>
                  <a:txBody>
                    <a:bodyPr/>
                    <a:lstStyle/>
                    <a:p>
                      <a:r>
                        <a:rPr lang="en-US" dirty="0" smtClean="0">
                          <a:solidFill>
                            <a:srgbClr val="00B050"/>
                          </a:solidFill>
                        </a:rPr>
                        <a:t>AFI</a:t>
                      </a:r>
                      <a:endParaRPr lang="en-US" dirty="0">
                        <a:solidFill>
                          <a:srgbClr val="00B050"/>
                        </a:solidFill>
                      </a:endParaRPr>
                    </a:p>
                  </a:txBody>
                  <a:tcPr/>
                </a:tc>
                <a:tc>
                  <a:txBody>
                    <a:bodyPr/>
                    <a:lstStyle/>
                    <a:p>
                      <a:r>
                        <a:rPr lang="en-US" dirty="0" smtClean="0">
                          <a:solidFill>
                            <a:srgbClr val="00B050"/>
                          </a:solidFill>
                        </a:rPr>
                        <a:t>-1.1</a:t>
                      </a:r>
                      <a:endParaRPr lang="en-US" dirty="0">
                        <a:solidFill>
                          <a:srgbClr val="00B050"/>
                        </a:solidFill>
                      </a:endParaRPr>
                    </a:p>
                  </a:txBody>
                  <a:tcPr/>
                </a:tc>
                <a:tc>
                  <a:txBody>
                    <a:bodyPr/>
                    <a:lstStyle/>
                    <a:p>
                      <a:r>
                        <a:rPr lang="en-US" dirty="0" smtClean="0">
                          <a:solidFill>
                            <a:srgbClr val="00B050"/>
                          </a:solidFill>
                        </a:rPr>
                        <a:t>22.0</a:t>
                      </a:r>
                      <a:endParaRPr lang="en-US" dirty="0">
                        <a:solidFill>
                          <a:srgbClr val="00B050"/>
                        </a:solidFill>
                      </a:endParaRPr>
                    </a:p>
                  </a:txBody>
                  <a:tcPr/>
                </a:tc>
                <a:tc>
                  <a:txBody>
                    <a:bodyPr/>
                    <a:lstStyle/>
                    <a:p>
                      <a:r>
                        <a:rPr lang="en-US" dirty="0" smtClean="0">
                          <a:solidFill>
                            <a:srgbClr val="00B050"/>
                          </a:solidFill>
                        </a:rPr>
                        <a:t>-2.4</a:t>
                      </a:r>
                      <a:endParaRPr lang="en-US" dirty="0">
                        <a:solidFill>
                          <a:srgbClr val="00B050"/>
                        </a:solidFill>
                      </a:endParaRPr>
                    </a:p>
                  </a:txBody>
                  <a:tcPr/>
                </a:tc>
              </a:tr>
              <a:tr h="370840">
                <a:tc>
                  <a:txBody>
                    <a:bodyPr/>
                    <a:lstStyle/>
                    <a:p>
                      <a:r>
                        <a:rPr lang="en-US" dirty="0" smtClean="0">
                          <a:solidFill>
                            <a:srgbClr val="00B050"/>
                          </a:solidFill>
                        </a:rPr>
                        <a:t>8</a:t>
                      </a:r>
                      <a:endParaRPr lang="en-US" dirty="0">
                        <a:solidFill>
                          <a:srgbClr val="00B050"/>
                        </a:solidFill>
                      </a:endParaRPr>
                    </a:p>
                  </a:txBody>
                  <a:tcPr/>
                </a:tc>
                <a:tc>
                  <a:txBody>
                    <a:bodyPr/>
                    <a:lstStyle/>
                    <a:p>
                      <a:r>
                        <a:rPr lang="en-US" dirty="0" smtClean="0">
                          <a:solidFill>
                            <a:srgbClr val="00B050"/>
                          </a:solidFill>
                        </a:rPr>
                        <a:t>11</a:t>
                      </a:r>
                      <a:endParaRPr lang="en-US" dirty="0">
                        <a:solidFill>
                          <a:srgbClr val="00B050"/>
                        </a:solidFill>
                      </a:endParaRPr>
                    </a:p>
                  </a:txBody>
                  <a:tcPr/>
                </a:tc>
                <a:tc>
                  <a:txBody>
                    <a:bodyPr/>
                    <a:lstStyle/>
                    <a:p>
                      <a:r>
                        <a:rPr lang="en-US" dirty="0" smtClean="0">
                          <a:solidFill>
                            <a:srgbClr val="00B050"/>
                          </a:solidFill>
                        </a:rPr>
                        <a:t>P</a:t>
                      </a:r>
                      <a:endParaRPr lang="en-US" dirty="0">
                        <a:solidFill>
                          <a:srgbClr val="00B050"/>
                        </a:solidFill>
                      </a:endParaRPr>
                    </a:p>
                  </a:txBody>
                  <a:tcPr/>
                </a:tc>
                <a:tc>
                  <a:txBody>
                    <a:bodyPr/>
                    <a:lstStyle/>
                    <a:p>
                      <a:r>
                        <a:rPr lang="en-US" dirty="0" smtClean="0">
                          <a:solidFill>
                            <a:srgbClr val="00B050"/>
                          </a:solidFill>
                        </a:rPr>
                        <a:t>RPZ</a:t>
                      </a:r>
                      <a:endParaRPr lang="en-US" dirty="0">
                        <a:solidFill>
                          <a:srgbClr val="00B050"/>
                        </a:solidFill>
                      </a:endParaRPr>
                    </a:p>
                  </a:txBody>
                  <a:tcPr/>
                </a:tc>
                <a:tc>
                  <a:txBody>
                    <a:bodyPr/>
                    <a:lstStyle/>
                    <a:p>
                      <a:r>
                        <a:rPr lang="en-US" dirty="0" smtClean="0">
                          <a:solidFill>
                            <a:srgbClr val="00B050"/>
                          </a:solidFill>
                        </a:rPr>
                        <a:t>0.6</a:t>
                      </a:r>
                      <a:endParaRPr lang="en-US" dirty="0">
                        <a:solidFill>
                          <a:srgbClr val="00B050"/>
                        </a:solidFill>
                      </a:endParaRPr>
                    </a:p>
                  </a:txBody>
                  <a:tcPr/>
                </a:tc>
                <a:tc>
                  <a:txBody>
                    <a:bodyPr/>
                    <a:lstStyle/>
                    <a:p>
                      <a:r>
                        <a:rPr lang="en-US" dirty="0" smtClean="0">
                          <a:solidFill>
                            <a:srgbClr val="00B050"/>
                          </a:solidFill>
                        </a:rPr>
                        <a:t>24.6</a:t>
                      </a:r>
                      <a:endParaRPr lang="en-US" dirty="0">
                        <a:solidFill>
                          <a:srgbClr val="00B050"/>
                        </a:solidFill>
                      </a:endParaRPr>
                    </a:p>
                  </a:txBody>
                  <a:tcPr/>
                </a:tc>
                <a:tc>
                  <a:txBody>
                    <a:bodyPr/>
                    <a:lstStyle/>
                    <a:p>
                      <a:r>
                        <a:rPr lang="en-US" dirty="0" smtClean="0">
                          <a:solidFill>
                            <a:srgbClr val="00B050"/>
                          </a:solidFill>
                        </a:rPr>
                        <a:t>12.8</a:t>
                      </a:r>
                      <a:endParaRPr lang="en-US" dirty="0">
                        <a:solidFill>
                          <a:srgbClr val="00B050"/>
                        </a:solidFill>
                      </a:endParaRPr>
                    </a:p>
                  </a:txBody>
                  <a:tcPr/>
                </a:tc>
              </a:tr>
            </a:tbl>
          </a:graphicData>
        </a:graphic>
      </p:graphicFrame>
      <p:graphicFrame>
        <p:nvGraphicFramePr>
          <p:cNvPr id="6" name="Table 5"/>
          <p:cNvGraphicFramePr>
            <a:graphicFrameLocks noGrp="1"/>
          </p:cNvGraphicFramePr>
          <p:nvPr/>
        </p:nvGraphicFramePr>
        <p:xfrm>
          <a:off x="609600" y="1905000"/>
          <a:ext cx="7086600" cy="1854200"/>
        </p:xfrm>
        <a:graphic>
          <a:graphicData uri="http://schemas.openxmlformats.org/drawingml/2006/table">
            <a:tbl>
              <a:tblPr firstRow="1" bandRow="1">
                <a:tableStyleId>{5C22544A-7EE6-4342-B048-85BDC9FD1C3A}</a:tableStyleId>
              </a:tblPr>
              <a:tblGrid>
                <a:gridCol w="1905000"/>
                <a:gridCol w="1066800"/>
                <a:gridCol w="914400"/>
                <a:gridCol w="1143000"/>
                <a:gridCol w="1066800"/>
                <a:gridCol w="990600"/>
              </a:tblGrid>
              <a:tr h="370840">
                <a:tc>
                  <a:txBody>
                    <a:bodyPr/>
                    <a:lstStyle/>
                    <a:p>
                      <a:r>
                        <a:rPr lang="en-US" dirty="0" smtClean="0"/>
                        <a:t>Orid</a:t>
                      </a:r>
                      <a:endParaRPr lang="en-US" dirty="0"/>
                    </a:p>
                  </a:txBody>
                  <a:tcPr/>
                </a:tc>
                <a:tc>
                  <a:txBody>
                    <a:bodyPr/>
                    <a:lstStyle/>
                    <a:p>
                      <a:r>
                        <a:rPr lang="en-US" dirty="0" smtClean="0"/>
                        <a:t>Phase</a:t>
                      </a:r>
                      <a:endParaRPr lang="en-US" dirty="0"/>
                    </a:p>
                  </a:txBody>
                  <a:tcPr/>
                </a:tc>
                <a:tc>
                  <a:txBody>
                    <a:bodyPr/>
                    <a:lstStyle/>
                    <a:p>
                      <a:r>
                        <a:rPr lang="en-US" dirty="0" smtClean="0"/>
                        <a:t>Sta</a:t>
                      </a:r>
                      <a:endParaRPr lang="en-US" dirty="0"/>
                    </a:p>
                  </a:txBody>
                  <a:tcPr/>
                </a:tc>
                <a:tc>
                  <a:txBody>
                    <a:bodyPr/>
                    <a:lstStyle/>
                    <a:p>
                      <a:r>
                        <a:rPr lang="en-US" dirty="0" smtClean="0"/>
                        <a:t>Timeres</a:t>
                      </a:r>
                      <a:endParaRPr lang="en-US" dirty="0"/>
                    </a:p>
                  </a:txBody>
                  <a:tcPr/>
                </a:tc>
                <a:tc>
                  <a:txBody>
                    <a:bodyPr/>
                    <a:lstStyle/>
                    <a:p>
                      <a:r>
                        <a:rPr lang="en-US" dirty="0" smtClean="0"/>
                        <a:t>Azres</a:t>
                      </a:r>
                      <a:endParaRPr lang="en-US" dirty="0"/>
                    </a:p>
                  </a:txBody>
                  <a:tcPr/>
                </a:tc>
                <a:tc>
                  <a:txBody>
                    <a:bodyPr/>
                    <a:lstStyle/>
                    <a:p>
                      <a:r>
                        <a:rPr lang="en-US" dirty="0" smtClean="0"/>
                        <a:t>Slores</a:t>
                      </a:r>
                      <a:endParaRPr lang="en-US" dirty="0"/>
                    </a:p>
                  </a:txBody>
                  <a:tcPr/>
                </a:tc>
              </a:tr>
              <a:tr h="370840">
                <a:tc>
                  <a:txBody>
                    <a:bodyPr/>
                    <a:lstStyle/>
                    <a:p>
                      <a:r>
                        <a:rPr lang="en-US" dirty="0" smtClean="0">
                          <a:solidFill>
                            <a:srgbClr val="C00000"/>
                          </a:solidFill>
                        </a:rPr>
                        <a:t>5295573</a:t>
                      </a:r>
                      <a:endParaRPr lang="en-US" dirty="0">
                        <a:solidFill>
                          <a:srgbClr val="C00000"/>
                        </a:solidFill>
                      </a:endParaRPr>
                    </a:p>
                  </a:txBody>
                  <a:tcPr/>
                </a:tc>
                <a:tc>
                  <a:txBody>
                    <a:bodyPr/>
                    <a:lstStyle/>
                    <a:p>
                      <a:r>
                        <a:rPr lang="en-US" dirty="0" smtClean="0">
                          <a:solidFill>
                            <a:srgbClr val="C00000"/>
                          </a:solidFill>
                        </a:rPr>
                        <a:t>P</a:t>
                      </a:r>
                      <a:endParaRPr lang="en-US" dirty="0">
                        <a:solidFill>
                          <a:srgbClr val="C00000"/>
                        </a:solidFill>
                      </a:endParaRPr>
                    </a:p>
                  </a:txBody>
                  <a:tcPr/>
                </a:tc>
                <a:tc>
                  <a:txBody>
                    <a:bodyPr/>
                    <a:lstStyle/>
                    <a:p>
                      <a:r>
                        <a:rPr lang="en-US" dirty="0" smtClean="0">
                          <a:solidFill>
                            <a:srgbClr val="C00000"/>
                          </a:solidFill>
                        </a:rPr>
                        <a:t>ASAR</a:t>
                      </a:r>
                      <a:endParaRPr lang="en-US" dirty="0">
                        <a:solidFill>
                          <a:srgbClr val="C00000"/>
                        </a:solidFill>
                      </a:endParaRPr>
                    </a:p>
                  </a:txBody>
                  <a:tcPr/>
                </a:tc>
                <a:tc>
                  <a:txBody>
                    <a:bodyPr/>
                    <a:lstStyle/>
                    <a:p>
                      <a:r>
                        <a:rPr lang="en-US" dirty="0" smtClean="0">
                          <a:solidFill>
                            <a:srgbClr val="C00000"/>
                          </a:solidFill>
                        </a:rPr>
                        <a:t>-1.9</a:t>
                      </a:r>
                      <a:endParaRPr lang="en-US" dirty="0">
                        <a:solidFill>
                          <a:srgbClr val="C00000"/>
                        </a:solidFill>
                      </a:endParaRPr>
                    </a:p>
                  </a:txBody>
                  <a:tcPr/>
                </a:tc>
                <a:tc>
                  <a:txBody>
                    <a:bodyPr/>
                    <a:lstStyle/>
                    <a:p>
                      <a:r>
                        <a:rPr lang="en-US" dirty="0" smtClean="0">
                          <a:solidFill>
                            <a:srgbClr val="C00000"/>
                          </a:solidFill>
                        </a:rPr>
                        <a:t>-8.5</a:t>
                      </a:r>
                      <a:endParaRPr lang="en-US" dirty="0">
                        <a:solidFill>
                          <a:srgbClr val="C00000"/>
                        </a:solidFill>
                      </a:endParaRPr>
                    </a:p>
                  </a:txBody>
                  <a:tcPr/>
                </a:tc>
                <a:tc>
                  <a:txBody>
                    <a:bodyPr/>
                    <a:lstStyle/>
                    <a:p>
                      <a:r>
                        <a:rPr lang="en-US" dirty="0" smtClean="0">
                          <a:solidFill>
                            <a:srgbClr val="C00000"/>
                          </a:solidFill>
                        </a:rPr>
                        <a:t>-0.2</a:t>
                      </a:r>
                      <a:endParaRPr lang="en-US" dirty="0">
                        <a:solidFill>
                          <a:srgbClr val="C00000"/>
                        </a:solidFill>
                      </a:endParaRPr>
                    </a:p>
                  </a:txBody>
                  <a:tcPr/>
                </a:tc>
              </a:tr>
              <a:tr h="370840">
                <a:tc>
                  <a:txBody>
                    <a:bodyPr/>
                    <a:lstStyle/>
                    <a:p>
                      <a:r>
                        <a:rPr lang="en-US" dirty="0" smtClean="0">
                          <a:solidFill>
                            <a:srgbClr val="C00000"/>
                          </a:solidFill>
                        </a:rPr>
                        <a:t>5295573</a:t>
                      </a:r>
                      <a:endParaRPr lang="en-US" dirty="0">
                        <a:solidFill>
                          <a:srgbClr val="C00000"/>
                        </a:solidFill>
                      </a:endParaRPr>
                    </a:p>
                  </a:txBody>
                  <a:tcPr/>
                </a:tc>
                <a:tc>
                  <a:txBody>
                    <a:bodyPr/>
                    <a:lstStyle/>
                    <a:p>
                      <a:r>
                        <a:rPr lang="en-US" dirty="0" smtClean="0">
                          <a:solidFill>
                            <a:srgbClr val="C00000"/>
                          </a:solidFill>
                        </a:rPr>
                        <a:t>P</a:t>
                      </a:r>
                      <a:endParaRPr lang="en-US" dirty="0">
                        <a:solidFill>
                          <a:srgbClr val="C00000"/>
                        </a:solidFill>
                      </a:endParaRPr>
                    </a:p>
                  </a:txBody>
                  <a:tcPr/>
                </a:tc>
                <a:tc>
                  <a:txBody>
                    <a:bodyPr/>
                    <a:lstStyle/>
                    <a:p>
                      <a:r>
                        <a:rPr lang="en-US" dirty="0" smtClean="0">
                          <a:solidFill>
                            <a:srgbClr val="C00000"/>
                          </a:solidFill>
                        </a:rPr>
                        <a:t>WRA</a:t>
                      </a:r>
                      <a:endParaRPr lang="en-US" dirty="0">
                        <a:solidFill>
                          <a:srgbClr val="C00000"/>
                        </a:solidFill>
                      </a:endParaRPr>
                    </a:p>
                  </a:txBody>
                  <a:tcPr/>
                </a:tc>
                <a:tc>
                  <a:txBody>
                    <a:bodyPr/>
                    <a:lstStyle/>
                    <a:p>
                      <a:r>
                        <a:rPr lang="en-US" dirty="0" smtClean="0">
                          <a:solidFill>
                            <a:srgbClr val="C00000"/>
                          </a:solidFill>
                        </a:rPr>
                        <a:t>-0.8</a:t>
                      </a:r>
                      <a:endParaRPr lang="en-US" dirty="0">
                        <a:solidFill>
                          <a:srgbClr val="C00000"/>
                        </a:solidFill>
                      </a:endParaRPr>
                    </a:p>
                  </a:txBody>
                  <a:tcPr/>
                </a:tc>
                <a:tc>
                  <a:txBody>
                    <a:bodyPr/>
                    <a:lstStyle/>
                    <a:p>
                      <a:r>
                        <a:rPr lang="en-US" dirty="0" smtClean="0">
                          <a:solidFill>
                            <a:srgbClr val="C00000"/>
                          </a:solidFill>
                        </a:rPr>
                        <a:t>-2.2</a:t>
                      </a:r>
                      <a:endParaRPr lang="en-US" dirty="0">
                        <a:solidFill>
                          <a:srgbClr val="C00000"/>
                        </a:solidFill>
                      </a:endParaRPr>
                    </a:p>
                  </a:txBody>
                  <a:tcPr/>
                </a:tc>
                <a:tc>
                  <a:txBody>
                    <a:bodyPr/>
                    <a:lstStyle/>
                    <a:p>
                      <a:r>
                        <a:rPr lang="en-US" dirty="0" smtClean="0">
                          <a:solidFill>
                            <a:srgbClr val="C00000"/>
                          </a:solidFill>
                        </a:rPr>
                        <a:t>0.6</a:t>
                      </a:r>
                      <a:endParaRPr lang="en-US" dirty="0">
                        <a:solidFill>
                          <a:srgbClr val="C00000"/>
                        </a:solidFill>
                      </a:endParaRPr>
                    </a:p>
                  </a:txBody>
                  <a:tcPr/>
                </a:tc>
              </a:tr>
              <a:tr h="370840">
                <a:tc>
                  <a:txBody>
                    <a:bodyPr/>
                    <a:lstStyle/>
                    <a:p>
                      <a:r>
                        <a:rPr lang="en-US" dirty="0" smtClean="0">
                          <a:solidFill>
                            <a:srgbClr val="C00000"/>
                          </a:solidFill>
                        </a:rPr>
                        <a:t>5295573</a:t>
                      </a:r>
                      <a:endParaRPr lang="en-US" dirty="0">
                        <a:solidFill>
                          <a:srgbClr val="C00000"/>
                        </a:solidFill>
                      </a:endParaRPr>
                    </a:p>
                  </a:txBody>
                  <a:tcPr/>
                </a:tc>
                <a:tc>
                  <a:txBody>
                    <a:bodyPr/>
                    <a:lstStyle/>
                    <a:p>
                      <a:r>
                        <a:rPr lang="en-US" dirty="0" smtClean="0">
                          <a:solidFill>
                            <a:srgbClr val="C00000"/>
                          </a:solidFill>
                        </a:rPr>
                        <a:t>P</a:t>
                      </a:r>
                      <a:endParaRPr lang="en-US" dirty="0">
                        <a:solidFill>
                          <a:srgbClr val="C00000"/>
                        </a:solidFill>
                      </a:endParaRPr>
                    </a:p>
                  </a:txBody>
                  <a:tcPr/>
                </a:tc>
                <a:tc>
                  <a:txBody>
                    <a:bodyPr/>
                    <a:lstStyle/>
                    <a:p>
                      <a:r>
                        <a:rPr lang="en-US" dirty="0" smtClean="0">
                          <a:solidFill>
                            <a:srgbClr val="C00000"/>
                          </a:solidFill>
                        </a:rPr>
                        <a:t>FITZ</a:t>
                      </a:r>
                      <a:endParaRPr lang="en-US" dirty="0">
                        <a:solidFill>
                          <a:srgbClr val="C00000"/>
                        </a:solidFill>
                      </a:endParaRPr>
                    </a:p>
                  </a:txBody>
                  <a:tcPr/>
                </a:tc>
                <a:tc>
                  <a:txBody>
                    <a:bodyPr/>
                    <a:lstStyle/>
                    <a:p>
                      <a:r>
                        <a:rPr lang="en-US" dirty="0" smtClean="0">
                          <a:solidFill>
                            <a:srgbClr val="C00000"/>
                          </a:solidFill>
                        </a:rPr>
                        <a:t>1.2</a:t>
                      </a:r>
                      <a:endParaRPr lang="en-US" dirty="0">
                        <a:solidFill>
                          <a:srgbClr val="C00000"/>
                        </a:solidFill>
                      </a:endParaRPr>
                    </a:p>
                  </a:txBody>
                  <a:tcPr/>
                </a:tc>
                <a:tc>
                  <a:txBody>
                    <a:bodyPr/>
                    <a:lstStyle/>
                    <a:p>
                      <a:r>
                        <a:rPr lang="en-US" dirty="0" smtClean="0">
                          <a:solidFill>
                            <a:srgbClr val="C00000"/>
                          </a:solidFill>
                        </a:rPr>
                        <a:t>10.2</a:t>
                      </a:r>
                      <a:endParaRPr lang="en-US" dirty="0">
                        <a:solidFill>
                          <a:srgbClr val="C00000"/>
                        </a:solidFill>
                      </a:endParaRPr>
                    </a:p>
                  </a:txBody>
                  <a:tcPr/>
                </a:tc>
                <a:tc>
                  <a:txBody>
                    <a:bodyPr/>
                    <a:lstStyle/>
                    <a:p>
                      <a:r>
                        <a:rPr lang="en-US" dirty="0" smtClean="0">
                          <a:solidFill>
                            <a:srgbClr val="C00000"/>
                          </a:solidFill>
                        </a:rPr>
                        <a:t>-0.7</a:t>
                      </a:r>
                      <a:endParaRPr lang="en-US" dirty="0">
                        <a:solidFill>
                          <a:srgbClr val="C00000"/>
                        </a:solidFill>
                      </a:endParaRPr>
                    </a:p>
                  </a:txBody>
                  <a:tcPr/>
                </a:tc>
              </a:tr>
              <a:tr h="370840">
                <a:tc>
                  <a:txBody>
                    <a:bodyPr/>
                    <a:lstStyle/>
                    <a:p>
                      <a:r>
                        <a:rPr lang="en-US" dirty="0" smtClean="0">
                          <a:solidFill>
                            <a:srgbClr val="0070C0"/>
                          </a:solidFill>
                        </a:rPr>
                        <a:t>5295573</a:t>
                      </a:r>
                      <a:endParaRPr lang="en-US" dirty="0">
                        <a:solidFill>
                          <a:srgbClr val="0070C0"/>
                        </a:solidFill>
                      </a:endParaRPr>
                    </a:p>
                  </a:txBody>
                  <a:tcPr/>
                </a:tc>
                <a:tc>
                  <a:txBody>
                    <a:bodyPr/>
                    <a:lstStyle/>
                    <a:p>
                      <a:r>
                        <a:rPr lang="en-US" dirty="0" smtClean="0">
                          <a:solidFill>
                            <a:srgbClr val="0070C0"/>
                          </a:solidFill>
                        </a:rPr>
                        <a:t>P</a:t>
                      </a:r>
                      <a:endParaRPr lang="en-US" dirty="0">
                        <a:solidFill>
                          <a:srgbClr val="0070C0"/>
                        </a:solidFill>
                      </a:endParaRPr>
                    </a:p>
                  </a:txBody>
                  <a:tcPr/>
                </a:tc>
                <a:tc>
                  <a:txBody>
                    <a:bodyPr/>
                    <a:lstStyle/>
                    <a:p>
                      <a:r>
                        <a:rPr lang="en-US" dirty="0" smtClean="0">
                          <a:solidFill>
                            <a:srgbClr val="0070C0"/>
                          </a:solidFill>
                        </a:rPr>
                        <a:t>CTA</a:t>
                      </a:r>
                      <a:endParaRPr lang="en-US" dirty="0">
                        <a:solidFill>
                          <a:srgbClr val="0070C0"/>
                        </a:solidFill>
                      </a:endParaRPr>
                    </a:p>
                  </a:txBody>
                  <a:tcPr/>
                </a:tc>
                <a:tc>
                  <a:txBody>
                    <a:bodyPr/>
                    <a:lstStyle/>
                    <a:p>
                      <a:r>
                        <a:rPr lang="en-US" dirty="0" smtClean="0">
                          <a:solidFill>
                            <a:srgbClr val="0070C0"/>
                          </a:solidFill>
                        </a:rPr>
                        <a:t>1.6</a:t>
                      </a:r>
                      <a:endParaRPr lang="en-US" dirty="0">
                        <a:solidFill>
                          <a:srgbClr val="0070C0"/>
                        </a:solidFill>
                      </a:endParaRPr>
                    </a:p>
                  </a:txBody>
                  <a:tcPr/>
                </a:tc>
                <a:tc>
                  <a:txBody>
                    <a:bodyPr/>
                    <a:lstStyle/>
                    <a:p>
                      <a:r>
                        <a:rPr lang="en-US" dirty="0" smtClean="0">
                          <a:solidFill>
                            <a:srgbClr val="0070C0"/>
                          </a:solidFill>
                        </a:rPr>
                        <a:t>-16</a:t>
                      </a:r>
                      <a:endParaRPr lang="en-US" dirty="0">
                        <a:solidFill>
                          <a:srgbClr val="0070C0"/>
                        </a:solidFill>
                      </a:endParaRPr>
                    </a:p>
                  </a:txBody>
                  <a:tcPr/>
                </a:tc>
                <a:tc>
                  <a:txBody>
                    <a:bodyPr/>
                    <a:lstStyle/>
                    <a:p>
                      <a:r>
                        <a:rPr lang="en-US" dirty="0" smtClean="0">
                          <a:solidFill>
                            <a:srgbClr val="0070C0"/>
                          </a:solidFill>
                        </a:rPr>
                        <a:t>-0.3</a:t>
                      </a:r>
                      <a:endParaRPr lang="en-US" dirty="0">
                        <a:solidFill>
                          <a:srgbClr val="0070C0"/>
                        </a:solidFill>
                      </a:endParaRPr>
                    </a:p>
                  </a:txBody>
                  <a:tcPr/>
                </a:tc>
              </a:tr>
            </a:tbl>
          </a:graphicData>
        </a:graphic>
      </p:graphicFrame>
      <p:sp>
        <p:nvSpPr>
          <p:cNvPr id="8" name="TextBox 7"/>
          <p:cNvSpPr txBox="1"/>
          <p:nvPr/>
        </p:nvSpPr>
        <p:spPr>
          <a:xfrm>
            <a:off x="8001000" y="2590800"/>
            <a:ext cx="585417" cy="369332"/>
          </a:xfrm>
          <a:prstGeom prst="rect">
            <a:avLst/>
          </a:prstGeom>
          <a:noFill/>
        </p:spPr>
        <p:txBody>
          <a:bodyPr wrap="none" rtlCol="0">
            <a:spAutoFit/>
          </a:bodyPr>
          <a:lstStyle/>
          <a:p>
            <a:r>
              <a:rPr lang="en-US" dirty="0" smtClean="0"/>
              <a:t>LEB</a:t>
            </a:r>
            <a:endParaRPr lang="en-US" dirty="0"/>
          </a:p>
        </p:txBody>
      </p:sp>
      <p:sp>
        <p:nvSpPr>
          <p:cNvPr id="9" name="TextBox 8"/>
          <p:cNvSpPr txBox="1"/>
          <p:nvPr/>
        </p:nvSpPr>
        <p:spPr>
          <a:xfrm>
            <a:off x="7772400" y="5105400"/>
            <a:ext cx="1223412" cy="369332"/>
          </a:xfrm>
          <a:prstGeom prst="rect">
            <a:avLst/>
          </a:prstGeom>
          <a:noFill/>
        </p:spPr>
        <p:txBody>
          <a:bodyPr wrap="none" rtlCol="0">
            <a:spAutoFit/>
          </a:bodyPr>
          <a:lstStyle/>
          <a:p>
            <a:r>
              <a:rPr lang="en-US" dirty="0" smtClean="0"/>
              <a:t>NET-VISA</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Posterior Probability</a:t>
            </a:r>
            <a:endParaRPr lang="en-US" dirty="0"/>
          </a:p>
        </p:txBody>
      </p:sp>
      <p:pic>
        <p:nvPicPr>
          <p:cNvPr id="5" name="Picture 4" descr="debug_globe_run_8_visa_orid_11.png"/>
          <p:cNvPicPr>
            <a:picLocks noChangeAspect="1"/>
          </p:cNvPicPr>
          <p:nvPr/>
        </p:nvPicPr>
        <p:blipFill>
          <a:blip r:embed="rId3" cstate="print"/>
          <a:stretch>
            <a:fillRect/>
          </a:stretch>
        </p:blipFill>
        <p:spPr>
          <a:xfrm>
            <a:off x="5029192" y="2133600"/>
            <a:ext cx="4114808" cy="3657608"/>
          </a:xfrm>
          <a:prstGeom prst="rect">
            <a:avLst/>
          </a:prstGeom>
        </p:spPr>
      </p:pic>
      <p:pic>
        <p:nvPicPr>
          <p:cNvPr id="4" name="Content Placeholder 3" descr="debug_run_8_visa_orid_11.png"/>
          <p:cNvPicPr>
            <a:picLocks noGrp="1" noChangeAspect="1"/>
          </p:cNvPicPr>
          <p:nvPr>
            <p:ph idx="1"/>
          </p:nvPr>
        </p:nvPicPr>
        <p:blipFill>
          <a:blip r:embed="rId4" cstate="print"/>
          <a:stretch>
            <a:fillRect/>
          </a:stretch>
        </p:blipFill>
        <p:spPr>
          <a:xfrm>
            <a:off x="0" y="1871134"/>
            <a:ext cx="5610223" cy="4986866"/>
          </a:xfrm>
        </p:spPr>
      </p:pic>
      <p:sp>
        <p:nvSpPr>
          <p:cNvPr id="6" name="TextBox 5"/>
          <p:cNvSpPr txBox="1"/>
          <p:nvPr/>
        </p:nvSpPr>
        <p:spPr>
          <a:xfrm>
            <a:off x="4603205" y="6488668"/>
            <a:ext cx="4540795" cy="369332"/>
          </a:xfrm>
          <a:prstGeom prst="rect">
            <a:avLst/>
          </a:prstGeom>
          <a:noFill/>
        </p:spPr>
        <p:txBody>
          <a:bodyPr wrap="none" rtlCol="0">
            <a:spAutoFit/>
          </a:bodyPr>
          <a:lstStyle/>
          <a:p>
            <a:r>
              <a:rPr lang="en-US" dirty="0" smtClean="0"/>
              <a:t>Blue – NET-VISA, Yellow – LEB, Red – SEL3</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 2: NEIC Event (ML 3) missed by LEB</a:t>
            </a:r>
            <a:endParaRPr lang="en-US" dirty="0"/>
          </a:p>
        </p:txBody>
      </p:sp>
      <p:pic>
        <p:nvPicPr>
          <p:cNvPr id="10" name="Content Placeholder 9" descr="debug_area_run_15_visa_orid_254.png"/>
          <p:cNvPicPr>
            <a:picLocks noGrp="1" noChangeAspect="1"/>
          </p:cNvPicPr>
          <p:nvPr>
            <p:ph idx="1"/>
          </p:nvPr>
        </p:nvPicPr>
        <p:blipFill>
          <a:blip r:embed="rId3" cstate="print"/>
          <a:stretch>
            <a:fillRect/>
          </a:stretch>
        </p:blipFill>
        <p:spPr>
          <a:xfrm>
            <a:off x="5029192" y="2286000"/>
            <a:ext cx="4114808" cy="3657608"/>
          </a:xfrm>
        </p:spPr>
      </p:pic>
      <p:pic>
        <p:nvPicPr>
          <p:cNvPr id="8" name="Picture 7" descr="debug_run_15_visa_orid_254.png"/>
          <p:cNvPicPr>
            <a:picLocks noChangeAspect="1"/>
          </p:cNvPicPr>
          <p:nvPr/>
        </p:nvPicPr>
        <p:blipFill>
          <a:blip r:embed="rId4" cstate="print"/>
          <a:stretch>
            <a:fillRect/>
          </a:stretch>
        </p:blipFill>
        <p:spPr>
          <a:xfrm>
            <a:off x="0" y="1981201"/>
            <a:ext cx="5486400" cy="4876800"/>
          </a:xfrm>
          <a:prstGeom prst="rect">
            <a:avLst/>
          </a:prstGeom>
        </p:spPr>
      </p:pic>
      <p:sp>
        <p:nvSpPr>
          <p:cNvPr id="5" name="TextBox 4"/>
          <p:cNvSpPr txBox="1"/>
          <p:nvPr/>
        </p:nvSpPr>
        <p:spPr>
          <a:xfrm>
            <a:off x="4479390" y="6488668"/>
            <a:ext cx="4664610" cy="369332"/>
          </a:xfrm>
          <a:prstGeom prst="rect">
            <a:avLst/>
          </a:prstGeom>
          <a:noFill/>
        </p:spPr>
        <p:txBody>
          <a:bodyPr wrap="none" rtlCol="0">
            <a:spAutoFit/>
          </a:bodyPr>
          <a:lstStyle/>
          <a:p>
            <a:r>
              <a:rPr lang="en-US" dirty="0" smtClean="0"/>
              <a:t>White – NEIC, Blue – NET-VISA, Red – SEL3</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 3: NEIC Event (ML 3.7) missed by LEB</a:t>
            </a:r>
            <a:endParaRPr lang="en-US" dirty="0"/>
          </a:p>
        </p:txBody>
      </p:sp>
      <p:pic>
        <p:nvPicPr>
          <p:cNvPr id="7" name="Content Placeholder 6" descr="debug_area_run_15_visa_orid_2069.png"/>
          <p:cNvPicPr>
            <a:picLocks noGrp="1" noChangeAspect="1"/>
          </p:cNvPicPr>
          <p:nvPr>
            <p:ph idx="1"/>
          </p:nvPr>
        </p:nvPicPr>
        <p:blipFill>
          <a:blip r:embed="rId3" cstate="print"/>
          <a:stretch>
            <a:fillRect/>
          </a:stretch>
        </p:blipFill>
        <p:spPr>
          <a:xfrm>
            <a:off x="5029192" y="2286000"/>
            <a:ext cx="4114808" cy="3657608"/>
          </a:xfrm>
        </p:spPr>
      </p:pic>
      <p:pic>
        <p:nvPicPr>
          <p:cNvPr id="5" name="Picture 4" descr="debug_run_15_visa_orid_2069.png"/>
          <p:cNvPicPr>
            <a:picLocks noChangeAspect="1"/>
          </p:cNvPicPr>
          <p:nvPr/>
        </p:nvPicPr>
        <p:blipFill>
          <a:blip r:embed="rId4" cstate="print"/>
          <a:stretch>
            <a:fillRect/>
          </a:stretch>
        </p:blipFill>
        <p:spPr>
          <a:xfrm>
            <a:off x="0" y="1981199"/>
            <a:ext cx="5486400" cy="4876801"/>
          </a:xfrm>
          <a:prstGeom prst="rect">
            <a:avLst/>
          </a:prstGeom>
        </p:spPr>
      </p:pic>
      <p:sp>
        <p:nvSpPr>
          <p:cNvPr id="6" name="TextBox 5"/>
          <p:cNvSpPr txBox="1"/>
          <p:nvPr/>
        </p:nvSpPr>
        <p:spPr>
          <a:xfrm>
            <a:off x="5670549" y="6488668"/>
            <a:ext cx="3473451" cy="369332"/>
          </a:xfrm>
          <a:prstGeom prst="rect">
            <a:avLst/>
          </a:prstGeom>
          <a:noFill/>
        </p:spPr>
        <p:txBody>
          <a:bodyPr wrap="none" rtlCol="0">
            <a:spAutoFit/>
          </a:bodyPr>
          <a:lstStyle/>
          <a:p>
            <a:r>
              <a:rPr lang="en-US" dirty="0" smtClean="0"/>
              <a:t>White Star – NEIC : Courtesy ISC</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 4: NEIC Event (ML 2.6) missed by LEB</a:t>
            </a:r>
            <a:endParaRPr lang="en-US" dirty="0"/>
          </a:p>
        </p:txBody>
      </p:sp>
      <p:pic>
        <p:nvPicPr>
          <p:cNvPr id="4" name="Content Placeholder 3" descr="debug_area_run_15_visa_orid_2338.png"/>
          <p:cNvPicPr>
            <a:picLocks noGrp="1" noChangeAspect="1"/>
          </p:cNvPicPr>
          <p:nvPr>
            <p:ph idx="1"/>
          </p:nvPr>
        </p:nvPicPr>
        <p:blipFill>
          <a:blip r:embed="rId3" cstate="print"/>
          <a:stretch>
            <a:fillRect/>
          </a:stretch>
        </p:blipFill>
        <p:spPr>
          <a:xfrm>
            <a:off x="5029192" y="2286000"/>
            <a:ext cx="4114808" cy="3657608"/>
          </a:xfrm>
        </p:spPr>
      </p:pic>
      <p:pic>
        <p:nvPicPr>
          <p:cNvPr id="5" name="Picture 4" descr="debug_run_15_visa_orid_2338.png"/>
          <p:cNvPicPr>
            <a:picLocks noChangeAspect="1"/>
          </p:cNvPicPr>
          <p:nvPr/>
        </p:nvPicPr>
        <p:blipFill>
          <a:blip r:embed="rId4" cstate="print"/>
          <a:stretch>
            <a:fillRect/>
          </a:stretch>
        </p:blipFill>
        <p:spPr>
          <a:xfrm>
            <a:off x="0" y="1981201"/>
            <a:ext cx="5486400" cy="4876800"/>
          </a:xfrm>
          <a:prstGeom prst="rect">
            <a:avLst/>
          </a:prstGeom>
        </p:spPr>
      </p:pic>
      <p:sp>
        <p:nvSpPr>
          <p:cNvPr id="6" name="TextBox 5"/>
          <p:cNvSpPr txBox="1"/>
          <p:nvPr/>
        </p:nvSpPr>
        <p:spPr>
          <a:xfrm>
            <a:off x="5670549" y="6488668"/>
            <a:ext cx="3473451" cy="369332"/>
          </a:xfrm>
          <a:prstGeom prst="rect">
            <a:avLst/>
          </a:prstGeom>
          <a:noFill/>
        </p:spPr>
        <p:txBody>
          <a:bodyPr wrap="none" rtlCol="0">
            <a:spAutoFit/>
          </a:bodyPr>
          <a:lstStyle/>
          <a:p>
            <a:r>
              <a:rPr lang="en-US" dirty="0" smtClean="0"/>
              <a:t>White Star – NEIC : Courtesy ISC</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 5: Portugal Event missed by LEB</a:t>
            </a:r>
            <a:endParaRPr lang="en-US" dirty="0"/>
          </a:p>
        </p:txBody>
      </p:sp>
      <p:pic>
        <p:nvPicPr>
          <p:cNvPr id="6" name="Picture 5" descr="debug_isc_run_15_visa_orid_3148.png"/>
          <p:cNvPicPr>
            <a:picLocks noChangeAspect="1"/>
          </p:cNvPicPr>
          <p:nvPr/>
        </p:nvPicPr>
        <p:blipFill>
          <a:blip r:embed="rId3" cstate="print"/>
          <a:stretch>
            <a:fillRect/>
          </a:stretch>
        </p:blipFill>
        <p:spPr>
          <a:xfrm>
            <a:off x="5029192" y="2362200"/>
            <a:ext cx="4114808" cy="3657608"/>
          </a:xfrm>
          <a:prstGeom prst="rect">
            <a:avLst/>
          </a:prstGeom>
        </p:spPr>
      </p:pic>
      <p:pic>
        <p:nvPicPr>
          <p:cNvPr id="4" name="Content Placeholder 3" descr="debug_dens_isc_run_15_visa_orid_3148.png"/>
          <p:cNvPicPr>
            <a:picLocks noGrp="1" noChangeAspect="1"/>
          </p:cNvPicPr>
          <p:nvPr>
            <p:ph idx="1"/>
          </p:nvPr>
        </p:nvPicPr>
        <p:blipFill>
          <a:blip r:embed="rId4" cstate="print"/>
          <a:stretch>
            <a:fillRect/>
          </a:stretch>
        </p:blipFill>
        <p:spPr>
          <a:xfrm>
            <a:off x="-1" y="1913465"/>
            <a:ext cx="5562601" cy="4944535"/>
          </a:xfrm>
        </p:spPr>
      </p:pic>
      <p:sp>
        <p:nvSpPr>
          <p:cNvPr id="5" name="TextBox 4"/>
          <p:cNvSpPr txBox="1"/>
          <p:nvPr/>
        </p:nvSpPr>
        <p:spPr>
          <a:xfrm>
            <a:off x="4006311" y="6488668"/>
            <a:ext cx="5137689" cy="369332"/>
          </a:xfrm>
          <a:prstGeom prst="rect">
            <a:avLst/>
          </a:prstGeom>
          <a:noFill/>
        </p:spPr>
        <p:txBody>
          <a:bodyPr wrap="none" rtlCol="0">
            <a:spAutoFit/>
          </a:bodyPr>
          <a:lstStyle/>
          <a:p>
            <a:r>
              <a:rPr lang="en-US" dirty="0" smtClean="0"/>
              <a:t>Yellow star – LDG (French) network: Courtesy ISC</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 : 2</a:t>
            </a:r>
            <a:endParaRPr lang="en-US" dirty="0"/>
          </a:p>
        </p:txBody>
      </p:sp>
      <p:sp>
        <p:nvSpPr>
          <p:cNvPr id="3" name="Content Placeholder 2"/>
          <p:cNvSpPr>
            <a:spLocks noGrp="1"/>
          </p:cNvSpPr>
          <p:nvPr>
            <p:ph idx="1"/>
          </p:nvPr>
        </p:nvSpPr>
        <p:spPr/>
        <p:txBody>
          <a:bodyPr/>
          <a:lstStyle/>
          <a:p>
            <a:r>
              <a:rPr lang="en-US" dirty="0" smtClean="0"/>
              <a:t>A single phase may produce more than one detection</a:t>
            </a:r>
          </a:p>
          <a:p>
            <a:r>
              <a:rPr lang="en-US" dirty="0" smtClean="0"/>
              <a:t>When this occurs consistently across multiple stations NET-VISA hypothesizes multiple events</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 : Pseudo Phases</a:t>
            </a:r>
            <a:endParaRPr lang="en-US" dirty="0"/>
          </a:p>
        </p:txBody>
      </p:sp>
      <p:cxnSp>
        <p:nvCxnSpPr>
          <p:cNvPr id="5" name="Straight Connector 4"/>
          <p:cNvCxnSpPr/>
          <p:nvPr/>
        </p:nvCxnSpPr>
        <p:spPr>
          <a:xfrm>
            <a:off x="1447800" y="4343400"/>
            <a:ext cx="6248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914400" y="6019800"/>
            <a:ext cx="6934200" cy="3301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848600" y="5791200"/>
            <a:ext cx="894797" cy="523220"/>
          </a:xfrm>
          <a:prstGeom prst="rect">
            <a:avLst/>
          </a:prstGeom>
          <a:noFill/>
        </p:spPr>
        <p:txBody>
          <a:bodyPr wrap="none" rtlCol="0">
            <a:spAutoFit/>
          </a:bodyPr>
          <a:lstStyle/>
          <a:p>
            <a:r>
              <a:rPr lang="en-US" sz="2800" dirty="0" smtClean="0"/>
              <a:t>time</a:t>
            </a:r>
            <a:endParaRPr lang="en-US" dirty="0"/>
          </a:p>
        </p:txBody>
      </p:sp>
      <p:cxnSp>
        <p:nvCxnSpPr>
          <p:cNvPr id="9" name="Straight Connector 8"/>
          <p:cNvCxnSpPr/>
          <p:nvPr/>
        </p:nvCxnSpPr>
        <p:spPr>
          <a:xfrm>
            <a:off x="1447800" y="3200400"/>
            <a:ext cx="6248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1447800" y="2133600"/>
            <a:ext cx="6248400" cy="0"/>
          </a:xfrm>
          <a:prstGeom prst="line">
            <a:avLst/>
          </a:prstGeom>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7835308" y="4114800"/>
            <a:ext cx="1308692" cy="461665"/>
          </a:xfrm>
          <a:prstGeom prst="rect">
            <a:avLst/>
          </a:prstGeom>
          <a:noFill/>
        </p:spPr>
        <p:txBody>
          <a:bodyPr wrap="none" rtlCol="0">
            <a:spAutoFit/>
          </a:bodyPr>
          <a:lstStyle/>
          <a:p>
            <a:r>
              <a:rPr lang="en-US" sz="2400" dirty="0" smtClean="0">
                <a:solidFill>
                  <a:schemeClr val="accent1"/>
                </a:solidFill>
              </a:rPr>
              <a:t>Station 1</a:t>
            </a:r>
            <a:endParaRPr lang="en-US" sz="2400" dirty="0">
              <a:solidFill>
                <a:schemeClr val="accent1"/>
              </a:solidFill>
            </a:endParaRPr>
          </a:p>
        </p:txBody>
      </p:sp>
      <p:cxnSp>
        <p:nvCxnSpPr>
          <p:cNvPr id="13" name="Straight Arrow Connector 12"/>
          <p:cNvCxnSpPr/>
          <p:nvPr/>
        </p:nvCxnSpPr>
        <p:spPr>
          <a:xfrm rot="5400000" flipH="1" flipV="1">
            <a:off x="-1104900" y="4000500"/>
            <a:ext cx="4038600" cy="1588"/>
          </a:xfrm>
          <a:prstGeom prst="straightConnector1">
            <a:avLst/>
          </a:prstGeom>
          <a:ln>
            <a:solidFill>
              <a:schemeClr val="tx1"/>
            </a:solidFill>
            <a:tailEnd type="arrow"/>
          </a:ln>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rot="-5400000">
            <a:off x="-1072237" y="4196437"/>
            <a:ext cx="3124894" cy="523220"/>
          </a:xfrm>
          <a:prstGeom prst="rect">
            <a:avLst/>
          </a:prstGeom>
          <a:noFill/>
        </p:spPr>
        <p:txBody>
          <a:bodyPr wrap="none" rtlCol="0">
            <a:spAutoFit/>
          </a:bodyPr>
          <a:lstStyle/>
          <a:p>
            <a:r>
              <a:rPr lang="en-US" sz="2800" dirty="0" smtClean="0"/>
              <a:t>Distance to Station</a:t>
            </a:r>
            <a:endParaRPr lang="en-US" dirty="0"/>
          </a:p>
        </p:txBody>
      </p:sp>
      <p:sp>
        <p:nvSpPr>
          <p:cNvPr id="17" name="TextBox 16"/>
          <p:cNvSpPr txBox="1"/>
          <p:nvPr/>
        </p:nvSpPr>
        <p:spPr>
          <a:xfrm>
            <a:off x="7782409" y="2895600"/>
            <a:ext cx="1361591" cy="461665"/>
          </a:xfrm>
          <a:prstGeom prst="rect">
            <a:avLst/>
          </a:prstGeom>
          <a:noFill/>
        </p:spPr>
        <p:txBody>
          <a:bodyPr wrap="none" rtlCol="0">
            <a:spAutoFit/>
          </a:bodyPr>
          <a:lstStyle/>
          <a:p>
            <a:r>
              <a:rPr lang="en-US" sz="2400" dirty="0" smtClean="0">
                <a:solidFill>
                  <a:schemeClr val="accent1"/>
                </a:solidFill>
              </a:rPr>
              <a:t>Station 2</a:t>
            </a:r>
            <a:endParaRPr lang="en-US" sz="2400" dirty="0">
              <a:solidFill>
                <a:schemeClr val="accent1"/>
              </a:solidFill>
            </a:endParaRPr>
          </a:p>
        </p:txBody>
      </p:sp>
      <p:sp>
        <p:nvSpPr>
          <p:cNvPr id="18" name="TextBox 17"/>
          <p:cNvSpPr txBox="1"/>
          <p:nvPr/>
        </p:nvSpPr>
        <p:spPr>
          <a:xfrm>
            <a:off x="7790424" y="1905000"/>
            <a:ext cx="1353576" cy="461665"/>
          </a:xfrm>
          <a:prstGeom prst="rect">
            <a:avLst/>
          </a:prstGeom>
          <a:noFill/>
        </p:spPr>
        <p:txBody>
          <a:bodyPr wrap="none" rtlCol="0">
            <a:spAutoFit/>
          </a:bodyPr>
          <a:lstStyle/>
          <a:p>
            <a:r>
              <a:rPr lang="en-US" sz="2400" dirty="0" smtClean="0">
                <a:solidFill>
                  <a:schemeClr val="accent1"/>
                </a:solidFill>
              </a:rPr>
              <a:t>Station 3</a:t>
            </a:r>
            <a:endParaRPr lang="en-US" sz="2400" dirty="0">
              <a:solidFill>
                <a:schemeClr val="accent1"/>
              </a:solidFill>
            </a:endParaRPr>
          </a:p>
        </p:txBody>
      </p:sp>
      <p:cxnSp>
        <p:nvCxnSpPr>
          <p:cNvPr id="27" name="Straight Connector 26"/>
          <p:cNvCxnSpPr/>
          <p:nvPr/>
        </p:nvCxnSpPr>
        <p:spPr>
          <a:xfrm rot="5400000">
            <a:off x="20955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685800" y="2971800"/>
            <a:ext cx="358140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524000" y="2133600"/>
            <a:ext cx="3962400" cy="358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524000" y="2133600"/>
            <a:ext cx="5334000" cy="358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36195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51435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41529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6675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52959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32385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27051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28575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0" name="5-Point Star 49"/>
          <p:cNvSpPr/>
          <p:nvPr/>
        </p:nvSpPr>
        <p:spPr>
          <a:xfrm>
            <a:off x="1447800" y="5562600"/>
            <a:ext cx="152400" cy="152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rot="5400000">
            <a:off x="33909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5433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54483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56007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68199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69723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22479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003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0099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1623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4671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7719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28575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0099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43053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4577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52959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54483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362200" y="3505200"/>
            <a:ext cx="453970" cy="369332"/>
          </a:xfrm>
          <a:prstGeom prst="rect">
            <a:avLst/>
          </a:prstGeom>
          <a:solidFill>
            <a:schemeClr val="bg1"/>
          </a:solidFill>
        </p:spPr>
        <p:txBody>
          <a:bodyPr wrap="none" rtlCol="0">
            <a:spAutoFit/>
          </a:bodyPr>
          <a:lstStyle/>
          <a:p>
            <a:r>
              <a:rPr lang="en-US" dirty="0" err="1" smtClean="0"/>
              <a:t>Pn</a:t>
            </a:r>
            <a:endParaRPr lang="en-US" dirty="0"/>
          </a:p>
        </p:txBody>
      </p:sp>
      <p:sp>
        <p:nvSpPr>
          <p:cNvPr id="74" name="TextBox 73"/>
          <p:cNvSpPr txBox="1"/>
          <p:nvPr/>
        </p:nvSpPr>
        <p:spPr>
          <a:xfrm>
            <a:off x="3505200" y="3505200"/>
            <a:ext cx="436338" cy="369332"/>
          </a:xfrm>
          <a:prstGeom prst="rect">
            <a:avLst/>
          </a:prstGeom>
          <a:solidFill>
            <a:schemeClr val="bg1"/>
          </a:solidFill>
        </p:spPr>
        <p:txBody>
          <a:bodyPr wrap="none" rtlCol="0">
            <a:spAutoFit/>
          </a:bodyPr>
          <a:lstStyle/>
          <a:p>
            <a:r>
              <a:rPr lang="en-US" dirty="0" err="1" smtClean="0"/>
              <a:t>Sn</a:t>
            </a:r>
            <a:endParaRPr lang="en-US" dirty="0"/>
          </a:p>
        </p:txBody>
      </p:sp>
      <p:sp>
        <p:nvSpPr>
          <p:cNvPr id="75" name="TextBox 74"/>
          <p:cNvSpPr txBox="1"/>
          <p:nvPr/>
        </p:nvSpPr>
        <p:spPr>
          <a:xfrm>
            <a:off x="4419600" y="3581400"/>
            <a:ext cx="429926" cy="369332"/>
          </a:xfrm>
          <a:prstGeom prst="rect">
            <a:avLst/>
          </a:prstGeom>
          <a:solidFill>
            <a:schemeClr val="bg1"/>
          </a:solidFill>
        </p:spPr>
        <p:txBody>
          <a:bodyPr wrap="none" rtlCol="0">
            <a:spAutoFit/>
          </a:bodyPr>
          <a:lstStyle/>
          <a:p>
            <a:r>
              <a:rPr lang="en-US" dirty="0" err="1" smtClean="0"/>
              <a:t>Lg</a:t>
            </a:r>
            <a:endParaRPr lang="en-US" dirty="0"/>
          </a:p>
        </p:txBody>
      </p:sp>
      <p:sp>
        <p:nvSpPr>
          <p:cNvPr id="76" name="Oval 75"/>
          <p:cNvSpPr/>
          <p:nvPr/>
        </p:nvSpPr>
        <p:spPr>
          <a:xfrm>
            <a:off x="3733800" y="4267200"/>
            <a:ext cx="381000" cy="1524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a:stCxn id="76" idx="4"/>
          </p:cNvCxnSpPr>
          <p:nvPr/>
        </p:nvCxnSpPr>
        <p:spPr>
          <a:xfrm rot="16200000" flipH="1">
            <a:off x="4019550" y="4324350"/>
            <a:ext cx="304800" cy="49530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419600" y="4572000"/>
            <a:ext cx="1735924" cy="369332"/>
          </a:xfrm>
          <a:prstGeom prst="rect">
            <a:avLst/>
          </a:prstGeom>
          <a:solidFill>
            <a:srgbClr val="FFC000"/>
          </a:solidFill>
        </p:spPr>
        <p:txBody>
          <a:bodyPr wrap="none" rtlCol="0">
            <a:spAutoFit/>
          </a:bodyPr>
          <a:lstStyle/>
          <a:p>
            <a:r>
              <a:rPr lang="en-US" dirty="0" smtClean="0"/>
              <a:t>Pseudo Phases?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 : Shadow Events</a:t>
            </a:r>
            <a:endParaRPr lang="en-US" dirty="0"/>
          </a:p>
        </p:txBody>
      </p:sp>
      <p:cxnSp>
        <p:nvCxnSpPr>
          <p:cNvPr id="5" name="Straight Connector 4"/>
          <p:cNvCxnSpPr/>
          <p:nvPr/>
        </p:nvCxnSpPr>
        <p:spPr>
          <a:xfrm>
            <a:off x="1447800" y="4343400"/>
            <a:ext cx="6248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914400" y="6019800"/>
            <a:ext cx="6934200" cy="3301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848600" y="5791200"/>
            <a:ext cx="894797" cy="523220"/>
          </a:xfrm>
          <a:prstGeom prst="rect">
            <a:avLst/>
          </a:prstGeom>
          <a:noFill/>
        </p:spPr>
        <p:txBody>
          <a:bodyPr wrap="none" rtlCol="0">
            <a:spAutoFit/>
          </a:bodyPr>
          <a:lstStyle/>
          <a:p>
            <a:r>
              <a:rPr lang="en-US" sz="2800" dirty="0" smtClean="0"/>
              <a:t>time</a:t>
            </a:r>
            <a:endParaRPr lang="en-US" dirty="0"/>
          </a:p>
        </p:txBody>
      </p:sp>
      <p:cxnSp>
        <p:nvCxnSpPr>
          <p:cNvPr id="9" name="Straight Connector 8"/>
          <p:cNvCxnSpPr/>
          <p:nvPr/>
        </p:nvCxnSpPr>
        <p:spPr>
          <a:xfrm>
            <a:off x="1447800" y="3200400"/>
            <a:ext cx="6248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1447800" y="2133600"/>
            <a:ext cx="6248400" cy="0"/>
          </a:xfrm>
          <a:prstGeom prst="line">
            <a:avLst/>
          </a:prstGeom>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7835308" y="4114800"/>
            <a:ext cx="1308692" cy="461665"/>
          </a:xfrm>
          <a:prstGeom prst="rect">
            <a:avLst/>
          </a:prstGeom>
          <a:noFill/>
        </p:spPr>
        <p:txBody>
          <a:bodyPr wrap="none" rtlCol="0">
            <a:spAutoFit/>
          </a:bodyPr>
          <a:lstStyle/>
          <a:p>
            <a:r>
              <a:rPr lang="en-US" sz="2400" dirty="0" smtClean="0">
                <a:solidFill>
                  <a:schemeClr val="accent1"/>
                </a:solidFill>
              </a:rPr>
              <a:t>Station 1</a:t>
            </a:r>
            <a:endParaRPr lang="en-US" sz="2400" dirty="0">
              <a:solidFill>
                <a:schemeClr val="accent1"/>
              </a:solidFill>
            </a:endParaRPr>
          </a:p>
        </p:txBody>
      </p:sp>
      <p:cxnSp>
        <p:nvCxnSpPr>
          <p:cNvPr id="13" name="Straight Arrow Connector 12"/>
          <p:cNvCxnSpPr/>
          <p:nvPr/>
        </p:nvCxnSpPr>
        <p:spPr>
          <a:xfrm rot="5400000" flipH="1" flipV="1">
            <a:off x="-1104900" y="4000500"/>
            <a:ext cx="4038600" cy="1588"/>
          </a:xfrm>
          <a:prstGeom prst="straightConnector1">
            <a:avLst/>
          </a:prstGeom>
          <a:ln>
            <a:solidFill>
              <a:schemeClr val="tx1"/>
            </a:solidFill>
            <a:tailEnd type="arrow"/>
          </a:ln>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rot="-5400000">
            <a:off x="-1072237" y="4196437"/>
            <a:ext cx="3124894" cy="523220"/>
          </a:xfrm>
          <a:prstGeom prst="rect">
            <a:avLst/>
          </a:prstGeom>
          <a:noFill/>
        </p:spPr>
        <p:txBody>
          <a:bodyPr wrap="none" rtlCol="0">
            <a:spAutoFit/>
          </a:bodyPr>
          <a:lstStyle/>
          <a:p>
            <a:r>
              <a:rPr lang="en-US" sz="2800" dirty="0" smtClean="0"/>
              <a:t>Distance to Station</a:t>
            </a:r>
            <a:endParaRPr lang="en-US" dirty="0"/>
          </a:p>
        </p:txBody>
      </p:sp>
      <p:sp>
        <p:nvSpPr>
          <p:cNvPr id="17" name="TextBox 16"/>
          <p:cNvSpPr txBox="1"/>
          <p:nvPr/>
        </p:nvSpPr>
        <p:spPr>
          <a:xfrm>
            <a:off x="7782409" y="2971800"/>
            <a:ext cx="1361591" cy="461665"/>
          </a:xfrm>
          <a:prstGeom prst="rect">
            <a:avLst/>
          </a:prstGeom>
          <a:noFill/>
        </p:spPr>
        <p:txBody>
          <a:bodyPr wrap="none" rtlCol="0">
            <a:spAutoFit/>
          </a:bodyPr>
          <a:lstStyle/>
          <a:p>
            <a:r>
              <a:rPr lang="en-US" sz="2400" dirty="0" smtClean="0">
                <a:solidFill>
                  <a:schemeClr val="accent1"/>
                </a:solidFill>
              </a:rPr>
              <a:t>Station 2</a:t>
            </a:r>
            <a:endParaRPr lang="en-US" sz="2400" dirty="0">
              <a:solidFill>
                <a:schemeClr val="accent1"/>
              </a:solidFill>
            </a:endParaRPr>
          </a:p>
        </p:txBody>
      </p:sp>
      <p:sp>
        <p:nvSpPr>
          <p:cNvPr id="18" name="TextBox 17"/>
          <p:cNvSpPr txBox="1"/>
          <p:nvPr/>
        </p:nvSpPr>
        <p:spPr>
          <a:xfrm>
            <a:off x="7790424" y="1905000"/>
            <a:ext cx="1353576" cy="461665"/>
          </a:xfrm>
          <a:prstGeom prst="rect">
            <a:avLst/>
          </a:prstGeom>
          <a:noFill/>
        </p:spPr>
        <p:txBody>
          <a:bodyPr wrap="none" rtlCol="0">
            <a:spAutoFit/>
          </a:bodyPr>
          <a:lstStyle/>
          <a:p>
            <a:r>
              <a:rPr lang="en-US" sz="2400" dirty="0" smtClean="0">
                <a:solidFill>
                  <a:schemeClr val="accent1"/>
                </a:solidFill>
              </a:rPr>
              <a:t>Station 3</a:t>
            </a:r>
            <a:endParaRPr lang="en-US" sz="2400" dirty="0">
              <a:solidFill>
                <a:schemeClr val="accent1"/>
              </a:solidFill>
            </a:endParaRPr>
          </a:p>
        </p:txBody>
      </p:sp>
      <p:cxnSp>
        <p:nvCxnSpPr>
          <p:cNvPr id="27" name="Straight Connector 26"/>
          <p:cNvCxnSpPr/>
          <p:nvPr/>
        </p:nvCxnSpPr>
        <p:spPr>
          <a:xfrm rot="5400000">
            <a:off x="20955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685800" y="2971800"/>
            <a:ext cx="358140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524000" y="2133600"/>
            <a:ext cx="3962400" cy="358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524000" y="2133600"/>
            <a:ext cx="5334000" cy="358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36195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51435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41529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6675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52959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32385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27051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28575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0" name="5-Point Star 49"/>
          <p:cNvSpPr/>
          <p:nvPr/>
        </p:nvSpPr>
        <p:spPr>
          <a:xfrm>
            <a:off x="1447800" y="5562600"/>
            <a:ext cx="152400" cy="152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rot="5400000">
            <a:off x="33909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5433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54483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56007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68199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6972300" y="21717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22479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4003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0099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1623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4671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771900" y="43815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28575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0099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43053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4577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52959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5448300" y="31623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362200" y="3505200"/>
            <a:ext cx="453970" cy="369332"/>
          </a:xfrm>
          <a:prstGeom prst="rect">
            <a:avLst/>
          </a:prstGeom>
          <a:solidFill>
            <a:schemeClr val="bg1"/>
          </a:solidFill>
        </p:spPr>
        <p:txBody>
          <a:bodyPr wrap="none" rtlCol="0">
            <a:spAutoFit/>
          </a:bodyPr>
          <a:lstStyle/>
          <a:p>
            <a:r>
              <a:rPr lang="en-US" dirty="0" err="1" smtClean="0"/>
              <a:t>Pn</a:t>
            </a:r>
            <a:endParaRPr lang="en-US" dirty="0"/>
          </a:p>
        </p:txBody>
      </p:sp>
      <p:sp>
        <p:nvSpPr>
          <p:cNvPr id="74" name="TextBox 73"/>
          <p:cNvSpPr txBox="1"/>
          <p:nvPr/>
        </p:nvSpPr>
        <p:spPr>
          <a:xfrm>
            <a:off x="3505200" y="3505200"/>
            <a:ext cx="436338" cy="369332"/>
          </a:xfrm>
          <a:prstGeom prst="rect">
            <a:avLst/>
          </a:prstGeom>
          <a:solidFill>
            <a:schemeClr val="bg1"/>
          </a:solidFill>
        </p:spPr>
        <p:txBody>
          <a:bodyPr wrap="none" rtlCol="0">
            <a:spAutoFit/>
          </a:bodyPr>
          <a:lstStyle/>
          <a:p>
            <a:r>
              <a:rPr lang="en-US" dirty="0" err="1" smtClean="0"/>
              <a:t>Sn</a:t>
            </a:r>
            <a:endParaRPr lang="en-US" dirty="0"/>
          </a:p>
        </p:txBody>
      </p:sp>
      <p:sp>
        <p:nvSpPr>
          <p:cNvPr id="75" name="TextBox 74"/>
          <p:cNvSpPr txBox="1"/>
          <p:nvPr/>
        </p:nvSpPr>
        <p:spPr>
          <a:xfrm>
            <a:off x="4419600" y="3581400"/>
            <a:ext cx="429926" cy="369332"/>
          </a:xfrm>
          <a:prstGeom prst="rect">
            <a:avLst/>
          </a:prstGeom>
          <a:solidFill>
            <a:schemeClr val="bg1"/>
          </a:solidFill>
        </p:spPr>
        <p:txBody>
          <a:bodyPr wrap="none" rtlCol="0">
            <a:spAutoFit/>
          </a:bodyPr>
          <a:lstStyle/>
          <a:p>
            <a:r>
              <a:rPr lang="en-US" dirty="0" err="1" smtClean="0"/>
              <a:t>Lg</a:t>
            </a:r>
            <a:endParaRPr lang="en-US" dirty="0"/>
          </a:p>
        </p:txBody>
      </p:sp>
      <p:sp>
        <p:nvSpPr>
          <p:cNvPr id="51" name="5-Point Star 50"/>
          <p:cNvSpPr/>
          <p:nvPr/>
        </p:nvSpPr>
        <p:spPr>
          <a:xfrm>
            <a:off x="1676400" y="5562600"/>
            <a:ext cx="152400" cy="152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1905000" y="5562600"/>
            <a:ext cx="152400" cy="152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600200" y="5486400"/>
            <a:ext cx="457200" cy="3048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stCxn id="53" idx="6"/>
          </p:cNvCxnSpPr>
          <p:nvPr/>
        </p:nvCxnSpPr>
        <p:spPr>
          <a:xfrm>
            <a:off x="2057400" y="5638800"/>
            <a:ext cx="609600" cy="1588"/>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667000" y="5486400"/>
            <a:ext cx="1675010" cy="369332"/>
          </a:xfrm>
          <a:prstGeom prst="rect">
            <a:avLst/>
          </a:prstGeom>
          <a:solidFill>
            <a:srgbClr val="FFC000"/>
          </a:solidFill>
        </p:spPr>
        <p:txBody>
          <a:bodyPr wrap="none" rtlCol="0">
            <a:spAutoFit/>
          </a:bodyPr>
          <a:lstStyle/>
          <a:p>
            <a:r>
              <a:rPr lang="en-US" dirty="0" smtClean="0"/>
              <a:t>Shadow Events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Model</a:t>
            </a:r>
            <a:endParaRPr lang="en-US" dirty="0"/>
          </a:p>
        </p:txBody>
      </p:sp>
      <p:sp>
        <p:nvSpPr>
          <p:cNvPr id="4" name="Rectangle 3"/>
          <p:cNvSpPr/>
          <p:nvPr/>
        </p:nvSpPr>
        <p:spPr>
          <a:xfrm>
            <a:off x="533400" y="2057400"/>
            <a:ext cx="5105400" cy="4648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5" name="Rectangle 4"/>
          <p:cNvSpPr/>
          <p:nvPr/>
        </p:nvSpPr>
        <p:spPr>
          <a:xfrm>
            <a:off x="5943600" y="3429000"/>
            <a:ext cx="3048000" cy="32004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6" name="TextBox 5"/>
          <p:cNvSpPr txBox="1"/>
          <p:nvPr/>
        </p:nvSpPr>
        <p:spPr>
          <a:xfrm>
            <a:off x="4191000" y="4953000"/>
            <a:ext cx="1096775" cy="369332"/>
          </a:xfrm>
          <a:prstGeom prst="rect">
            <a:avLst/>
          </a:prstGeom>
          <a:noFill/>
        </p:spPr>
        <p:txBody>
          <a:bodyPr wrap="none" rtlCol="0">
            <a:spAutoFit/>
          </a:bodyPr>
          <a:lstStyle/>
          <a:p>
            <a:r>
              <a:rPr lang="en-US" dirty="0" smtClean="0"/>
              <a:t>#stations</a:t>
            </a:r>
            <a:endParaRPr lang="en-US" dirty="0"/>
          </a:p>
        </p:txBody>
      </p:sp>
      <p:sp>
        <p:nvSpPr>
          <p:cNvPr id="7" name="Rectangle 6"/>
          <p:cNvSpPr/>
          <p:nvPr/>
        </p:nvSpPr>
        <p:spPr>
          <a:xfrm>
            <a:off x="6096000" y="3810000"/>
            <a:ext cx="2667000" cy="2286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9" name="Oval 8"/>
          <p:cNvSpPr/>
          <p:nvPr/>
        </p:nvSpPr>
        <p:spPr>
          <a:xfrm>
            <a:off x="7086600" y="5715000"/>
            <a:ext cx="16764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false </a:t>
            </a:r>
            <a:r>
              <a:rPr lang="en-US" dirty="0" err="1" smtClean="0">
                <a:solidFill>
                  <a:schemeClr val="accent1"/>
                </a:solidFill>
              </a:rPr>
              <a:t>det</a:t>
            </a:r>
            <a:endParaRPr lang="en-US" dirty="0" smtClean="0">
              <a:solidFill>
                <a:schemeClr val="accent1"/>
              </a:solidFill>
            </a:endParaRPr>
          </a:p>
        </p:txBody>
      </p:sp>
      <p:sp>
        <p:nvSpPr>
          <p:cNvPr id="11" name="Rectangle 10"/>
          <p:cNvSpPr/>
          <p:nvPr/>
        </p:nvSpPr>
        <p:spPr>
          <a:xfrm>
            <a:off x="685800" y="3505200"/>
            <a:ext cx="4800600" cy="2667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0" name="Oval 9"/>
          <p:cNvSpPr/>
          <p:nvPr/>
        </p:nvSpPr>
        <p:spPr>
          <a:xfrm>
            <a:off x="6629400" y="44958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12" name="Oval 11"/>
          <p:cNvSpPr/>
          <p:nvPr/>
        </p:nvSpPr>
        <p:spPr>
          <a:xfrm>
            <a:off x="4191000" y="6324600"/>
            <a:ext cx="14478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events</a:t>
            </a:r>
          </a:p>
        </p:txBody>
      </p:sp>
      <p:sp>
        <p:nvSpPr>
          <p:cNvPr id="14" name="TextBox 13"/>
          <p:cNvSpPr txBox="1"/>
          <p:nvPr/>
        </p:nvSpPr>
        <p:spPr>
          <a:xfrm>
            <a:off x="4343400" y="5791200"/>
            <a:ext cx="1096775" cy="369332"/>
          </a:xfrm>
          <a:prstGeom prst="rect">
            <a:avLst/>
          </a:prstGeom>
          <a:noFill/>
        </p:spPr>
        <p:txBody>
          <a:bodyPr wrap="none" rtlCol="0">
            <a:spAutoFit/>
          </a:bodyPr>
          <a:lstStyle/>
          <a:p>
            <a:r>
              <a:rPr lang="en-US" dirty="0" smtClean="0"/>
              <a:t>#stations</a:t>
            </a:r>
            <a:endParaRPr lang="en-US" dirty="0"/>
          </a:p>
        </p:txBody>
      </p:sp>
      <p:sp>
        <p:nvSpPr>
          <p:cNvPr id="15" name="TextBox 14"/>
          <p:cNvSpPr txBox="1"/>
          <p:nvPr/>
        </p:nvSpPr>
        <p:spPr>
          <a:xfrm>
            <a:off x="7924800" y="6248400"/>
            <a:ext cx="1096775" cy="369332"/>
          </a:xfrm>
          <a:prstGeom prst="rect">
            <a:avLst/>
          </a:prstGeom>
          <a:noFill/>
        </p:spPr>
        <p:txBody>
          <a:bodyPr wrap="none" rtlCol="0">
            <a:spAutoFit/>
          </a:bodyPr>
          <a:lstStyle/>
          <a:p>
            <a:r>
              <a:rPr lang="en-US" dirty="0" smtClean="0"/>
              <a:t>#stations</a:t>
            </a:r>
            <a:endParaRPr lang="en-US" dirty="0"/>
          </a:p>
        </p:txBody>
      </p:sp>
      <p:sp>
        <p:nvSpPr>
          <p:cNvPr id="16" name="Oval 15"/>
          <p:cNvSpPr/>
          <p:nvPr/>
        </p:nvSpPr>
        <p:spPr>
          <a:xfrm>
            <a:off x="2133600" y="2590800"/>
            <a:ext cx="1371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Event</a:t>
            </a:r>
          </a:p>
        </p:txBody>
      </p:sp>
      <p:sp>
        <p:nvSpPr>
          <p:cNvPr id="17" name="Rectangle 16"/>
          <p:cNvSpPr/>
          <p:nvPr/>
        </p:nvSpPr>
        <p:spPr>
          <a:xfrm>
            <a:off x="914400" y="3810000"/>
            <a:ext cx="4343400" cy="1981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8" name="TextBox 17"/>
          <p:cNvSpPr txBox="1"/>
          <p:nvPr/>
        </p:nvSpPr>
        <p:spPr>
          <a:xfrm>
            <a:off x="4267200" y="5410200"/>
            <a:ext cx="981359" cy="369332"/>
          </a:xfrm>
          <a:prstGeom prst="rect">
            <a:avLst/>
          </a:prstGeom>
          <a:noFill/>
        </p:spPr>
        <p:txBody>
          <a:bodyPr wrap="none" rtlCol="0">
            <a:spAutoFit/>
          </a:bodyPr>
          <a:lstStyle/>
          <a:p>
            <a:r>
              <a:rPr lang="en-US" dirty="0" smtClean="0"/>
              <a:t>#phases</a:t>
            </a:r>
            <a:endParaRPr lang="en-US" dirty="0"/>
          </a:p>
        </p:txBody>
      </p:sp>
      <p:sp>
        <p:nvSpPr>
          <p:cNvPr id="20" name="Oval 19"/>
          <p:cNvSpPr/>
          <p:nvPr/>
        </p:nvSpPr>
        <p:spPr>
          <a:xfrm>
            <a:off x="2057400" y="51054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23" name="Oval 22"/>
          <p:cNvSpPr/>
          <p:nvPr/>
        </p:nvSpPr>
        <p:spPr>
          <a:xfrm>
            <a:off x="990600" y="4038600"/>
            <a:ext cx="19812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Is Detected = True</a:t>
            </a:r>
          </a:p>
        </p:txBody>
      </p:sp>
      <p:sp>
        <p:nvSpPr>
          <p:cNvPr id="24" name="Oval 23"/>
          <p:cNvSpPr/>
          <p:nvPr/>
        </p:nvSpPr>
        <p:spPr>
          <a:xfrm>
            <a:off x="3124200" y="4038600"/>
            <a:ext cx="2133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Transmission</a:t>
            </a:r>
          </a:p>
        </p:txBody>
      </p:sp>
      <p:cxnSp>
        <p:nvCxnSpPr>
          <p:cNvPr id="26" name="Straight Arrow Connector 25"/>
          <p:cNvCxnSpPr>
            <a:stCxn id="16" idx="4"/>
            <a:endCxn id="23" idx="0"/>
          </p:cNvCxnSpPr>
          <p:nvPr/>
        </p:nvCxnSpPr>
        <p:spPr>
          <a:xfrm rot="5400000">
            <a:off x="1943100" y="3162300"/>
            <a:ext cx="914400" cy="8382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4"/>
            <a:endCxn id="24" idx="0"/>
          </p:cNvCxnSpPr>
          <p:nvPr/>
        </p:nvCxnSpPr>
        <p:spPr>
          <a:xfrm rot="16200000" flipH="1">
            <a:off x="3048000" y="2895600"/>
            <a:ext cx="914400" cy="1371600"/>
          </a:xfrm>
          <a:prstGeom prst="straightConnector1">
            <a:avLst/>
          </a:prstGeom>
          <a:ln w="50800" cmpd="dbl">
            <a:tailEnd type="arrow" w="sm"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a:endCxn id="20" idx="0"/>
          </p:cNvCxnSpPr>
          <p:nvPr/>
        </p:nvCxnSpPr>
        <p:spPr>
          <a:xfrm rot="5400000">
            <a:off x="3276600" y="4191000"/>
            <a:ext cx="533400" cy="12954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 6: Shadow Events (LEB ML 2.9)</a:t>
            </a:r>
            <a:endParaRPr lang="en-US" dirty="0"/>
          </a:p>
        </p:txBody>
      </p:sp>
      <p:pic>
        <p:nvPicPr>
          <p:cNvPr id="8" name="Content Placeholder 7" descr="debug_area_run_15_visa_orid_3482.png"/>
          <p:cNvPicPr>
            <a:picLocks noGrp="1" noChangeAspect="1"/>
          </p:cNvPicPr>
          <p:nvPr>
            <p:ph idx="1"/>
          </p:nvPr>
        </p:nvPicPr>
        <p:blipFill>
          <a:blip r:embed="rId3" cstate="print"/>
          <a:stretch>
            <a:fillRect/>
          </a:stretch>
        </p:blipFill>
        <p:spPr>
          <a:xfrm>
            <a:off x="5029192" y="2209800"/>
            <a:ext cx="4114808" cy="3657608"/>
          </a:xfrm>
        </p:spPr>
      </p:pic>
      <p:pic>
        <p:nvPicPr>
          <p:cNvPr id="6" name="Picture 5" descr="debug_run_15_visa_orid_3482.png"/>
          <p:cNvPicPr>
            <a:picLocks noChangeAspect="1"/>
          </p:cNvPicPr>
          <p:nvPr/>
        </p:nvPicPr>
        <p:blipFill>
          <a:blip r:embed="rId4" cstate="print"/>
          <a:stretch>
            <a:fillRect/>
          </a:stretch>
        </p:blipFill>
        <p:spPr>
          <a:xfrm>
            <a:off x="0" y="1828800"/>
            <a:ext cx="5486399" cy="4876800"/>
          </a:xfrm>
          <a:prstGeom prst="rect">
            <a:avLst/>
          </a:prstGeom>
        </p:spPr>
      </p:pic>
      <p:sp>
        <p:nvSpPr>
          <p:cNvPr id="5" name="TextBox 4"/>
          <p:cNvSpPr txBox="1"/>
          <p:nvPr/>
        </p:nvSpPr>
        <p:spPr>
          <a:xfrm>
            <a:off x="4603205" y="6488668"/>
            <a:ext cx="4540795" cy="369332"/>
          </a:xfrm>
          <a:prstGeom prst="rect">
            <a:avLst/>
          </a:prstGeom>
          <a:noFill/>
        </p:spPr>
        <p:txBody>
          <a:bodyPr wrap="none" rtlCol="0">
            <a:spAutoFit/>
          </a:bodyPr>
          <a:lstStyle/>
          <a:p>
            <a:r>
              <a:rPr lang="en-US" dirty="0" smtClean="0"/>
              <a:t>Blue – NET-VISA, Yellow – LEB, Red – SEL3</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7: Shadow Events (m</a:t>
            </a:r>
            <a:r>
              <a:rPr lang="en-US" baseline="-25000" dirty="0" smtClean="0"/>
              <a:t>b</a:t>
            </a:r>
            <a:r>
              <a:rPr lang="en-US" dirty="0" smtClean="0"/>
              <a:t> 5.7)</a:t>
            </a:r>
            <a:endParaRPr lang="en-US" dirty="0"/>
          </a:p>
        </p:txBody>
      </p:sp>
      <p:pic>
        <p:nvPicPr>
          <p:cNvPr id="5" name="Picture 4" descr="debug_globe_run_15_leb_orid_5306733.png"/>
          <p:cNvPicPr>
            <a:picLocks noChangeAspect="1"/>
          </p:cNvPicPr>
          <p:nvPr/>
        </p:nvPicPr>
        <p:blipFill>
          <a:blip r:embed="rId3" cstate="print"/>
          <a:stretch>
            <a:fillRect/>
          </a:stretch>
        </p:blipFill>
        <p:spPr>
          <a:xfrm>
            <a:off x="5029192" y="2590800"/>
            <a:ext cx="4114808" cy="3657608"/>
          </a:xfrm>
          <a:prstGeom prst="rect">
            <a:avLst/>
          </a:prstGeom>
        </p:spPr>
      </p:pic>
      <p:pic>
        <p:nvPicPr>
          <p:cNvPr id="7" name="Content Placeholder 6" descr="debug_run_15_leb_orid_5306733.png"/>
          <p:cNvPicPr>
            <a:picLocks noGrp="1" noChangeAspect="1"/>
          </p:cNvPicPr>
          <p:nvPr>
            <p:ph idx="1"/>
          </p:nvPr>
        </p:nvPicPr>
        <p:blipFill>
          <a:blip r:embed="rId4" cstate="print"/>
          <a:stretch>
            <a:fillRect/>
          </a:stretch>
        </p:blipFill>
        <p:spPr>
          <a:xfrm>
            <a:off x="0" y="1905000"/>
            <a:ext cx="5572123" cy="4953000"/>
          </a:xfr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 … Suppress Duplicates</a:t>
            </a:r>
            <a:endParaRPr lang="en-US" dirty="0"/>
          </a:p>
        </p:txBody>
      </p:sp>
      <p:pic>
        <p:nvPicPr>
          <p:cNvPr id="5" name="Picture 4" descr="debug_globe_run_15_leb_orid_5306733.png"/>
          <p:cNvPicPr>
            <a:picLocks noChangeAspect="1"/>
          </p:cNvPicPr>
          <p:nvPr/>
        </p:nvPicPr>
        <p:blipFill>
          <a:blip r:embed="rId3" cstate="print"/>
          <a:stretch>
            <a:fillRect/>
          </a:stretch>
        </p:blipFill>
        <p:spPr>
          <a:xfrm>
            <a:off x="5029192" y="2590800"/>
            <a:ext cx="4114808" cy="3657608"/>
          </a:xfrm>
          <a:prstGeom prst="rect">
            <a:avLst/>
          </a:prstGeom>
        </p:spPr>
      </p:pic>
      <p:pic>
        <p:nvPicPr>
          <p:cNvPr id="4" name="Content Placeholder 3" descr="debug_run_15_leb_orid_5306733.png"/>
          <p:cNvPicPr>
            <a:picLocks noGrp="1" noChangeAspect="1"/>
          </p:cNvPicPr>
          <p:nvPr>
            <p:ph idx="1"/>
          </p:nvPr>
        </p:nvPicPr>
        <p:blipFill>
          <a:blip r:embed="rId4" cstate="print"/>
          <a:stretch>
            <a:fillRect/>
          </a:stretch>
        </p:blipFill>
        <p:spPr>
          <a:xfrm>
            <a:off x="0" y="1913467"/>
            <a:ext cx="5562600" cy="4944534"/>
          </a:xfr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these duplicates?</a:t>
            </a:r>
            <a:endParaRPr lang="en-US" dirty="0"/>
          </a:p>
        </p:txBody>
      </p:sp>
      <p:pic>
        <p:nvPicPr>
          <p:cNvPr id="5" name="Picture 4" descr="debug_globe_run_15_leb_orid_5293631.png"/>
          <p:cNvPicPr>
            <a:picLocks noChangeAspect="1"/>
          </p:cNvPicPr>
          <p:nvPr/>
        </p:nvPicPr>
        <p:blipFill>
          <a:blip r:embed="rId3" cstate="print"/>
          <a:stretch>
            <a:fillRect/>
          </a:stretch>
        </p:blipFill>
        <p:spPr>
          <a:xfrm>
            <a:off x="5029192" y="2286000"/>
            <a:ext cx="4114808" cy="3657608"/>
          </a:xfrm>
          <a:prstGeom prst="rect">
            <a:avLst/>
          </a:prstGeom>
        </p:spPr>
      </p:pic>
      <p:pic>
        <p:nvPicPr>
          <p:cNvPr id="4" name="Content Placeholder 3" descr="debug_run_15_leb_orid_5293631.png"/>
          <p:cNvPicPr>
            <a:picLocks noGrp="1" noChangeAspect="1"/>
          </p:cNvPicPr>
          <p:nvPr>
            <p:ph idx="1"/>
          </p:nvPr>
        </p:nvPicPr>
        <p:blipFill>
          <a:blip r:embed="rId4" cstate="print"/>
          <a:stretch>
            <a:fillRect/>
          </a:stretch>
        </p:blipFill>
        <p:spPr>
          <a:xfrm>
            <a:off x="0" y="1981198"/>
            <a:ext cx="5486400" cy="4876801"/>
          </a:xfr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ISC event location from all sources</a:t>
            </a:r>
            <a:endParaRPr lang="en-US" dirty="0"/>
          </a:p>
        </p:txBody>
      </p:sp>
      <p:pic>
        <p:nvPicPr>
          <p:cNvPr id="8" name="Content Placeholder 7" descr="debug_isc_run_15_leb_orid_5293631.png"/>
          <p:cNvPicPr>
            <a:picLocks noGrp="1" noChangeAspect="1"/>
          </p:cNvPicPr>
          <p:nvPr>
            <p:ph idx="1"/>
          </p:nvPr>
        </p:nvPicPr>
        <p:blipFill>
          <a:blip r:embed="rId3" cstate="print"/>
          <a:stretch>
            <a:fillRect/>
          </a:stretch>
        </p:blipFill>
        <p:spPr>
          <a:xfrm>
            <a:off x="1981200" y="1600200"/>
            <a:ext cx="5126539" cy="4556924"/>
          </a:xfrm>
        </p:spPr>
      </p:pic>
      <p:sp>
        <p:nvSpPr>
          <p:cNvPr id="4" name="TextBox 3"/>
          <p:cNvSpPr txBox="1"/>
          <p:nvPr/>
        </p:nvSpPr>
        <p:spPr>
          <a:xfrm>
            <a:off x="3155694" y="6488668"/>
            <a:ext cx="5988306" cy="369332"/>
          </a:xfrm>
          <a:prstGeom prst="rect">
            <a:avLst/>
          </a:prstGeom>
          <a:noFill/>
        </p:spPr>
        <p:txBody>
          <a:bodyPr wrap="none" rtlCol="0">
            <a:spAutoFit/>
          </a:bodyPr>
          <a:lstStyle/>
          <a:p>
            <a:r>
              <a:rPr lang="en-US" dirty="0" smtClean="0"/>
              <a:t>Yellow Stars : various sources for same event : Courtesy ISC</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Generative Probabilistic Model</a:t>
            </a:r>
          </a:p>
          <a:p>
            <a:r>
              <a:rPr lang="en-US" dirty="0" smtClean="0"/>
              <a:t>Inference</a:t>
            </a:r>
          </a:p>
          <a:p>
            <a:r>
              <a:rPr lang="en-US" dirty="0" smtClean="0"/>
              <a:t>Results</a:t>
            </a:r>
          </a:p>
          <a:p>
            <a:r>
              <a:rPr lang="en-US" dirty="0" smtClean="0"/>
              <a:t>Analysis</a:t>
            </a:r>
          </a:p>
          <a:p>
            <a:r>
              <a:rPr lang="en-US" dirty="0" smtClean="0">
                <a:solidFill>
                  <a:schemeClr val="accent3"/>
                </a:solidFill>
              </a:rPr>
              <a:t>Future plans</a:t>
            </a:r>
            <a:endParaRPr lang="en-US" dirty="0">
              <a:solidFill>
                <a:schemeClr val="accent3"/>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 Time Corrections</a:t>
            </a:r>
            <a:endParaRPr lang="en-US" dirty="0"/>
          </a:p>
        </p:txBody>
      </p:sp>
      <p:pic>
        <p:nvPicPr>
          <p:cNvPr id="4" name="Content Placeholder 3" descr="timeres_asar_p_newguinea.png"/>
          <p:cNvPicPr>
            <a:picLocks noGrp="1" noChangeAspect="1"/>
          </p:cNvPicPr>
          <p:nvPr>
            <p:ph idx="1"/>
          </p:nvPr>
        </p:nvPicPr>
        <p:blipFill>
          <a:blip r:embed="rId2" cstate="print"/>
          <a:stretch>
            <a:fillRect/>
          </a:stretch>
        </p:blipFill>
        <p:spPr>
          <a:xfrm>
            <a:off x="641161" y="1935163"/>
            <a:ext cx="7861678" cy="4389437"/>
          </a:xfrm>
        </p:spPr>
      </p:pic>
      <p:sp>
        <p:nvSpPr>
          <p:cNvPr id="5" name="TextBox 4"/>
          <p:cNvSpPr txBox="1"/>
          <p:nvPr/>
        </p:nvSpPr>
        <p:spPr>
          <a:xfrm>
            <a:off x="2133600" y="6488668"/>
            <a:ext cx="4034502" cy="369332"/>
          </a:xfrm>
          <a:prstGeom prst="rect">
            <a:avLst/>
          </a:prstGeom>
          <a:noFill/>
        </p:spPr>
        <p:txBody>
          <a:bodyPr wrap="none" rtlCol="0">
            <a:spAutoFit/>
          </a:bodyPr>
          <a:lstStyle/>
          <a:p>
            <a:r>
              <a:rPr lang="en-US" dirty="0" smtClean="0"/>
              <a:t>Blue – positive, Red – negative residual</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Generative Model</a:t>
            </a:r>
            <a:endParaRPr lang="en-US" dirty="0"/>
          </a:p>
        </p:txBody>
      </p:sp>
      <p:sp>
        <p:nvSpPr>
          <p:cNvPr id="4" name="Rectangle 3"/>
          <p:cNvSpPr/>
          <p:nvPr/>
        </p:nvSpPr>
        <p:spPr>
          <a:xfrm>
            <a:off x="533400" y="2057400"/>
            <a:ext cx="5105400" cy="4648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5" name="Rectangle 4"/>
          <p:cNvSpPr/>
          <p:nvPr/>
        </p:nvSpPr>
        <p:spPr>
          <a:xfrm>
            <a:off x="5943600" y="3429000"/>
            <a:ext cx="3048000" cy="32004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6" name="TextBox 5"/>
          <p:cNvSpPr txBox="1"/>
          <p:nvPr/>
        </p:nvSpPr>
        <p:spPr>
          <a:xfrm>
            <a:off x="4191000" y="4953000"/>
            <a:ext cx="1096775" cy="369332"/>
          </a:xfrm>
          <a:prstGeom prst="rect">
            <a:avLst/>
          </a:prstGeom>
          <a:noFill/>
        </p:spPr>
        <p:txBody>
          <a:bodyPr wrap="none" rtlCol="0">
            <a:spAutoFit/>
          </a:bodyPr>
          <a:lstStyle/>
          <a:p>
            <a:r>
              <a:rPr lang="en-US" dirty="0" smtClean="0"/>
              <a:t>#stations</a:t>
            </a:r>
            <a:endParaRPr lang="en-US" dirty="0"/>
          </a:p>
        </p:txBody>
      </p:sp>
      <p:sp>
        <p:nvSpPr>
          <p:cNvPr id="7" name="Rectangle 6"/>
          <p:cNvSpPr/>
          <p:nvPr/>
        </p:nvSpPr>
        <p:spPr>
          <a:xfrm>
            <a:off x="6096000" y="3810000"/>
            <a:ext cx="2667000" cy="2286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9" name="Oval 8"/>
          <p:cNvSpPr/>
          <p:nvPr/>
        </p:nvSpPr>
        <p:spPr>
          <a:xfrm>
            <a:off x="7086600" y="5715000"/>
            <a:ext cx="16764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false </a:t>
            </a:r>
            <a:r>
              <a:rPr lang="en-US" dirty="0" err="1" smtClean="0">
                <a:solidFill>
                  <a:schemeClr val="accent1"/>
                </a:solidFill>
              </a:rPr>
              <a:t>det</a:t>
            </a:r>
            <a:endParaRPr lang="en-US" dirty="0" smtClean="0">
              <a:solidFill>
                <a:schemeClr val="accent1"/>
              </a:solidFill>
            </a:endParaRPr>
          </a:p>
        </p:txBody>
      </p:sp>
      <p:sp>
        <p:nvSpPr>
          <p:cNvPr id="11" name="Rectangle 10"/>
          <p:cNvSpPr/>
          <p:nvPr/>
        </p:nvSpPr>
        <p:spPr>
          <a:xfrm>
            <a:off x="685800" y="3505200"/>
            <a:ext cx="4800600" cy="2667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0" name="Oval 9"/>
          <p:cNvSpPr/>
          <p:nvPr/>
        </p:nvSpPr>
        <p:spPr>
          <a:xfrm>
            <a:off x="6629400" y="44958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12" name="Oval 11"/>
          <p:cNvSpPr/>
          <p:nvPr/>
        </p:nvSpPr>
        <p:spPr>
          <a:xfrm>
            <a:off x="4191000" y="6324600"/>
            <a:ext cx="14478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events</a:t>
            </a:r>
          </a:p>
        </p:txBody>
      </p:sp>
      <p:sp>
        <p:nvSpPr>
          <p:cNvPr id="14" name="TextBox 13"/>
          <p:cNvSpPr txBox="1"/>
          <p:nvPr/>
        </p:nvSpPr>
        <p:spPr>
          <a:xfrm>
            <a:off x="4343400" y="5791200"/>
            <a:ext cx="1096775" cy="369332"/>
          </a:xfrm>
          <a:prstGeom prst="rect">
            <a:avLst/>
          </a:prstGeom>
          <a:noFill/>
        </p:spPr>
        <p:txBody>
          <a:bodyPr wrap="none" rtlCol="0">
            <a:spAutoFit/>
          </a:bodyPr>
          <a:lstStyle/>
          <a:p>
            <a:r>
              <a:rPr lang="en-US" dirty="0" smtClean="0"/>
              <a:t>#stations</a:t>
            </a:r>
            <a:endParaRPr lang="en-US" dirty="0"/>
          </a:p>
        </p:txBody>
      </p:sp>
      <p:sp>
        <p:nvSpPr>
          <p:cNvPr id="15" name="TextBox 14"/>
          <p:cNvSpPr txBox="1"/>
          <p:nvPr/>
        </p:nvSpPr>
        <p:spPr>
          <a:xfrm>
            <a:off x="7924800" y="6248400"/>
            <a:ext cx="1096775" cy="369332"/>
          </a:xfrm>
          <a:prstGeom prst="rect">
            <a:avLst/>
          </a:prstGeom>
          <a:noFill/>
        </p:spPr>
        <p:txBody>
          <a:bodyPr wrap="none" rtlCol="0">
            <a:spAutoFit/>
          </a:bodyPr>
          <a:lstStyle/>
          <a:p>
            <a:r>
              <a:rPr lang="en-US" dirty="0" smtClean="0"/>
              <a:t>#stations</a:t>
            </a:r>
            <a:endParaRPr lang="en-US" dirty="0"/>
          </a:p>
        </p:txBody>
      </p:sp>
      <p:sp>
        <p:nvSpPr>
          <p:cNvPr id="16" name="Oval 15"/>
          <p:cNvSpPr/>
          <p:nvPr/>
        </p:nvSpPr>
        <p:spPr>
          <a:xfrm>
            <a:off x="2133600" y="2590800"/>
            <a:ext cx="1371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Event</a:t>
            </a:r>
          </a:p>
        </p:txBody>
      </p:sp>
      <p:sp>
        <p:nvSpPr>
          <p:cNvPr id="17" name="Rectangle 16"/>
          <p:cNvSpPr/>
          <p:nvPr/>
        </p:nvSpPr>
        <p:spPr>
          <a:xfrm>
            <a:off x="914400" y="3810000"/>
            <a:ext cx="4343400" cy="1981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8" name="TextBox 17"/>
          <p:cNvSpPr txBox="1"/>
          <p:nvPr/>
        </p:nvSpPr>
        <p:spPr>
          <a:xfrm>
            <a:off x="4267200" y="5410200"/>
            <a:ext cx="981359" cy="369332"/>
          </a:xfrm>
          <a:prstGeom prst="rect">
            <a:avLst/>
          </a:prstGeom>
          <a:noFill/>
        </p:spPr>
        <p:txBody>
          <a:bodyPr wrap="none" rtlCol="0">
            <a:spAutoFit/>
          </a:bodyPr>
          <a:lstStyle/>
          <a:p>
            <a:r>
              <a:rPr lang="en-US" dirty="0" smtClean="0"/>
              <a:t>#phases</a:t>
            </a:r>
            <a:endParaRPr lang="en-US" dirty="0"/>
          </a:p>
        </p:txBody>
      </p:sp>
      <p:sp>
        <p:nvSpPr>
          <p:cNvPr id="20" name="Oval 19"/>
          <p:cNvSpPr/>
          <p:nvPr/>
        </p:nvSpPr>
        <p:spPr>
          <a:xfrm>
            <a:off x="2057400" y="51054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23" name="Oval 22"/>
          <p:cNvSpPr/>
          <p:nvPr/>
        </p:nvSpPr>
        <p:spPr>
          <a:xfrm>
            <a:off x="990600" y="4038600"/>
            <a:ext cx="19812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Is Detected = True</a:t>
            </a:r>
          </a:p>
        </p:txBody>
      </p:sp>
      <p:sp>
        <p:nvSpPr>
          <p:cNvPr id="24" name="Oval 23"/>
          <p:cNvSpPr/>
          <p:nvPr/>
        </p:nvSpPr>
        <p:spPr>
          <a:xfrm>
            <a:off x="3124200" y="4038600"/>
            <a:ext cx="2133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Transmission</a:t>
            </a:r>
          </a:p>
        </p:txBody>
      </p:sp>
      <p:cxnSp>
        <p:nvCxnSpPr>
          <p:cNvPr id="26" name="Straight Arrow Connector 25"/>
          <p:cNvCxnSpPr>
            <a:stCxn id="16" idx="4"/>
            <a:endCxn id="23" idx="0"/>
          </p:cNvCxnSpPr>
          <p:nvPr/>
        </p:nvCxnSpPr>
        <p:spPr>
          <a:xfrm rot="5400000">
            <a:off x="1943100" y="3162300"/>
            <a:ext cx="914400" cy="8382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4"/>
            <a:endCxn id="24" idx="0"/>
          </p:cNvCxnSpPr>
          <p:nvPr/>
        </p:nvCxnSpPr>
        <p:spPr>
          <a:xfrm rot="16200000" flipH="1">
            <a:off x="3048000" y="2895600"/>
            <a:ext cx="914400" cy="1371600"/>
          </a:xfrm>
          <a:prstGeom prst="straightConnector1">
            <a:avLst/>
          </a:prstGeom>
          <a:ln w="50800" cmpd="dbl">
            <a:tailEnd type="arrow" w="sm"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a:endCxn id="20" idx="0"/>
          </p:cNvCxnSpPr>
          <p:nvPr/>
        </p:nvCxnSpPr>
        <p:spPr>
          <a:xfrm rot="5400000">
            <a:off x="3276600" y="4191000"/>
            <a:ext cx="533400" cy="12954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Correlated Phase Detections</a:t>
            </a:r>
            <a:endParaRPr lang="en-US" dirty="0"/>
          </a:p>
        </p:txBody>
      </p:sp>
      <p:sp>
        <p:nvSpPr>
          <p:cNvPr id="4" name="Rectangle 3"/>
          <p:cNvSpPr/>
          <p:nvPr/>
        </p:nvSpPr>
        <p:spPr>
          <a:xfrm>
            <a:off x="533400" y="1828800"/>
            <a:ext cx="5105400" cy="48768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5" name="Rectangle 4"/>
          <p:cNvSpPr/>
          <p:nvPr/>
        </p:nvSpPr>
        <p:spPr>
          <a:xfrm>
            <a:off x="5943600" y="2895600"/>
            <a:ext cx="3048000" cy="37338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6" name="TextBox 5"/>
          <p:cNvSpPr txBox="1"/>
          <p:nvPr/>
        </p:nvSpPr>
        <p:spPr>
          <a:xfrm>
            <a:off x="4191000" y="4953000"/>
            <a:ext cx="1096775" cy="369332"/>
          </a:xfrm>
          <a:prstGeom prst="rect">
            <a:avLst/>
          </a:prstGeom>
          <a:noFill/>
        </p:spPr>
        <p:txBody>
          <a:bodyPr wrap="none" rtlCol="0">
            <a:spAutoFit/>
          </a:bodyPr>
          <a:lstStyle/>
          <a:p>
            <a:r>
              <a:rPr lang="en-US" dirty="0" smtClean="0"/>
              <a:t>#stations</a:t>
            </a:r>
            <a:endParaRPr lang="en-US" dirty="0"/>
          </a:p>
        </p:txBody>
      </p:sp>
      <p:sp>
        <p:nvSpPr>
          <p:cNvPr id="7" name="Rectangle 6"/>
          <p:cNvSpPr/>
          <p:nvPr/>
        </p:nvSpPr>
        <p:spPr>
          <a:xfrm>
            <a:off x="6324600" y="3733800"/>
            <a:ext cx="2438400" cy="2362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1" name="Rectangle 10"/>
          <p:cNvSpPr/>
          <p:nvPr/>
        </p:nvSpPr>
        <p:spPr>
          <a:xfrm>
            <a:off x="685800" y="2667000"/>
            <a:ext cx="4800600" cy="3505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0" name="Oval 9"/>
          <p:cNvSpPr/>
          <p:nvPr/>
        </p:nvSpPr>
        <p:spPr>
          <a:xfrm>
            <a:off x="6781800" y="44196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12" name="Oval 11"/>
          <p:cNvSpPr/>
          <p:nvPr/>
        </p:nvSpPr>
        <p:spPr>
          <a:xfrm>
            <a:off x="4191000" y="6324600"/>
            <a:ext cx="14478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events</a:t>
            </a:r>
          </a:p>
        </p:txBody>
      </p:sp>
      <p:sp>
        <p:nvSpPr>
          <p:cNvPr id="14" name="TextBox 13"/>
          <p:cNvSpPr txBox="1"/>
          <p:nvPr/>
        </p:nvSpPr>
        <p:spPr>
          <a:xfrm>
            <a:off x="4343400" y="5791200"/>
            <a:ext cx="1096775" cy="369332"/>
          </a:xfrm>
          <a:prstGeom prst="rect">
            <a:avLst/>
          </a:prstGeom>
          <a:noFill/>
        </p:spPr>
        <p:txBody>
          <a:bodyPr wrap="none" rtlCol="0">
            <a:spAutoFit/>
          </a:bodyPr>
          <a:lstStyle/>
          <a:p>
            <a:r>
              <a:rPr lang="en-US" dirty="0" smtClean="0"/>
              <a:t>#stations</a:t>
            </a:r>
            <a:endParaRPr lang="en-US" dirty="0"/>
          </a:p>
        </p:txBody>
      </p:sp>
      <p:sp>
        <p:nvSpPr>
          <p:cNvPr id="15" name="TextBox 14"/>
          <p:cNvSpPr txBox="1"/>
          <p:nvPr/>
        </p:nvSpPr>
        <p:spPr>
          <a:xfrm>
            <a:off x="7924800" y="6248400"/>
            <a:ext cx="1096775" cy="369332"/>
          </a:xfrm>
          <a:prstGeom prst="rect">
            <a:avLst/>
          </a:prstGeom>
          <a:noFill/>
        </p:spPr>
        <p:txBody>
          <a:bodyPr wrap="none" rtlCol="0">
            <a:spAutoFit/>
          </a:bodyPr>
          <a:lstStyle/>
          <a:p>
            <a:r>
              <a:rPr lang="en-US" dirty="0" smtClean="0"/>
              <a:t>#stations</a:t>
            </a:r>
            <a:endParaRPr lang="en-US" dirty="0"/>
          </a:p>
        </p:txBody>
      </p:sp>
      <p:sp>
        <p:nvSpPr>
          <p:cNvPr id="16" name="Oval 15"/>
          <p:cNvSpPr/>
          <p:nvPr/>
        </p:nvSpPr>
        <p:spPr>
          <a:xfrm>
            <a:off x="2133600" y="1981200"/>
            <a:ext cx="1371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Event</a:t>
            </a:r>
          </a:p>
        </p:txBody>
      </p:sp>
      <p:sp>
        <p:nvSpPr>
          <p:cNvPr id="17" name="Rectangle 16"/>
          <p:cNvSpPr/>
          <p:nvPr/>
        </p:nvSpPr>
        <p:spPr>
          <a:xfrm>
            <a:off x="914400" y="3505200"/>
            <a:ext cx="4343400" cy="2286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8" name="TextBox 17"/>
          <p:cNvSpPr txBox="1"/>
          <p:nvPr/>
        </p:nvSpPr>
        <p:spPr>
          <a:xfrm>
            <a:off x="4267200" y="5410200"/>
            <a:ext cx="981359" cy="369332"/>
          </a:xfrm>
          <a:prstGeom prst="rect">
            <a:avLst/>
          </a:prstGeom>
          <a:noFill/>
        </p:spPr>
        <p:txBody>
          <a:bodyPr wrap="none" rtlCol="0">
            <a:spAutoFit/>
          </a:bodyPr>
          <a:lstStyle/>
          <a:p>
            <a:r>
              <a:rPr lang="en-US" dirty="0" smtClean="0"/>
              <a:t>#phases</a:t>
            </a:r>
            <a:endParaRPr lang="en-US" dirty="0"/>
          </a:p>
        </p:txBody>
      </p:sp>
      <p:sp>
        <p:nvSpPr>
          <p:cNvPr id="20" name="Oval 19"/>
          <p:cNvSpPr/>
          <p:nvPr/>
        </p:nvSpPr>
        <p:spPr>
          <a:xfrm>
            <a:off x="2057400" y="51054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23" name="Oval 22"/>
          <p:cNvSpPr/>
          <p:nvPr/>
        </p:nvSpPr>
        <p:spPr>
          <a:xfrm>
            <a:off x="914400" y="4343400"/>
            <a:ext cx="19812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Is Detected = True</a:t>
            </a:r>
          </a:p>
        </p:txBody>
      </p:sp>
      <p:sp>
        <p:nvSpPr>
          <p:cNvPr id="24" name="Oval 23"/>
          <p:cNvSpPr/>
          <p:nvPr/>
        </p:nvSpPr>
        <p:spPr>
          <a:xfrm>
            <a:off x="2667000" y="3581400"/>
            <a:ext cx="2133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Transmission</a:t>
            </a:r>
          </a:p>
        </p:txBody>
      </p:sp>
      <p:cxnSp>
        <p:nvCxnSpPr>
          <p:cNvPr id="26" name="Straight Arrow Connector 25"/>
          <p:cNvCxnSpPr>
            <a:stCxn id="16" idx="4"/>
            <a:endCxn id="31" idx="0"/>
          </p:cNvCxnSpPr>
          <p:nvPr/>
        </p:nvCxnSpPr>
        <p:spPr>
          <a:xfrm rot="16200000" flipH="1">
            <a:off x="2647950" y="2686050"/>
            <a:ext cx="381000" cy="381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a:endCxn id="20" idx="0"/>
          </p:cNvCxnSpPr>
          <p:nvPr/>
        </p:nvCxnSpPr>
        <p:spPr>
          <a:xfrm rot="5400000">
            <a:off x="2819400" y="4191000"/>
            <a:ext cx="990600" cy="8382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1752600" y="2895600"/>
            <a:ext cx="22098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Transmission</a:t>
            </a:r>
          </a:p>
        </p:txBody>
      </p:sp>
      <p:cxnSp>
        <p:nvCxnSpPr>
          <p:cNvPr id="45" name="Straight Arrow Connector 44"/>
          <p:cNvCxnSpPr>
            <a:endCxn id="23" idx="0"/>
          </p:cNvCxnSpPr>
          <p:nvPr/>
        </p:nvCxnSpPr>
        <p:spPr>
          <a:xfrm rot="10800000" flipV="1">
            <a:off x="1905000" y="4038600"/>
            <a:ext cx="1219200" cy="3048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31" idx="4"/>
            <a:endCxn id="24" idx="1"/>
          </p:cNvCxnSpPr>
          <p:nvPr/>
        </p:nvCxnSpPr>
        <p:spPr>
          <a:xfrm rot="16200000" flipH="1">
            <a:off x="2803222" y="3483277"/>
            <a:ext cx="230515" cy="121959"/>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7086600" y="5715000"/>
            <a:ext cx="16764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false </a:t>
            </a:r>
            <a:r>
              <a:rPr lang="en-US" dirty="0" err="1" smtClean="0">
                <a:solidFill>
                  <a:schemeClr val="accent1"/>
                </a:solidFill>
              </a:rPr>
              <a:t>det</a:t>
            </a:r>
            <a:endParaRPr lang="en-US" dirty="0" smtClean="0">
              <a:solidFill>
                <a:schemeClr val="accent1"/>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Correlation between S and P travel times</a:t>
            </a:r>
            <a:endParaRPr lang="en-US" dirty="0"/>
          </a:p>
        </p:txBody>
      </p:sp>
      <p:pic>
        <p:nvPicPr>
          <p:cNvPr id="4" name="Content Placeholder 3" descr="pred_s_res_all.png"/>
          <p:cNvPicPr>
            <a:picLocks noGrp="1" noChangeAspect="1"/>
          </p:cNvPicPr>
          <p:nvPr>
            <p:ph idx="1"/>
          </p:nvPr>
        </p:nvPicPr>
        <p:blipFill>
          <a:blip r:embed="rId3" cstate="print"/>
          <a:stretch>
            <a:fillRect/>
          </a:stretch>
        </p:blipFill>
        <p:spPr>
          <a:xfrm>
            <a:off x="5181600" y="1828800"/>
            <a:ext cx="3962400" cy="2990033"/>
          </a:xfrm>
        </p:spPr>
      </p:pic>
      <p:pic>
        <p:nvPicPr>
          <p:cNvPr id="5" name="Picture 4" descr="iaspei_s_res_all.png"/>
          <p:cNvPicPr>
            <a:picLocks noChangeAspect="1"/>
          </p:cNvPicPr>
          <p:nvPr/>
        </p:nvPicPr>
        <p:blipFill>
          <a:blip r:embed="rId4" cstate="print"/>
          <a:stretch>
            <a:fillRect/>
          </a:stretch>
        </p:blipFill>
        <p:spPr>
          <a:xfrm>
            <a:off x="0" y="1828800"/>
            <a:ext cx="3878587" cy="2926787"/>
          </a:xfrm>
          <a:prstGeom prst="rect">
            <a:avLst/>
          </a:prstGeom>
        </p:spPr>
      </p:pic>
      <p:pic>
        <p:nvPicPr>
          <p:cNvPr id="6" name="Picture 5" descr="s_vs_p_all.png"/>
          <p:cNvPicPr>
            <a:picLocks noChangeAspect="1"/>
          </p:cNvPicPr>
          <p:nvPr/>
        </p:nvPicPr>
        <p:blipFill>
          <a:blip r:embed="rId5" cstate="print"/>
          <a:stretch>
            <a:fillRect/>
          </a:stretch>
        </p:blipFill>
        <p:spPr>
          <a:xfrm>
            <a:off x="3048000" y="4678721"/>
            <a:ext cx="2887987" cy="217927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Model</a:t>
            </a:r>
            <a:endParaRPr lang="en-US" dirty="0"/>
          </a:p>
        </p:txBody>
      </p:sp>
      <p:sp>
        <p:nvSpPr>
          <p:cNvPr id="4" name="Rectangle 3"/>
          <p:cNvSpPr/>
          <p:nvPr/>
        </p:nvSpPr>
        <p:spPr>
          <a:xfrm>
            <a:off x="533400" y="2057400"/>
            <a:ext cx="5105400" cy="4648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5" name="Rectangle 4"/>
          <p:cNvSpPr/>
          <p:nvPr/>
        </p:nvSpPr>
        <p:spPr>
          <a:xfrm>
            <a:off x="5943600" y="3429000"/>
            <a:ext cx="3048000" cy="32004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6" name="TextBox 5"/>
          <p:cNvSpPr txBox="1"/>
          <p:nvPr/>
        </p:nvSpPr>
        <p:spPr>
          <a:xfrm>
            <a:off x="4191000" y="4953000"/>
            <a:ext cx="1096775" cy="369332"/>
          </a:xfrm>
          <a:prstGeom prst="rect">
            <a:avLst/>
          </a:prstGeom>
          <a:noFill/>
        </p:spPr>
        <p:txBody>
          <a:bodyPr wrap="none" rtlCol="0">
            <a:spAutoFit/>
          </a:bodyPr>
          <a:lstStyle/>
          <a:p>
            <a:r>
              <a:rPr lang="en-US" dirty="0" smtClean="0"/>
              <a:t>#stations</a:t>
            </a:r>
            <a:endParaRPr lang="en-US" dirty="0"/>
          </a:p>
        </p:txBody>
      </p:sp>
      <p:sp>
        <p:nvSpPr>
          <p:cNvPr id="7" name="Rectangle 6"/>
          <p:cNvSpPr/>
          <p:nvPr/>
        </p:nvSpPr>
        <p:spPr>
          <a:xfrm>
            <a:off x="6096000" y="3810000"/>
            <a:ext cx="2667000" cy="2286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9" name="Oval 8"/>
          <p:cNvSpPr/>
          <p:nvPr/>
        </p:nvSpPr>
        <p:spPr>
          <a:xfrm>
            <a:off x="7086600" y="5715000"/>
            <a:ext cx="16764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false </a:t>
            </a:r>
            <a:r>
              <a:rPr lang="en-US" dirty="0" err="1" smtClean="0">
                <a:solidFill>
                  <a:schemeClr val="accent1"/>
                </a:solidFill>
              </a:rPr>
              <a:t>det</a:t>
            </a:r>
            <a:endParaRPr lang="en-US" dirty="0" smtClean="0">
              <a:solidFill>
                <a:schemeClr val="accent1"/>
              </a:solidFill>
            </a:endParaRPr>
          </a:p>
        </p:txBody>
      </p:sp>
      <p:sp>
        <p:nvSpPr>
          <p:cNvPr id="11" name="Rectangle 10"/>
          <p:cNvSpPr/>
          <p:nvPr/>
        </p:nvSpPr>
        <p:spPr>
          <a:xfrm>
            <a:off x="685800" y="3505200"/>
            <a:ext cx="4800600" cy="2667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0" name="Oval 9"/>
          <p:cNvSpPr/>
          <p:nvPr/>
        </p:nvSpPr>
        <p:spPr>
          <a:xfrm>
            <a:off x="6629400" y="44958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12" name="Oval 11"/>
          <p:cNvSpPr/>
          <p:nvPr/>
        </p:nvSpPr>
        <p:spPr>
          <a:xfrm>
            <a:off x="4191000" y="6324600"/>
            <a:ext cx="14478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events</a:t>
            </a:r>
          </a:p>
        </p:txBody>
      </p:sp>
      <p:sp>
        <p:nvSpPr>
          <p:cNvPr id="14" name="TextBox 13"/>
          <p:cNvSpPr txBox="1"/>
          <p:nvPr/>
        </p:nvSpPr>
        <p:spPr>
          <a:xfrm>
            <a:off x="4343400" y="5791200"/>
            <a:ext cx="1096775" cy="369332"/>
          </a:xfrm>
          <a:prstGeom prst="rect">
            <a:avLst/>
          </a:prstGeom>
          <a:noFill/>
        </p:spPr>
        <p:txBody>
          <a:bodyPr wrap="none" rtlCol="0">
            <a:spAutoFit/>
          </a:bodyPr>
          <a:lstStyle/>
          <a:p>
            <a:r>
              <a:rPr lang="en-US" dirty="0" smtClean="0"/>
              <a:t>#stations</a:t>
            </a:r>
            <a:endParaRPr lang="en-US" dirty="0"/>
          </a:p>
        </p:txBody>
      </p:sp>
      <p:sp>
        <p:nvSpPr>
          <p:cNvPr id="15" name="TextBox 14"/>
          <p:cNvSpPr txBox="1"/>
          <p:nvPr/>
        </p:nvSpPr>
        <p:spPr>
          <a:xfrm>
            <a:off x="7924800" y="6248400"/>
            <a:ext cx="1096775" cy="369332"/>
          </a:xfrm>
          <a:prstGeom prst="rect">
            <a:avLst/>
          </a:prstGeom>
          <a:noFill/>
        </p:spPr>
        <p:txBody>
          <a:bodyPr wrap="none" rtlCol="0">
            <a:spAutoFit/>
          </a:bodyPr>
          <a:lstStyle/>
          <a:p>
            <a:r>
              <a:rPr lang="en-US" dirty="0" smtClean="0"/>
              <a:t>#stations</a:t>
            </a:r>
            <a:endParaRPr lang="en-US" dirty="0"/>
          </a:p>
        </p:txBody>
      </p:sp>
      <p:sp>
        <p:nvSpPr>
          <p:cNvPr id="16" name="Oval 15"/>
          <p:cNvSpPr/>
          <p:nvPr/>
        </p:nvSpPr>
        <p:spPr>
          <a:xfrm>
            <a:off x="2133600" y="2590800"/>
            <a:ext cx="1371600" cy="53340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Event</a:t>
            </a:r>
          </a:p>
        </p:txBody>
      </p:sp>
      <p:sp>
        <p:nvSpPr>
          <p:cNvPr id="17" name="Rectangle 16"/>
          <p:cNvSpPr/>
          <p:nvPr/>
        </p:nvSpPr>
        <p:spPr>
          <a:xfrm>
            <a:off x="914400" y="3810000"/>
            <a:ext cx="4343400" cy="1981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8" name="TextBox 17"/>
          <p:cNvSpPr txBox="1"/>
          <p:nvPr/>
        </p:nvSpPr>
        <p:spPr>
          <a:xfrm>
            <a:off x="4267200" y="5410200"/>
            <a:ext cx="981359" cy="369332"/>
          </a:xfrm>
          <a:prstGeom prst="rect">
            <a:avLst/>
          </a:prstGeom>
          <a:noFill/>
        </p:spPr>
        <p:txBody>
          <a:bodyPr wrap="none" rtlCol="0">
            <a:spAutoFit/>
          </a:bodyPr>
          <a:lstStyle/>
          <a:p>
            <a:r>
              <a:rPr lang="en-US" dirty="0" smtClean="0"/>
              <a:t>#phases</a:t>
            </a:r>
            <a:endParaRPr lang="en-US" dirty="0"/>
          </a:p>
        </p:txBody>
      </p:sp>
      <p:sp>
        <p:nvSpPr>
          <p:cNvPr id="20" name="Oval 19"/>
          <p:cNvSpPr/>
          <p:nvPr/>
        </p:nvSpPr>
        <p:spPr>
          <a:xfrm>
            <a:off x="2057400" y="51054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23" name="Oval 22"/>
          <p:cNvSpPr/>
          <p:nvPr/>
        </p:nvSpPr>
        <p:spPr>
          <a:xfrm>
            <a:off x="990600" y="4038600"/>
            <a:ext cx="19812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Is Detected = True</a:t>
            </a:r>
          </a:p>
        </p:txBody>
      </p:sp>
      <p:sp>
        <p:nvSpPr>
          <p:cNvPr id="24" name="Oval 23"/>
          <p:cNvSpPr/>
          <p:nvPr/>
        </p:nvSpPr>
        <p:spPr>
          <a:xfrm>
            <a:off x="3124200" y="4038600"/>
            <a:ext cx="2133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Transmission</a:t>
            </a:r>
          </a:p>
        </p:txBody>
      </p:sp>
      <p:cxnSp>
        <p:nvCxnSpPr>
          <p:cNvPr id="26" name="Straight Arrow Connector 25"/>
          <p:cNvCxnSpPr>
            <a:stCxn id="16" idx="4"/>
            <a:endCxn id="23" idx="0"/>
          </p:cNvCxnSpPr>
          <p:nvPr/>
        </p:nvCxnSpPr>
        <p:spPr>
          <a:xfrm rot="5400000">
            <a:off x="1943100" y="3162300"/>
            <a:ext cx="914400" cy="8382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4"/>
            <a:endCxn id="24" idx="0"/>
          </p:cNvCxnSpPr>
          <p:nvPr/>
        </p:nvCxnSpPr>
        <p:spPr>
          <a:xfrm rot="16200000" flipH="1">
            <a:off x="3048000" y="2895600"/>
            <a:ext cx="914400" cy="1371600"/>
          </a:xfrm>
          <a:prstGeom prst="straightConnector1">
            <a:avLst/>
          </a:prstGeom>
          <a:ln w="50800" cmpd="dbl">
            <a:tailEnd type="arrow" w="sm"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a:endCxn id="20" idx="0"/>
          </p:cNvCxnSpPr>
          <p:nvPr/>
        </p:nvCxnSpPr>
        <p:spPr>
          <a:xfrm rot="5400000">
            <a:off x="3276600" y="4191000"/>
            <a:ext cx="533400" cy="12954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Time Varying Station Noise Affects Detections and False Detections</a:t>
            </a:r>
            <a:endParaRPr lang="en-US" dirty="0"/>
          </a:p>
        </p:txBody>
      </p:sp>
      <p:sp>
        <p:nvSpPr>
          <p:cNvPr id="4" name="Rectangle 3"/>
          <p:cNvSpPr/>
          <p:nvPr/>
        </p:nvSpPr>
        <p:spPr>
          <a:xfrm>
            <a:off x="533400" y="1828800"/>
            <a:ext cx="5105400" cy="48768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5" name="Rectangle 4"/>
          <p:cNvSpPr/>
          <p:nvPr/>
        </p:nvSpPr>
        <p:spPr>
          <a:xfrm>
            <a:off x="5943600" y="1828800"/>
            <a:ext cx="3048000" cy="48006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6" name="TextBox 5"/>
          <p:cNvSpPr txBox="1"/>
          <p:nvPr/>
        </p:nvSpPr>
        <p:spPr>
          <a:xfrm>
            <a:off x="4191000" y="4953000"/>
            <a:ext cx="1096775" cy="369332"/>
          </a:xfrm>
          <a:prstGeom prst="rect">
            <a:avLst/>
          </a:prstGeom>
          <a:noFill/>
        </p:spPr>
        <p:txBody>
          <a:bodyPr wrap="none" rtlCol="0">
            <a:spAutoFit/>
          </a:bodyPr>
          <a:lstStyle/>
          <a:p>
            <a:r>
              <a:rPr lang="en-US" dirty="0" smtClean="0"/>
              <a:t>#stations</a:t>
            </a:r>
            <a:endParaRPr lang="en-US" dirty="0"/>
          </a:p>
        </p:txBody>
      </p:sp>
      <p:sp>
        <p:nvSpPr>
          <p:cNvPr id="7" name="Rectangle 6"/>
          <p:cNvSpPr/>
          <p:nvPr/>
        </p:nvSpPr>
        <p:spPr>
          <a:xfrm>
            <a:off x="6172200" y="2438400"/>
            <a:ext cx="2667000" cy="2286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9" name="Oval 8"/>
          <p:cNvSpPr/>
          <p:nvPr/>
        </p:nvSpPr>
        <p:spPr>
          <a:xfrm>
            <a:off x="7086600" y="4267200"/>
            <a:ext cx="16764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false </a:t>
            </a:r>
            <a:r>
              <a:rPr lang="en-US" dirty="0" err="1" smtClean="0">
                <a:solidFill>
                  <a:schemeClr val="accent1"/>
                </a:solidFill>
              </a:rPr>
              <a:t>det</a:t>
            </a:r>
            <a:endParaRPr lang="en-US" dirty="0" smtClean="0">
              <a:solidFill>
                <a:schemeClr val="accent1"/>
              </a:solidFill>
            </a:endParaRPr>
          </a:p>
        </p:txBody>
      </p:sp>
      <p:sp>
        <p:nvSpPr>
          <p:cNvPr id="11" name="Rectangle 10"/>
          <p:cNvSpPr/>
          <p:nvPr/>
        </p:nvSpPr>
        <p:spPr>
          <a:xfrm>
            <a:off x="685800" y="2667000"/>
            <a:ext cx="4800600" cy="3505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0" name="Oval 9"/>
          <p:cNvSpPr/>
          <p:nvPr/>
        </p:nvSpPr>
        <p:spPr>
          <a:xfrm>
            <a:off x="6629400" y="29718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12" name="Oval 11"/>
          <p:cNvSpPr/>
          <p:nvPr/>
        </p:nvSpPr>
        <p:spPr>
          <a:xfrm>
            <a:off x="4191000" y="6324600"/>
            <a:ext cx="14478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events</a:t>
            </a:r>
          </a:p>
        </p:txBody>
      </p:sp>
      <p:sp>
        <p:nvSpPr>
          <p:cNvPr id="14" name="TextBox 13"/>
          <p:cNvSpPr txBox="1"/>
          <p:nvPr/>
        </p:nvSpPr>
        <p:spPr>
          <a:xfrm>
            <a:off x="4343400" y="5791200"/>
            <a:ext cx="1096775" cy="369332"/>
          </a:xfrm>
          <a:prstGeom prst="rect">
            <a:avLst/>
          </a:prstGeom>
          <a:noFill/>
        </p:spPr>
        <p:txBody>
          <a:bodyPr wrap="none" rtlCol="0">
            <a:spAutoFit/>
          </a:bodyPr>
          <a:lstStyle/>
          <a:p>
            <a:r>
              <a:rPr lang="en-US" dirty="0" smtClean="0"/>
              <a:t>#stations</a:t>
            </a:r>
            <a:endParaRPr lang="en-US" dirty="0"/>
          </a:p>
        </p:txBody>
      </p:sp>
      <p:sp>
        <p:nvSpPr>
          <p:cNvPr id="15" name="TextBox 14"/>
          <p:cNvSpPr txBox="1"/>
          <p:nvPr/>
        </p:nvSpPr>
        <p:spPr>
          <a:xfrm>
            <a:off x="7924800" y="6248400"/>
            <a:ext cx="1096775" cy="369332"/>
          </a:xfrm>
          <a:prstGeom prst="rect">
            <a:avLst/>
          </a:prstGeom>
          <a:noFill/>
        </p:spPr>
        <p:txBody>
          <a:bodyPr wrap="none" rtlCol="0">
            <a:spAutoFit/>
          </a:bodyPr>
          <a:lstStyle/>
          <a:p>
            <a:r>
              <a:rPr lang="en-US" dirty="0" smtClean="0"/>
              <a:t>#stations</a:t>
            </a:r>
            <a:endParaRPr lang="en-US" dirty="0"/>
          </a:p>
        </p:txBody>
      </p:sp>
      <p:sp>
        <p:nvSpPr>
          <p:cNvPr id="16" name="Oval 15"/>
          <p:cNvSpPr/>
          <p:nvPr/>
        </p:nvSpPr>
        <p:spPr>
          <a:xfrm>
            <a:off x="2133600" y="1981200"/>
            <a:ext cx="1371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Event</a:t>
            </a:r>
          </a:p>
        </p:txBody>
      </p:sp>
      <p:sp>
        <p:nvSpPr>
          <p:cNvPr id="17" name="Rectangle 16"/>
          <p:cNvSpPr/>
          <p:nvPr/>
        </p:nvSpPr>
        <p:spPr>
          <a:xfrm>
            <a:off x="914400" y="3505200"/>
            <a:ext cx="4343400" cy="2286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18" name="TextBox 17"/>
          <p:cNvSpPr txBox="1"/>
          <p:nvPr/>
        </p:nvSpPr>
        <p:spPr>
          <a:xfrm>
            <a:off x="4267200" y="5410200"/>
            <a:ext cx="981359" cy="369332"/>
          </a:xfrm>
          <a:prstGeom prst="rect">
            <a:avLst/>
          </a:prstGeom>
          <a:noFill/>
        </p:spPr>
        <p:txBody>
          <a:bodyPr wrap="none" rtlCol="0">
            <a:spAutoFit/>
          </a:bodyPr>
          <a:lstStyle/>
          <a:p>
            <a:r>
              <a:rPr lang="en-US" dirty="0" smtClean="0"/>
              <a:t>#phases</a:t>
            </a:r>
            <a:endParaRPr lang="en-US" dirty="0"/>
          </a:p>
        </p:txBody>
      </p:sp>
      <p:sp>
        <p:nvSpPr>
          <p:cNvPr id="20" name="Oval 19"/>
          <p:cNvSpPr/>
          <p:nvPr/>
        </p:nvSpPr>
        <p:spPr>
          <a:xfrm>
            <a:off x="2057400" y="51054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Detection</a:t>
            </a:r>
          </a:p>
        </p:txBody>
      </p:sp>
      <p:sp>
        <p:nvSpPr>
          <p:cNvPr id="23" name="Oval 22"/>
          <p:cNvSpPr/>
          <p:nvPr/>
        </p:nvSpPr>
        <p:spPr>
          <a:xfrm>
            <a:off x="914400" y="4343400"/>
            <a:ext cx="19812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Is Detected = True</a:t>
            </a:r>
          </a:p>
        </p:txBody>
      </p:sp>
      <p:sp>
        <p:nvSpPr>
          <p:cNvPr id="24" name="Oval 23"/>
          <p:cNvSpPr/>
          <p:nvPr/>
        </p:nvSpPr>
        <p:spPr>
          <a:xfrm>
            <a:off x="2667000" y="3581400"/>
            <a:ext cx="2133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Transmission</a:t>
            </a:r>
          </a:p>
        </p:txBody>
      </p:sp>
      <p:cxnSp>
        <p:nvCxnSpPr>
          <p:cNvPr id="26" name="Straight Arrow Connector 25"/>
          <p:cNvCxnSpPr>
            <a:stCxn id="16" idx="4"/>
            <a:endCxn id="31" idx="0"/>
          </p:cNvCxnSpPr>
          <p:nvPr/>
        </p:nvCxnSpPr>
        <p:spPr>
          <a:xfrm rot="16200000" flipH="1">
            <a:off x="2647950" y="2686050"/>
            <a:ext cx="381000" cy="381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a:endCxn id="20" idx="0"/>
          </p:cNvCxnSpPr>
          <p:nvPr/>
        </p:nvCxnSpPr>
        <p:spPr>
          <a:xfrm rot="5400000">
            <a:off x="2819400" y="4191000"/>
            <a:ext cx="990600" cy="8382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1752600" y="2895600"/>
            <a:ext cx="22098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Transmission</a:t>
            </a:r>
          </a:p>
        </p:txBody>
      </p:sp>
      <p:cxnSp>
        <p:nvCxnSpPr>
          <p:cNvPr id="45" name="Straight Arrow Connector 44"/>
          <p:cNvCxnSpPr>
            <a:endCxn id="23" idx="0"/>
          </p:cNvCxnSpPr>
          <p:nvPr/>
        </p:nvCxnSpPr>
        <p:spPr>
          <a:xfrm rot="10800000" flipV="1">
            <a:off x="1905000" y="4038600"/>
            <a:ext cx="1219200" cy="3048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31" idx="4"/>
            <a:endCxn id="24" idx="1"/>
          </p:cNvCxnSpPr>
          <p:nvPr/>
        </p:nvCxnSpPr>
        <p:spPr>
          <a:xfrm rot="16200000" flipH="1">
            <a:off x="2803222" y="3483277"/>
            <a:ext cx="230515" cy="121959"/>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6781800" y="5334000"/>
            <a:ext cx="1371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Noise </a:t>
            </a:r>
          </a:p>
        </p:txBody>
      </p:sp>
      <p:sp>
        <p:nvSpPr>
          <p:cNvPr id="59" name="Rectangle 58"/>
          <p:cNvSpPr/>
          <p:nvPr/>
        </p:nvSpPr>
        <p:spPr>
          <a:xfrm>
            <a:off x="6324600" y="5105400"/>
            <a:ext cx="25146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229600" y="5791200"/>
            <a:ext cx="643125" cy="369332"/>
          </a:xfrm>
          <a:prstGeom prst="rect">
            <a:avLst/>
          </a:prstGeom>
          <a:noFill/>
        </p:spPr>
        <p:txBody>
          <a:bodyPr wrap="none" rtlCol="0">
            <a:spAutoFit/>
          </a:bodyPr>
          <a:lstStyle/>
          <a:p>
            <a:r>
              <a:rPr lang="en-US" dirty="0" smtClean="0"/>
              <a:t>time</a:t>
            </a:r>
            <a:endParaRPr lang="en-US" dirty="0"/>
          </a:p>
        </p:txBody>
      </p:sp>
      <p:cxnSp>
        <p:nvCxnSpPr>
          <p:cNvPr id="61" name="Straight Arrow Connector 60"/>
          <p:cNvCxnSpPr>
            <a:stCxn id="58" idx="2"/>
            <a:endCxn id="23" idx="6"/>
          </p:cNvCxnSpPr>
          <p:nvPr/>
        </p:nvCxnSpPr>
        <p:spPr>
          <a:xfrm rot="10800000">
            <a:off x="2895600" y="4610100"/>
            <a:ext cx="3886200" cy="9906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58" idx="1"/>
            <a:endCxn id="10" idx="4"/>
          </p:cNvCxnSpPr>
          <p:nvPr/>
        </p:nvCxnSpPr>
        <p:spPr>
          <a:xfrm rot="5400000" flipH="1" flipV="1">
            <a:off x="6309776" y="4254291"/>
            <a:ext cx="1830715" cy="484934"/>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58" idx="0"/>
            <a:endCxn id="9" idx="4"/>
          </p:cNvCxnSpPr>
          <p:nvPr/>
        </p:nvCxnSpPr>
        <p:spPr>
          <a:xfrm rot="5400000" flipH="1" flipV="1">
            <a:off x="7353300" y="4762500"/>
            <a:ext cx="685800" cy="4572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a:t>
            </a:r>
            <a:endParaRPr lang="en-US" dirty="0"/>
          </a:p>
        </p:txBody>
      </p:sp>
      <p:sp>
        <p:nvSpPr>
          <p:cNvPr id="5" name="Content Placeholder 4"/>
          <p:cNvSpPr>
            <a:spLocks noGrp="1"/>
          </p:cNvSpPr>
          <p:nvPr>
            <p:ph idx="1"/>
          </p:nvPr>
        </p:nvSpPr>
        <p:spPr/>
        <p:txBody>
          <a:bodyPr/>
          <a:lstStyle/>
          <a:p>
            <a:r>
              <a:rPr lang="en-US" dirty="0" smtClean="0"/>
              <a:t>Event location prior using Fisher </a:t>
            </a:r>
            <a:r>
              <a:rPr lang="en-US" dirty="0" err="1" smtClean="0"/>
              <a:t>Binghams</a:t>
            </a:r>
            <a:r>
              <a:rPr lang="en-US" dirty="0" smtClean="0"/>
              <a:t> etc.</a:t>
            </a:r>
          </a:p>
          <a:p>
            <a:r>
              <a:rPr lang="en-US" dirty="0" smtClean="0"/>
              <a:t>Model for </a:t>
            </a:r>
            <a:r>
              <a:rPr lang="en-US" dirty="0" err="1" smtClean="0"/>
              <a:t>Hydroacoustic</a:t>
            </a:r>
            <a:r>
              <a:rPr lang="en-US" dirty="0" smtClean="0"/>
              <a:t> and Infrasound detections</a:t>
            </a:r>
          </a:p>
          <a:p>
            <a:r>
              <a:rPr lang="en-US" dirty="0" smtClean="0"/>
              <a:t>Multiple detections per phase (pseudo phases)</a:t>
            </a:r>
          </a:p>
          <a:p>
            <a:r>
              <a:rPr lang="en-US" dirty="0" smtClean="0"/>
              <a:t>IDC Evaluation of NET-VISA</a:t>
            </a:r>
          </a:p>
          <a:p>
            <a:r>
              <a:rPr lang="en-US" dirty="0" smtClean="0"/>
              <a:t>SIG-VISA</a:t>
            </a:r>
          </a:p>
          <a:p>
            <a:endParaRPr 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Generative Probabilistic Model of seismic events, transmission, and detection</a:t>
            </a:r>
          </a:p>
          <a:p>
            <a:r>
              <a:rPr lang="en-US" dirty="0" smtClean="0"/>
              <a:t>MAP inference for direct comparison with SEL3</a:t>
            </a:r>
          </a:p>
          <a:p>
            <a:r>
              <a:rPr lang="en-US" dirty="0" smtClean="0"/>
              <a:t>15% higher recall than SEL3 at the same precision</a:t>
            </a:r>
          </a:p>
          <a:p>
            <a:r>
              <a:rPr lang="en-US" dirty="0" smtClean="0"/>
              <a:t>Potentially more events than LEB</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Prior</a:t>
            </a:r>
            <a:endParaRPr lang="en-US" dirty="0"/>
          </a:p>
        </p:txBody>
      </p:sp>
      <p:sp>
        <p:nvSpPr>
          <p:cNvPr id="3" name="Content Placeholder 2"/>
          <p:cNvSpPr>
            <a:spLocks noGrp="1"/>
          </p:cNvSpPr>
          <p:nvPr>
            <p:ph idx="1"/>
          </p:nvPr>
        </p:nvSpPr>
        <p:spPr/>
        <p:txBody>
          <a:bodyPr>
            <a:normAutofit/>
          </a:bodyPr>
          <a:lstStyle/>
          <a:p>
            <a:r>
              <a:rPr lang="en-US" dirty="0" smtClean="0"/>
              <a:t>Event magnitude is given by a Gutenberg Richter distribution</a:t>
            </a:r>
          </a:p>
          <a:p>
            <a:r>
              <a:rPr lang="en-US" dirty="0" smtClean="0"/>
              <a:t>Depth is assumed to be uniformly distributed (0 – 700 km)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Event Location Prior 2 deg buckets</a:t>
            </a:r>
            <a:endParaRPr lang="en-US" dirty="0"/>
          </a:p>
        </p:txBody>
      </p:sp>
      <p:pic>
        <p:nvPicPr>
          <p:cNvPr id="4" name="Content Placeholder 3" descr="location_prior.png"/>
          <p:cNvPicPr>
            <a:picLocks noGrp="1" noChangeAspect="1"/>
          </p:cNvPicPr>
          <p:nvPr>
            <p:ph idx="1"/>
          </p:nvPr>
        </p:nvPicPr>
        <p:blipFill>
          <a:blip r:embed="rId2" cstate="print"/>
          <a:stretch>
            <a:fillRect/>
          </a:stretch>
        </p:blipFill>
        <p:spPr>
          <a:xfrm>
            <a:off x="838200" y="2743200"/>
            <a:ext cx="7227053" cy="4389437"/>
          </a:xfrm>
        </p:spPr>
      </p:pic>
      <p:sp>
        <p:nvSpPr>
          <p:cNvPr id="6" name="Content Placeholder 2"/>
          <p:cNvSpPr txBox="1">
            <a:spLocks/>
          </p:cNvSpPr>
          <p:nvPr/>
        </p:nvSpPr>
        <p:spPr>
          <a:xfrm>
            <a:off x="457200" y="1524000"/>
            <a:ext cx="8229600" cy="1188720"/>
          </a:xfrm>
          <a:prstGeom prst="rect">
            <a:avLst/>
          </a:prstGeom>
        </p:spPr>
        <p:txBody>
          <a:bodyPr vert="horz">
            <a:normAutofit/>
          </a:bodyPr>
          <a:lstStyle/>
          <a:p>
            <a:pPr marL="182880" indent="-246888">
              <a:spcBef>
                <a:spcPct val="20000"/>
              </a:spcBef>
              <a:buClr>
                <a:schemeClr val="accent1"/>
              </a:buClr>
              <a:buSzPct val="85000"/>
              <a:buFont typeface="Wingdings 2"/>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Simple histogram for 2 degree buckets over the surface of the earth.</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Absolute discount smoothing – similar to mixing with a uniform distribution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20473</TotalTime>
  <Words>2620</Words>
  <Application>Microsoft Office PowerPoint</Application>
  <PresentationFormat>On-screen Show (4:3)</PresentationFormat>
  <Paragraphs>956</Paragraphs>
  <Slides>72</Slides>
  <Notes>48</Notes>
  <HiddenSlides>3</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Flow</vt:lpstr>
      <vt:lpstr> Bayesian Monitoring in VISA: Results and Plans</vt:lpstr>
      <vt:lpstr>Vertically Integrated Seismic Analysis (VISA)</vt:lpstr>
      <vt:lpstr>Network Processing (NET-VISA)</vt:lpstr>
      <vt:lpstr>Overview</vt:lpstr>
      <vt:lpstr>NET-VISA model: variables</vt:lpstr>
      <vt:lpstr>Generative Model</vt:lpstr>
      <vt:lpstr>Generative Model</vt:lpstr>
      <vt:lpstr>Event Prior</vt:lpstr>
      <vt:lpstr>Event Location Prior 2 deg buckets</vt:lpstr>
      <vt:lpstr>Generative Model</vt:lpstr>
      <vt:lpstr>Detection Model</vt:lpstr>
      <vt:lpstr>Generative Model</vt:lpstr>
      <vt:lpstr>Arrival Time – Laplacian Distribution</vt:lpstr>
      <vt:lpstr> Arrival Azimuth and Slowness .. also Laplacian</vt:lpstr>
      <vt:lpstr>Arrival Phase</vt:lpstr>
      <vt:lpstr>Arrival Amplitude</vt:lpstr>
      <vt:lpstr>Generative Model</vt:lpstr>
      <vt:lpstr>False Arrival Model</vt:lpstr>
      <vt:lpstr>False Arrival : phase distribution</vt:lpstr>
      <vt:lpstr>False Arrival: amplitude distribution</vt:lpstr>
      <vt:lpstr>Overview</vt:lpstr>
      <vt:lpstr>Inference</vt:lpstr>
      <vt:lpstr>MAP Inference</vt:lpstr>
      <vt:lpstr>Inference Overview</vt:lpstr>
      <vt:lpstr>Inference Example</vt:lpstr>
      <vt:lpstr>Inference : Birth Move</vt:lpstr>
      <vt:lpstr>Inference : Birth Move</vt:lpstr>
      <vt:lpstr>Inference : Reassociate Detections</vt:lpstr>
      <vt:lpstr>Inference : Reassociate Detections</vt:lpstr>
      <vt:lpstr>Inference : Relocate Events</vt:lpstr>
      <vt:lpstr>Inference : Death Move</vt:lpstr>
      <vt:lpstr>Inference : Death Move</vt:lpstr>
      <vt:lpstr>Inference : Move Window Forward</vt:lpstr>
      <vt:lpstr>Inference : Output stable events</vt:lpstr>
      <vt:lpstr>Overview</vt:lpstr>
      <vt:lpstr>Analyzing Performance</vt:lpstr>
      <vt:lpstr>Matching Example</vt:lpstr>
      <vt:lpstr>Matching Example</vt:lpstr>
      <vt:lpstr>Matching Example</vt:lpstr>
      <vt:lpstr>Slide 40</vt:lpstr>
      <vt:lpstr>Slide 41</vt:lpstr>
      <vt:lpstr>Slide 42</vt:lpstr>
      <vt:lpstr>Slide 43</vt:lpstr>
      <vt:lpstr>Precision &amp; Recall</vt:lpstr>
      <vt:lpstr>Alternate Evaluation Criteria</vt:lpstr>
      <vt:lpstr>Overview</vt:lpstr>
      <vt:lpstr>All Predicted Events (LEB &amp; SEL3)</vt:lpstr>
      <vt:lpstr>All Predicted Events  (LEB &amp; NET-VISA)</vt:lpstr>
      <vt:lpstr>Error Analysis : 1</vt:lpstr>
      <vt:lpstr>Additional Detections in NET-VISA</vt:lpstr>
      <vt:lpstr>Example 1 :</vt:lpstr>
      <vt:lpstr>Example 1: Posterior Probability</vt:lpstr>
      <vt:lpstr>Ex 2: NEIC Event (ML 3) missed by LEB</vt:lpstr>
      <vt:lpstr>Ex 3: NEIC Event (ML 3.7) missed by LEB</vt:lpstr>
      <vt:lpstr>Ex 4: NEIC Event (ML 2.6) missed by LEB</vt:lpstr>
      <vt:lpstr>Ex 5: Portugal Event missed by LEB</vt:lpstr>
      <vt:lpstr>Error Analysis : 2</vt:lpstr>
      <vt:lpstr>Error Analysis : Pseudo Phases</vt:lpstr>
      <vt:lpstr>Error Analysis : Shadow Events</vt:lpstr>
      <vt:lpstr>Ex 6: Shadow Events (LEB ML 2.9)</vt:lpstr>
      <vt:lpstr>Ex 7: Shadow Events (mb 5.7)</vt:lpstr>
      <vt:lpstr>Hack … Suppress Duplicates</vt:lpstr>
      <vt:lpstr>Are these duplicates?</vt:lpstr>
      <vt:lpstr>ISC event location from all sources</vt:lpstr>
      <vt:lpstr>Overview</vt:lpstr>
      <vt:lpstr>Travel Time Corrections</vt:lpstr>
      <vt:lpstr>Current Generative Model</vt:lpstr>
      <vt:lpstr>Correlated Phase Detections</vt:lpstr>
      <vt:lpstr>Correlation between S and P travel times</vt:lpstr>
      <vt:lpstr>Time Varying Station Noise Affects Detections and False Detections</vt:lpstr>
      <vt:lpstr>Others…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Nimar</dc:creator>
  <cp:lastModifiedBy>Nimar</cp:lastModifiedBy>
  <cp:revision>435</cp:revision>
  <dcterms:created xsi:type="dcterms:W3CDTF">2010-08-18T21:32:23Z</dcterms:created>
  <dcterms:modified xsi:type="dcterms:W3CDTF">2010-09-11T23:58:12Z</dcterms:modified>
</cp:coreProperties>
</file>