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  <p:sldMasterId id="2147483650" r:id="rId2"/>
    <p:sldMasterId id="2147483651" r:id="rId3"/>
  </p:sldMasterIdLst>
  <p:notesMasterIdLst>
    <p:notesMasterId r:id="rId5"/>
  </p:notesMasterIdLst>
  <p:sldIdLst>
    <p:sldId id="256" r:id="rId4"/>
  </p:sldIdLst>
  <p:sldSz cx="32918400" cy="21945600"/>
  <p:notesSz cx="6858000" cy="9144000"/>
  <p:embeddedFontLst>
    <p:embeddedFont>
      <p:font typeface="Arial Narrow" panose="020B0606020202030204" pitchFamily="34" charset="0"/>
      <p:regular r:id="rId6"/>
      <p:bold r:id="rId7"/>
      <p:italic r:id="rId8"/>
      <p:boldItalic r:id="rId9"/>
    </p:embeddedFont>
    <p:embeddedFont>
      <p:font typeface="Arial Black" panose="020B0A04020102020204" pitchFamily="34" charset="0"/>
      <p:bold r:id="rId10"/>
    </p:embeddedFont>
  </p:embeddedFontLst>
  <p:custDataLst>
    <p:tags r:id="rId11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3399FF"/>
    <a:srgbClr val="FF9900"/>
    <a:srgbClr val="CC0000"/>
    <a:srgbClr val="993300"/>
    <a:srgbClr val="009900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51" autoAdjust="0"/>
    <p:restoredTop sz="98496" autoAdjust="0"/>
  </p:normalViewPr>
  <p:slideViewPr>
    <p:cSldViewPr snapToGrid="0" snapToObjects="1">
      <p:cViewPr>
        <p:scale>
          <a:sx n="50" d="100"/>
          <a:sy n="50" d="100"/>
        </p:scale>
        <p:origin x="4848" y="-58"/>
      </p:cViewPr>
      <p:guideLst>
        <p:guide orient="horz" pos="2368"/>
        <p:guide orient="horz" pos="13523"/>
        <p:guide pos="328"/>
        <p:guide pos="5050"/>
        <p:guide pos="5429"/>
        <p:guide pos="10145"/>
        <p:guide pos="10524"/>
        <p:guide pos="15239"/>
        <p:guide pos="15628"/>
        <p:guide pos="203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gs" Target="tags/tag1.xml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SEL3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Sheet1!$A$2:$A$8</c:f>
              <c:strCache>
                <c:ptCount val="7"/>
                <c:pt idx="0">
                  <c:v>unknown (928)</c:v>
                </c:pt>
                <c:pt idx="1">
                  <c:v>0 to 1 (2)</c:v>
                </c:pt>
                <c:pt idx="2">
                  <c:v>1 to 2 (534)</c:v>
                </c:pt>
                <c:pt idx="3">
                  <c:v>2 to 3 (1501)</c:v>
                </c:pt>
                <c:pt idx="4">
                  <c:v>3 to 4 (1284)</c:v>
                </c:pt>
                <c:pt idx="5">
                  <c:v>4 to 5 (241)</c:v>
                </c:pt>
                <c:pt idx="6">
                  <c:v>&gt;=5 (28)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1.0775862068965518E-2</c:v>
                </c:pt>
                <c:pt idx="1">
                  <c:v>0</c:v>
                </c:pt>
                <c:pt idx="2">
                  <c:v>0</c:v>
                </c:pt>
                <c:pt idx="3">
                  <c:v>9.3271152564956689E-3</c:v>
                </c:pt>
                <c:pt idx="4">
                  <c:v>3.8161993769470402E-2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LEB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cat>
            <c:strRef>
              <c:f>Sheet1!$A$2:$A$8</c:f>
              <c:strCache>
                <c:ptCount val="7"/>
                <c:pt idx="0">
                  <c:v>unknown (928)</c:v>
                </c:pt>
                <c:pt idx="1">
                  <c:v>0 to 1 (2)</c:v>
                </c:pt>
                <c:pt idx="2">
                  <c:v>1 to 2 (534)</c:v>
                </c:pt>
                <c:pt idx="3">
                  <c:v>2 to 3 (1501)</c:v>
                </c:pt>
                <c:pt idx="4">
                  <c:v>3 to 4 (1284)</c:v>
                </c:pt>
                <c:pt idx="5">
                  <c:v>4 to 5 (241)</c:v>
                </c:pt>
                <c:pt idx="6">
                  <c:v>&gt;=5 (28)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1.4008620689655173E-2</c:v>
                </c:pt>
                <c:pt idx="1">
                  <c:v>0</c:v>
                </c:pt>
                <c:pt idx="2">
                  <c:v>0</c:v>
                </c:pt>
                <c:pt idx="3">
                  <c:v>8.6608927381745509E-3</c:v>
                </c:pt>
                <c:pt idx="4">
                  <c:v>3.9719626168224297E-2</c:v>
                </c:pt>
                <c:pt idx="5">
                  <c:v>8.2987551867219917E-3</c:v>
                </c:pt>
                <c:pt idx="6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NET-VISA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accent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unknown (928)</c:v>
                </c:pt>
                <c:pt idx="1">
                  <c:v>0 to 1 (2)</c:v>
                </c:pt>
                <c:pt idx="2">
                  <c:v>1 to 2 (534)</c:v>
                </c:pt>
                <c:pt idx="3">
                  <c:v>2 to 3 (1501)</c:v>
                </c:pt>
                <c:pt idx="4">
                  <c:v>3 to 4 (1284)</c:v>
                </c:pt>
                <c:pt idx="5">
                  <c:v>4 to 5 (241)</c:v>
                </c:pt>
                <c:pt idx="6">
                  <c:v>&gt;=5 (28)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1.7241379310344827E-2</c:v>
                </c:pt>
                <c:pt idx="1">
                  <c:v>0</c:v>
                </c:pt>
                <c:pt idx="2">
                  <c:v>0</c:v>
                </c:pt>
                <c:pt idx="3">
                  <c:v>1.5323117921385743E-2</c:v>
                </c:pt>
                <c:pt idx="4">
                  <c:v>4.9065420560747662E-2</c:v>
                </c:pt>
                <c:pt idx="5">
                  <c:v>8.2987551867219917E-3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3844992"/>
        <c:axId val="147920768"/>
      </c:barChart>
      <c:catAx>
        <c:axId val="133844992"/>
        <c:scaling>
          <c:orientation val="minMax"/>
        </c:scaling>
        <c:delete val="0"/>
        <c:axPos val="b"/>
        <c:majorTickMark val="out"/>
        <c:minorTickMark val="none"/>
        <c:tickLblPos val="nextTo"/>
        <c:crossAx val="147920768"/>
        <c:crosses val="autoZero"/>
        <c:auto val="1"/>
        <c:lblAlgn val="ctr"/>
        <c:lblOffset val="100"/>
        <c:noMultiLvlLbl val="0"/>
      </c:catAx>
      <c:valAx>
        <c:axId val="147920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38449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SEL3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Sheet1!$A$2:$A$8</c:f>
              <c:strCache>
                <c:ptCount val="7"/>
                <c:pt idx="0">
                  <c:v>unknown (1266)</c:v>
                </c:pt>
                <c:pt idx="1">
                  <c:v>0 to 1 (23)</c:v>
                </c:pt>
                <c:pt idx="2">
                  <c:v>1 to 2 (189)</c:v>
                </c:pt>
                <c:pt idx="3">
                  <c:v>2 to 3 (1496)</c:v>
                </c:pt>
                <c:pt idx="4">
                  <c:v>3 to 4 (1990)</c:v>
                </c:pt>
                <c:pt idx="5">
                  <c:v>4 to 5 (696)</c:v>
                </c:pt>
                <c:pt idx="6">
                  <c:v>&gt;=5 (186)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4.7393364928909956E-3</c:v>
                </c:pt>
                <c:pt idx="1">
                  <c:v>0</c:v>
                </c:pt>
                <c:pt idx="2">
                  <c:v>0</c:v>
                </c:pt>
                <c:pt idx="3">
                  <c:v>2.339572192513369E-2</c:v>
                </c:pt>
                <c:pt idx="4">
                  <c:v>5.2763819095477386E-2</c:v>
                </c:pt>
                <c:pt idx="5">
                  <c:v>4.3103448275862068E-3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LEB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cat>
            <c:strRef>
              <c:f>Sheet1!$A$2:$A$8</c:f>
              <c:strCache>
                <c:ptCount val="7"/>
                <c:pt idx="0">
                  <c:v>unknown (1266)</c:v>
                </c:pt>
                <c:pt idx="1">
                  <c:v>0 to 1 (23)</c:v>
                </c:pt>
                <c:pt idx="2">
                  <c:v>1 to 2 (189)</c:v>
                </c:pt>
                <c:pt idx="3">
                  <c:v>2 to 3 (1496)</c:v>
                </c:pt>
                <c:pt idx="4">
                  <c:v>3 to 4 (1990)</c:v>
                </c:pt>
                <c:pt idx="5">
                  <c:v>4 to 5 (696)</c:v>
                </c:pt>
                <c:pt idx="6">
                  <c:v>&gt;=5 (186)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6.3191153238546603E-3</c:v>
                </c:pt>
                <c:pt idx="1">
                  <c:v>0</c:v>
                </c:pt>
                <c:pt idx="2">
                  <c:v>0</c:v>
                </c:pt>
                <c:pt idx="3">
                  <c:v>3.6096256684491977E-2</c:v>
                </c:pt>
                <c:pt idx="4">
                  <c:v>7.7386934673366839E-2</c:v>
                </c:pt>
                <c:pt idx="5">
                  <c:v>8.6206896551724137E-3</c:v>
                </c:pt>
                <c:pt idx="6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NET-VISA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accent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unknown (1266)</c:v>
                </c:pt>
                <c:pt idx="1">
                  <c:v>0 to 1 (23)</c:v>
                </c:pt>
                <c:pt idx="2">
                  <c:v>1 to 2 (189)</c:v>
                </c:pt>
                <c:pt idx="3">
                  <c:v>2 to 3 (1496)</c:v>
                </c:pt>
                <c:pt idx="4">
                  <c:v>3 to 4 (1990)</c:v>
                </c:pt>
                <c:pt idx="5">
                  <c:v>4 to 5 (696)</c:v>
                </c:pt>
                <c:pt idx="6">
                  <c:v>&gt;=5 (186)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3.1595576619273301E-3</c:v>
                </c:pt>
                <c:pt idx="1">
                  <c:v>0</c:v>
                </c:pt>
                <c:pt idx="2">
                  <c:v>5.2910052910052907E-3</c:v>
                </c:pt>
                <c:pt idx="3">
                  <c:v>5.0133689839572192E-2</c:v>
                </c:pt>
                <c:pt idx="4">
                  <c:v>0.12562814070351758</c:v>
                </c:pt>
                <c:pt idx="5">
                  <c:v>8.6206896551724137E-3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5481216"/>
        <c:axId val="98841728"/>
      </c:barChart>
      <c:catAx>
        <c:axId val="95481216"/>
        <c:scaling>
          <c:orientation val="minMax"/>
        </c:scaling>
        <c:delete val="0"/>
        <c:axPos val="b"/>
        <c:majorTickMark val="out"/>
        <c:minorTickMark val="none"/>
        <c:tickLblPos val="nextTo"/>
        <c:crossAx val="98841728"/>
        <c:crosses val="autoZero"/>
        <c:auto val="1"/>
        <c:lblAlgn val="ctr"/>
        <c:lblOffset val="100"/>
        <c:noMultiLvlLbl val="0"/>
      </c:catAx>
      <c:valAx>
        <c:axId val="98841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54812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857250" y="685800"/>
            <a:ext cx="51435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0E194412-2BF9-4DB8-BF86-DE1B1A47D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47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25AAEEB7-ABDD-439A-8B40-5AEFBC7128A2}" type="slidenum">
              <a:rPr lang="en-US" altLang="en-US" sz="1200">
                <a:latin typeface="Arial" charset="0"/>
              </a:rPr>
              <a:pPr eaLnBrk="1" hangingPunct="1"/>
              <a:t>1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6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3" y="6816725"/>
            <a:ext cx="27981275" cy="4705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5" y="12436475"/>
            <a:ext cx="23044150" cy="56070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5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6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253825" y="849313"/>
            <a:ext cx="7910513" cy="2061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0700" y="849313"/>
            <a:ext cx="23580725" cy="2061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12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3" y="6816725"/>
            <a:ext cx="27981275" cy="4705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5" y="12436475"/>
            <a:ext cx="23044150" cy="56070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04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67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14101763"/>
            <a:ext cx="27981275" cy="43592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9301163"/>
            <a:ext cx="27981275" cy="4800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127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0" y="3759200"/>
            <a:ext cx="3663950" cy="177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7050" y="3759200"/>
            <a:ext cx="3663950" cy="177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95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9475"/>
            <a:ext cx="29625925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8" y="4911725"/>
            <a:ext cx="14544675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8" y="6959600"/>
            <a:ext cx="14544675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4911725"/>
            <a:ext cx="14549438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6959600"/>
            <a:ext cx="14549438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49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46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836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3125"/>
            <a:ext cx="10829925" cy="37195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873125"/>
            <a:ext cx="18402300" cy="187309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4592638"/>
            <a:ext cx="10829925" cy="15011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08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070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0" y="15362238"/>
            <a:ext cx="19751675" cy="1812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0" y="1960563"/>
            <a:ext cx="19751675" cy="13168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0" y="17175163"/>
            <a:ext cx="19751675" cy="25765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22465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318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253825" y="849313"/>
            <a:ext cx="7910513" cy="2061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0700" y="849313"/>
            <a:ext cx="23580725" cy="2061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19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3" y="6816725"/>
            <a:ext cx="27981275" cy="4705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5" y="12436475"/>
            <a:ext cx="23044150" cy="56070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94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846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14101763"/>
            <a:ext cx="27981275" cy="43592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9301163"/>
            <a:ext cx="27981275" cy="4800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23108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0" y="3759200"/>
            <a:ext cx="15744825" cy="177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17925" y="3759200"/>
            <a:ext cx="15746413" cy="177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925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9475"/>
            <a:ext cx="29625925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8" y="4911725"/>
            <a:ext cx="14544675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8" y="6959600"/>
            <a:ext cx="14544675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4911725"/>
            <a:ext cx="14549438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6959600"/>
            <a:ext cx="14549438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837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762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083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14101763"/>
            <a:ext cx="27981275" cy="43592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9301163"/>
            <a:ext cx="27981275" cy="4800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9377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3125"/>
            <a:ext cx="10829925" cy="37195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873125"/>
            <a:ext cx="18402300" cy="187309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4592638"/>
            <a:ext cx="10829925" cy="15011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29742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0" y="15362238"/>
            <a:ext cx="19751675" cy="1812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0" y="1960563"/>
            <a:ext cx="19751675" cy="13168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0" y="17175163"/>
            <a:ext cx="19751675" cy="25765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5362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349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253825" y="849313"/>
            <a:ext cx="7910513" cy="2061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0700" y="849313"/>
            <a:ext cx="23580725" cy="2061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6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0" y="3759200"/>
            <a:ext cx="3663950" cy="177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7050" y="3759200"/>
            <a:ext cx="3663950" cy="177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2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9475"/>
            <a:ext cx="29625925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8" y="4911725"/>
            <a:ext cx="14544675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8" y="6959600"/>
            <a:ext cx="14544675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4911725"/>
            <a:ext cx="14549438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6959600"/>
            <a:ext cx="14549438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6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0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43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3125"/>
            <a:ext cx="10829925" cy="37195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873125"/>
            <a:ext cx="18402300" cy="187309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4592638"/>
            <a:ext cx="10829925" cy="15011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656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0" y="15362238"/>
            <a:ext cx="19751675" cy="1812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0" y="1960563"/>
            <a:ext cx="19751675" cy="13168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0" y="17175163"/>
            <a:ext cx="19751675" cy="25765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77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52" name="Rectangle 36"/>
          <p:cNvSpPr>
            <a:spLocks noChangeArrowheads="1"/>
          </p:cNvSpPr>
          <p:nvPr userDrawn="1"/>
        </p:nvSpPr>
        <p:spPr bwMode="auto">
          <a:xfrm>
            <a:off x="0" y="0"/>
            <a:ext cx="32918400" cy="3200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6049" name="Rectangle 33"/>
          <p:cNvSpPr>
            <a:spLocks noChangeArrowheads="1"/>
          </p:cNvSpPr>
          <p:nvPr userDrawn="1"/>
        </p:nvSpPr>
        <p:spPr bwMode="auto">
          <a:xfrm>
            <a:off x="520700" y="3759200"/>
            <a:ext cx="7480300" cy="177085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6030" name="Text Box 14"/>
          <p:cNvSpPr txBox="1">
            <a:spLocks noChangeArrowheads="1"/>
          </p:cNvSpPr>
          <p:nvPr userDrawn="1"/>
        </p:nvSpPr>
        <p:spPr bwMode="auto">
          <a:xfrm>
            <a:off x="449263" y="21580475"/>
            <a:ext cx="188595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5183" tIns="32585" rIns="65183" bIns="32585">
            <a:spAutoFit/>
          </a:bodyPr>
          <a:lstStyle/>
          <a:p>
            <a:pPr algn="l" defTabSz="652463"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300" b="1">
                <a:solidFill>
                  <a:schemeClr val="bg2"/>
                </a:solidFill>
                <a:latin typeface="Arial" charset="0"/>
              </a:rPr>
              <a:t>TEMPLATE DESIGN © 2008</a:t>
            </a:r>
          </a:p>
          <a:p>
            <a:pPr algn="l" defTabSz="652463"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700" b="1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053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849313"/>
            <a:ext cx="31443613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5183" tIns="32585" rIns="65183" bIns="325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4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0" y="3759200"/>
            <a:ext cx="7480300" cy="177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5967" tIns="325967" rIns="325967" bIns="3259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</p:txBody>
      </p:sp>
      <p:sp>
        <p:nvSpPr>
          <p:cNvPr id="86041" name="Rectangle 25"/>
          <p:cNvSpPr>
            <a:spLocks noChangeArrowheads="1"/>
          </p:cNvSpPr>
          <p:nvPr userDrawn="1"/>
        </p:nvSpPr>
        <p:spPr bwMode="auto">
          <a:xfrm>
            <a:off x="0" y="0"/>
            <a:ext cx="32918400" cy="219456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6048" name="Rectangle 32"/>
          <p:cNvSpPr>
            <a:spLocks noChangeArrowheads="1"/>
          </p:cNvSpPr>
          <p:nvPr userDrawn="1"/>
        </p:nvSpPr>
        <p:spPr bwMode="auto">
          <a:xfrm>
            <a:off x="8618538" y="3759200"/>
            <a:ext cx="7486650" cy="177085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6050" name="Rectangle 34"/>
          <p:cNvSpPr>
            <a:spLocks noChangeArrowheads="1"/>
          </p:cNvSpPr>
          <p:nvPr userDrawn="1"/>
        </p:nvSpPr>
        <p:spPr bwMode="auto">
          <a:xfrm>
            <a:off x="16705263" y="3759200"/>
            <a:ext cx="7486650" cy="177085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6051" name="Rectangle 35"/>
          <p:cNvSpPr>
            <a:spLocks noChangeArrowheads="1"/>
          </p:cNvSpPr>
          <p:nvPr userDrawn="1"/>
        </p:nvSpPr>
        <p:spPr bwMode="auto">
          <a:xfrm>
            <a:off x="24809450" y="3759200"/>
            <a:ext cx="7486650" cy="177085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6053" name="Line 37"/>
          <p:cNvSpPr>
            <a:spLocks noChangeShapeType="1"/>
          </p:cNvSpPr>
          <p:nvPr userDrawn="1"/>
        </p:nvSpPr>
        <p:spPr bwMode="auto">
          <a:xfrm>
            <a:off x="0" y="3200400"/>
            <a:ext cx="32918400" cy="0"/>
          </a:xfrm>
          <a:prstGeom prst="line">
            <a:avLst/>
          </a:prstGeom>
          <a:noFill/>
          <a:ln w="190500">
            <a:solidFill>
              <a:srgbClr val="FF9900"/>
            </a:solidFill>
            <a:round/>
            <a:headEnd/>
            <a:tailEnd/>
          </a:ln>
          <a:effectLst/>
        </p:spPr>
        <p:txBody>
          <a:bodyPr lIns="329184" tIns="329184" rIns="329184" bIns="329184">
            <a:spAutoFit/>
          </a:bodyPr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defTabSz="652463" rtl="0" eaLnBrk="0" fontAlgn="base" hangingPunct="0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652463" rtl="0" eaLnBrk="0" fontAlgn="base" hangingPunct="0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2pPr>
      <a:lvl3pPr algn="ctr" defTabSz="652463" rtl="0" eaLnBrk="0" fontAlgn="base" hangingPunct="0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3pPr>
      <a:lvl4pPr algn="ctr" defTabSz="652463" rtl="0" eaLnBrk="0" fontAlgn="base" hangingPunct="0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4pPr>
      <a:lvl5pPr algn="ctr" defTabSz="652463" rtl="0" eaLnBrk="0" fontAlgn="base" hangingPunct="0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5pPr>
      <a:lvl6pPr marL="457200" algn="ctr" defTabSz="652463" rtl="0" fontAlgn="base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6pPr>
      <a:lvl7pPr marL="914400" algn="ctr" defTabSz="652463" rtl="0" fontAlgn="base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7pPr>
      <a:lvl8pPr marL="1371600" algn="ctr" defTabSz="652463" rtl="0" fontAlgn="base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8pPr>
      <a:lvl9pPr marL="1828800" algn="ctr" defTabSz="652463" rtl="0" fontAlgn="base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9pPr>
    </p:titleStyle>
    <p:bodyStyle>
      <a:lvl1pPr marL="244475" indent="-244475" algn="l" defTabSz="652463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28638" indent="-201613" algn="l" defTabSz="652463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15975" indent="-163513" algn="l" defTabSz="652463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143000" indent="-163513" algn="l" defTabSz="652463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1470025" indent="-163513" algn="l" defTabSz="652463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1927225" indent="-163513" algn="l" defTabSz="652463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384425" indent="-163513" algn="l" defTabSz="652463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841625" indent="-163513" algn="l" defTabSz="652463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298825" indent="-163513" algn="l" defTabSz="652463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 userDrawn="1"/>
        </p:nvSpPr>
        <p:spPr bwMode="auto">
          <a:xfrm>
            <a:off x="0" y="0"/>
            <a:ext cx="329184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227" name="Rectangle 3"/>
          <p:cNvSpPr>
            <a:spLocks noChangeArrowheads="1"/>
          </p:cNvSpPr>
          <p:nvPr userDrawn="1"/>
        </p:nvSpPr>
        <p:spPr bwMode="auto">
          <a:xfrm>
            <a:off x="520700" y="3759200"/>
            <a:ext cx="7480300" cy="177085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228" name="Rectangle 4"/>
          <p:cNvSpPr>
            <a:spLocks noChangeArrowheads="1"/>
          </p:cNvSpPr>
          <p:nvPr userDrawn="1"/>
        </p:nvSpPr>
        <p:spPr bwMode="auto">
          <a:xfrm>
            <a:off x="0" y="3200400"/>
            <a:ext cx="32918400" cy="87313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229" name="Text Box 5"/>
          <p:cNvSpPr txBox="1">
            <a:spLocks noChangeArrowheads="1"/>
          </p:cNvSpPr>
          <p:nvPr userDrawn="1"/>
        </p:nvSpPr>
        <p:spPr bwMode="auto">
          <a:xfrm>
            <a:off x="457200" y="21629688"/>
            <a:ext cx="188595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5183" tIns="32585" rIns="65183" bIns="32585">
            <a:spAutoFit/>
          </a:bodyPr>
          <a:lstStyle/>
          <a:p>
            <a:pPr algn="l" defTabSz="652463"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400" b="1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algn="l" defTabSz="652463"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700" b="1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849313"/>
            <a:ext cx="31443613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5183" tIns="32585" rIns="65183" bIns="325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0" y="3759200"/>
            <a:ext cx="7480300" cy="177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5967" tIns="325967" rIns="325967" bIns="3259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</p:txBody>
      </p:sp>
      <p:sp>
        <p:nvSpPr>
          <p:cNvPr id="180232" name="Rectangle 8"/>
          <p:cNvSpPr>
            <a:spLocks noChangeArrowheads="1"/>
          </p:cNvSpPr>
          <p:nvPr userDrawn="1"/>
        </p:nvSpPr>
        <p:spPr bwMode="auto">
          <a:xfrm>
            <a:off x="0" y="0"/>
            <a:ext cx="32918400" cy="219456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233" name="Rectangle 9"/>
          <p:cNvSpPr>
            <a:spLocks noChangeArrowheads="1"/>
          </p:cNvSpPr>
          <p:nvPr userDrawn="1"/>
        </p:nvSpPr>
        <p:spPr bwMode="auto">
          <a:xfrm>
            <a:off x="8618538" y="3759200"/>
            <a:ext cx="15573375" cy="177085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235" name="Rectangle 11"/>
          <p:cNvSpPr>
            <a:spLocks noChangeArrowheads="1"/>
          </p:cNvSpPr>
          <p:nvPr userDrawn="1"/>
        </p:nvSpPr>
        <p:spPr bwMode="auto">
          <a:xfrm>
            <a:off x="24809450" y="3759200"/>
            <a:ext cx="7486650" cy="177085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652463" rtl="0" eaLnBrk="0" fontAlgn="base" hangingPunct="0">
        <a:spcBef>
          <a:spcPct val="0"/>
        </a:spcBef>
        <a:spcAft>
          <a:spcPct val="0"/>
        </a:spcAft>
        <a:defRPr sz="6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52463" rtl="0" eaLnBrk="0" fontAlgn="base" hangingPunct="0">
        <a:spcBef>
          <a:spcPct val="0"/>
        </a:spcBef>
        <a:spcAft>
          <a:spcPct val="0"/>
        </a:spcAft>
        <a:defRPr sz="6100">
          <a:solidFill>
            <a:schemeClr val="tx2"/>
          </a:solidFill>
          <a:latin typeface="Arial Black" pitchFamily="34" charset="0"/>
        </a:defRPr>
      </a:lvl2pPr>
      <a:lvl3pPr algn="ctr" defTabSz="652463" rtl="0" eaLnBrk="0" fontAlgn="base" hangingPunct="0">
        <a:spcBef>
          <a:spcPct val="0"/>
        </a:spcBef>
        <a:spcAft>
          <a:spcPct val="0"/>
        </a:spcAft>
        <a:defRPr sz="6100">
          <a:solidFill>
            <a:schemeClr val="tx2"/>
          </a:solidFill>
          <a:latin typeface="Arial Black" pitchFamily="34" charset="0"/>
        </a:defRPr>
      </a:lvl3pPr>
      <a:lvl4pPr algn="ctr" defTabSz="652463" rtl="0" eaLnBrk="0" fontAlgn="base" hangingPunct="0">
        <a:spcBef>
          <a:spcPct val="0"/>
        </a:spcBef>
        <a:spcAft>
          <a:spcPct val="0"/>
        </a:spcAft>
        <a:defRPr sz="6100">
          <a:solidFill>
            <a:schemeClr val="tx2"/>
          </a:solidFill>
          <a:latin typeface="Arial Black" pitchFamily="34" charset="0"/>
        </a:defRPr>
      </a:lvl4pPr>
      <a:lvl5pPr algn="ctr" defTabSz="652463" rtl="0" eaLnBrk="0" fontAlgn="base" hangingPunct="0">
        <a:spcBef>
          <a:spcPct val="0"/>
        </a:spcBef>
        <a:spcAft>
          <a:spcPct val="0"/>
        </a:spcAft>
        <a:defRPr sz="6100">
          <a:solidFill>
            <a:schemeClr val="tx2"/>
          </a:solidFill>
          <a:latin typeface="Arial Black" pitchFamily="34" charset="0"/>
        </a:defRPr>
      </a:lvl5pPr>
      <a:lvl6pPr marL="457200" algn="ctr" defTabSz="652463" rtl="0" fontAlgn="base">
        <a:spcBef>
          <a:spcPct val="0"/>
        </a:spcBef>
        <a:spcAft>
          <a:spcPct val="0"/>
        </a:spcAft>
        <a:defRPr sz="6100">
          <a:solidFill>
            <a:schemeClr val="tx2"/>
          </a:solidFill>
          <a:latin typeface="Arial Black" pitchFamily="34" charset="0"/>
        </a:defRPr>
      </a:lvl6pPr>
      <a:lvl7pPr marL="914400" algn="ctr" defTabSz="652463" rtl="0" fontAlgn="base">
        <a:spcBef>
          <a:spcPct val="0"/>
        </a:spcBef>
        <a:spcAft>
          <a:spcPct val="0"/>
        </a:spcAft>
        <a:defRPr sz="6100">
          <a:solidFill>
            <a:schemeClr val="tx2"/>
          </a:solidFill>
          <a:latin typeface="Arial Black" pitchFamily="34" charset="0"/>
        </a:defRPr>
      </a:lvl7pPr>
      <a:lvl8pPr marL="1371600" algn="ctr" defTabSz="652463" rtl="0" fontAlgn="base">
        <a:spcBef>
          <a:spcPct val="0"/>
        </a:spcBef>
        <a:spcAft>
          <a:spcPct val="0"/>
        </a:spcAft>
        <a:defRPr sz="6100">
          <a:solidFill>
            <a:schemeClr val="tx2"/>
          </a:solidFill>
          <a:latin typeface="Arial Black" pitchFamily="34" charset="0"/>
        </a:defRPr>
      </a:lvl8pPr>
      <a:lvl9pPr marL="1828800" algn="ctr" defTabSz="652463" rtl="0" fontAlgn="base">
        <a:spcBef>
          <a:spcPct val="0"/>
        </a:spcBef>
        <a:spcAft>
          <a:spcPct val="0"/>
        </a:spcAft>
        <a:defRPr sz="6100">
          <a:solidFill>
            <a:schemeClr val="tx2"/>
          </a:solidFill>
          <a:latin typeface="Arial Black" pitchFamily="34" charset="0"/>
        </a:defRPr>
      </a:lvl9pPr>
    </p:titleStyle>
    <p:bodyStyle>
      <a:lvl1pPr marL="244475" indent="-244475" algn="l" defTabSz="652463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28638" indent="-201613" algn="l" defTabSz="652463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15975" indent="-163513" algn="l" defTabSz="652463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143000" indent="-163513" algn="l" defTabSz="652463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1470025" indent="-163513" algn="l" defTabSz="652463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1927225" indent="-163513" algn="l" defTabSz="652463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384425" indent="-163513" algn="l" defTabSz="652463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841625" indent="-163513" algn="l" defTabSz="652463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298825" indent="-163513" algn="l" defTabSz="652463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 userDrawn="1"/>
        </p:nvSpPr>
        <p:spPr bwMode="auto">
          <a:xfrm>
            <a:off x="0" y="0"/>
            <a:ext cx="329184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1251" name="Rectangle 3"/>
          <p:cNvSpPr>
            <a:spLocks noChangeArrowheads="1"/>
          </p:cNvSpPr>
          <p:nvPr userDrawn="1"/>
        </p:nvSpPr>
        <p:spPr bwMode="auto">
          <a:xfrm>
            <a:off x="520700" y="3759200"/>
            <a:ext cx="31775400" cy="177085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1252" name="Rectangle 4"/>
          <p:cNvSpPr>
            <a:spLocks noChangeArrowheads="1"/>
          </p:cNvSpPr>
          <p:nvPr userDrawn="1"/>
        </p:nvSpPr>
        <p:spPr bwMode="auto">
          <a:xfrm>
            <a:off x="0" y="3200400"/>
            <a:ext cx="32918400" cy="87313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1253" name="Text Box 5"/>
          <p:cNvSpPr txBox="1">
            <a:spLocks noChangeArrowheads="1"/>
          </p:cNvSpPr>
          <p:nvPr userDrawn="1"/>
        </p:nvSpPr>
        <p:spPr bwMode="auto">
          <a:xfrm>
            <a:off x="457200" y="21629688"/>
            <a:ext cx="188595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5183" tIns="32585" rIns="65183" bIns="32585">
            <a:spAutoFit/>
          </a:bodyPr>
          <a:lstStyle/>
          <a:p>
            <a:pPr algn="l" defTabSz="652463"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400" b="1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algn="l" defTabSz="652463"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700" b="1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849313"/>
            <a:ext cx="31443613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5183" tIns="32585" rIns="65183" bIns="325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0" y="3759200"/>
            <a:ext cx="31643638" cy="177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5967" tIns="325967" rIns="325967" bIns="3259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</p:txBody>
      </p:sp>
      <p:sp>
        <p:nvSpPr>
          <p:cNvPr id="181256" name="Rectangle 8"/>
          <p:cNvSpPr>
            <a:spLocks noChangeArrowheads="1"/>
          </p:cNvSpPr>
          <p:nvPr userDrawn="1"/>
        </p:nvSpPr>
        <p:spPr bwMode="auto">
          <a:xfrm>
            <a:off x="0" y="0"/>
            <a:ext cx="32918400" cy="219456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652463" rtl="0" eaLnBrk="0" fontAlgn="base" hangingPunct="0">
        <a:spcBef>
          <a:spcPct val="0"/>
        </a:spcBef>
        <a:spcAft>
          <a:spcPct val="0"/>
        </a:spcAft>
        <a:defRPr sz="6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52463" rtl="0" eaLnBrk="0" fontAlgn="base" hangingPunct="0">
        <a:spcBef>
          <a:spcPct val="0"/>
        </a:spcBef>
        <a:spcAft>
          <a:spcPct val="0"/>
        </a:spcAft>
        <a:defRPr sz="6100">
          <a:solidFill>
            <a:schemeClr val="tx2"/>
          </a:solidFill>
          <a:latin typeface="Arial Black" pitchFamily="34" charset="0"/>
        </a:defRPr>
      </a:lvl2pPr>
      <a:lvl3pPr algn="ctr" defTabSz="652463" rtl="0" eaLnBrk="0" fontAlgn="base" hangingPunct="0">
        <a:spcBef>
          <a:spcPct val="0"/>
        </a:spcBef>
        <a:spcAft>
          <a:spcPct val="0"/>
        </a:spcAft>
        <a:defRPr sz="6100">
          <a:solidFill>
            <a:schemeClr val="tx2"/>
          </a:solidFill>
          <a:latin typeface="Arial Black" pitchFamily="34" charset="0"/>
        </a:defRPr>
      </a:lvl3pPr>
      <a:lvl4pPr algn="ctr" defTabSz="652463" rtl="0" eaLnBrk="0" fontAlgn="base" hangingPunct="0">
        <a:spcBef>
          <a:spcPct val="0"/>
        </a:spcBef>
        <a:spcAft>
          <a:spcPct val="0"/>
        </a:spcAft>
        <a:defRPr sz="6100">
          <a:solidFill>
            <a:schemeClr val="tx2"/>
          </a:solidFill>
          <a:latin typeface="Arial Black" pitchFamily="34" charset="0"/>
        </a:defRPr>
      </a:lvl4pPr>
      <a:lvl5pPr algn="ctr" defTabSz="652463" rtl="0" eaLnBrk="0" fontAlgn="base" hangingPunct="0">
        <a:spcBef>
          <a:spcPct val="0"/>
        </a:spcBef>
        <a:spcAft>
          <a:spcPct val="0"/>
        </a:spcAft>
        <a:defRPr sz="6100">
          <a:solidFill>
            <a:schemeClr val="tx2"/>
          </a:solidFill>
          <a:latin typeface="Arial Black" pitchFamily="34" charset="0"/>
        </a:defRPr>
      </a:lvl5pPr>
      <a:lvl6pPr marL="457200" algn="ctr" defTabSz="652463" rtl="0" fontAlgn="base">
        <a:spcBef>
          <a:spcPct val="0"/>
        </a:spcBef>
        <a:spcAft>
          <a:spcPct val="0"/>
        </a:spcAft>
        <a:defRPr sz="6100">
          <a:solidFill>
            <a:schemeClr val="tx2"/>
          </a:solidFill>
          <a:latin typeface="Arial Black" pitchFamily="34" charset="0"/>
        </a:defRPr>
      </a:lvl6pPr>
      <a:lvl7pPr marL="914400" algn="ctr" defTabSz="652463" rtl="0" fontAlgn="base">
        <a:spcBef>
          <a:spcPct val="0"/>
        </a:spcBef>
        <a:spcAft>
          <a:spcPct val="0"/>
        </a:spcAft>
        <a:defRPr sz="6100">
          <a:solidFill>
            <a:schemeClr val="tx2"/>
          </a:solidFill>
          <a:latin typeface="Arial Black" pitchFamily="34" charset="0"/>
        </a:defRPr>
      </a:lvl7pPr>
      <a:lvl8pPr marL="1371600" algn="ctr" defTabSz="652463" rtl="0" fontAlgn="base">
        <a:spcBef>
          <a:spcPct val="0"/>
        </a:spcBef>
        <a:spcAft>
          <a:spcPct val="0"/>
        </a:spcAft>
        <a:defRPr sz="6100">
          <a:solidFill>
            <a:schemeClr val="tx2"/>
          </a:solidFill>
          <a:latin typeface="Arial Black" pitchFamily="34" charset="0"/>
        </a:defRPr>
      </a:lvl8pPr>
      <a:lvl9pPr marL="1828800" algn="ctr" defTabSz="652463" rtl="0" fontAlgn="base">
        <a:spcBef>
          <a:spcPct val="0"/>
        </a:spcBef>
        <a:spcAft>
          <a:spcPct val="0"/>
        </a:spcAft>
        <a:defRPr sz="6100">
          <a:solidFill>
            <a:schemeClr val="tx2"/>
          </a:solidFill>
          <a:latin typeface="Arial Black" pitchFamily="34" charset="0"/>
        </a:defRPr>
      </a:lvl9pPr>
    </p:titleStyle>
    <p:bodyStyle>
      <a:lvl1pPr marL="244475" indent="-244475" algn="l" defTabSz="652463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28638" indent="-201613" algn="l" defTabSz="652463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15975" indent="-163513" algn="l" defTabSz="652463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143000" indent="-163513" algn="l" defTabSz="652463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1470025" indent="-163513" algn="l" defTabSz="652463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1927225" indent="-163513" algn="l" defTabSz="652463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384425" indent="-163513" algn="l" defTabSz="652463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841625" indent="-163513" algn="l" defTabSz="652463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298825" indent="-163513" algn="l" defTabSz="652463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image" Target="../media/image8.png"/><Relationship Id="rId18" Type="http://schemas.openxmlformats.org/officeDocument/2006/relationships/image" Target="../media/image11.jp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4.png"/><Relationship Id="rId7" Type="http://schemas.openxmlformats.org/officeDocument/2006/relationships/oleObject" Target="../embeddings/oleObject2.bin"/><Relationship Id="rId12" Type="http://schemas.openxmlformats.org/officeDocument/2006/relationships/image" Target="%15CTBTO-logo_41-RGB.gif%20%20%20%20%20%20%20%20%20%20%20%20%20%20%20%20%20%20%20%20%20%20%20%20%20%20%20%20%20%20%20%20%20%20%20%20%20%20%20%20%20%2000002671%04JOBS%20%20%20%20%20%20%20%20%20%20%20%20%20%20%20%20%20%20%20%20%20%20%20%20%20%20%20B7A15BAB:" TargetMode="External"/><Relationship Id="rId17" Type="http://schemas.openxmlformats.org/officeDocument/2006/relationships/image" Target="../media/image10.jp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.emf"/><Relationship Id="rId20" Type="http://schemas.openxmlformats.org/officeDocument/2006/relationships/image" Target="../media/image13.jp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24" Type="http://schemas.openxmlformats.org/officeDocument/2006/relationships/image" Target="../media/image15.png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3.bin"/><Relationship Id="rId23" Type="http://schemas.openxmlformats.org/officeDocument/2006/relationships/chart" Target="../charts/chart2.xml"/><Relationship Id="rId10" Type="http://schemas.openxmlformats.org/officeDocument/2006/relationships/image" Target="../media/image6.png"/><Relationship Id="rId19" Type="http://schemas.openxmlformats.org/officeDocument/2006/relationships/image" Target="../media/image12.jpg"/><Relationship Id="rId4" Type="http://schemas.openxmlformats.org/officeDocument/2006/relationships/image" Target="../media/image4.png"/><Relationship Id="rId9" Type="http://schemas.openxmlformats.org/officeDocument/2006/relationships/image" Target="../media/image5.png"/><Relationship Id="rId14" Type="http://schemas.openxmlformats.org/officeDocument/2006/relationships/image" Target="../media/image9.png"/><Relationship Id="rId2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92" descr="im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6731000"/>
            <a:ext cx="4513262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6" name="Object 4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69708"/>
              </p:ext>
            </p:extLst>
          </p:nvPr>
        </p:nvGraphicFramePr>
        <p:xfrm>
          <a:off x="8618538" y="7267916"/>
          <a:ext cx="2566988" cy="193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" name="Acrobat Document" r:id="rId5" imgW="5591160" imgH="4219395" progId="AcroExch.Document.7">
                  <p:embed/>
                </p:oleObj>
              </mc:Choice>
              <mc:Fallback>
                <p:oleObj name="Acrobat Document" r:id="rId5" imgW="5591160" imgH="4219395" progId="AcroExch.Document.7">
                  <p:embed/>
                  <p:pic>
                    <p:nvPicPr>
                      <p:cNvPr id="0" name="Object 4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8538" y="7267916"/>
                        <a:ext cx="2566988" cy="193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4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983959"/>
              </p:ext>
            </p:extLst>
          </p:nvPr>
        </p:nvGraphicFramePr>
        <p:xfrm>
          <a:off x="10972087" y="7269957"/>
          <a:ext cx="2633662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" name="Acrobat Document" r:id="rId7" imgW="5591160" imgH="4219395" progId="AcroExch.Document.7">
                  <p:embed/>
                </p:oleObj>
              </mc:Choice>
              <mc:Fallback>
                <p:oleObj name="Acrobat Document" r:id="rId7" imgW="5591160" imgH="4219395" progId="AcroExch.Document.7">
                  <p:embed/>
                  <p:pic>
                    <p:nvPicPr>
                      <p:cNvPr id="0" name="Object 4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087" y="7269957"/>
                        <a:ext cx="2633662" cy="198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5" name="Content Placeholder 5" descr="false_logamp_P_6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2134" y="7269957"/>
            <a:ext cx="2590800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74" descr="location_prior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956" y="13124290"/>
            <a:ext cx="4745038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5"/>
          <p:cNvSpPr>
            <a:spLocks noChangeArrowheads="1"/>
          </p:cNvSpPr>
          <p:nvPr/>
        </p:nvSpPr>
        <p:spPr bwMode="auto">
          <a:xfrm>
            <a:off x="3394075" y="647700"/>
            <a:ext cx="26079450" cy="246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166" tIns="32578" rIns="65166" bIns="32578">
            <a:spAutoFit/>
          </a:bodyPr>
          <a:lstStyle>
            <a:lvl1pPr defTabSz="65246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65246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65246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65246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65246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defTabSz="6524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defTabSz="6524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defTabSz="6524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defTabSz="6524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800" dirty="0" smtClean="0">
                <a:solidFill>
                  <a:srgbClr val="F8F8F8"/>
                </a:solidFill>
                <a:latin typeface="Arial Black" pitchFamily="34" charset="0"/>
              </a:rPr>
              <a:t>A Probabilistic Model of Global-Scale Seismology with Veith-Clawson Amplitude Corrections (S21B-2395)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3600" b="1" dirty="0" err="1" smtClean="0">
                <a:solidFill>
                  <a:srgbClr val="F8F8F8"/>
                </a:solidFill>
                <a:latin typeface="Arial" charset="0"/>
              </a:rPr>
              <a:t>Nimar</a:t>
            </a:r>
            <a:r>
              <a:rPr lang="en-US" altLang="en-US" sz="3600" b="1" dirty="0" smtClean="0">
                <a:solidFill>
                  <a:srgbClr val="F8F8F8"/>
                </a:solidFill>
                <a:latin typeface="Arial" charset="0"/>
              </a:rPr>
              <a:t> </a:t>
            </a:r>
            <a:r>
              <a:rPr lang="en-US" altLang="en-US" sz="3600" b="1" dirty="0">
                <a:solidFill>
                  <a:srgbClr val="F8F8F8"/>
                </a:solidFill>
                <a:latin typeface="Arial" charset="0"/>
              </a:rPr>
              <a:t>S. </a:t>
            </a:r>
            <a:r>
              <a:rPr lang="en-US" altLang="en-US" sz="3600" b="1" dirty="0" smtClean="0">
                <a:solidFill>
                  <a:srgbClr val="F8F8F8"/>
                </a:solidFill>
                <a:latin typeface="Arial" charset="0"/>
              </a:rPr>
              <a:t>Arora </a:t>
            </a:r>
            <a:r>
              <a:rPr lang="en-US" altLang="en-US" sz="4000" b="1" dirty="0" smtClean="0">
                <a:solidFill>
                  <a:srgbClr val="F8F8F8"/>
                </a:solidFill>
                <a:latin typeface="Arial" charset="0"/>
              </a:rPr>
              <a:t>(</a:t>
            </a:r>
            <a:r>
              <a:rPr lang="en-US" altLang="en-US" sz="3600" b="1" i="1" dirty="0" smtClean="0">
                <a:solidFill>
                  <a:srgbClr val="F8F8F8"/>
                </a:solidFill>
                <a:latin typeface="Arial" charset="0"/>
              </a:rPr>
              <a:t>nimar.arora@gmail.com</a:t>
            </a:r>
            <a:r>
              <a:rPr lang="en-US" altLang="en-US" sz="3600" b="1" dirty="0" smtClean="0">
                <a:solidFill>
                  <a:srgbClr val="F8F8F8"/>
                </a:solidFill>
                <a:latin typeface="Arial" charset="0"/>
              </a:rPr>
              <a:t>) </a:t>
            </a:r>
            <a:r>
              <a:rPr lang="en-US" altLang="en-US" sz="3600" b="1" dirty="0" smtClean="0">
                <a:solidFill>
                  <a:srgbClr val="F8F8F8"/>
                </a:solidFill>
                <a:latin typeface="Arial" charset="0"/>
              </a:rPr>
              <a:t>and </a:t>
            </a:r>
            <a:r>
              <a:rPr lang="en-US" altLang="en-US" sz="3600" b="1" dirty="0">
                <a:solidFill>
                  <a:srgbClr val="F8F8F8"/>
                </a:solidFill>
                <a:latin typeface="Arial" charset="0"/>
              </a:rPr>
              <a:t>Stuart </a:t>
            </a:r>
            <a:r>
              <a:rPr lang="en-US" altLang="en-US" sz="3600" b="1" dirty="0" smtClean="0">
                <a:solidFill>
                  <a:srgbClr val="F8F8F8"/>
                </a:solidFill>
                <a:latin typeface="Arial" charset="0"/>
              </a:rPr>
              <a:t>Russell (</a:t>
            </a:r>
            <a:r>
              <a:rPr lang="en-US" altLang="en-US" sz="3200" b="1" i="1" dirty="0" smtClean="0">
                <a:solidFill>
                  <a:srgbClr val="F8F8F8"/>
                </a:solidFill>
                <a:latin typeface="Arial" charset="0"/>
              </a:rPr>
              <a:t>russell@cs.berkeley.edu</a:t>
            </a:r>
            <a:r>
              <a:rPr lang="en-US" altLang="en-US" sz="3200" b="1" dirty="0" smtClean="0">
                <a:solidFill>
                  <a:srgbClr val="F8F8F8"/>
                </a:solidFill>
                <a:latin typeface="Arial" charset="0"/>
              </a:rPr>
              <a:t>)</a:t>
            </a:r>
            <a:endParaRPr lang="en-US" altLang="en-US" sz="3200" b="1" dirty="0">
              <a:solidFill>
                <a:srgbClr val="F8F8F8"/>
              </a:solidFill>
              <a:latin typeface="Arial" charset="0"/>
            </a:endParaRPr>
          </a:p>
        </p:txBody>
      </p:sp>
      <p:sp>
        <p:nvSpPr>
          <p:cNvPr id="1038" name="Text Box 7"/>
          <p:cNvSpPr txBox="1">
            <a:spLocks noChangeArrowheads="1"/>
          </p:cNvSpPr>
          <p:nvPr/>
        </p:nvSpPr>
        <p:spPr bwMode="auto">
          <a:xfrm>
            <a:off x="514350" y="3759200"/>
            <a:ext cx="7486650" cy="6159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183" tIns="32585" rIns="65183" bIns="32585">
            <a:spAutoFit/>
          </a:bodyPr>
          <a:lstStyle>
            <a:lvl1pPr defTabSz="65246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65246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65246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65246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65246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defTabSz="6524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defTabSz="6524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defTabSz="6524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defTabSz="6524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 b="1">
                <a:solidFill>
                  <a:srgbClr val="F8F8F8"/>
                </a:solidFill>
              </a:rPr>
              <a:t>Introduction</a:t>
            </a:r>
          </a:p>
        </p:txBody>
      </p:sp>
      <p:sp>
        <p:nvSpPr>
          <p:cNvPr id="1039" name="Text Box 389"/>
          <p:cNvSpPr txBox="1">
            <a:spLocks noChangeArrowheads="1"/>
          </p:cNvSpPr>
          <p:nvPr/>
        </p:nvSpPr>
        <p:spPr bwMode="auto">
          <a:xfrm>
            <a:off x="8618538" y="3759200"/>
            <a:ext cx="7486650" cy="619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183" tIns="32585" rIns="65183" bIns="32585">
            <a:spAutoFit/>
          </a:bodyPr>
          <a:lstStyle>
            <a:lvl1pPr defTabSz="65246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65246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65246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65246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65246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defTabSz="6524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defTabSz="6524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defTabSz="6524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defTabSz="6524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 b="1" dirty="0">
                <a:solidFill>
                  <a:srgbClr val="FFFFFF"/>
                </a:solidFill>
              </a:rPr>
              <a:t>The NET-VISA </a:t>
            </a:r>
            <a:r>
              <a:rPr lang="en-US" altLang="en-US" sz="3600" b="1" dirty="0" smtClean="0">
                <a:solidFill>
                  <a:srgbClr val="FFFFFF"/>
                </a:solidFill>
              </a:rPr>
              <a:t>Model</a:t>
            </a:r>
            <a:endParaRPr lang="en-US" altLang="en-US" sz="3600" b="1" dirty="0">
              <a:solidFill>
                <a:srgbClr val="FFFFFF"/>
              </a:solidFill>
            </a:endParaRPr>
          </a:p>
        </p:txBody>
      </p:sp>
      <p:sp>
        <p:nvSpPr>
          <p:cNvPr id="1040" name="Text Box 549"/>
          <p:cNvSpPr txBox="1">
            <a:spLocks noChangeArrowheads="1"/>
          </p:cNvSpPr>
          <p:nvPr/>
        </p:nvSpPr>
        <p:spPr bwMode="auto">
          <a:xfrm>
            <a:off x="520700" y="15807020"/>
            <a:ext cx="7486650" cy="6159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183" tIns="32585" rIns="65183" bIns="32585">
            <a:spAutoFit/>
          </a:bodyPr>
          <a:lstStyle>
            <a:lvl1pPr defTabSz="65246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65246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65246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65246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65246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defTabSz="6524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defTabSz="6524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defTabSz="6524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defTabSz="6524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 b="1" dirty="0">
                <a:solidFill>
                  <a:srgbClr val="F8F8F8"/>
                </a:solidFill>
              </a:rPr>
              <a:t>The NET-VISA Model</a:t>
            </a:r>
          </a:p>
        </p:txBody>
      </p:sp>
      <p:sp>
        <p:nvSpPr>
          <p:cNvPr id="1041" name="Text Box 624"/>
          <p:cNvSpPr txBox="1">
            <a:spLocks noChangeArrowheads="1"/>
          </p:cNvSpPr>
          <p:nvPr/>
        </p:nvSpPr>
        <p:spPr bwMode="auto">
          <a:xfrm>
            <a:off x="16719550" y="3759200"/>
            <a:ext cx="7486650" cy="6159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183" tIns="32585" rIns="65183" bIns="32585">
            <a:spAutoFit/>
          </a:bodyPr>
          <a:lstStyle>
            <a:lvl1pPr defTabSz="65246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65246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65246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65246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65246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defTabSz="6524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defTabSz="6524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defTabSz="6524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defTabSz="6524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 b="1" dirty="0">
                <a:solidFill>
                  <a:srgbClr val="FFFFFF"/>
                </a:solidFill>
              </a:rPr>
              <a:t>Performing </a:t>
            </a:r>
            <a:r>
              <a:rPr lang="en-US" altLang="en-US" sz="3600" b="1" dirty="0" smtClean="0">
                <a:solidFill>
                  <a:srgbClr val="FFFFFF"/>
                </a:solidFill>
              </a:rPr>
              <a:t>Inference</a:t>
            </a:r>
            <a:endParaRPr lang="en-US" altLang="en-US" sz="3600" b="1" dirty="0">
              <a:solidFill>
                <a:srgbClr val="FFFFFF"/>
              </a:solidFill>
            </a:endParaRPr>
          </a:p>
        </p:txBody>
      </p:sp>
      <p:sp>
        <p:nvSpPr>
          <p:cNvPr id="1042" name="Text Box 632"/>
          <p:cNvSpPr txBox="1">
            <a:spLocks noChangeArrowheads="1"/>
          </p:cNvSpPr>
          <p:nvPr/>
        </p:nvSpPr>
        <p:spPr bwMode="auto">
          <a:xfrm>
            <a:off x="24806275" y="3759200"/>
            <a:ext cx="7486650" cy="6159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183" tIns="32585" rIns="65183" bIns="32585">
            <a:spAutoFit/>
          </a:bodyPr>
          <a:lstStyle>
            <a:lvl1pPr defTabSz="65246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65246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65246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65246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65246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defTabSz="6524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defTabSz="6524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defTabSz="6524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defTabSz="6524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 b="1" dirty="0" smtClean="0">
                <a:solidFill>
                  <a:srgbClr val="F8F8F8"/>
                </a:solidFill>
              </a:rPr>
              <a:t>Results</a:t>
            </a:r>
            <a:endParaRPr lang="en-US" altLang="en-US" sz="3600" b="1" dirty="0">
              <a:solidFill>
                <a:srgbClr val="F8F8F8"/>
              </a:solidFill>
            </a:endParaRPr>
          </a:p>
        </p:txBody>
      </p:sp>
      <p:sp>
        <p:nvSpPr>
          <p:cNvPr id="1043" name="Text Box 360"/>
          <p:cNvSpPr txBox="1">
            <a:spLocks noChangeArrowheads="1"/>
          </p:cNvSpPr>
          <p:nvPr/>
        </p:nvSpPr>
        <p:spPr bwMode="auto">
          <a:xfrm>
            <a:off x="520700" y="4265613"/>
            <a:ext cx="7399338" cy="354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182880" rIns="182880" bIns="182880">
            <a:spAutoFit/>
          </a:bodyPr>
          <a:lstStyle>
            <a:lvl1pPr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 eaLnBrk="1" hangingPunct="1">
              <a:buFont typeface="Arial" charset="0"/>
              <a:buChar char="•"/>
            </a:pPr>
            <a:r>
              <a:rPr lang="en-US" altLang="en-US" sz="2400"/>
              <a:t> The </a:t>
            </a:r>
            <a:r>
              <a:rPr lang="en-US" altLang="en-US" sz="2400" b="1"/>
              <a:t>Comprehensive Nuclear-Test-Ban Treaty (CTBT) </a:t>
            </a:r>
            <a:r>
              <a:rPr lang="en-US" altLang="en-US" sz="2400"/>
              <a:t>bans all nuclear explosions on Earth, regardless of purpose.</a:t>
            </a:r>
          </a:p>
          <a:p>
            <a:pPr algn="l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/>
              <a:t> Global seismic monitoring aims to recover all seismic events in the magnitude range of interest, given a set of detections.</a:t>
            </a:r>
          </a:p>
          <a:p>
            <a:pPr algn="l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400"/>
              <a:t> Data from the International Monitoring System (IMS) are processed in real time at the International Data Centre (IDC) in Vienna.</a:t>
            </a:r>
          </a:p>
          <a:p>
            <a:pPr algn="l">
              <a:spcBef>
                <a:spcPct val="20000"/>
              </a:spcBef>
              <a:buFont typeface="Arial" charset="0"/>
              <a:buChar char="•"/>
            </a:pPr>
            <a:endParaRPr lang="en-US" altLang="en-US" sz="2400"/>
          </a:p>
        </p:txBody>
      </p:sp>
      <p:sp>
        <p:nvSpPr>
          <p:cNvPr id="1044" name="TextBox 824"/>
          <p:cNvSpPr txBox="1">
            <a:spLocks noChangeArrowheads="1"/>
          </p:cNvSpPr>
          <p:nvPr/>
        </p:nvSpPr>
        <p:spPr bwMode="auto">
          <a:xfrm>
            <a:off x="5654675" y="7464425"/>
            <a:ext cx="2319338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 eaLnBrk="1" hangingPunct="1"/>
            <a:r>
              <a:rPr lang="en-US" altLang="en-US" i="1"/>
              <a:t>Blue dots and triangles are primary seismic stations.</a:t>
            </a:r>
          </a:p>
        </p:txBody>
      </p:sp>
      <p:sp>
        <p:nvSpPr>
          <p:cNvPr id="1045" name="TextBox 828"/>
          <p:cNvSpPr txBox="1">
            <a:spLocks noChangeArrowheads="1"/>
          </p:cNvSpPr>
          <p:nvPr/>
        </p:nvSpPr>
        <p:spPr bwMode="auto">
          <a:xfrm>
            <a:off x="5125065" y="12546451"/>
            <a:ext cx="268054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en-US" i="1" dirty="0"/>
              <a:t>Yellow stars – LEB,</a:t>
            </a:r>
          </a:p>
          <a:p>
            <a:pPr eaLnBrk="1" hangingPunct="1"/>
            <a:r>
              <a:rPr lang="en-US" altLang="en-US" i="1" dirty="0"/>
              <a:t>Red circles – </a:t>
            </a:r>
            <a:r>
              <a:rPr lang="en-US" altLang="en-US" i="1" dirty="0" smtClean="0"/>
              <a:t>SEL3</a:t>
            </a:r>
          </a:p>
          <a:p>
            <a:pPr eaLnBrk="1" hangingPunct="1"/>
            <a:r>
              <a:rPr lang="en-US" altLang="en-US" i="1" dirty="0" smtClean="0"/>
              <a:t>Blue circles – NET-VISA.</a:t>
            </a:r>
            <a:endParaRPr lang="en-US" altLang="en-US" i="1" dirty="0"/>
          </a:p>
          <a:p>
            <a:pPr eaLnBrk="1" hangingPunct="1"/>
            <a:r>
              <a:rPr lang="en-US" altLang="en-US" i="1" dirty="0"/>
              <a:t>Results for 1 </a:t>
            </a:r>
            <a:r>
              <a:rPr lang="en-US" altLang="en-US" i="1" dirty="0" smtClean="0"/>
              <a:t>year (2009).</a:t>
            </a:r>
            <a:endParaRPr lang="en-US" altLang="en-US" i="1" dirty="0"/>
          </a:p>
        </p:txBody>
      </p:sp>
      <p:sp>
        <p:nvSpPr>
          <p:cNvPr id="1046" name="Text Box 364"/>
          <p:cNvSpPr txBox="1">
            <a:spLocks noChangeArrowheads="1"/>
          </p:cNvSpPr>
          <p:nvPr/>
        </p:nvSpPr>
        <p:spPr bwMode="auto">
          <a:xfrm>
            <a:off x="549275" y="9013825"/>
            <a:ext cx="7418388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182880" rIns="182880" bIns="182880">
            <a:spAutoFit/>
          </a:bodyPr>
          <a:lstStyle>
            <a:lvl1pPr marL="342900" indent="-34290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lvl="1" algn="l" eaLnBrk="1" hangingPunct="1">
              <a:buFont typeface="Arial" charset="0"/>
              <a:buChar char="•"/>
            </a:pPr>
            <a:r>
              <a:rPr lang="en-US" altLang="en-US" sz="2400" dirty="0"/>
              <a:t> The current automated system (</a:t>
            </a:r>
            <a:r>
              <a:rPr lang="en-US" altLang="en-US" sz="2400" b="1" dirty="0"/>
              <a:t>SEL3</a:t>
            </a:r>
            <a:r>
              <a:rPr lang="en-US" altLang="en-US" sz="2400" dirty="0"/>
              <a:t>) detects </a:t>
            </a:r>
            <a:r>
              <a:rPr lang="en-US" altLang="en-US" sz="2400" dirty="0" smtClean="0"/>
              <a:t>74% </a:t>
            </a:r>
            <a:r>
              <a:rPr lang="en-US" altLang="en-US" sz="2400" dirty="0"/>
              <a:t>of real events and creates twice as many spurious events.</a:t>
            </a:r>
          </a:p>
          <a:p>
            <a:pPr marL="0" lvl="1" algn="l" eaLnBrk="1" hangingPunct="1">
              <a:buFont typeface="Arial" charset="0"/>
              <a:buChar char="•"/>
            </a:pPr>
            <a:r>
              <a:rPr lang="en-US" altLang="en-US" sz="2400" dirty="0"/>
              <a:t> 16 human analysts find more events, correct existing ones, throw out spurious events, and generate </a:t>
            </a:r>
            <a:r>
              <a:rPr lang="en-US" altLang="en-US" sz="2400" b="1" dirty="0"/>
              <a:t>LEB</a:t>
            </a:r>
            <a:r>
              <a:rPr lang="en-US" altLang="en-US" sz="2400" dirty="0"/>
              <a:t> (“ground truth”).</a:t>
            </a:r>
          </a:p>
          <a:p>
            <a:pPr marL="0" lvl="1" algn="l" eaLnBrk="1" hangingPunct="1">
              <a:buFont typeface="Arial" charset="0"/>
              <a:buChar char="•"/>
            </a:pPr>
            <a:r>
              <a:rPr lang="en-US" altLang="en-US" sz="2400" dirty="0"/>
              <a:t> Unreliable below magnitude 4 (about 1 kiloton).</a:t>
            </a:r>
          </a:p>
        </p:txBody>
      </p:sp>
      <p:sp>
        <p:nvSpPr>
          <p:cNvPr id="112" name="Text Box 383"/>
          <p:cNvSpPr txBox="1">
            <a:spLocks noChangeArrowheads="1"/>
          </p:cNvSpPr>
          <p:nvPr/>
        </p:nvSpPr>
        <p:spPr bwMode="auto">
          <a:xfrm>
            <a:off x="8618538" y="11981121"/>
            <a:ext cx="748665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l" defTabSz="3135313">
              <a:buFont typeface="Arial" charset="0"/>
              <a:buChar char="•"/>
              <a:defRPr/>
            </a:pPr>
            <a:r>
              <a:rPr lang="en-US" sz="2400" dirty="0"/>
              <a:t> </a:t>
            </a:r>
            <a:r>
              <a:rPr lang="en-US" sz="2350" dirty="0"/>
              <a:t>Events are generated by a time-homogenous Poisson process.</a:t>
            </a:r>
          </a:p>
          <a:p>
            <a:pPr algn="l" defTabSz="3135313">
              <a:buFont typeface="Arial" charset="0"/>
              <a:buChar char="•"/>
              <a:defRPr/>
            </a:pPr>
            <a:r>
              <a:rPr lang="en-US" sz="2400" dirty="0"/>
              <a:t> Earthquakes are located according to a kernel density estimate, while explosions have a uniform prior.</a:t>
            </a:r>
          </a:p>
        </p:txBody>
      </p:sp>
      <p:sp>
        <p:nvSpPr>
          <p:cNvPr id="1048" name="Text Box 388"/>
          <p:cNvSpPr txBox="1">
            <a:spLocks noChangeArrowheads="1"/>
          </p:cNvSpPr>
          <p:nvPr/>
        </p:nvSpPr>
        <p:spPr bwMode="auto">
          <a:xfrm>
            <a:off x="8566150" y="6356350"/>
            <a:ext cx="74866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182880" rIns="182880" bIns="182880">
            <a:spAutoFit/>
          </a:bodyPr>
          <a:lstStyle>
            <a:lvl1pPr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 eaLnBrk="1" hangingPunct="1">
              <a:buFont typeface="Arial" charset="0"/>
              <a:buChar char="•"/>
            </a:pPr>
            <a:r>
              <a:rPr lang="en-US" altLang="en-US" sz="2400" dirty="0"/>
              <a:t> Event parameters – arrival time, azimuth, amplitude, etc. – have station-specific distributions.</a:t>
            </a:r>
          </a:p>
        </p:txBody>
      </p:sp>
      <p:sp>
        <p:nvSpPr>
          <p:cNvPr id="1049" name="Text Box 388"/>
          <p:cNvSpPr txBox="1">
            <a:spLocks noChangeArrowheads="1"/>
          </p:cNvSpPr>
          <p:nvPr/>
        </p:nvSpPr>
        <p:spPr bwMode="auto">
          <a:xfrm>
            <a:off x="8618538" y="15732836"/>
            <a:ext cx="748665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182880" rIns="182880" bIns="182880">
            <a:spAutoFit/>
          </a:bodyPr>
          <a:lstStyle>
            <a:lvl1pPr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 eaLnBrk="1" hangingPunct="1">
              <a:buFont typeface="Arial" charset="0"/>
              <a:buChar char="•"/>
            </a:pPr>
            <a:r>
              <a:rPr lang="en-US" altLang="en-US" sz="2400" dirty="0"/>
              <a:t> The residual distribution for the travel time, azimuth, and slowness are mostly modeled as </a:t>
            </a:r>
            <a:r>
              <a:rPr lang="en-US" altLang="en-US" sz="2400" dirty="0" err="1"/>
              <a:t>Laplacian</a:t>
            </a:r>
            <a:r>
              <a:rPr lang="en-US" altLang="en-US" sz="2400" dirty="0"/>
              <a:t> distributions. </a:t>
            </a:r>
          </a:p>
          <a:p>
            <a:pPr algn="l" eaLnBrk="1" hangingPunct="1">
              <a:buFont typeface="Arial" charset="0"/>
              <a:buChar char="•"/>
            </a:pPr>
            <a:r>
              <a:rPr lang="en-US" altLang="en-US" sz="2400" dirty="0"/>
              <a:t> Noise detections are generated by a station-specific time-homogenous Poisson process.</a:t>
            </a:r>
          </a:p>
          <a:p>
            <a:pPr algn="l" eaLnBrk="1" hangingPunct="1">
              <a:buFont typeface="Arial" charset="0"/>
              <a:buChar char="•"/>
            </a:pPr>
            <a:r>
              <a:rPr lang="en-US" altLang="en-US" sz="2400" dirty="0"/>
              <a:t> All parameters are estimated from historical training data.</a:t>
            </a:r>
          </a:p>
        </p:txBody>
      </p:sp>
      <p:grpSp>
        <p:nvGrpSpPr>
          <p:cNvPr id="1050" name="Group 732"/>
          <p:cNvGrpSpPr>
            <a:grpSpLocks/>
          </p:cNvGrpSpPr>
          <p:nvPr/>
        </p:nvGrpSpPr>
        <p:grpSpPr bwMode="auto">
          <a:xfrm>
            <a:off x="17180374" y="13920334"/>
            <a:ext cx="6013450" cy="1625600"/>
            <a:chOff x="17700277" y="10727833"/>
            <a:chExt cx="6013743" cy="1624403"/>
          </a:xfrm>
        </p:grpSpPr>
        <p:grpSp>
          <p:nvGrpSpPr>
            <p:cNvPr id="1423" name="Group 599"/>
            <p:cNvGrpSpPr>
              <a:grpSpLocks/>
            </p:cNvGrpSpPr>
            <p:nvPr/>
          </p:nvGrpSpPr>
          <p:grpSpPr bwMode="auto">
            <a:xfrm>
              <a:off x="17700277" y="10727833"/>
              <a:ext cx="6013743" cy="1624403"/>
              <a:chOff x="17719602" y="6458906"/>
              <a:chExt cx="6013743" cy="1624403"/>
            </a:xfrm>
          </p:grpSpPr>
          <p:sp>
            <p:nvSpPr>
              <p:cNvPr id="1429" name="TextBox 600"/>
              <p:cNvSpPr txBox="1">
                <a:spLocks noChangeArrowheads="1"/>
              </p:cNvSpPr>
              <p:nvPr/>
            </p:nvSpPr>
            <p:spPr bwMode="auto">
              <a:xfrm>
                <a:off x="19454571" y="6458906"/>
                <a:ext cx="369012" cy="353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E</a:t>
                </a:r>
                <a:r>
                  <a:rPr lang="en-US" altLang="en-US" baseline="-25000"/>
                  <a:t>4</a:t>
                </a:r>
              </a:p>
            </p:txBody>
          </p:sp>
          <p:sp>
            <p:nvSpPr>
              <p:cNvPr id="1430" name="TextBox 601"/>
              <p:cNvSpPr txBox="1">
                <a:spLocks noChangeArrowheads="1"/>
              </p:cNvSpPr>
              <p:nvPr/>
            </p:nvSpPr>
            <p:spPr bwMode="auto">
              <a:xfrm>
                <a:off x="19872307" y="6478898"/>
                <a:ext cx="369012" cy="353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2060"/>
                    </a:solidFill>
                  </a:rPr>
                  <a:t>E</a:t>
                </a:r>
                <a:r>
                  <a:rPr lang="en-US" altLang="en-US" baseline="-25000">
                    <a:solidFill>
                      <a:srgbClr val="002060"/>
                    </a:solidFill>
                  </a:rPr>
                  <a:t>5</a:t>
                </a:r>
              </a:p>
            </p:txBody>
          </p:sp>
          <p:sp>
            <p:nvSpPr>
              <p:cNvPr id="1431" name="TextBox 602"/>
              <p:cNvSpPr txBox="1">
                <a:spLocks noChangeArrowheads="1"/>
              </p:cNvSpPr>
              <p:nvPr/>
            </p:nvSpPr>
            <p:spPr bwMode="auto">
              <a:xfrm>
                <a:off x="20088187" y="6478898"/>
                <a:ext cx="369012" cy="353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E</a:t>
                </a:r>
                <a:r>
                  <a:rPr lang="en-US" altLang="en-US" baseline="-25000"/>
                  <a:t>6</a:t>
                </a:r>
              </a:p>
            </p:txBody>
          </p:sp>
          <p:sp>
            <p:nvSpPr>
              <p:cNvPr id="1432" name="TextBox 603"/>
              <p:cNvSpPr txBox="1">
                <a:spLocks noChangeArrowheads="1"/>
              </p:cNvSpPr>
              <p:nvPr/>
            </p:nvSpPr>
            <p:spPr bwMode="auto">
              <a:xfrm>
                <a:off x="20376468" y="6482358"/>
                <a:ext cx="369012" cy="353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B0F0"/>
                    </a:solidFill>
                  </a:rPr>
                  <a:t>E</a:t>
                </a:r>
                <a:r>
                  <a:rPr lang="en-US" altLang="en-US" baseline="-25000">
                    <a:solidFill>
                      <a:srgbClr val="00B0F0"/>
                    </a:solidFill>
                  </a:rPr>
                  <a:t>7</a:t>
                </a:r>
              </a:p>
            </p:txBody>
          </p:sp>
          <p:sp>
            <p:nvSpPr>
              <p:cNvPr id="1433" name="TextBox 604"/>
              <p:cNvSpPr txBox="1">
                <a:spLocks noChangeArrowheads="1"/>
              </p:cNvSpPr>
              <p:nvPr/>
            </p:nvSpPr>
            <p:spPr bwMode="auto">
              <a:xfrm>
                <a:off x="20669137" y="6482358"/>
                <a:ext cx="369012" cy="353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2060"/>
                    </a:solidFill>
                  </a:rPr>
                  <a:t>E</a:t>
                </a:r>
                <a:r>
                  <a:rPr lang="en-US" altLang="en-US" baseline="-25000">
                    <a:solidFill>
                      <a:srgbClr val="002060"/>
                    </a:solidFill>
                  </a:rPr>
                  <a:t>8</a:t>
                </a:r>
              </a:p>
            </p:txBody>
          </p:sp>
          <p:grpSp>
            <p:nvGrpSpPr>
              <p:cNvPr id="1434" name="Group 562"/>
              <p:cNvGrpSpPr>
                <a:grpSpLocks/>
              </p:cNvGrpSpPr>
              <p:nvPr/>
            </p:nvGrpSpPr>
            <p:grpSpPr bwMode="auto">
              <a:xfrm>
                <a:off x="17719602" y="6508353"/>
                <a:ext cx="6013743" cy="1574956"/>
                <a:chOff x="17719602" y="6508353"/>
                <a:chExt cx="6013743" cy="1574956"/>
              </a:xfrm>
            </p:grpSpPr>
            <p:grpSp>
              <p:nvGrpSpPr>
                <p:cNvPr id="1435" name="Group 494"/>
                <p:cNvGrpSpPr>
                  <a:grpSpLocks/>
                </p:cNvGrpSpPr>
                <p:nvPr/>
              </p:nvGrpSpPr>
              <p:grpSpPr bwMode="auto">
                <a:xfrm>
                  <a:off x="17719602" y="6832841"/>
                  <a:ext cx="6013743" cy="1250468"/>
                  <a:chOff x="17349536" y="4861495"/>
                  <a:chExt cx="6013743" cy="1250468"/>
                </a:xfrm>
              </p:grpSpPr>
              <p:cxnSp>
                <p:nvCxnSpPr>
                  <p:cNvPr id="246" name="Straight Arrow Connector 245"/>
                  <p:cNvCxnSpPr/>
                  <p:nvPr/>
                </p:nvCxnSpPr>
                <p:spPr bwMode="auto">
                  <a:xfrm>
                    <a:off x="17349536" y="5474258"/>
                    <a:ext cx="5486667" cy="0"/>
                  </a:xfrm>
                  <a:prstGeom prst="straightConnector1">
                    <a:avLst/>
                  </a:prstGeom>
                  <a:ln w="38100">
                    <a:headEnd type="none" w="med" len="med"/>
                    <a:tailEnd type="arrow" w="lg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8" name="Straight Connector 616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18587375" y="5500096"/>
                    <a:ext cx="1223734" cy="0"/>
                  </a:xfrm>
                  <a:prstGeom prst="line">
                    <a:avLst/>
                  </a:prstGeom>
                  <a:noFill/>
                  <a:ln w="38100" algn="ctr">
                    <a:solidFill>
                      <a:srgbClr val="FF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39" name="Straight Connector 617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20377212" y="5473362"/>
                    <a:ext cx="1223734" cy="0"/>
                  </a:xfrm>
                  <a:prstGeom prst="line">
                    <a:avLst/>
                  </a:prstGeom>
                  <a:noFill/>
                  <a:ln w="38100" algn="ctr">
                    <a:solidFill>
                      <a:srgbClr val="FF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1440" name="TextBox 6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840379" y="5296390"/>
                    <a:ext cx="522900" cy="3539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/>
                      <a:t>time</a:t>
                    </a:r>
                  </a:p>
                </p:txBody>
              </p:sp>
              <p:sp>
                <p:nvSpPr>
                  <p:cNvPr id="1441" name="TextBox 6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27329" y="4942447"/>
                    <a:ext cx="369012" cy="3539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>
                        <a:solidFill>
                          <a:srgbClr val="FF0000"/>
                        </a:solidFill>
                      </a:rPr>
                      <a:t>E</a:t>
                    </a:r>
                    <a:r>
                      <a:rPr lang="en-US" altLang="en-US" baseline="-25000">
                        <a:solidFill>
                          <a:srgbClr val="FF000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442" name="TextBox 6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33460" y="4942447"/>
                    <a:ext cx="369012" cy="3539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>
                        <a:solidFill>
                          <a:srgbClr val="00B050"/>
                        </a:solidFill>
                      </a:rPr>
                      <a:t>E</a:t>
                    </a:r>
                    <a:r>
                      <a:rPr lang="en-US" altLang="en-US" baseline="-25000">
                        <a:solidFill>
                          <a:srgbClr val="00B050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1443" name="TextBox 6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7406" y="4917875"/>
                    <a:ext cx="369012" cy="3539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>
                        <a:solidFill>
                          <a:srgbClr val="D3C3CB"/>
                        </a:solidFill>
                      </a:rPr>
                      <a:t>E</a:t>
                    </a:r>
                    <a:r>
                      <a:rPr lang="en-US" altLang="en-US" baseline="-25000">
                        <a:solidFill>
                          <a:srgbClr val="D3C3CB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444" name="TextBox 6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27329" y="5622469"/>
                    <a:ext cx="378630" cy="3539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/>
                      <a:t>D</a:t>
                    </a:r>
                    <a:r>
                      <a:rPr lang="en-US" altLang="en-US" baseline="-25000"/>
                      <a:t>1</a:t>
                    </a:r>
                  </a:p>
                </p:txBody>
              </p:sp>
              <p:sp>
                <p:nvSpPr>
                  <p:cNvPr id="1445" name="TextBox 6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137496" y="5622469"/>
                    <a:ext cx="378630" cy="3539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>
                        <a:solidFill>
                          <a:srgbClr val="FF0000"/>
                        </a:solidFill>
                      </a:rPr>
                      <a:t>D</a:t>
                    </a:r>
                    <a:r>
                      <a:rPr lang="en-US" altLang="en-US" baseline="-25000">
                        <a:solidFill>
                          <a:srgbClr val="FF0000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1446" name="TextBox 6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622420" y="5622468"/>
                    <a:ext cx="378630" cy="3539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>
                        <a:solidFill>
                          <a:srgbClr val="00B050"/>
                        </a:solidFill>
                      </a:rPr>
                      <a:t>D</a:t>
                    </a:r>
                    <a:r>
                      <a:rPr lang="en-US" altLang="en-US" baseline="-25000">
                        <a:solidFill>
                          <a:srgbClr val="00B050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447" name="TextBox 6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344818" y="5622469"/>
                    <a:ext cx="378630" cy="3539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>
                        <a:solidFill>
                          <a:srgbClr val="FF0000"/>
                        </a:solidFill>
                      </a:rPr>
                      <a:t>D</a:t>
                    </a:r>
                    <a:r>
                      <a:rPr lang="en-US" altLang="en-US" baseline="-25000">
                        <a:solidFill>
                          <a:srgbClr val="FF0000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1448" name="TextBox 6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722884" y="5623057"/>
                    <a:ext cx="378630" cy="3539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>
                        <a:solidFill>
                          <a:srgbClr val="002060"/>
                        </a:solidFill>
                      </a:rPr>
                      <a:t>D</a:t>
                    </a:r>
                    <a:r>
                      <a:rPr lang="en-US" altLang="en-US" baseline="-25000">
                        <a:solidFill>
                          <a:srgbClr val="002060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449" name="TextBox 6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20677" y="5622469"/>
                    <a:ext cx="378630" cy="3539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>
                        <a:solidFill>
                          <a:srgbClr val="7030A0"/>
                        </a:solidFill>
                      </a:rPr>
                      <a:t>D</a:t>
                    </a:r>
                    <a:r>
                      <a:rPr lang="en-US" altLang="en-US" baseline="-25000">
                        <a:solidFill>
                          <a:srgbClr val="7030A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1450" name="TextBox 6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60765" y="5650333"/>
                    <a:ext cx="378630" cy="3539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>
                        <a:solidFill>
                          <a:srgbClr val="00B0F0"/>
                        </a:solidFill>
                      </a:rPr>
                      <a:t>D</a:t>
                    </a:r>
                    <a:r>
                      <a:rPr lang="en-US" altLang="en-US" baseline="-25000">
                        <a:solidFill>
                          <a:srgbClr val="00B0F0"/>
                        </a:solidFill>
                      </a:rPr>
                      <a:t>7</a:t>
                    </a:r>
                  </a:p>
                </p:txBody>
              </p:sp>
              <p:sp>
                <p:nvSpPr>
                  <p:cNvPr id="1451" name="TextBox 6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87199" y="5650333"/>
                    <a:ext cx="378630" cy="3539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>
                        <a:solidFill>
                          <a:srgbClr val="002060"/>
                        </a:solidFill>
                      </a:rPr>
                      <a:t>D</a:t>
                    </a:r>
                    <a:r>
                      <a:rPr lang="en-US" altLang="en-US" baseline="-25000">
                        <a:solidFill>
                          <a:srgbClr val="002060"/>
                        </a:solidFill>
                      </a:rPr>
                      <a:t>8</a:t>
                    </a:r>
                  </a:p>
                </p:txBody>
              </p:sp>
              <p:sp>
                <p:nvSpPr>
                  <p:cNvPr id="1452" name="TextBox 6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57858" y="5650333"/>
                    <a:ext cx="378630" cy="3539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>
                        <a:solidFill>
                          <a:srgbClr val="7030A0"/>
                        </a:solidFill>
                      </a:rPr>
                      <a:t>D</a:t>
                    </a:r>
                    <a:r>
                      <a:rPr lang="en-US" altLang="en-US" baseline="-25000">
                        <a:solidFill>
                          <a:srgbClr val="7030A0"/>
                        </a:solidFill>
                      </a:rPr>
                      <a:t>9</a:t>
                    </a:r>
                  </a:p>
                </p:txBody>
              </p:sp>
              <p:sp>
                <p:nvSpPr>
                  <p:cNvPr id="1453" name="TextBox 6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777920" y="5650333"/>
                    <a:ext cx="506895" cy="415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>
                        <a:solidFill>
                          <a:srgbClr val="00B0F0"/>
                        </a:solidFill>
                      </a:rPr>
                      <a:t>D</a:t>
                    </a:r>
                    <a:r>
                      <a:rPr lang="en-US" altLang="en-US" baseline="-25000">
                        <a:solidFill>
                          <a:srgbClr val="00B0F0"/>
                        </a:solidFill>
                      </a:rPr>
                      <a:t>10</a:t>
                    </a:r>
                  </a:p>
                </p:txBody>
              </p:sp>
              <p:sp>
                <p:nvSpPr>
                  <p:cNvPr id="1454" name="TextBox 6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61933" y="5650333"/>
                    <a:ext cx="435632" cy="3539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/>
                      <a:t>D</a:t>
                    </a:r>
                    <a:r>
                      <a:rPr lang="en-US" altLang="en-US" baseline="-25000"/>
                      <a:t>11</a:t>
                    </a:r>
                  </a:p>
                </p:txBody>
              </p:sp>
              <p:cxnSp>
                <p:nvCxnSpPr>
                  <p:cNvPr id="1455" name="Straight Arrow Connector 633"/>
                  <p:cNvCxnSpPr>
                    <a:cxnSpLocks noChangeShapeType="1"/>
                    <a:stCxn id="1441" idx="2"/>
                    <a:endCxn id="1445" idx="0"/>
                  </p:cNvCxnSpPr>
                  <p:nvPr/>
                </p:nvCxnSpPr>
                <p:spPr bwMode="auto">
                  <a:xfrm rot="16200000" flipH="1">
                    <a:off x="17906284" y="5201941"/>
                    <a:ext cx="326079" cy="514976"/>
                  </a:xfrm>
                  <a:prstGeom prst="straightConnector1">
                    <a:avLst/>
                  </a:prstGeom>
                  <a:noFill/>
                  <a:ln w="25400" algn="ctr">
                    <a:solidFill>
                      <a:srgbClr val="FF0000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56" name="Straight Arrow Connector 634"/>
                  <p:cNvCxnSpPr>
                    <a:cxnSpLocks noChangeShapeType="1"/>
                    <a:stCxn id="1441" idx="2"/>
                    <a:endCxn id="1447" idx="1"/>
                  </p:cNvCxnSpPr>
                  <p:nvPr/>
                </p:nvCxnSpPr>
                <p:spPr bwMode="auto">
                  <a:xfrm rot="16200000" flipH="1">
                    <a:off x="18326801" y="4781423"/>
                    <a:ext cx="503051" cy="1532983"/>
                  </a:xfrm>
                  <a:prstGeom prst="straightConnector1">
                    <a:avLst/>
                  </a:prstGeom>
                  <a:noFill/>
                  <a:ln w="25400" algn="ctr">
                    <a:solidFill>
                      <a:srgbClr val="FF0000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57" name="Straight Arrow Connector 635"/>
                  <p:cNvCxnSpPr>
                    <a:cxnSpLocks noChangeShapeType="1"/>
                    <a:stCxn id="1442" idx="2"/>
                    <a:endCxn id="1446" idx="0"/>
                  </p:cNvCxnSpPr>
                  <p:nvPr/>
                </p:nvCxnSpPr>
                <p:spPr bwMode="auto">
                  <a:xfrm rot="16200000" flipH="1">
                    <a:off x="18501811" y="5312544"/>
                    <a:ext cx="326078" cy="293769"/>
                  </a:xfrm>
                  <a:prstGeom prst="straightConnector1">
                    <a:avLst/>
                  </a:prstGeom>
                  <a:noFill/>
                  <a:ln w="25400" algn="ctr">
                    <a:solidFill>
                      <a:srgbClr val="00B050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58" name="Straight Arrow Connector 637"/>
                  <p:cNvCxnSpPr>
                    <a:cxnSpLocks noChangeShapeType="1"/>
                    <a:stCxn id="1428" idx="2"/>
                    <a:endCxn id="1449" idx="0"/>
                  </p:cNvCxnSpPr>
                  <p:nvPr/>
                </p:nvCxnSpPr>
                <p:spPr bwMode="auto">
                  <a:xfrm rot="16200000" flipH="1">
                    <a:off x="19701258" y="5013735"/>
                    <a:ext cx="329554" cy="887913"/>
                  </a:xfrm>
                  <a:prstGeom prst="straightConnector1">
                    <a:avLst/>
                  </a:prstGeom>
                  <a:noFill/>
                  <a:ln w="25400" algn="ctr">
                    <a:solidFill>
                      <a:srgbClr val="7030A0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59" name="Straight Arrow Connector 638"/>
                  <p:cNvCxnSpPr>
                    <a:cxnSpLocks noChangeShapeType="1"/>
                    <a:stCxn id="1428" idx="2"/>
                    <a:endCxn id="1452" idx="0"/>
                  </p:cNvCxnSpPr>
                  <p:nvPr/>
                </p:nvCxnSpPr>
                <p:spPr bwMode="auto">
                  <a:xfrm>
                    <a:off x="19422079" y="5292916"/>
                    <a:ext cx="2225094" cy="357417"/>
                  </a:xfrm>
                  <a:prstGeom prst="straightConnector1">
                    <a:avLst/>
                  </a:prstGeom>
                  <a:noFill/>
                  <a:ln w="25400" algn="ctr">
                    <a:solidFill>
                      <a:srgbClr val="7030A0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436" name="TextBox 608"/>
                <p:cNvSpPr txBox="1">
                  <a:spLocks noChangeArrowheads="1"/>
                </p:cNvSpPr>
                <p:nvPr/>
              </p:nvSpPr>
              <p:spPr bwMode="auto">
                <a:xfrm>
                  <a:off x="20944383" y="6508353"/>
                  <a:ext cx="369012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E</a:t>
                  </a:r>
                  <a:r>
                    <a:rPr lang="en-US" altLang="en-US" baseline="-25000"/>
                    <a:t>9</a:t>
                  </a:r>
                </a:p>
              </p:txBody>
            </p:sp>
          </p:grpSp>
        </p:grpSp>
        <p:cxnSp>
          <p:nvCxnSpPr>
            <p:cNvPr id="1424" name="Straight Arrow Connector 640"/>
            <p:cNvCxnSpPr>
              <a:cxnSpLocks noChangeShapeType="1"/>
              <a:stCxn id="1432" idx="2"/>
              <a:endCxn id="1450" idx="0"/>
            </p:cNvCxnSpPr>
            <p:nvPr/>
          </p:nvCxnSpPr>
          <p:spPr bwMode="auto">
            <a:xfrm rot="16200000" flipH="1">
              <a:off x="20428546" y="11218331"/>
              <a:ext cx="785378" cy="559172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5" name="Straight Arrow Connector 641"/>
            <p:cNvCxnSpPr>
              <a:cxnSpLocks noChangeShapeType="1"/>
              <a:stCxn id="1432" idx="2"/>
              <a:endCxn id="1453" idx="0"/>
            </p:cNvCxnSpPr>
            <p:nvPr/>
          </p:nvCxnSpPr>
          <p:spPr bwMode="auto">
            <a:xfrm>
              <a:off x="20541649" y="11105228"/>
              <a:ext cx="1840459" cy="785378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6" name="Straight Arrow Connector 645"/>
            <p:cNvCxnSpPr>
              <a:cxnSpLocks noChangeShapeType="1"/>
              <a:stCxn id="1430" idx="2"/>
              <a:endCxn id="1448" idx="0"/>
            </p:cNvCxnSpPr>
            <p:nvPr/>
          </p:nvCxnSpPr>
          <p:spPr bwMode="auto">
            <a:xfrm>
              <a:off x="20037488" y="11101768"/>
              <a:ext cx="225452" cy="761562"/>
            </a:xfrm>
            <a:prstGeom prst="straightConnector1">
              <a:avLst/>
            </a:prstGeom>
            <a:noFill/>
            <a:ln w="25400" algn="ctr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7" name="Straight Arrow Connector 652"/>
            <p:cNvCxnSpPr>
              <a:cxnSpLocks noChangeShapeType="1"/>
              <a:stCxn id="1433" idx="2"/>
              <a:endCxn id="1451" idx="0"/>
            </p:cNvCxnSpPr>
            <p:nvPr/>
          </p:nvCxnSpPr>
          <p:spPr bwMode="auto">
            <a:xfrm rot="16200000" flipH="1">
              <a:off x="20838097" y="11101448"/>
              <a:ext cx="785378" cy="792937"/>
            </a:xfrm>
            <a:prstGeom prst="straightConnector1">
              <a:avLst/>
            </a:prstGeom>
            <a:noFill/>
            <a:ln w="25400" algn="ctr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28" name="TextBox 727"/>
            <p:cNvSpPr txBox="1">
              <a:spLocks noChangeArrowheads="1"/>
            </p:cNvSpPr>
            <p:nvPr/>
          </p:nvSpPr>
          <p:spPr bwMode="auto">
            <a:xfrm>
              <a:off x="19588314" y="11179245"/>
              <a:ext cx="369012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7030A0"/>
                  </a:solidFill>
                </a:rPr>
                <a:t>E</a:t>
              </a:r>
              <a:r>
                <a:rPr lang="en-US" altLang="en-US" baseline="-25000">
                  <a:solidFill>
                    <a:srgbClr val="7030A0"/>
                  </a:solidFill>
                </a:rPr>
                <a:t>3</a:t>
              </a:r>
            </a:p>
          </p:txBody>
        </p:sp>
      </p:grpSp>
      <p:sp>
        <p:nvSpPr>
          <p:cNvPr id="1051" name="Text Box 400"/>
          <p:cNvSpPr txBox="1">
            <a:spLocks noChangeArrowheads="1"/>
          </p:cNvSpPr>
          <p:nvPr/>
        </p:nvSpPr>
        <p:spPr bwMode="auto">
          <a:xfrm>
            <a:off x="16740174" y="15609325"/>
            <a:ext cx="74803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182880" rIns="182880" bIns="182880">
            <a:spAutoFit/>
          </a:bodyPr>
          <a:lstStyle>
            <a:lvl1pPr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>
              <a:buFont typeface="Arial" charset="0"/>
              <a:buChar char="•"/>
            </a:pPr>
            <a:r>
              <a:rPr lang="en-US" altLang="en-US" sz="2000" dirty="0"/>
              <a:t> The death move kills unlikely events.</a:t>
            </a:r>
          </a:p>
        </p:txBody>
      </p:sp>
      <p:grpSp>
        <p:nvGrpSpPr>
          <p:cNvPr id="1052" name="Group 773"/>
          <p:cNvGrpSpPr>
            <a:grpSpLocks/>
          </p:cNvGrpSpPr>
          <p:nvPr/>
        </p:nvGrpSpPr>
        <p:grpSpPr bwMode="auto">
          <a:xfrm>
            <a:off x="17350106" y="16232187"/>
            <a:ext cx="6013450" cy="1601787"/>
            <a:chOff x="17707234" y="12807906"/>
            <a:chExt cx="6013743" cy="1600951"/>
          </a:xfrm>
        </p:grpSpPr>
        <p:grpSp>
          <p:nvGrpSpPr>
            <p:cNvPr id="1397" name="Group 599"/>
            <p:cNvGrpSpPr>
              <a:grpSpLocks/>
            </p:cNvGrpSpPr>
            <p:nvPr/>
          </p:nvGrpSpPr>
          <p:grpSpPr bwMode="auto">
            <a:xfrm>
              <a:off x="17707234" y="12807906"/>
              <a:ext cx="6013743" cy="1600951"/>
              <a:chOff x="17719602" y="6482358"/>
              <a:chExt cx="6013743" cy="1600951"/>
            </a:xfrm>
          </p:grpSpPr>
          <p:sp>
            <p:nvSpPr>
              <p:cNvPr id="1401" name="TextBox 744"/>
              <p:cNvSpPr txBox="1">
                <a:spLocks noChangeArrowheads="1"/>
              </p:cNvSpPr>
              <p:nvPr/>
            </p:nvSpPr>
            <p:spPr bwMode="auto">
              <a:xfrm>
                <a:off x="20376468" y="6482358"/>
                <a:ext cx="369012" cy="353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B0F0"/>
                    </a:solidFill>
                  </a:rPr>
                  <a:t>E</a:t>
                </a:r>
                <a:r>
                  <a:rPr lang="en-US" altLang="en-US" baseline="-25000">
                    <a:solidFill>
                      <a:srgbClr val="00B0F0"/>
                    </a:solidFill>
                  </a:rPr>
                  <a:t>7</a:t>
                </a:r>
              </a:p>
            </p:txBody>
          </p:sp>
          <p:grpSp>
            <p:nvGrpSpPr>
              <p:cNvPr id="1402" name="Group 494"/>
              <p:cNvGrpSpPr>
                <a:grpSpLocks/>
              </p:cNvGrpSpPr>
              <p:nvPr/>
            </p:nvGrpSpPr>
            <p:grpSpPr bwMode="auto">
              <a:xfrm>
                <a:off x="17719602" y="6832841"/>
                <a:ext cx="6013743" cy="1250468"/>
                <a:chOff x="17349536" y="4861495"/>
                <a:chExt cx="6013743" cy="1250468"/>
              </a:xfrm>
            </p:grpSpPr>
            <p:cxnSp>
              <p:nvCxnSpPr>
                <p:cNvPr id="277" name="Straight Arrow Connector 276"/>
                <p:cNvCxnSpPr/>
                <p:nvPr/>
              </p:nvCxnSpPr>
              <p:spPr bwMode="auto">
                <a:xfrm>
                  <a:off x="17349536" y="5474121"/>
                  <a:ext cx="5486667" cy="0"/>
                </a:xfrm>
                <a:prstGeom prst="straightConnector1">
                  <a:avLst/>
                </a:prstGeom>
                <a:ln w="38100">
                  <a:headEnd type="none" w="med" len="med"/>
                  <a:tailEnd type="arrow" w="lg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04" name="Straight Connector 750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8587375" y="5500096"/>
                  <a:ext cx="1223734" cy="0"/>
                </a:xfrm>
                <a:prstGeom prst="line">
                  <a:avLst/>
                </a:prstGeom>
                <a:noFill/>
                <a:ln w="38100" algn="ctr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05" name="Straight Connector 75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0377212" y="5473362"/>
                  <a:ext cx="1223734" cy="0"/>
                </a:xfrm>
                <a:prstGeom prst="line">
                  <a:avLst/>
                </a:prstGeom>
                <a:noFill/>
                <a:ln w="38100" algn="ctr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406" name="TextBox 752"/>
                <p:cNvSpPr txBox="1">
                  <a:spLocks noChangeArrowheads="1"/>
                </p:cNvSpPr>
                <p:nvPr/>
              </p:nvSpPr>
              <p:spPr bwMode="auto">
                <a:xfrm>
                  <a:off x="22840379" y="5296390"/>
                  <a:ext cx="522900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time</a:t>
                  </a:r>
                </a:p>
              </p:txBody>
            </p:sp>
            <p:sp>
              <p:nvSpPr>
                <p:cNvPr id="1407" name="TextBox 753"/>
                <p:cNvSpPr txBox="1">
                  <a:spLocks noChangeArrowheads="1"/>
                </p:cNvSpPr>
                <p:nvPr/>
              </p:nvSpPr>
              <p:spPr bwMode="auto">
                <a:xfrm>
                  <a:off x="17627329" y="4942447"/>
                  <a:ext cx="369012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solidFill>
                        <a:srgbClr val="FF0000"/>
                      </a:solidFill>
                    </a:rPr>
                    <a:t>E</a:t>
                  </a:r>
                  <a:r>
                    <a:rPr lang="en-US" altLang="en-US" baseline="-2500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1408" name="TextBox 756"/>
                <p:cNvSpPr txBox="1">
                  <a:spLocks noChangeArrowheads="1"/>
                </p:cNvSpPr>
                <p:nvPr/>
              </p:nvSpPr>
              <p:spPr bwMode="auto">
                <a:xfrm>
                  <a:off x="17627329" y="5622469"/>
                  <a:ext cx="378630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D</a:t>
                  </a:r>
                  <a:r>
                    <a:rPr lang="en-US" altLang="en-US" baseline="-25000"/>
                    <a:t>1</a:t>
                  </a:r>
                </a:p>
              </p:txBody>
            </p:sp>
            <p:sp>
              <p:nvSpPr>
                <p:cNvPr id="1409" name="TextBox 757"/>
                <p:cNvSpPr txBox="1">
                  <a:spLocks noChangeArrowheads="1"/>
                </p:cNvSpPr>
                <p:nvPr/>
              </p:nvSpPr>
              <p:spPr bwMode="auto">
                <a:xfrm>
                  <a:off x="18137496" y="5622469"/>
                  <a:ext cx="378630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solidFill>
                        <a:srgbClr val="FF0000"/>
                      </a:solidFill>
                    </a:rPr>
                    <a:t>D</a:t>
                  </a:r>
                  <a:r>
                    <a:rPr lang="en-US" altLang="en-US" baseline="-25000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  <p:sp>
              <p:nvSpPr>
                <p:cNvPr id="1410" name="TextBox 758"/>
                <p:cNvSpPr txBox="1">
                  <a:spLocks noChangeArrowheads="1"/>
                </p:cNvSpPr>
                <p:nvPr/>
              </p:nvSpPr>
              <p:spPr bwMode="auto">
                <a:xfrm>
                  <a:off x="18622420" y="5622468"/>
                  <a:ext cx="378630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D</a:t>
                  </a:r>
                  <a:r>
                    <a:rPr lang="en-US" altLang="en-US" baseline="-25000"/>
                    <a:t>3</a:t>
                  </a:r>
                </a:p>
              </p:txBody>
            </p:sp>
            <p:sp>
              <p:nvSpPr>
                <p:cNvPr id="1411" name="TextBox 759"/>
                <p:cNvSpPr txBox="1">
                  <a:spLocks noChangeArrowheads="1"/>
                </p:cNvSpPr>
                <p:nvPr/>
              </p:nvSpPr>
              <p:spPr bwMode="auto">
                <a:xfrm>
                  <a:off x="19344818" y="5622469"/>
                  <a:ext cx="378630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solidFill>
                        <a:srgbClr val="FF0000"/>
                      </a:solidFill>
                    </a:rPr>
                    <a:t>D</a:t>
                  </a:r>
                  <a:r>
                    <a:rPr lang="en-US" altLang="en-US" baseline="-25000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  <p:sp>
              <p:nvSpPr>
                <p:cNvPr id="1412" name="TextBox 760"/>
                <p:cNvSpPr txBox="1">
                  <a:spLocks noChangeArrowheads="1"/>
                </p:cNvSpPr>
                <p:nvPr/>
              </p:nvSpPr>
              <p:spPr bwMode="auto">
                <a:xfrm>
                  <a:off x="19722884" y="5623052"/>
                  <a:ext cx="378630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D</a:t>
                  </a:r>
                  <a:r>
                    <a:rPr lang="en-US" altLang="en-US" baseline="-25000"/>
                    <a:t>5</a:t>
                  </a:r>
                </a:p>
              </p:txBody>
            </p:sp>
            <p:sp>
              <p:nvSpPr>
                <p:cNvPr id="1413" name="TextBox 761"/>
                <p:cNvSpPr txBox="1">
                  <a:spLocks noChangeArrowheads="1"/>
                </p:cNvSpPr>
                <p:nvPr/>
              </p:nvSpPr>
              <p:spPr bwMode="auto">
                <a:xfrm>
                  <a:off x="20120677" y="5622469"/>
                  <a:ext cx="378630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solidFill>
                        <a:srgbClr val="7030A0"/>
                      </a:solidFill>
                    </a:rPr>
                    <a:t>D</a:t>
                  </a:r>
                  <a:r>
                    <a:rPr lang="en-US" altLang="en-US" baseline="-25000">
                      <a:solidFill>
                        <a:srgbClr val="7030A0"/>
                      </a:solidFill>
                    </a:rPr>
                    <a:t>6</a:t>
                  </a:r>
                </a:p>
              </p:txBody>
            </p:sp>
            <p:sp>
              <p:nvSpPr>
                <p:cNvPr id="1414" name="TextBox 762"/>
                <p:cNvSpPr txBox="1">
                  <a:spLocks noChangeArrowheads="1"/>
                </p:cNvSpPr>
                <p:nvPr/>
              </p:nvSpPr>
              <p:spPr bwMode="auto">
                <a:xfrm>
                  <a:off x="20560765" y="5650333"/>
                  <a:ext cx="378630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solidFill>
                        <a:srgbClr val="00B0F0"/>
                      </a:solidFill>
                    </a:rPr>
                    <a:t>D</a:t>
                  </a:r>
                  <a:r>
                    <a:rPr lang="en-US" altLang="en-US" baseline="-25000">
                      <a:solidFill>
                        <a:srgbClr val="00B0F0"/>
                      </a:solidFill>
                    </a:rPr>
                    <a:t>7</a:t>
                  </a:r>
                </a:p>
              </p:txBody>
            </p:sp>
            <p:sp>
              <p:nvSpPr>
                <p:cNvPr id="1415" name="TextBox 763"/>
                <p:cNvSpPr txBox="1">
                  <a:spLocks noChangeArrowheads="1"/>
                </p:cNvSpPr>
                <p:nvPr/>
              </p:nvSpPr>
              <p:spPr bwMode="auto">
                <a:xfrm>
                  <a:off x="21087199" y="5650333"/>
                  <a:ext cx="378630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D</a:t>
                  </a:r>
                  <a:r>
                    <a:rPr lang="en-US" altLang="en-US" baseline="-25000"/>
                    <a:t>8</a:t>
                  </a:r>
                </a:p>
              </p:txBody>
            </p:sp>
            <p:sp>
              <p:nvSpPr>
                <p:cNvPr id="1416" name="TextBox 764"/>
                <p:cNvSpPr txBox="1">
                  <a:spLocks noChangeArrowheads="1"/>
                </p:cNvSpPr>
                <p:nvPr/>
              </p:nvSpPr>
              <p:spPr bwMode="auto">
                <a:xfrm>
                  <a:off x="21430561" y="5650333"/>
                  <a:ext cx="378630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solidFill>
                        <a:srgbClr val="7030A0"/>
                      </a:solidFill>
                    </a:rPr>
                    <a:t>D</a:t>
                  </a:r>
                  <a:r>
                    <a:rPr lang="en-US" altLang="en-US" baseline="-25000">
                      <a:solidFill>
                        <a:srgbClr val="7030A0"/>
                      </a:solidFill>
                    </a:rPr>
                    <a:t>9</a:t>
                  </a:r>
                </a:p>
              </p:txBody>
            </p:sp>
            <p:sp>
              <p:nvSpPr>
                <p:cNvPr id="1417" name="TextBox 765"/>
                <p:cNvSpPr txBox="1">
                  <a:spLocks noChangeArrowheads="1"/>
                </p:cNvSpPr>
                <p:nvPr/>
              </p:nvSpPr>
              <p:spPr bwMode="auto">
                <a:xfrm>
                  <a:off x="21777920" y="5650333"/>
                  <a:ext cx="506895" cy="4152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solidFill>
                        <a:srgbClr val="00B0F0"/>
                      </a:solidFill>
                    </a:rPr>
                    <a:t>D</a:t>
                  </a:r>
                  <a:r>
                    <a:rPr lang="en-US" altLang="en-US" baseline="-25000">
                      <a:solidFill>
                        <a:srgbClr val="00B0F0"/>
                      </a:solidFill>
                    </a:rPr>
                    <a:t>10</a:t>
                  </a:r>
                </a:p>
              </p:txBody>
            </p:sp>
            <p:sp>
              <p:nvSpPr>
                <p:cNvPr id="1418" name="TextBox 766"/>
                <p:cNvSpPr txBox="1">
                  <a:spLocks noChangeArrowheads="1"/>
                </p:cNvSpPr>
                <p:nvPr/>
              </p:nvSpPr>
              <p:spPr bwMode="auto">
                <a:xfrm>
                  <a:off x="22361933" y="5650333"/>
                  <a:ext cx="435632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D</a:t>
                  </a:r>
                  <a:r>
                    <a:rPr lang="en-US" altLang="en-US" baseline="-25000"/>
                    <a:t>11</a:t>
                  </a:r>
                </a:p>
              </p:txBody>
            </p:sp>
            <p:cxnSp>
              <p:nvCxnSpPr>
                <p:cNvPr id="1419" name="Straight Arrow Connector 767"/>
                <p:cNvCxnSpPr>
                  <a:cxnSpLocks noChangeShapeType="1"/>
                  <a:stCxn id="1407" idx="2"/>
                  <a:endCxn id="1409" idx="0"/>
                </p:cNvCxnSpPr>
                <p:nvPr/>
              </p:nvCxnSpPr>
              <p:spPr bwMode="auto">
                <a:xfrm rot="16200000" flipH="1">
                  <a:off x="17906284" y="5201941"/>
                  <a:ext cx="326079" cy="514976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FF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20" name="Straight Arrow Connector 768"/>
                <p:cNvCxnSpPr>
                  <a:cxnSpLocks noChangeShapeType="1"/>
                  <a:stCxn id="1407" idx="2"/>
                  <a:endCxn id="1411" idx="1"/>
                </p:cNvCxnSpPr>
                <p:nvPr/>
              </p:nvCxnSpPr>
              <p:spPr bwMode="auto">
                <a:xfrm rot="16200000" flipH="1">
                  <a:off x="18326801" y="4781423"/>
                  <a:ext cx="503051" cy="1532983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FF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21" name="Straight Arrow Connector 770"/>
                <p:cNvCxnSpPr>
                  <a:cxnSpLocks noChangeShapeType="1"/>
                  <a:stCxn id="1400" idx="2"/>
                  <a:endCxn id="1413" idx="0"/>
                </p:cNvCxnSpPr>
                <p:nvPr/>
              </p:nvCxnSpPr>
              <p:spPr bwMode="auto">
                <a:xfrm rot="16200000" flipH="1">
                  <a:off x="19701258" y="5013735"/>
                  <a:ext cx="329554" cy="887913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7030A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22" name="Straight Arrow Connector 771"/>
                <p:cNvCxnSpPr>
                  <a:cxnSpLocks noChangeShapeType="1"/>
                  <a:stCxn id="1400" idx="2"/>
                  <a:endCxn id="1416" idx="0"/>
                </p:cNvCxnSpPr>
                <p:nvPr/>
              </p:nvCxnSpPr>
              <p:spPr bwMode="auto">
                <a:xfrm rot="16200000" flipH="1">
                  <a:off x="20342268" y="4372725"/>
                  <a:ext cx="357418" cy="2197797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7030A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cxnSp>
          <p:nvCxnSpPr>
            <p:cNvPr id="1398" name="Straight Arrow Connector 735"/>
            <p:cNvCxnSpPr>
              <a:cxnSpLocks noChangeShapeType="1"/>
              <a:stCxn id="1401" idx="2"/>
              <a:endCxn id="1414" idx="0"/>
            </p:cNvCxnSpPr>
            <p:nvPr/>
          </p:nvCxnSpPr>
          <p:spPr bwMode="auto">
            <a:xfrm rot="16200000" flipH="1">
              <a:off x="20435503" y="13274952"/>
              <a:ext cx="785378" cy="559172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9" name="Straight Arrow Connector 736"/>
            <p:cNvCxnSpPr>
              <a:cxnSpLocks noChangeShapeType="1"/>
              <a:stCxn id="1401" idx="2"/>
              <a:endCxn id="1417" idx="0"/>
            </p:cNvCxnSpPr>
            <p:nvPr/>
          </p:nvCxnSpPr>
          <p:spPr bwMode="auto">
            <a:xfrm>
              <a:off x="20548606" y="13161849"/>
              <a:ext cx="1840459" cy="785378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00" name="TextBox 740"/>
            <p:cNvSpPr txBox="1">
              <a:spLocks noChangeArrowheads="1"/>
            </p:cNvSpPr>
            <p:nvPr/>
          </p:nvSpPr>
          <p:spPr bwMode="auto">
            <a:xfrm>
              <a:off x="19595271" y="13235866"/>
              <a:ext cx="369012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7030A0"/>
                  </a:solidFill>
                </a:rPr>
                <a:t>E</a:t>
              </a:r>
              <a:r>
                <a:rPr lang="en-US" altLang="en-US" baseline="-25000">
                  <a:solidFill>
                    <a:srgbClr val="7030A0"/>
                  </a:solidFill>
                </a:rPr>
                <a:t>3</a:t>
              </a:r>
            </a:p>
          </p:txBody>
        </p:sp>
      </p:grpSp>
      <p:sp>
        <p:nvSpPr>
          <p:cNvPr id="1053" name="Text Box 400"/>
          <p:cNvSpPr txBox="1">
            <a:spLocks noChangeArrowheads="1"/>
          </p:cNvSpPr>
          <p:nvPr/>
        </p:nvSpPr>
        <p:spPr bwMode="auto">
          <a:xfrm>
            <a:off x="16696115" y="17775824"/>
            <a:ext cx="744378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182880" rIns="182880" bIns="182880">
            <a:spAutoFit/>
          </a:bodyPr>
          <a:lstStyle>
            <a:lvl1pPr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>
              <a:buFont typeface="Arial" charset="0"/>
              <a:buChar char="•"/>
            </a:pPr>
            <a:r>
              <a:rPr lang="en-US" altLang="en-US" sz="2000" dirty="0"/>
              <a:t> The window moves forward, new detections are added, and old events are output as results.</a:t>
            </a:r>
          </a:p>
        </p:txBody>
      </p:sp>
      <p:grpSp>
        <p:nvGrpSpPr>
          <p:cNvPr id="1054" name="Group 336"/>
          <p:cNvGrpSpPr>
            <a:grpSpLocks/>
          </p:cNvGrpSpPr>
          <p:nvPr/>
        </p:nvGrpSpPr>
        <p:grpSpPr bwMode="auto">
          <a:xfrm>
            <a:off x="16777480" y="18365395"/>
            <a:ext cx="7405687" cy="1555750"/>
            <a:chOff x="16742084" y="16243858"/>
            <a:chExt cx="7405379" cy="1555297"/>
          </a:xfrm>
        </p:grpSpPr>
        <p:grpSp>
          <p:nvGrpSpPr>
            <p:cNvPr id="1365" name="Group 599"/>
            <p:cNvGrpSpPr>
              <a:grpSpLocks/>
            </p:cNvGrpSpPr>
            <p:nvPr/>
          </p:nvGrpSpPr>
          <p:grpSpPr bwMode="auto">
            <a:xfrm>
              <a:off x="17531038" y="16243858"/>
              <a:ext cx="6013505" cy="1555297"/>
              <a:chOff x="17719547" y="6482358"/>
              <a:chExt cx="6013798" cy="1554700"/>
            </a:xfrm>
          </p:grpSpPr>
          <p:sp>
            <p:nvSpPr>
              <p:cNvPr id="1375" name="TextBox 779"/>
              <p:cNvSpPr txBox="1">
                <a:spLocks noChangeArrowheads="1"/>
              </p:cNvSpPr>
              <p:nvPr/>
            </p:nvSpPr>
            <p:spPr bwMode="auto">
              <a:xfrm>
                <a:off x="20376468" y="6482358"/>
                <a:ext cx="369012" cy="353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B0F0"/>
                    </a:solidFill>
                  </a:rPr>
                  <a:t>E</a:t>
                </a:r>
                <a:r>
                  <a:rPr lang="en-US" altLang="en-US" baseline="-25000">
                    <a:solidFill>
                      <a:srgbClr val="00B0F0"/>
                    </a:solidFill>
                  </a:rPr>
                  <a:t>7</a:t>
                </a:r>
              </a:p>
            </p:txBody>
          </p:sp>
          <p:grpSp>
            <p:nvGrpSpPr>
              <p:cNvPr id="1376" name="Group 494"/>
              <p:cNvGrpSpPr>
                <a:grpSpLocks/>
              </p:cNvGrpSpPr>
              <p:nvPr/>
            </p:nvGrpSpPr>
            <p:grpSpPr bwMode="auto">
              <a:xfrm>
                <a:off x="17719547" y="6724024"/>
                <a:ext cx="6013798" cy="1313034"/>
                <a:chOff x="17349481" y="4752678"/>
                <a:chExt cx="6013798" cy="1313034"/>
              </a:xfrm>
            </p:grpSpPr>
            <p:cxnSp>
              <p:nvCxnSpPr>
                <p:cNvPr id="301" name="Straight Arrow Connector 300"/>
                <p:cNvCxnSpPr/>
                <p:nvPr/>
              </p:nvCxnSpPr>
              <p:spPr bwMode="auto">
                <a:xfrm>
                  <a:off x="17349481" y="5472388"/>
                  <a:ext cx="5486439" cy="0"/>
                </a:xfrm>
                <a:prstGeom prst="straightConnector1">
                  <a:avLst/>
                </a:prstGeom>
                <a:ln w="38100">
                  <a:headEnd type="none" w="med" len="med"/>
                  <a:tailEnd type="arrow" w="lg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78" name="Straight Connector 782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9508810" y="5392409"/>
                  <a:ext cx="1223734" cy="0"/>
                </a:xfrm>
                <a:prstGeom prst="line">
                  <a:avLst/>
                </a:prstGeom>
                <a:noFill/>
                <a:ln w="38100" algn="ctr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79" name="Straight Connector 783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1585000" y="5364545"/>
                  <a:ext cx="1223734" cy="0"/>
                </a:xfrm>
                <a:prstGeom prst="line">
                  <a:avLst/>
                </a:prstGeom>
                <a:noFill/>
                <a:ln w="38100" algn="ctr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380" name="TextBox 784"/>
                <p:cNvSpPr txBox="1">
                  <a:spLocks noChangeArrowheads="1"/>
                </p:cNvSpPr>
                <p:nvPr/>
              </p:nvSpPr>
              <p:spPr bwMode="auto">
                <a:xfrm>
                  <a:off x="22840379" y="5296390"/>
                  <a:ext cx="522900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time</a:t>
                  </a:r>
                </a:p>
              </p:txBody>
            </p:sp>
            <p:sp>
              <p:nvSpPr>
                <p:cNvPr id="1381" name="TextBox 785"/>
                <p:cNvSpPr txBox="1">
                  <a:spLocks noChangeArrowheads="1"/>
                </p:cNvSpPr>
                <p:nvPr/>
              </p:nvSpPr>
              <p:spPr bwMode="auto">
                <a:xfrm>
                  <a:off x="17627329" y="4942447"/>
                  <a:ext cx="369012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solidFill>
                        <a:srgbClr val="FF0000"/>
                      </a:solidFill>
                    </a:rPr>
                    <a:t>E</a:t>
                  </a:r>
                  <a:r>
                    <a:rPr lang="en-US" altLang="en-US" baseline="-2500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1382" name="TextBox 786"/>
                <p:cNvSpPr txBox="1">
                  <a:spLocks noChangeArrowheads="1"/>
                </p:cNvSpPr>
                <p:nvPr/>
              </p:nvSpPr>
              <p:spPr bwMode="auto">
                <a:xfrm>
                  <a:off x="17627329" y="5622469"/>
                  <a:ext cx="378630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D</a:t>
                  </a:r>
                  <a:r>
                    <a:rPr lang="en-US" altLang="en-US" baseline="-25000"/>
                    <a:t>1</a:t>
                  </a:r>
                </a:p>
              </p:txBody>
            </p:sp>
            <p:sp>
              <p:nvSpPr>
                <p:cNvPr id="1383" name="TextBox 787"/>
                <p:cNvSpPr txBox="1">
                  <a:spLocks noChangeArrowheads="1"/>
                </p:cNvSpPr>
                <p:nvPr/>
              </p:nvSpPr>
              <p:spPr bwMode="auto">
                <a:xfrm>
                  <a:off x="18137496" y="5622469"/>
                  <a:ext cx="378630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solidFill>
                        <a:srgbClr val="FF0000"/>
                      </a:solidFill>
                    </a:rPr>
                    <a:t>D</a:t>
                  </a:r>
                  <a:r>
                    <a:rPr lang="en-US" altLang="en-US" baseline="-25000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  <p:sp>
              <p:nvSpPr>
                <p:cNvPr id="1384" name="TextBox 788"/>
                <p:cNvSpPr txBox="1">
                  <a:spLocks noChangeArrowheads="1"/>
                </p:cNvSpPr>
                <p:nvPr/>
              </p:nvSpPr>
              <p:spPr bwMode="auto">
                <a:xfrm>
                  <a:off x="18622420" y="5622468"/>
                  <a:ext cx="378630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D</a:t>
                  </a:r>
                  <a:r>
                    <a:rPr lang="en-US" altLang="en-US" baseline="-25000"/>
                    <a:t>3</a:t>
                  </a:r>
                </a:p>
              </p:txBody>
            </p:sp>
            <p:sp>
              <p:nvSpPr>
                <p:cNvPr id="1385" name="TextBox 789"/>
                <p:cNvSpPr txBox="1">
                  <a:spLocks noChangeArrowheads="1"/>
                </p:cNvSpPr>
                <p:nvPr/>
              </p:nvSpPr>
              <p:spPr bwMode="auto">
                <a:xfrm>
                  <a:off x="19344818" y="5622469"/>
                  <a:ext cx="378630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dirty="0">
                      <a:solidFill>
                        <a:srgbClr val="FF0000"/>
                      </a:solidFill>
                    </a:rPr>
                    <a:t>D</a:t>
                  </a:r>
                  <a:r>
                    <a:rPr lang="en-US" altLang="en-US" baseline="-25000" dirty="0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  <p:sp>
              <p:nvSpPr>
                <p:cNvPr id="1386" name="TextBox 790"/>
                <p:cNvSpPr txBox="1">
                  <a:spLocks noChangeArrowheads="1"/>
                </p:cNvSpPr>
                <p:nvPr/>
              </p:nvSpPr>
              <p:spPr bwMode="auto">
                <a:xfrm>
                  <a:off x="19681938" y="5650333"/>
                  <a:ext cx="378630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D</a:t>
                  </a:r>
                  <a:r>
                    <a:rPr lang="en-US" altLang="en-US" baseline="-25000"/>
                    <a:t>5</a:t>
                  </a:r>
                </a:p>
              </p:txBody>
            </p:sp>
            <p:sp>
              <p:nvSpPr>
                <p:cNvPr id="1387" name="TextBox 791"/>
                <p:cNvSpPr txBox="1">
                  <a:spLocks noChangeArrowheads="1"/>
                </p:cNvSpPr>
                <p:nvPr/>
              </p:nvSpPr>
              <p:spPr bwMode="auto">
                <a:xfrm>
                  <a:off x="20120677" y="5622469"/>
                  <a:ext cx="378630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solidFill>
                        <a:srgbClr val="7030A0"/>
                      </a:solidFill>
                    </a:rPr>
                    <a:t>D</a:t>
                  </a:r>
                  <a:r>
                    <a:rPr lang="en-US" altLang="en-US" baseline="-25000">
                      <a:solidFill>
                        <a:srgbClr val="7030A0"/>
                      </a:solidFill>
                    </a:rPr>
                    <a:t>6</a:t>
                  </a:r>
                </a:p>
              </p:txBody>
            </p:sp>
            <p:sp>
              <p:nvSpPr>
                <p:cNvPr id="1388" name="TextBox 792"/>
                <p:cNvSpPr txBox="1">
                  <a:spLocks noChangeArrowheads="1"/>
                </p:cNvSpPr>
                <p:nvPr/>
              </p:nvSpPr>
              <p:spPr bwMode="auto">
                <a:xfrm>
                  <a:off x="20560765" y="5650333"/>
                  <a:ext cx="378630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solidFill>
                        <a:srgbClr val="00B0F0"/>
                      </a:solidFill>
                    </a:rPr>
                    <a:t>D</a:t>
                  </a:r>
                  <a:r>
                    <a:rPr lang="en-US" altLang="en-US" baseline="-25000">
                      <a:solidFill>
                        <a:srgbClr val="00B0F0"/>
                      </a:solidFill>
                    </a:rPr>
                    <a:t>7</a:t>
                  </a:r>
                </a:p>
              </p:txBody>
            </p:sp>
            <p:sp>
              <p:nvSpPr>
                <p:cNvPr id="1389" name="TextBox 793"/>
                <p:cNvSpPr txBox="1">
                  <a:spLocks noChangeArrowheads="1"/>
                </p:cNvSpPr>
                <p:nvPr/>
              </p:nvSpPr>
              <p:spPr bwMode="auto">
                <a:xfrm>
                  <a:off x="21087199" y="5650333"/>
                  <a:ext cx="378630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D</a:t>
                  </a:r>
                  <a:r>
                    <a:rPr lang="en-US" altLang="en-US" baseline="-25000"/>
                    <a:t>8</a:t>
                  </a:r>
                </a:p>
              </p:txBody>
            </p:sp>
            <p:sp>
              <p:nvSpPr>
                <p:cNvPr id="1390" name="TextBox 794"/>
                <p:cNvSpPr txBox="1">
                  <a:spLocks noChangeArrowheads="1"/>
                </p:cNvSpPr>
                <p:nvPr/>
              </p:nvSpPr>
              <p:spPr bwMode="auto">
                <a:xfrm>
                  <a:off x="21430561" y="5650333"/>
                  <a:ext cx="378630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solidFill>
                        <a:srgbClr val="7030A0"/>
                      </a:solidFill>
                    </a:rPr>
                    <a:t>D</a:t>
                  </a:r>
                  <a:r>
                    <a:rPr lang="en-US" altLang="en-US" baseline="-25000">
                      <a:solidFill>
                        <a:srgbClr val="7030A0"/>
                      </a:solidFill>
                    </a:rPr>
                    <a:t>9</a:t>
                  </a:r>
                </a:p>
              </p:txBody>
            </p:sp>
            <p:sp>
              <p:nvSpPr>
                <p:cNvPr id="1391" name="TextBox 795"/>
                <p:cNvSpPr txBox="1">
                  <a:spLocks noChangeArrowheads="1"/>
                </p:cNvSpPr>
                <p:nvPr/>
              </p:nvSpPr>
              <p:spPr bwMode="auto">
                <a:xfrm>
                  <a:off x="21777931" y="5650333"/>
                  <a:ext cx="506874" cy="4153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solidFill>
                        <a:srgbClr val="00B0F0"/>
                      </a:solidFill>
                    </a:rPr>
                    <a:t>D</a:t>
                  </a:r>
                  <a:r>
                    <a:rPr lang="en-US" altLang="en-US" baseline="-25000">
                      <a:solidFill>
                        <a:srgbClr val="00B0F0"/>
                      </a:solidFill>
                    </a:rPr>
                    <a:t>10</a:t>
                  </a:r>
                </a:p>
              </p:txBody>
            </p:sp>
            <p:sp>
              <p:nvSpPr>
                <p:cNvPr id="1392" name="TextBox 796"/>
                <p:cNvSpPr txBox="1">
                  <a:spLocks noChangeArrowheads="1"/>
                </p:cNvSpPr>
                <p:nvPr/>
              </p:nvSpPr>
              <p:spPr bwMode="auto">
                <a:xfrm>
                  <a:off x="22361933" y="5650333"/>
                  <a:ext cx="435632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D</a:t>
                  </a:r>
                  <a:r>
                    <a:rPr lang="en-US" altLang="en-US" baseline="-25000"/>
                    <a:t>11</a:t>
                  </a:r>
                </a:p>
              </p:txBody>
            </p:sp>
            <p:cxnSp>
              <p:nvCxnSpPr>
                <p:cNvPr id="1393" name="Straight Arrow Connector 797"/>
                <p:cNvCxnSpPr>
                  <a:cxnSpLocks noChangeShapeType="1"/>
                  <a:stCxn id="1381" idx="2"/>
                  <a:endCxn id="1383" idx="0"/>
                </p:cNvCxnSpPr>
                <p:nvPr/>
              </p:nvCxnSpPr>
              <p:spPr bwMode="auto">
                <a:xfrm rot="16200000" flipH="1">
                  <a:off x="17906284" y="5201941"/>
                  <a:ext cx="326079" cy="514976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FF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94" name="Straight Arrow Connector 798"/>
                <p:cNvCxnSpPr>
                  <a:cxnSpLocks noChangeShapeType="1"/>
                  <a:stCxn id="1381" idx="2"/>
                  <a:endCxn id="1385" idx="1"/>
                </p:cNvCxnSpPr>
                <p:nvPr/>
              </p:nvCxnSpPr>
              <p:spPr bwMode="auto">
                <a:xfrm rot="16200000" flipH="1">
                  <a:off x="18326801" y="4781423"/>
                  <a:ext cx="503051" cy="1532983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FF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95" name="Straight Arrow Connector 799"/>
                <p:cNvCxnSpPr>
                  <a:cxnSpLocks noChangeShapeType="1"/>
                  <a:endCxn id="1387" idx="0"/>
                </p:cNvCxnSpPr>
                <p:nvPr/>
              </p:nvCxnSpPr>
              <p:spPr bwMode="auto">
                <a:xfrm rot="16200000" flipH="1">
                  <a:off x="19701258" y="5013735"/>
                  <a:ext cx="329554" cy="887913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7030A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96" name="Straight Arrow Connector 800"/>
                <p:cNvCxnSpPr>
                  <a:cxnSpLocks noChangeShapeType="1"/>
                  <a:endCxn id="1390" idx="0"/>
                </p:cNvCxnSpPr>
                <p:nvPr/>
              </p:nvCxnSpPr>
              <p:spPr bwMode="auto">
                <a:xfrm rot="16200000" flipH="1">
                  <a:off x="20342268" y="4372725"/>
                  <a:ext cx="357418" cy="2197797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7030A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1366" name="TextBox 811"/>
            <p:cNvSpPr txBox="1">
              <a:spLocks noChangeArrowheads="1"/>
            </p:cNvSpPr>
            <p:nvPr/>
          </p:nvSpPr>
          <p:spPr bwMode="auto">
            <a:xfrm>
              <a:off x="22610082" y="16509084"/>
              <a:ext cx="1406525" cy="354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en-US"/>
                <a:t>New detections</a:t>
              </a:r>
            </a:p>
          </p:txBody>
        </p:sp>
        <p:grpSp>
          <p:nvGrpSpPr>
            <p:cNvPr id="1367" name="Group 335"/>
            <p:cNvGrpSpPr>
              <a:grpSpLocks/>
            </p:cNvGrpSpPr>
            <p:nvPr/>
          </p:nvGrpSpPr>
          <p:grpSpPr bwMode="auto">
            <a:xfrm>
              <a:off x="16742084" y="16707555"/>
              <a:ext cx="7405379" cy="1089025"/>
              <a:chOff x="16742084" y="16707555"/>
              <a:chExt cx="7405379" cy="1089025"/>
            </a:xfrm>
          </p:grpSpPr>
          <p:sp>
            <p:nvSpPr>
              <p:cNvPr id="1368" name="TextBox 808"/>
              <p:cNvSpPr txBox="1">
                <a:spLocks noChangeArrowheads="1"/>
              </p:cNvSpPr>
              <p:nvPr/>
            </p:nvSpPr>
            <p:spPr bwMode="auto">
              <a:xfrm>
                <a:off x="23002875" y="17373048"/>
                <a:ext cx="444500" cy="354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D</a:t>
                </a:r>
                <a:r>
                  <a:rPr lang="en-US" altLang="en-US" baseline="-25000"/>
                  <a:t>12</a:t>
                </a:r>
              </a:p>
            </p:txBody>
          </p:sp>
          <p:sp>
            <p:nvSpPr>
              <p:cNvPr id="1369" name="TextBox 809"/>
              <p:cNvSpPr txBox="1">
                <a:spLocks noChangeArrowheads="1"/>
              </p:cNvSpPr>
              <p:nvPr/>
            </p:nvSpPr>
            <p:spPr bwMode="auto">
              <a:xfrm>
                <a:off x="23641050" y="17373048"/>
                <a:ext cx="444500" cy="354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D</a:t>
                </a:r>
                <a:r>
                  <a:rPr lang="en-US" altLang="en-US" baseline="-25000"/>
                  <a:t>13</a:t>
                </a:r>
              </a:p>
            </p:txBody>
          </p:sp>
          <p:sp>
            <p:nvSpPr>
              <p:cNvPr id="1370" name="Oval 810"/>
              <p:cNvSpPr>
                <a:spLocks noChangeArrowheads="1"/>
              </p:cNvSpPr>
              <p:nvPr/>
            </p:nvSpPr>
            <p:spPr bwMode="auto">
              <a:xfrm>
                <a:off x="23002875" y="17415580"/>
                <a:ext cx="1144588" cy="381000"/>
              </a:xfrm>
              <a:prstGeom prst="ellips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defTabSz="250825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 defTabSz="250825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 defTabSz="250825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 defTabSz="250825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 defTabSz="250825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algn="ctr" defTabSz="25082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algn="ctr" defTabSz="25082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algn="ctr" defTabSz="25082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algn="ctr" defTabSz="25082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cxnSp>
            <p:nvCxnSpPr>
              <p:cNvPr id="1371" name="Straight Arrow Connector 813"/>
              <p:cNvCxnSpPr>
                <a:cxnSpLocks noChangeShapeType="1"/>
              </p:cNvCxnSpPr>
              <p:nvPr/>
            </p:nvCxnSpPr>
            <p:spPr bwMode="auto">
              <a:xfrm rot="16200000" flipV="1">
                <a:off x="23279894" y="17058557"/>
                <a:ext cx="515938" cy="98425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72" name="Oval 802"/>
              <p:cNvSpPr>
                <a:spLocks noChangeArrowheads="1"/>
              </p:cNvSpPr>
              <p:nvPr/>
            </p:nvSpPr>
            <p:spPr bwMode="auto">
              <a:xfrm>
                <a:off x="17806988" y="16707555"/>
                <a:ext cx="422275" cy="350837"/>
              </a:xfrm>
              <a:prstGeom prst="ellips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defTabSz="250825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 defTabSz="250825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 defTabSz="250825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 defTabSz="250825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 defTabSz="250825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algn="ctr" defTabSz="25082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algn="ctr" defTabSz="25082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algn="ctr" defTabSz="25082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algn="ctr" defTabSz="25082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73" name="TextBox 803"/>
              <p:cNvSpPr txBox="1">
                <a:spLocks noChangeArrowheads="1"/>
              </p:cNvSpPr>
              <p:nvPr/>
            </p:nvSpPr>
            <p:spPr bwMode="auto">
              <a:xfrm>
                <a:off x="16742084" y="16761530"/>
                <a:ext cx="720725" cy="354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Output</a:t>
                </a:r>
              </a:p>
            </p:txBody>
          </p:sp>
          <p:cxnSp>
            <p:nvCxnSpPr>
              <p:cNvPr id="1374" name="Straight Arrow Connector 805"/>
              <p:cNvCxnSpPr>
                <a:cxnSpLocks noChangeShapeType="1"/>
                <a:stCxn id="1372" idx="2"/>
                <a:endCxn id="1373" idx="3"/>
              </p:cNvCxnSpPr>
              <p:nvPr/>
            </p:nvCxnSpPr>
            <p:spPr bwMode="auto">
              <a:xfrm flipH="1">
                <a:off x="17462809" y="16882974"/>
                <a:ext cx="344179" cy="55562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1" name="Text Placeholder 11"/>
          <p:cNvSpPr txBox="1">
            <a:spLocks/>
          </p:cNvSpPr>
          <p:nvPr/>
        </p:nvSpPr>
        <p:spPr>
          <a:xfrm>
            <a:off x="24806275" y="4378325"/>
            <a:ext cx="7481888" cy="32778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44475" indent="-244475" algn="l" defTabSz="652463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300" kern="0" dirty="0"/>
              <a:t>We </a:t>
            </a:r>
            <a:r>
              <a:rPr lang="en-US" sz="2300" kern="0" dirty="0" smtClean="0"/>
              <a:t>trained the NET-VISA model using data from Sep-Dec 2008.</a:t>
            </a:r>
          </a:p>
          <a:p>
            <a:pPr marL="244475" indent="-244475" algn="l" defTabSz="652463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300" kern="0" dirty="0" smtClean="0"/>
              <a:t>Evaluated on all of 2009.</a:t>
            </a:r>
          </a:p>
          <a:p>
            <a:pPr marL="244475" indent="-244475" algn="l" defTabSz="652463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300" kern="0" dirty="0" smtClean="0"/>
              <a:t>When matching with LEB as the reference bulletin we look for 2 defining arrivals that match. </a:t>
            </a:r>
          </a:p>
          <a:p>
            <a:pPr marL="244475" indent="-244475" algn="l" defTabSz="652463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300" kern="0" dirty="0" smtClean="0"/>
              <a:t>When matching with ISC as the reference bulletin we look for events within 5 degrees and 50 seconds.</a:t>
            </a:r>
          </a:p>
          <a:p>
            <a:pPr marL="244475" indent="-244475" algn="l" defTabSz="652463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300" b="1" kern="0" dirty="0" smtClean="0"/>
              <a:t>Overlap</a:t>
            </a:r>
            <a:r>
              <a:rPr lang="en-US" sz="2300" kern="0" dirty="0" smtClean="0"/>
              <a:t> percentage of reference events that match.</a:t>
            </a:r>
          </a:p>
          <a:p>
            <a:pPr marL="244475" indent="-244475" algn="l" defTabSz="652463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300" b="1" kern="0" dirty="0" smtClean="0"/>
              <a:t>Inconsistency</a:t>
            </a:r>
            <a:r>
              <a:rPr lang="en-US" sz="2300" kern="0" dirty="0" smtClean="0"/>
              <a:t> percentage of test events that don’t match</a:t>
            </a:r>
          </a:p>
        </p:txBody>
      </p:sp>
      <p:sp>
        <p:nvSpPr>
          <p:cNvPr id="1124" name="Text Box 364"/>
          <p:cNvSpPr txBox="1">
            <a:spLocks noChangeArrowheads="1"/>
          </p:cNvSpPr>
          <p:nvPr/>
        </p:nvSpPr>
        <p:spPr bwMode="auto">
          <a:xfrm>
            <a:off x="479425" y="16221976"/>
            <a:ext cx="7481888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182880" rIns="182880" bIns="182880">
            <a:spAutoFit/>
          </a:bodyPr>
          <a:lstStyle>
            <a:lvl1pPr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 eaLnBrk="1" hangingPunct="1">
              <a:buFont typeface="Arial" charset="0"/>
              <a:buChar char="•"/>
            </a:pPr>
            <a:r>
              <a:rPr lang="en-US" altLang="en-US" sz="2400" dirty="0"/>
              <a:t> Unlike SEL3, which processes the data in stages, we propose a single vertically integrated probability model that is empirically estimated and includes seismic knowledge as prior information.</a:t>
            </a:r>
          </a:p>
        </p:txBody>
      </p:sp>
      <p:grpSp>
        <p:nvGrpSpPr>
          <p:cNvPr id="1125" name="Group 182"/>
          <p:cNvGrpSpPr>
            <a:grpSpLocks/>
          </p:cNvGrpSpPr>
          <p:nvPr/>
        </p:nvGrpSpPr>
        <p:grpSpPr bwMode="auto">
          <a:xfrm>
            <a:off x="869949" y="17579852"/>
            <a:ext cx="7019925" cy="3884322"/>
            <a:chOff x="0" y="1295400"/>
            <a:chExt cx="9177587" cy="5334005"/>
          </a:xfrm>
        </p:grpSpPr>
        <p:sp>
          <p:nvSpPr>
            <p:cNvPr id="1327" name="Text Box 3"/>
            <p:cNvSpPr txBox="1">
              <a:spLocks noChangeArrowheads="1"/>
            </p:cNvSpPr>
            <p:nvPr/>
          </p:nvSpPr>
          <p:spPr bwMode="auto">
            <a:xfrm>
              <a:off x="2286000" y="2743200"/>
              <a:ext cx="1571084" cy="459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C30004"/>
                  </a:solidFill>
                </a:rPr>
                <a:t>Travel times</a:t>
              </a:r>
            </a:p>
          </p:txBody>
        </p:sp>
        <p:sp>
          <p:nvSpPr>
            <p:cNvPr id="1328" name="Text Box 5"/>
            <p:cNvSpPr txBox="1">
              <a:spLocks noChangeArrowheads="1"/>
            </p:cNvSpPr>
            <p:nvPr/>
          </p:nvSpPr>
          <p:spPr bwMode="auto">
            <a:xfrm>
              <a:off x="4571999" y="2743200"/>
              <a:ext cx="1571084" cy="459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</a:rPr>
                <a:t>Travel times</a:t>
              </a:r>
            </a:p>
          </p:txBody>
        </p:sp>
        <p:sp>
          <p:nvSpPr>
            <p:cNvPr id="1329" name="Line 30"/>
            <p:cNvSpPr>
              <a:spLocks noChangeShapeType="1"/>
            </p:cNvSpPr>
            <p:nvPr/>
          </p:nvSpPr>
          <p:spPr bwMode="auto">
            <a:xfrm flipH="1">
              <a:off x="990600" y="1676400"/>
              <a:ext cx="1066800" cy="1600200"/>
            </a:xfrm>
            <a:prstGeom prst="line">
              <a:avLst/>
            </a:prstGeom>
            <a:noFill/>
            <a:ln w="38100">
              <a:solidFill>
                <a:srgbClr val="C3000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0" name="Line 31"/>
            <p:cNvSpPr>
              <a:spLocks noChangeShapeType="1"/>
            </p:cNvSpPr>
            <p:nvPr/>
          </p:nvSpPr>
          <p:spPr bwMode="auto">
            <a:xfrm>
              <a:off x="2057400" y="1676400"/>
              <a:ext cx="1143000" cy="1066800"/>
            </a:xfrm>
            <a:prstGeom prst="line">
              <a:avLst/>
            </a:prstGeom>
            <a:noFill/>
            <a:ln w="38100">
              <a:solidFill>
                <a:srgbClr val="C3000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" name="Line 32"/>
            <p:cNvSpPr>
              <a:spLocks noChangeShapeType="1"/>
            </p:cNvSpPr>
            <p:nvPr/>
          </p:nvSpPr>
          <p:spPr bwMode="auto">
            <a:xfrm>
              <a:off x="1143000" y="4038600"/>
              <a:ext cx="762000" cy="9144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" name="Line 33"/>
            <p:cNvSpPr>
              <a:spLocks noChangeShapeType="1"/>
            </p:cNvSpPr>
            <p:nvPr/>
          </p:nvSpPr>
          <p:spPr bwMode="auto">
            <a:xfrm>
              <a:off x="2057400" y="1676400"/>
              <a:ext cx="304800" cy="3124200"/>
            </a:xfrm>
            <a:prstGeom prst="line">
              <a:avLst/>
            </a:prstGeom>
            <a:noFill/>
            <a:ln w="38100">
              <a:solidFill>
                <a:srgbClr val="C3000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" name="Line 34"/>
            <p:cNvSpPr>
              <a:spLocks noChangeShapeType="1"/>
            </p:cNvSpPr>
            <p:nvPr/>
          </p:nvSpPr>
          <p:spPr bwMode="auto">
            <a:xfrm flipH="1">
              <a:off x="3276600" y="3200400"/>
              <a:ext cx="2209800" cy="17526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" name="Line 35"/>
            <p:cNvSpPr>
              <a:spLocks noChangeShapeType="1"/>
            </p:cNvSpPr>
            <p:nvPr/>
          </p:nvSpPr>
          <p:spPr bwMode="auto">
            <a:xfrm>
              <a:off x="5486400" y="3200400"/>
              <a:ext cx="685800" cy="21336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" name="Line 36"/>
            <p:cNvSpPr>
              <a:spLocks noChangeShapeType="1"/>
            </p:cNvSpPr>
            <p:nvPr/>
          </p:nvSpPr>
          <p:spPr bwMode="auto">
            <a:xfrm flipH="1">
              <a:off x="5638800" y="1676400"/>
              <a:ext cx="1371600" cy="10668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" name="Line 37"/>
            <p:cNvSpPr>
              <a:spLocks noChangeShapeType="1"/>
            </p:cNvSpPr>
            <p:nvPr/>
          </p:nvSpPr>
          <p:spPr bwMode="auto">
            <a:xfrm>
              <a:off x="7010400" y="1676400"/>
              <a:ext cx="609600" cy="16764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" name="Line 41"/>
            <p:cNvSpPr>
              <a:spLocks noChangeShapeType="1"/>
            </p:cNvSpPr>
            <p:nvPr/>
          </p:nvSpPr>
          <p:spPr bwMode="auto">
            <a:xfrm flipH="1">
              <a:off x="6477000" y="1676400"/>
              <a:ext cx="533400" cy="35814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" name="Line 44"/>
            <p:cNvSpPr>
              <a:spLocks noChangeShapeType="1"/>
            </p:cNvSpPr>
            <p:nvPr/>
          </p:nvSpPr>
          <p:spPr bwMode="auto">
            <a:xfrm flipH="1">
              <a:off x="2819400" y="3200400"/>
              <a:ext cx="381000" cy="1600200"/>
            </a:xfrm>
            <a:prstGeom prst="line">
              <a:avLst/>
            </a:prstGeom>
            <a:noFill/>
            <a:ln w="38100">
              <a:solidFill>
                <a:srgbClr val="C3000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" name="Line 45"/>
            <p:cNvSpPr>
              <a:spLocks noChangeShapeType="1"/>
            </p:cNvSpPr>
            <p:nvPr/>
          </p:nvSpPr>
          <p:spPr bwMode="auto">
            <a:xfrm>
              <a:off x="3200400" y="3200400"/>
              <a:ext cx="2438400" cy="2057400"/>
            </a:xfrm>
            <a:prstGeom prst="line">
              <a:avLst/>
            </a:prstGeom>
            <a:noFill/>
            <a:ln w="38100">
              <a:solidFill>
                <a:srgbClr val="C3000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0" name="Line 46"/>
            <p:cNvSpPr>
              <a:spLocks noChangeShapeType="1"/>
            </p:cNvSpPr>
            <p:nvPr/>
          </p:nvSpPr>
          <p:spPr bwMode="auto">
            <a:xfrm>
              <a:off x="838200" y="4876800"/>
              <a:ext cx="99060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" name="Line 47"/>
            <p:cNvSpPr>
              <a:spLocks noChangeShapeType="1"/>
            </p:cNvSpPr>
            <p:nvPr/>
          </p:nvSpPr>
          <p:spPr bwMode="auto">
            <a:xfrm flipH="1">
              <a:off x="6705600" y="4038600"/>
              <a:ext cx="990600" cy="13716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" name="Line 48"/>
            <p:cNvSpPr>
              <a:spLocks noChangeShapeType="1"/>
            </p:cNvSpPr>
            <p:nvPr/>
          </p:nvSpPr>
          <p:spPr bwMode="auto">
            <a:xfrm flipH="1">
              <a:off x="7086600" y="5257800"/>
              <a:ext cx="91440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" name="TextBox 201"/>
            <p:cNvSpPr txBox="1">
              <a:spLocks noChangeArrowheads="1"/>
            </p:cNvSpPr>
            <p:nvPr/>
          </p:nvSpPr>
          <p:spPr bwMode="auto">
            <a:xfrm>
              <a:off x="1219200" y="1295400"/>
              <a:ext cx="1800896" cy="459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C00000"/>
                  </a:solidFill>
                </a:rPr>
                <a:t>Seismic Event</a:t>
              </a:r>
            </a:p>
          </p:txBody>
        </p:sp>
        <p:sp>
          <p:nvSpPr>
            <p:cNvPr id="1344" name="TextBox 202"/>
            <p:cNvSpPr txBox="1">
              <a:spLocks noChangeArrowheads="1"/>
            </p:cNvSpPr>
            <p:nvPr/>
          </p:nvSpPr>
          <p:spPr bwMode="auto">
            <a:xfrm>
              <a:off x="6248400" y="1295400"/>
              <a:ext cx="1800896" cy="459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70C0"/>
                  </a:solidFill>
                </a:rPr>
                <a:t>Seismic Event</a:t>
              </a:r>
            </a:p>
          </p:txBody>
        </p:sp>
        <p:grpSp>
          <p:nvGrpSpPr>
            <p:cNvPr id="1345" name="Group 8"/>
            <p:cNvGrpSpPr>
              <a:grpSpLocks/>
            </p:cNvGrpSpPr>
            <p:nvPr/>
          </p:nvGrpSpPr>
          <p:grpSpPr bwMode="auto">
            <a:xfrm>
              <a:off x="1536700" y="4800604"/>
              <a:ext cx="2197100" cy="1371601"/>
              <a:chOff x="440" y="3264"/>
              <a:chExt cx="1384" cy="864"/>
            </a:xfrm>
          </p:grpSpPr>
          <p:sp>
            <p:nvSpPr>
              <p:cNvPr id="1358" name="Text Box 9"/>
              <p:cNvSpPr txBox="1">
                <a:spLocks noChangeArrowheads="1"/>
              </p:cNvSpPr>
              <p:nvPr/>
            </p:nvSpPr>
            <p:spPr bwMode="auto">
              <a:xfrm>
                <a:off x="440" y="3264"/>
                <a:ext cx="1320" cy="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 eaLnBrk="1" hangingPunct="1"/>
                <a:r>
                  <a:rPr lang="en-US" altLang="en-US" sz="1800" dirty="0"/>
                  <a:t>Station 1</a:t>
                </a:r>
              </a:p>
              <a:p>
                <a:pPr eaLnBrk="1" hangingPunct="1"/>
                <a:r>
                  <a:rPr lang="en-US" altLang="en-US" sz="1800" dirty="0" err="1" smtClean="0"/>
                  <a:t>Detections+coda</a:t>
                </a:r>
                <a:endParaRPr lang="en-US" altLang="en-US" sz="1800" dirty="0"/>
              </a:p>
            </p:txBody>
          </p:sp>
          <p:grpSp>
            <p:nvGrpSpPr>
              <p:cNvPr id="1359" name="Group 10"/>
              <p:cNvGrpSpPr>
                <a:grpSpLocks/>
              </p:cNvGrpSpPr>
              <p:nvPr/>
            </p:nvGrpSpPr>
            <p:grpSpPr bwMode="auto">
              <a:xfrm>
                <a:off x="528" y="3840"/>
                <a:ext cx="1296" cy="288"/>
                <a:chOff x="528" y="3840"/>
                <a:chExt cx="1296" cy="288"/>
              </a:xfrm>
            </p:grpSpPr>
            <p:sp>
              <p:nvSpPr>
                <p:cNvPr id="1360" name="Line 11"/>
                <p:cNvSpPr>
                  <a:spLocks noChangeShapeType="1"/>
                </p:cNvSpPr>
                <p:nvPr/>
              </p:nvSpPr>
              <p:spPr bwMode="auto">
                <a:xfrm>
                  <a:off x="528" y="4128"/>
                  <a:ext cx="12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1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768" y="3984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2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912" y="4032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3" name="Line 14"/>
                <p:cNvSpPr>
                  <a:spLocks noChangeShapeType="1"/>
                </p:cNvSpPr>
                <p:nvPr/>
              </p:nvSpPr>
              <p:spPr bwMode="auto">
                <a:xfrm>
                  <a:off x="1344" y="3840"/>
                  <a:ext cx="0" cy="288"/>
                </a:xfrm>
                <a:prstGeom prst="line">
                  <a:avLst/>
                </a:prstGeom>
                <a:noFill/>
                <a:ln w="57150">
                  <a:solidFill>
                    <a:srgbClr val="C3000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4" name="Line 15"/>
                <p:cNvSpPr>
                  <a:spLocks noChangeShapeType="1"/>
                </p:cNvSpPr>
                <p:nvPr/>
              </p:nvSpPr>
              <p:spPr bwMode="auto">
                <a:xfrm>
                  <a:off x="1392" y="4032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46" name="TextBox 204"/>
            <p:cNvSpPr txBox="1">
              <a:spLocks noChangeArrowheads="1"/>
            </p:cNvSpPr>
            <p:nvPr/>
          </p:nvSpPr>
          <p:spPr bwMode="auto">
            <a:xfrm>
              <a:off x="0" y="4343400"/>
              <a:ext cx="1215322" cy="80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Station 1</a:t>
              </a:r>
            </a:p>
            <a:p>
              <a:pPr eaLnBrk="1" hangingPunct="1"/>
              <a:r>
                <a:rPr lang="en-US" altLang="en-US" sz="1800"/>
                <a:t>noise</a:t>
              </a:r>
            </a:p>
          </p:txBody>
        </p:sp>
        <p:grpSp>
          <p:nvGrpSpPr>
            <p:cNvPr id="1347" name="Group 93"/>
            <p:cNvGrpSpPr>
              <a:grpSpLocks/>
            </p:cNvGrpSpPr>
            <p:nvPr/>
          </p:nvGrpSpPr>
          <p:grpSpPr bwMode="auto">
            <a:xfrm>
              <a:off x="5192713" y="5257804"/>
              <a:ext cx="2274888" cy="1371601"/>
              <a:chOff x="2023" y="3264"/>
              <a:chExt cx="1433" cy="864"/>
            </a:xfrm>
          </p:grpSpPr>
          <p:sp>
            <p:nvSpPr>
              <p:cNvPr id="1351" name="Text Box 23"/>
              <p:cNvSpPr txBox="1">
                <a:spLocks noChangeArrowheads="1"/>
              </p:cNvSpPr>
              <p:nvPr/>
            </p:nvSpPr>
            <p:spPr bwMode="auto">
              <a:xfrm>
                <a:off x="2023" y="3264"/>
                <a:ext cx="1320" cy="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 eaLnBrk="1" hangingPunct="1"/>
                <a:r>
                  <a:rPr lang="en-US" altLang="en-US" sz="1800" dirty="0"/>
                  <a:t>Station 2</a:t>
                </a:r>
              </a:p>
              <a:p>
                <a:pPr eaLnBrk="1" hangingPunct="1"/>
                <a:r>
                  <a:rPr lang="en-US" altLang="en-US" sz="1800" dirty="0" err="1" smtClean="0"/>
                  <a:t>Detections+coda</a:t>
                </a:r>
                <a:endParaRPr lang="en-US" altLang="en-US" sz="1800" dirty="0"/>
              </a:p>
            </p:txBody>
          </p:sp>
          <p:grpSp>
            <p:nvGrpSpPr>
              <p:cNvPr id="1352" name="Group 24"/>
              <p:cNvGrpSpPr>
                <a:grpSpLocks/>
              </p:cNvGrpSpPr>
              <p:nvPr/>
            </p:nvGrpSpPr>
            <p:grpSpPr bwMode="auto">
              <a:xfrm>
                <a:off x="2160" y="3840"/>
                <a:ext cx="1296" cy="288"/>
                <a:chOff x="2160" y="3840"/>
                <a:chExt cx="1296" cy="288"/>
              </a:xfrm>
            </p:grpSpPr>
            <p:sp>
              <p:nvSpPr>
                <p:cNvPr id="1353" name="Line 25"/>
                <p:cNvSpPr>
                  <a:spLocks noChangeShapeType="1"/>
                </p:cNvSpPr>
                <p:nvPr/>
              </p:nvSpPr>
              <p:spPr bwMode="auto">
                <a:xfrm>
                  <a:off x="2160" y="4128"/>
                  <a:ext cx="12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4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3072" y="4032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5" name="Line 27"/>
                <p:cNvSpPr>
                  <a:spLocks noChangeShapeType="1"/>
                </p:cNvSpPr>
                <p:nvPr/>
              </p:nvSpPr>
              <p:spPr bwMode="auto">
                <a:xfrm>
                  <a:off x="2832" y="3840"/>
                  <a:ext cx="0" cy="288"/>
                </a:xfrm>
                <a:prstGeom prst="line">
                  <a:avLst/>
                </a:prstGeom>
                <a:noFill/>
                <a:ln w="57150">
                  <a:solidFill>
                    <a:srgbClr val="C3000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6" name="Line 28"/>
                <p:cNvSpPr>
                  <a:spLocks noChangeShapeType="1"/>
                </p:cNvSpPr>
                <p:nvPr/>
              </p:nvSpPr>
              <p:spPr bwMode="auto">
                <a:xfrm>
                  <a:off x="3024" y="4032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7" name="Line 29"/>
                <p:cNvSpPr>
                  <a:spLocks noChangeShapeType="1"/>
                </p:cNvSpPr>
                <p:nvPr/>
              </p:nvSpPr>
              <p:spPr bwMode="auto">
                <a:xfrm>
                  <a:off x="3168" y="3936"/>
                  <a:ext cx="0" cy="192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48" name="TextBox 206"/>
            <p:cNvSpPr txBox="1">
              <a:spLocks noChangeArrowheads="1"/>
            </p:cNvSpPr>
            <p:nvPr/>
          </p:nvSpPr>
          <p:spPr bwMode="auto">
            <a:xfrm>
              <a:off x="7962265" y="4800600"/>
              <a:ext cx="1215322" cy="80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Station 2</a:t>
              </a:r>
            </a:p>
            <a:p>
              <a:pPr eaLnBrk="1" hangingPunct="1"/>
              <a:r>
                <a:rPr lang="en-US" altLang="en-US" sz="1800"/>
                <a:t>noise</a:t>
              </a:r>
            </a:p>
          </p:txBody>
        </p:sp>
        <p:sp>
          <p:nvSpPr>
            <p:cNvPr id="1349" name="Text Box 39"/>
            <p:cNvSpPr txBox="1">
              <a:spLocks noChangeArrowheads="1"/>
            </p:cNvSpPr>
            <p:nvPr/>
          </p:nvSpPr>
          <p:spPr bwMode="auto">
            <a:xfrm>
              <a:off x="152400" y="3276601"/>
              <a:ext cx="1502900" cy="80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9900"/>
                  </a:solidFill>
                </a:rPr>
                <a:t>Detected at</a:t>
              </a:r>
            </a:p>
            <a:p>
              <a:pPr eaLnBrk="1" hangingPunct="1"/>
              <a:r>
                <a:rPr lang="en-US" altLang="en-US" sz="1800">
                  <a:solidFill>
                    <a:srgbClr val="009900"/>
                  </a:solidFill>
                </a:rPr>
                <a:t>Station 1?</a:t>
              </a:r>
              <a:endParaRPr lang="en-US" altLang="en-US" sz="1800">
                <a:solidFill>
                  <a:srgbClr val="C30004"/>
                </a:solidFill>
              </a:endParaRPr>
            </a:p>
          </p:txBody>
        </p:sp>
        <p:sp>
          <p:nvSpPr>
            <p:cNvPr id="1350" name="Text Box 40"/>
            <p:cNvSpPr txBox="1">
              <a:spLocks noChangeArrowheads="1"/>
            </p:cNvSpPr>
            <p:nvPr/>
          </p:nvSpPr>
          <p:spPr bwMode="auto">
            <a:xfrm>
              <a:off x="7140575" y="3352800"/>
              <a:ext cx="1502900" cy="80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9900"/>
                  </a:solidFill>
                </a:rPr>
                <a:t>Detected at</a:t>
              </a:r>
            </a:p>
            <a:p>
              <a:pPr eaLnBrk="1" hangingPunct="1"/>
              <a:r>
                <a:rPr lang="en-US" altLang="en-US" sz="1800">
                  <a:solidFill>
                    <a:srgbClr val="009900"/>
                  </a:solidFill>
                </a:rPr>
                <a:t>Station 2?</a:t>
              </a:r>
              <a:endParaRPr lang="en-US" altLang="en-US" sz="1800">
                <a:solidFill>
                  <a:srgbClr val="C30004"/>
                </a:solidFill>
              </a:endParaRPr>
            </a:p>
          </p:txBody>
        </p:sp>
      </p:grpSp>
      <p:sp>
        <p:nvSpPr>
          <p:cNvPr id="1127" name="Text Box 400"/>
          <p:cNvSpPr txBox="1">
            <a:spLocks noChangeArrowheads="1"/>
          </p:cNvSpPr>
          <p:nvPr/>
        </p:nvSpPr>
        <p:spPr bwMode="auto">
          <a:xfrm>
            <a:off x="16674684" y="4375150"/>
            <a:ext cx="7486650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182880" rIns="182880" bIns="182880">
            <a:spAutoFit/>
          </a:bodyPr>
          <a:lstStyle>
            <a:lvl1pPr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>
              <a:buFont typeface="Arial" charset="0"/>
              <a:buChar char="•"/>
            </a:pPr>
            <a:r>
              <a:rPr lang="en-US" altLang="en-US" sz="2400" dirty="0"/>
              <a:t> Given the set of detections at all the stations, we need to infer </a:t>
            </a:r>
            <a:r>
              <a:rPr lang="en-US" altLang="en-US" sz="2400" b="1" dirty="0"/>
              <a:t>the most probable explanation (MPE) </a:t>
            </a:r>
            <a:r>
              <a:rPr lang="en-US" altLang="en-US" sz="2400" dirty="0"/>
              <a:t>– a sequence of events and the association of events to detections.</a:t>
            </a:r>
          </a:p>
          <a:p>
            <a:pPr algn="l">
              <a:buFont typeface="Arial" charset="0"/>
              <a:buChar char="•"/>
            </a:pPr>
            <a:r>
              <a:rPr lang="en-US" altLang="en-US" sz="2400" dirty="0"/>
              <a:t> Our algorithm goes through a </a:t>
            </a:r>
            <a:r>
              <a:rPr lang="en-US" altLang="en-US" sz="2400" dirty="0" smtClean="0"/>
              <a:t>series </a:t>
            </a:r>
            <a:r>
              <a:rPr lang="en-US" altLang="en-US" sz="2400" dirty="0"/>
              <a:t>of </a:t>
            </a:r>
            <a:r>
              <a:rPr lang="en-US" altLang="en-US" sz="2400" dirty="0" smtClean="0"/>
              <a:t>moves that improve the starting (empty) solution.</a:t>
            </a:r>
          </a:p>
          <a:p>
            <a:pPr algn="l">
              <a:buFont typeface="Arial" charset="0"/>
              <a:buChar char="•"/>
            </a:pPr>
            <a:r>
              <a:rPr lang="en-US" altLang="en-US" sz="2400" dirty="0" smtClean="0"/>
              <a:t> All improvements are evaluated against the probabilistic model to determine whether they are accepted or rejected.</a:t>
            </a:r>
            <a:endParaRPr lang="en-US" altLang="en-US" sz="2400" dirty="0"/>
          </a:p>
        </p:txBody>
      </p:sp>
      <p:grpSp>
        <p:nvGrpSpPr>
          <p:cNvPr id="1128" name="Group 492"/>
          <p:cNvGrpSpPr>
            <a:grpSpLocks/>
          </p:cNvGrpSpPr>
          <p:nvPr/>
        </p:nvGrpSpPr>
        <p:grpSpPr bwMode="auto">
          <a:xfrm>
            <a:off x="17136268" y="7598952"/>
            <a:ext cx="6657975" cy="1365250"/>
            <a:chOff x="16705263" y="4861495"/>
            <a:chExt cx="6658016" cy="1366252"/>
          </a:xfrm>
        </p:grpSpPr>
        <p:cxnSp>
          <p:nvCxnSpPr>
            <p:cNvPr id="399" name="Straight Arrow Connector 398"/>
            <p:cNvCxnSpPr/>
            <p:nvPr/>
          </p:nvCxnSpPr>
          <p:spPr bwMode="auto">
            <a:xfrm>
              <a:off x="17349792" y="5473132"/>
              <a:ext cx="5486434" cy="0"/>
            </a:xfrm>
            <a:prstGeom prst="straightConnector1">
              <a:avLst/>
            </a:prstGeom>
            <a:ln w="38100">
              <a:headEnd type="none" w="med" len="med"/>
              <a:tailEnd type="arrow" w="lg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9" name="Straight Connector 444"/>
            <p:cNvCxnSpPr>
              <a:cxnSpLocks noChangeShapeType="1"/>
            </p:cNvCxnSpPr>
            <p:nvPr/>
          </p:nvCxnSpPr>
          <p:spPr bwMode="auto">
            <a:xfrm rot="5400000">
              <a:off x="18587375" y="5500096"/>
              <a:ext cx="1223734" cy="0"/>
            </a:xfrm>
            <a:prstGeom prst="line">
              <a:avLst/>
            </a:prstGeom>
            <a:noFill/>
            <a:ln w="38100" algn="ctr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" name="Straight Connector 445"/>
            <p:cNvCxnSpPr>
              <a:cxnSpLocks noChangeShapeType="1"/>
            </p:cNvCxnSpPr>
            <p:nvPr/>
          </p:nvCxnSpPr>
          <p:spPr bwMode="auto">
            <a:xfrm rot="5400000">
              <a:off x="20377212" y="5473362"/>
              <a:ext cx="1223734" cy="0"/>
            </a:xfrm>
            <a:prstGeom prst="line">
              <a:avLst/>
            </a:prstGeom>
            <a:noFill/>
            <a:ln w="38100" algn="ctr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01" name="TextBox 446"/>
            <p:cNvSpPr txBox="1">
              <a:spLocks noChangeArrowheads="1"/>
            </p:cNvSpPr>
            <p:nvPr/>
          </p:nvSpPr>
          <p:spPr bwMode="auto">
            <a:xfrm>
              <a:off x="19681937" y="5873804"/>
              <a:ext cx="779381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window</a:t>
              </a:r>
            </a:p>
          </p:txBody>
        </p:sp>
        <p:sp>
          <p:nvSpPr>
            <p:cNvPr id="1302" name="TextBox 447"/>
            <p:cNvSpPr txBox="1">
              <a:spLocks noChangeArrowheads="1"/>
            </p:cNvSpPr>
            <p:nvPr/>
          </p:nvSpPr>
          <p:spPr bwMode="auto">
            <a:xfrm>
              <a:off x="22840379" y="5296390"/>
              <a:ext cx="522900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en-US"/>
                <a:t>time</a:t>
              </a:r>
            </a:p>
          </p:txBody>
        </p:sp>
        <p:sp>
          <p:nvSpPr>
            <p:cNvPr id="1303" name="TextBox 448"/>
            <p:cNvSpPr txBox="1">
              <a:spLocks noChangeArrowheads="1"/>
            </p:cNvSpPr>
            <p:nvPr/>
          </p:nvSpPr>
          <p:spPr bwMode="auto">
            <a:xfrm>
              <a:off x="17627329" y="4942447"/>
              <a:ext cx="369012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0000"/>
                  </a:solidFill>
                </a:rPr>
                <a:t>E</a:t>
              </a:r>
              <a:r>
                <a:rPr lang="en-US" altLang="en-US" baseline="-25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04" name="TextBox 449"/>
            <p:cNvSpPr txBox="1">
              <a:spLocks noChangeArrowheads="1"/>
            </p:cNvSpPr>
            <p:nvPr/>
          </p:nvSpPr>
          <p:spPr bwMode="auto">
            <a:xfrm>
              <a:off x="18333460" y="4942447"/>
              <a:ext cx="369012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B050"/>
                  </a:solidFill>
                </a:rPr>
                <a:t>E</a:t>
              </a:r>
              <a:r>
                <a:rPr lang="en-US" altLang="en-US" baseline="-2500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305" name="TextBox 450"/>
            <p:cNvSpPr txBox="1">
              <a:spLocks noChangeArrowheads="1"/>
            </p:cNvSpPr>
            <p:nvPr/>
          </p:nvSpPr>
          <p:spPr bwMode="auto">
            <a:xfrm>
              <a:off x="19457406" y="4917875"/>
              <a:ext cx="369012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7030A0"/>
                  </a:solidFill>
                </a:rPr>
                <a:t>E</a:t>
              </a:r>
              <a:r>
                <a:rPr lang="en-US" altLang="en-US" baseline="-25000">
                  <a:solidFill>
                    <a:srgbClr val="7030A0"/>
                  </a:solidFill>
                </a:rPr>
                <a:t>3</a:t>
              </a:r>
            </a:p>
          </p:txBody>
        </p:sp>
        <p:cxnSp>
          <p:nvCxnSpPr>
            <p:cNvPr id="1306" name="Straight Arrow Connector 452"/>
            <p:cNvCxnSpPr>
              <a:cxnSpLocks noChangeShapeType="1"/>
              <a:stCxn id="1301" idx="3"/>
            </p:cNvCxnSpPr>
            <p:nvPr/>
          </p:nvCxnSpPr>
          <p:spPr bwMode="auto">
            <a:xfrm>
              <a:off x="20461318" y="6050776"/>
              <a:ext cx="527761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7" name="Straight Arrow Connector 454"/>
            <p:cNvCxnSpPr>
              <a:cxnSpLocks noChangeShapeType="1"/>
              <a:stCxn id="1301" idx="1"/>
            </p:cNvCxnSpPr>
            <p:nvPr/>
          </p:nvCxnSpPr>
          <p:spPr bwMode="auto">
            <a:xfrm rot="10800000">
              <a:off x="19199243" y="6050776"/>
              <a:ext cx="482695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08" name="TextBox 456"/>
            <p:cNvSpPr txBox="1">
              <a:spLocks noChangeArrowheads="1"/>
            </p:cNvSpPr>
            <p:nvPr/>
          </p:nvSpPr>
          <p:spPr bwMode="auto">
            <a:xfrm>
              <a:off x="17627329" y="5622469"/>
              <a:ext cx="378630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en-US"/>
                <a:t>D</a:t>
              </a:r>
              <a:r>
                <a:rPr lang="en-US" altLang="en-US" baseline="-25000"/>
                <a:t>1</a:t>
              </a:r>
            </a:p>
          </p:txBody>
        </p:sp>
        <p:sp>
          <p:nvSpPr>
            <p:cNvPr id="1309" name="TextBox 457"/>
            <p:cNvSpPr txBox="1">
              <a:spLocks noChangeArrowheads="1"/>
            </p:cNvSpPr>
            <p:nvPr/>
          </p:nvSpPr>
          <p:spPr bwMode="auto">
            <a:xfrm>
              <a:off x="18137496" y="5622469"/>
              <a:ext cx="378630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0000"/>
                  </a:solidFill>
                </a:rPr>
                <a:t>D</a:t>
              </a:r>
              <a:r>
                <a:rPr lang="en-US" altLang="en-US" baseline="-250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10" name="TextBox 458"/>
            <p:cNvSpPr txBox="1">
              <a:spLocks noChangeArrowheads="1"/>
            </p:cNvSpPr>
            <p:nvPr/>
          </p:nvSpPr>
          <p:spPr bwMode="auto">
            <a:xfrm>
              <a:off x="18622420" y="5622468"/>
              <a:ext cx="378630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B050"/>
                  </a:solidFill>
                </a:rPr>
                <a:t>D</a:t>
              </a:r>
              <a:r>
                <a:rPr lang="en-US" altLang="en-US" baseline="-2500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311" name="TextBox 459"/>
            <p:cNvSpPr txBox="1">
              <a:spLocks noChangeArrowheads="1"/>
            </p:cNvSpPr>
            <p:nvPr/>
          </p:nvSpPr>
          <p:spPr bwMode="auto">
            <a:xfrm>
              <a:off x="19344818" y="5622469"/>
              <a:ext cx="378630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0000"/>
                  </a:solidFill>
                </a:rPr>
                <a:t>D</a:t>
              </a:r>
              <a:r>
                <a:rPr lang="en-US" altLang="en-US" baseline="-250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312" name="TextBox 460"/>
            <p:cNvSpPr txBox="1">
              <a:spLocks noChangeArrowheads="1"/>
            </p:cNvSpPr>
            <p:nvPr/>
          </p:nvSpPr>
          <p:spPr bwMode="auto">
            <a:xfrm>
              <a:off x="19736531" y="5623016"/>
              <a:ext cx="378630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en-US"/>
                <a:t>D</a:t>
              </a:r>
              <a:r>
                <a:rPr lang="en-US" altLang="en-US" baseline="-25000"/>
                <a:t>5</a:t>
              </a:r>
            </a:p>
          </p:txBody>
        </p:sp>
        <p:sp>
          <p:nvSpPr>
            <p:cNvPr id="1313" name="TextBox 461"/>
            <p:cNvSpPr txBox="1">
              <a:spLocks noChangeArrowheads="1"/>
            </p:cNvSpPr>
            <p:nvPr/>
          </p:nvSpPr>
          <p:spPr bwMode="auto">
            <a:xfrm>
              <a:off x="20120677" y="5622469"/>
              <a:ext cx="378630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7030A0"/>
                  </a:solidFill>
                </a:rPr>
                <a:t>D</a:t>
              </a:r>
              <a:r>
                <a:rPr lang="en-US" altLang="en-US" baseline="-2500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1314" name="TextBox 462"/>
            <p:cNvSpPr txBox="1">
              <a:spLocks noChangeArrowheads="1"/>
            </p:cNvSpPr>
            <p:nvPr/>
          </p:nvSpPr>
          <p:spPr bwMode="auto">
            <a:xfrm>
              <a:off x="20560765" y="5650333"/>
              <a:ext cx="378630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B050"/>
                  </a:solidFill>
                </a:rPr>
                <a:t>D</a:t>
              </a:r>
              <a:r>
                <a:rPr lang="en-US" altLang="en-US" baseline="-2500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1315" name="TextBox 463"/>
            <p:cNvSpPr txBox="1">
              <a:spLocks noChangeArrowheads="1"/>
            </p:cNvSpPr>
            <p:nvPr/>
          </p:nvSpPr>
          <p:spPr bwMode="auto">
            <a:xfrm>
              <a:off x="21087199" y="5650333"/>
              <a:ext cx="378630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en-US"/>
                <a:t>D</a:t>
              </a:r>
              <a:r>
                <a:rPr lang="en-US" altLang="en-US" baseline="-25000"/>
                <a:t>8</a:t>
              </a:r>
            </a:p>
          </p:txBody>
        </p:sp>
        <p:sp>
          <p:nvSpPr>
            <p:cNvPr id="1316" name="TextBox 464"/>
            <p:cNvSpPr txBox="1">
              <a:spLocks noChangeArrowheads="1"/>
            </p:cNvSpPr>
            <p:nvPr/>
          </p:nvSpPr>
          <p:spPr bwMode="auto">
            <a:xfrm>
              <a:off x="21485153" y="5650333"/>
              <a:ext cx="378630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7030A0"/>
                  </a:solidFill>
                </a:rPr>
                <a:t>D</a:t>
              </a:r>
              <a:r>
                <a:rPr lang="en-US" altLang="en-US" baseline="-25000">
                  <a:solidFill>
                    <a:srgbClr val="7030A0"/>
                  </a:solidFill>
                </a:rPr>
                <a:t>9</a:t>
              </a:r>
            </a:p>
          </p:txBody>
        </p:sp>
        <p:sp>
          <p:nvSpPr>
            <p:cNvPr id="1317" name="TextBox 465"/>
            <p:cNvSpPr txBox="1">
              <a:spLocks noChangeArrowheads="1"/>
            </p:cNvSpPr>
            <p:nvPr/>
          </p:nvSpPr>
          <p:spPr bwMode="auto">
            <a:xfrm>
              <a:off x="21850136" y="5650333"/>
              <a:ext cx="444352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en-US"/>
                <a:t>D</a:t>
              </a:r>
              <a:r>
                <a:rPr lang="en-US" altLang="en-US" baseline="-25000"/>
                <a:t>10</a:t>
              </a:r>
            </a:p>
          </p:txBody>
        </p:sp>
        <p:sp>
          <p:nvSpPr>
            <p:cNvPr id="1318" name="TextBox 466"/>
            <p:cNvSpPr txBox="1">
              <a:spLocks noChangeArrowheads="1"/>
            </p:cNvSpPr>
            <p:nvPr/>
          </p:nvSpPr>
          <p:spPr bwMode="auto">
            <a:xfrm>
              <a:off x="22361933" y="5650333"/>
              <a:ext cx="435632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en-US"/>
                <a:t>D</a:t>
              </a:r>
              <a:r>
                <a:rPr lang="en-US" altLang="en-US" baseline="-25000"/>
                <a:t>11</a:t>
              </a:r>
            </a:p>
          </p:txBody>
        </p:sp>
        <p:cxnSp>
          <p:nvCxnSpPr>
            <p:cNvPr id="1319" name="Straight Arrow Connector 468"/>
            <p:cNvCxnSpPr>
              <a:cxnSpLocks noChangeShapeType="1"/>
              <a:stCxn id="1303" idx="2"/>
              <a:endCxn id="1309" idx="0"/>
            </p:cNvCxnSpPr>
            <p:nvPr/>
          </p:nvCxnSpPr>
          <p:spPr bwMode="auto">
            <a:xfrm rot="16200000" flipH="1">
              <a:off x="17906284" y="5201941"/>
              <a:ext cx="326079" cy="514976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0" name="Straight Arrow Connector 470"/>
            <p:cNvCxnSpPr>
              <a:cxnSpLocks noChangeShapeType="1"/>
              <a:stCxn id="1303" idx="2"/>
              <a:endCxn id="1311" idx="1"/>
            </p:cNvCxnSpPr>
            <p:nvPr/>
          </p:nvCxnSpPr>
          <p:spPr bwMode="auto">
            <a:xfrm rot="16200000" flipH="1">
              <a:off x="18326801" y="4781423"/>
              <a:ext cx="503051" cy="1532983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" name="Straight Arrow Connector 479"/>
            <p:cNvCxnSpPr>
              <a:cxnSpLocks noChangeShapeType="1"/>
              <a:stCxn id="1304" idx="2"/>
              <a:endCxn id="1310" idx="0"/>
            </p:cNvCxnSpPr>
            <p:nvPr/>
          </p:nvCxnSpPr>
          <p:spPr bwMode="auto">
            <a:xfrm rot="16200000" flipH="1">
              <a:off x="18501811" y="5312544"/>
              <a:ext cx="326078" cy="293769"/>
            </a:xfrm>
            <a:prstGeom prst="straightConnector1">
              <a:avLst/>
            </a:prstGeom>
            <a:noFill/>
            <a:ln w="25400" algn="ctr">
              <a:solidFill>
                <a:srgbClr val="00B05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2" name="Straight Arrow Connector 482"/>
            <p:cNvCxnSpPr>
              <a:cxnSpLocks noChangeShapeType="1"/>
              <a:stCxn id="1304" idx="2"/>
              <a:endCxn id="1314" idx="0"/>
            </p:cNvCxnSpPr>
            <p:nvPr/>
          </p:nvCxnSpPr>
          <p:spPr bwMode="auto">
            <a:xfrm rot="16200000" flipH="1">
              <a:off x="19457052" y="4357304"/>
              <a:ext cx="353943" cy="2232114"/>
            </a:xfrm>
            <a:prstGeom prst="straightConnector1">
              <a:avLst/>
            </a:prstGeom>
            <a:noFill/>
            <a:ln w="25400" algn="ctr">
              <a:solidFill>
                <a:srgbClr val="00B05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3" name="Straight Arrow Connector 486"/>
            <p:cNvCxnSpPr>
              <a:cxnSpLocks noChangeShapeType="1"/>
              <a:stCxn id="1305" idx="2"/>
              <a:endCxn id="1313" idx="0"/>
            </p:cNvCxnSpPr>
            <p:nvPr/>
          </p:nvCxnSpPr>
          <p:spPr bwMode="auto">
            <a:xfrm rot="16200000" flipH="1">
              <a:off x="19800627" y="5113103"/>
              <a:ext cx="350651" cy="668080"/>
            </a:xfrm>
            <a:prstGeom prst="straightConnector1">
              <a:avLst/>
            </a:prstGeom>
            <a:noFill/>
            <a:ln w="25400" algn="ctr">
              <a:solidFill>
                <a:srgbClr val="7030A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4" name="Straight Arrow Connector 487"/>
            <p:cNvCxnSpPr>
              <a:cxnSpLocks noChangeShapeType="1"/>
              <a:stCxn id="1305" idx="2"/>
              <a:endCxn id="1316" idx="0"/>
            </p:cNvCxnSpPr>
            <p:nvPr/>
          </p:nvCxnSpPr>
          <p:spPr bwMode="auto">
            <a:xfrm>
              <a:off x="19641912" y="5271818"/>
              <a:ext cx="2032557" cy="378515"/>
            </a:xfrm>
            <a:prstGeom prst="straightConnector1">
              <a:avLst/>
            </a:prstGeom>
            <a:noFill/>
            <a:ln w="25400" algn="ctr">
              <a:solidFill>
                <a:srgbClr val="7030A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25" name="TextBox 490"/>
            <p:cNvSpPr txBox="1">
              <a:spLocks noChangeArrowheads="1"/>
            </p:cNvSpPr>
            <p:nvPr/>
          </p:nvSpPr>
          <p:spPr bwMode="auto">
            <a:xfrm>
              <a:off x="16705263" y="4888229"/>
              <a:ext cx="731290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en-US"/>
                <a:t>Events</a:t>
              </a:r>
            </a:p>
          </p:txBody>
        </p:sp>
        <p:sp>
          <p:nvSpPr>
            <p:cNvPr id="1326" name="TextBox 491"/>
            <p:cNvSpPr txBox="1">
              <a:spLocks noChangeArrowheads="1"/>
            </p:cNvSpPr>
            <p:nvPr/>
          </p:nvSpPr>
          <p:spPr bwMode="auto">
            <a:xfrm>
              <a:off x="16705263" y="5846203"/>
              <a:ext cx="1029449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en-US"/>
                <a:t>Detections</a:t>
              </a:r>
            </a:p>
          </p:txBody>
        </p:sp>
      </p:grpSp>
      <p:sp>
        <p:nvSpPr>
          <p:cNvPr id="1129" name="Text Box 400"/>
          <p:cNvSpPr txBox="1">
            <a:spLocks noChangeArrowheads="1"/>
          </p:cNvSpPr>
          <p:nvPr/>
        </p:nvSpPr>
        <p:spPr bwMode="auto">
          <a:xfrm>
            <a:off x="16805063" y="9001125"/>
            <a:ext cx="744378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182880" rIns="182880" bIns="182880">
            <a:spAutoFit/>
          </a:bodyPr>
          <a:lstStyle>
            <a:lvl1pPr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>
              <a:buFont typeface="Arial" charset="0"/>
              <a:buChar char="•"/>
            </a:pPr>
            <a:r>
              <a:rPr lang="en-US" altLang="en-US" sz="2000" dirty="0"/>
              <a:t> The birth move adds new events by probabilistically “inverting” detections.</a:t>
            </a:r>
          </a:p>
        </p:txBody>
      </p:sp>
      <p:grpSp>
        <p:nvGrpSpPr>
          <p:cNvPr id="1130" name="Group 598"/>
          <p:cNvGrpSpPr>
            <a:grpSpLocks/>
          </p:cNvGrpSpPr>
          <p:nvPr/>
        </p:nvGrpSpPr>
        <p:grpSpPr bwMode="auto">
          <a:xfrm>
            <a:off x="17095225" y="9605963"/>
            <a:ext cx="6013450" cy="1624012"/>
            <a:chOff x="17719602" y="6458906"/>
            <a:chExt cx="6013743" cy="1624403"/>
          </a:xfrm>
        </p:grpSpPr>
        <p:sp>
          <p:nvSpPr>
            <p:cNvPr id="1259" name="TextBox 543"/>
            <p:cNvSpPr txBox="1">
              <a:spLocks noChangeArrowheads="1"/>
            </p:cNvSpPr>
            <p:nvPr/>
          </p:nvSpPr>
          <p:spPr bwMode="auto">
            <a:xfrm>
              <a:off x="19454571" y="6458906"/>
              <a:ext cx="369012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en-US"/>
                <a:t>E</a:t>
              </a:r>
              <a:r>
                <a:rPr lang="en-US" altLang="en-US" baseline="-25000"/>
                <a:t>4</a:t>
              </a:r>
            </a:p>
          </p:txBody>
        </p:sp>
        <p:sp>
          <p:nvSpPr>
            <p:cNvPr id="1260" name="TextBox 544"/>
            <p:cNvSpPr txBox="1">
              <a:spLocks noChangeArrowheads="1"/>
            </p:cNvSpPr>
            <p:nvPr/>
          </p:nvSpPr>
          <p:spPr bwMode="auto">
            <a:xfrm>
              <a:off x="19867497" y="6478898"/>
              <a:ext cx="369012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en-US"/>
                <a:t>E</a:t>
              </a:r>
              <a:r>
                <a:rPr lang="en-US" altLang="en-US" baseline="-25000"/>
                <a:t>5</a:t>
              </a:r>
            </a:p>
          </p:txBody>
        </p:sp>
        <p:sp>
          <p:nvSpPr>
            <p:cNvPr id="1261" name="TextBox 545"/>
            <p:cNvSpPr txBox="1">
              <a:spLocks noChangeArrowheads="1"/>
            </p:cNvSpPr>
            <p:nvPr/>
          </p:nvSpPr>
          <p:spPr bwMode="auto">
            <a:xfrm>
              <a:off x="20080946" y="6485672"/>
              <a:ext cx="369012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en-US"/>
                <a:t>E</a:t>
              </a:r>
              <a:r>
                <a:rPr lang="en-US" altLang="en-US" baseline="-25000"/>
                <a:t>6</a:t>
              </a:r>
            </a:p>
          </p:txBody>
        </p:sp>
        <p:sp>
          <p:nvSpPr>
            <p:cNvPr id="1262" name="TextBox 546"/>
            <p:cNvSpPr txBox="1">
              <a:spLocks noChangeArrowheads="1"/>
            </p:cNvSpPr>
            <p:nvPr/>
          </p:nvSpPr>
          <p:spPr bwMode="auto">
            <a:xfrm>
              <a:off x="20376468" y="6482358"/>
              <a:ext cx="369012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en-US"/>
                <a:t>E</a:t>
              </a:r>
              <a:r>
                <a:rPr lang="en-US" altLang="en-US" baseline="-25000"/>
                <a:t>7</a:t>
              </a:r>
            </a:p>
          </p:txBody>
        </p:sp>
        <p:sp>
          <p:nvSpPr>
            <p:cNvPr id="1263" name="TextBox 547"/>
            <p:cNvSpPr txBox="1">
              <a:spLocks noChangeArrowheads="1"/>
            </p:cNvSpPr>
            <p:nvPr/>
          </p:nvSpPr>
          <p:spPr bwMode="auto">
            <a:xfrm>
              <a:off x="20669137" y="6482358"/>
              <a:ext cx="369012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en-US"/>
                <a:t>E</a:t>
              </a:r>
              <a:r>
                <a:rPr lang="en-US" altLang="en-US" baseline="-25000"/>
                <a:t>8</a:t>
              </a:r>
            </a:p>
          </p:txBody>
        </p:sp>
        <p:grpSp>
          <p:nvGrpSpPr>
            <p:cNvPr id="1264" name="Group 562"/>
            <p:cNvGrpSpPr>
              <a:grpSpLocks/>
            </p:cNvGrpSpPr>
            <p:nvPr/>
          </p:nvGrpSpPr>
          <p:grpSpPr bwMode="auto">
            <a:xfrm>
              <a:off x="17719602" y="6508353"/>
              <a:ext cx="6013743" cy="1574956"/>
              <a:chOff x="17719602" y="6508353"/>
              <a:chExt cx="6013743" cy="1574956"/>
            </a:xfrm>
          </p:grpSpPr>
          <p:grpSp>
            <p:nvGrpSpPr>
              <p:cNvPr id="1265" name="Group 494"/>
              <p:cNvGrpSpPr>
                <a:grpSpLocks/>
              </p:cNvGrpSpPr>
              <p:nvPr/>
            </p:nvGrpSpPr>
            <p:grpSpPr bwMode="auto">
              <a:xfrm>
                <a:off x="17719602" y="6832841"/>
                <a:ext cx="6013743" cy="1250468"/>
                <a:chOff x="17349536" y="4861495"/>
                <a:chExt cx="6013743" cy="1250468"/>
              </a:xfrm>
            </p:grpSpPr>
            <p:cxnSp>
              <p:nvCxnSpPr>
                <p:cNvPr id="445" name="Straight Arrow Connector 444"/>
                <p:cNvCxnSpPr/>
                <p:nvPr/>
              </p:nvCxnSpPr>
              <p:spPr bwMode="auto">
                <a:xfrm>
                  <a:off x="17349536" y="5473634"/>
                  <a:ext cx="5486667" cy="0"/>
                </a:xfrm>
                <a:prstGeom prst="straightConnector1">
                  <a:avLst/>
                </a:prstGeom>
                <a:ln w="38100">
                  <a:headEnd type="none" w="med" len="med"/>
                  <a:tailEnd type="arrow" w="lg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5" name="Straight Connector 496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8587375" y="5500096"/>
                  <a:ext cx="1223734" cy="0"/>
                </a:xfrm>
                <a:prstGeom prst="line">
                  <a:avLst/>
                </a:prstGeom>
                <a:noFill/>
                <a:ln w="38100" algn="ctr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6" name="Straight Connector 49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0377212" y="5473362"/>
                  <a:ext cx="1223734" cy="0"/>
                </a:xfrm>
                <a:prstGeom prst="line">
                  <a:avLst/>
                </a:prstGeom>
                <a:noFill/>
                <a:ln w="38100" algn="ctr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277" name="TextBox 499"/>
                <p:cNvSpPr txBox="1">
                  <a:spLocks noChangeArrowheads="1"/>
                </p:cNvSpPr>
                <p:nvPr/>
              </p:nvSpPr>
              <p:spPr bwMode="auto">
                <a:xfrm>
                  <a:off x="22840379" y="5296390"/>
                  <a:ext cx="522900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time</a:t>
                  </a:r>
                </a:p>
              </p:txBody>
            </p:sp>
            <p:sp>
              <p:nvSpPr>
                <p:cNvPr id="1278" name="TextBox 500"/>
                <p:cNvSpPr txBox="1">
                  <a:spLocks noChangeArrowheads="1"/>
                </p:cNvSpPr>
                <p:nvPr/>
              </p:nvSpPr>
              <p:spPr bwMode="auto">
                <a:xfrm>
                  <a:off x="17627329" y="4942447"/>
                  <a:ext cx="369012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solidFill>
                        <a:srgbClr val="FF0000"/>
                      </a:solidFill>
                    </a:rPr>
                    <a:t>E</a:t>
                  </a:r>
                  <a:r>
                    <a:rPr lang="en-US" altLang="en-US" baseline="-2500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1279" name="TextBox 501"/>
                <p:cNvSpPr txBox="1">
                  <a:spLocks noChangeArrowheads="1"/>
                </p:cNvSpPr>
                <p:nvPr/>
              </p:nvSpPr>
              <p:spPr bwMode="auto">
                <a:xfrm>
                  <a:off x="18333460" y="4942447"/>
                  <a:ext cx="369012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solidFill>
                        <a:srgbClr val="00B050"/>
                      </a:solidFill>
                    </a:rPr>
                    <a:t>E</a:t>
                  </a:r>
                  <a:r>
                    <a:rPr lang="en-US" altLang="en-US" baseline="-25000">
                      <a:solidFill>
                        <a:srgbClr val="00B050"/>
                      </a:solidFill>
                    </a:rPr>
                    <a:t>2</a:t>
                  </a:r>
                </a:p>
              </p:txBody>
            </p:sp>
            <p:sp>
              <p:nvSpPr>
                <p:cNvPr id="1280" name="TextBox 502"/>
                <p:cNvSpPr txBox="1">
                  <a:spLocks noChangeArrowheads="1"/>
                </p:cNvSpPr>
                <p:nvPr/>
              </p:nvSpPr>
              <p:spPr bwMode="auto">
                <a:xfrm>
                  <a:off x="19457406" y="4917875"/>
                  <a:ext cx="369012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solidFill>
                        <a:srgbClr val="7030A0"/>
                      </a:solidFill>
                    </a:rPr>
                    <a:t>E</a:t>
                  </a:r>
                  <a:r>
                    <a:rPr lang="en-US" altLang="en-US" baseline="-2500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  <p:sp>
              <p:nvSpPr>
                <p:cNvPr id="1281" name="TextBox 505"/>
                <p:cNvSpPr txBox="1">
                  <a:spLocks noChangeArrowheads="1"/>
                </p:cNvSpPr>
                <p:nvPr/>
              </p:nvSpPr>
              <p:spPr bwMode="auto">
                <a:xfrm>
                  <a:off x="17627329" y="5622469"/>
                  <a:ext cx="378630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D</a:t>
                  </a:r>
                  <a:r>
                    <a:rPr lang="en-US" altLang="en-US" baseline="-25000"/>
                    <a:t>1</a:t>
                  </a:r>
                </a:p>
              </p:txBody>
            </p:sp>
            <p:sp>
              <p:nvSpPr>
                <p:cNvPr id="1282" name="TextBox 506"/>
                <p:cNvSpPr txBox="1">
                  <a:spLocks noChangeArrowheads="1"/>
                </p:cNvSpPr>
                <p:nvPr/>
              </p:nvSpPr>
              <p:spPr bwMode="auto">
                <a:xfrm>
                  <a:off x="18137496" y="5622469"/>
                  <a:ext cx="378630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solidFill>
                        <a:srgbClr val="FF0000"/>
                      </a:solidFill>
                    </a:rPr>
                    <a:t>D</a:t>
                  </a:r>
                  <a:r>
                    <a:rPr lang="en-US" altLang="en-US" baseline="-25000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  <p:sp>
              <p:nvSpPr>
                <p:cNvPr id="1283" name="TextBox 507"/>
                <p:cNvSpPr txBox="1">
                  <a:spLocks noChangeArrowheads="1"/>
                </p:cNvSpPr>
                <p:nvPr/>
              </p:nvSpPr>
              <p:spPr bwMode="auto">
                <a:xfrm>
                  <a:off x="18622420" y="5622468"/>
                  <a:ext cx="378630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solidFill>
                        <a:srgbClr val="00B050"/>
                      </a:solidFill>
                    </a:rPr>
                    <a:t>D</a:t>
                  </a:r>
                  <a:r>
                    <a:rPr lang="en-US" altLang="en-US" baseline="-25000">
                      <a:solidFill>
                        <a:srgbClr val="00B050"/>
                      </a:solidFill>
                    </a:rPr>
                    <a:t>3</a:t>
                  </a:r>
                </a:p>
              </p:txBody>
            </p:sp>
            <p:sp>
              <p:nvSpPr>
                <p:cNvPr id="1284" name="TextBox 508"/>
                <p:cNvSpPr txBox="1">
                  <a:spLocks noChangeArrowheads="1"/>
                </p:cNvSpPr>
                <p:nvPr/>
              </p:nvSpPr>
              <p:spPr bwMode="auto">
                <a:xfrm>
                  <a:off x="19344818" y="5622469"/>
                  <a:ext cx="378630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solidFill>
                        <a:srgbClr val="FF0000"/>
                      </a:solidFill>
                    </a:rPr>
                    <a:t>D</a:t>
                  </a:r>
                  <a:r>
                    <a:rPr lang="en-US" altLang="en-US" baseline="-25000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  <p:sp>
              <p:nvSpPr>
                <p:cNvPr id="1285" name="TextBox 509"/>
                <p:cNvSpPr txBox="1">
                  <a:spLocks noChangeArrowheads="1"/>
                </p:cNvSpPr>
                <p:nvPr/>
              </p:nvSpPr>
              <p:spPr bwMode="auto">
                <a:xfrm>
                  <a:off x="19736532" y="5623030"/>
                  <a:ext cx="378630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D</a:t>
                  </a:r>
                  <a:r>
                    <a:rPr lang="en-US" altLang="en-US" baseline="-25000"/>
                    <a:t>5</a:t>
                  </a:r>
                </a:p>
              </p:txBody>
            </p:sp>
            <p:sp>
              <p:nvSpPr>
                <p:cNvPr id="1286" name="TextBox 510"/>
                <p:cNvSpPr txBox="1">
                  <a:spLocks noChangeArrowheads="1"/>
                </p:cNvSpPr>
                <p:nvPr/>
              </p:nvSpPr>
              <p:spPr bwMode="auto">
                <a:xfrm>
                  <a:off x="20120677" y="5622469"/>
                  <a:ext cx="378630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solidFill>
                        <a:srgbClr val="7030A0"/>
                      </a:solidFill>
                    </a:rPr>
                    <a:t>D</a:t>
                  </a:r>
                  <a:r>
                    <a:rPr lang="en-US" altLang="en-US" baseline="-25000">
                      <a:solidFill>
                        <a:srgbClr val="7030A0"/>
                      </a:solidFill>
                    </a:rPr>
                    <a:t>6</a:t>
                  </a:r>
                </a:p>
              </p:txBody>
            </p:sp>
            <p:sp>
              <p:nvSpPr>
                <p:cNvPr id="1287" name="TextBox 511"/>
                <p:cNvSpPr txBox="1">
                  <a:spLocks noChangeArrowheads="1"/>
                </p:cNvSpPr>
                <p:nvPr/>
              </p:nvSpPr>
              <p:spPr bwMode="auto">
                <a:xfrm>
                  <a:off x="20560765" y="5650333"/>
                  <a:ext cx="378630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solidFill>
                        <a:srgbClr val="00B050"/>
                      </a:solidFill>
                    </a:rPr>
                    <a:t>D</a:t>
                  </a:r>
                  <a:r>
                    <a:rPr lang="en-US" altLang="en-US" baseline="-25000">
                      <a:solidFill>
                        <a:srgbClr val="00B050"/>
                      </a:solidFill>
                    </a:rPr>
                    <a:t>7</a:t>
                  </a:r>
                </a:p>
              </p:txBody>
            </p:sp>
            <p:sp>
              <p:nvSpPr>
                <p:cNvPr id="1288" name="TextBox 512"/>
                <p:cNvSpPr txBox="1">
                  <a:spLocks noChangeArrowheads="1"/>
                </p:cNvSpPr>
                <p:nvPr/>
              </p:nvSpPr>
              <p:spPr bwMode="auto">
                <a:xfrm>
                  <a:off x="21087199" y="5650333"/>
                  <a:ext cx="378630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D</a:t>
                  </a:r>
                  <a:r>
                    <a:rPr lang="en-US" altLang="en-US" baseline="-25000"/>
                    <a:t>8</a:t>
                  </a:r>
                </a:p>
              </p:txBody>
            </p:sp>
            <p:sp>
              <p:nvSpPr>
                <p:cNvPr id="1289" name="TextBox 513"/>
                <p:cNvSpPr txBox="1">
                  <a:spLocks noChangeArrowheads="1"/>
                </p:cNvSpPr>
                <p:nvPr/>
              </p:nvSpPr>
              <p:spPr bwMode="auto">
                <a:xfrm>
                  <a:off x="21471507" y="5650333"/>
                  <a:ext cx="378630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solidFill>
                        <a:srgbClr val="7030A0"/>
                      </a:solidFill>
                    </a:rPr>
                    <a:t>D</a:t>
                  </a:r>
                  <a:r>
                    <a:rPr lang="en-US" altLang="en-US" baseline="-25000">
                      <a:solidFill>
                        <a:srgbClr val="7030A0"/>
                      </a:solidFill>
                    </a:rPr>
                    <a:t>9</a:t>
                  </a:r>
                </a:p>
              </p:txBody>
            </p:sp>
            <p:sp>
              <p:nvSpPr>
                <p:cNvPr id="1290" name="TextBox 514"/>
                <p:cNvSpPr txBox="1">
                  <a:spLocks noChangeArrowheads="1"/>
                </p:cNvSpPr>
                <p:nvPr/>
              </p:nvSpPr>
              <p:spPr bwMode="auto">
                <a:xfrm>
                  <a:off x="21809191" y="5650333"/>
                  <a:ext cx="444352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D</a:t>
                  </a:r>
                  <a:r>
                    <a:rPr lang="en-US" altLang="en-US" baseline="-25000"/>
                    <a:t>10</a:t>
                  </a:r>
                </a:p>
              </p:txBody>
            </p:sp>
            <p:sp>
              <p:nvSpPr>
                <p:cNvPr id="1291" name="TextBox 515"/>
                <p:cNvSpPr txBox="1">
                  <a:spLocks noChangeArrowheads="1"/>
                </p:cNvSpPr>
                <p:nvPr/>
              </p:nvSpPr>
              <p:spPr bwMode="auto">
                <a:xfrm>
                  <a:off x="22361933" y="5650333"/>
                  <a:ext cx="435632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D</a:t>
                  </a:r>
                  <a:r>
                    <a:rPr lang="en-US" altLang="en-US" baseline="-25000"/>
                    <a:t>11</a:t>
                  </a:r>
                </a:p>
              </p:txBody>
            </p:sp>
            <p:cxnSp>
              <p:nvCxnSpPr>
                <p:cNvPr id="1292" name="Straight Arrow Connector 516"/>
                <p:cNvCxnSpPr>
                  <a:cxnSpLocks noChangeShapeType="1"/>
                  <a:stCxn id="1278" idx="2"/>
                  <a:endCxn id="1282" idx="0"/>
                </p:cNvCxnSpPr>
                <p:nvPr/>
              </p:nvCxnSpPr>
              <p:spPr bwMode="auto">
                <a:xfrm rot="16200000" flipH="1">
                  <a:off x="17906284" y="5201941"/>
                  <a:ext cx="326079" cy="514976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FF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93" name="Straight Arrow Connector 517"/>
                <p:cNvCxnSpPr>
                  <a:cxnSpLocks noChangeShapeType="1"/>
                  <a:stCxn id="1278" idx="2"/>
                  <a:endCxn id="1284" idx="1"/>
                </p:cNvCxnSpPr>
                <p:nvPr/>
              </p:nvCxnSpPr>
              <p:spPr bwMode="auto">
                <a:xfrm rot="16200000" flipH="1">
                  <a:off x="18326801" y="4781423"/>
                  <a:ext cx="503051" cy="1532983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FF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94" name="Straight Arrow Connector 518"/>
                <p:cNvCxnSpPr>
                  <a:cxnSpLocks noChangeShapeType="1"/>
                  <a:stCxn id="1279" idx="2"/>
                  <a:endCxn id="1283" idx="0"/>
                </p:cNvCxnSpPr>
                <p:nvPr/>
              </p:nvCxnSpPr>
              <p:spPr bwMode="auto">
                <a:xfrm rot="16200000" flipH="1">
                  <a:off x="18501811" y="5312544"/>
                  <a:ext cx="326078" cy="293769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B05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95" name="Straight Arrow Connector 519"/>
                <p:cNvCxnSpPr>
                  <a:cxnSpLocks noChangeShapeType="1"/>
                  <a:stCxn id="1279" idx="2"/>
                  <a:endCxn id="1287" idx="0"/>
                </p:cNvCxnSpPr>
                <p:nvPr/>
              </p:nvCxnSpPr>
              <p:spPr bwMode="auto">
                <a:xfrm rot="16200000" flipH="1">
                  <a:off x="19457052" y="4357304"/>
                  <a:ext cx="353943" cy="2232114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B05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96" name="Straight Arrow Connector 520"/>
                <p:cNvCxnSpPr>
                  <a:cxnSpLocks noChangeShapeType="1"/>
                  <a:stCxn id="1280" idx="2"/>
                  <a:endCxn id="1286" idx="0"/>
                </p:cNvCxnSpPr>
                <p:nvPr/>
              </p:nvCxnSpPr>
              <p:spPr bwMode="auto">
                <a:xfrm rot="16200000" flipH="1">
                  <a:off x="19800627" y="5113103"/>
                  <a:ext cx="350651" cy="66808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7030A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97" name="Straight Arrow Connector 521"/>
                <p:cNvCxnSpPr>
                  <a:cxnSpLocks noChangeShapeType="1"/>
                  <a:stCxn id="1280" idx="2"/>
                  <a:endCxn id="1289" idx="0"/>
                </p:cNvCxnSpPr>
                <p:nvPr/>
              </p:nvCxnSpPr>
              <p:spPr bwMode="auto">
                <a:xfrm>
                  <a:off x="19641912" y="5271818"/>
                  <a:ext cx="2018910" cy="378515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7030A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266" name="Group 561"/>
              <p:cNvGrpSpPr>
                <a:grpSpLocks/>
              </p:cNvGrpSpPr>
              <p:nvPr/>
            </p:nvGrpSpPr>
            <p:grpSpPr bwMode="auto">
              <a:xfrm>
                <a:off x="19639077" y="6812849"/>
                <a:ext cx="2391811" cy="808830"/>
                <a:chOff x="19639077" y="6812849"/>
                <a:chExt cx="2391811" cy="808830"/>
              </a:xfrm>
            </p:grpSpPr>
            <p:cxnSp>
              <p:nvCxnSpPr>
                <p:cNvPr id="1268" name="Straight Arrow Connector 525"/>
                <p:cNvCxnSpPr>
                  <a:cxnSpLocks noChangeShapeType="1"/>
                  <a:stCxn id="1284" idx="0"/>
                  <a:endCxn id="1259" idx="2"/>
                </p:cNvCxnSpPr>
                <p:nvPr/>
              </p:nvCxnSpPr>
              <p:spPr bwMode="auto">
                <a:xfrm rot="16200000" flipV="1">
                  <a:off x="19381155" y="7070771"/>
                  <a:ext cx="780966" cy="265122"/>
                </a:xfrm>
                <a:prstGeom prst="straightConnector1">
                  <a:avLst/>
                </a:prstGeom>
                <a:noFill/>
                <a:ln w="12700" algn="ctr">
                  <a:solidFill>
                    <a:schemeClr val="tx1"/>
                  </a:solidFill>
                  <a:prstDash val="dash"/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69" name="Straight Arrow Connector 526"/>
                <p:cNvCxnSpPr>
                  <a:cxnSpLocks noChangeShapeType="1"/>
                  <a:stCxn id="1285" idx="0"/>
                  <a:endCxn id="1260" idx="2"/>
                </p:cNvCxnSpPr>
                <p:nvPr/>
              </p:nvCxnSpPr>
              <p:spPr bwMode="auto">
                <a:xfrm flipH="1" flipV="1">
                  <a:off x="20052003" y="6832841"/>
                  <a:ext cx="243911" cy="761536"/>
                </a:xfrm>
                <a:prstGeom prst="straightConnector1">
                  <a:avLst/>
                </a:prstGeom>
                <a:noFill/>
                <a:ln w="12700" algn="ctr">
                  <a:solidFill>
                    <a:schemeClr val="tx1"/>
                  </a:solidFill>
                  <a:prstDash val="dash"/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" name="Straight Arrow Connector 527"/>
                <p:cNvCxnSpPr>
                  <a:cxnSpLocks noChangeShapeType="1"/>
                  <a:endCxn id="1261" idx="2"/>
                </p:cNvCxnSpPr>
                <p:nvPr/>
              </p:nvCxnSpPr>
              <p:spPr bwMode="auto">
                <a:xfrm rot="16200000" flipV="1">
                  <a:off x="20169971" y="6935097"/>
                  <a:ext cx="639617" cy="448653"/>
                </a:xfrm>
                <a:prstGeom prst="straightConnector1">
                  <a:avLst/>
                </a:prstGeom>
                <a:noFill/>
                <a:ln w="12700" algn="ctr">
                  <a:solidFill>
                    <a:schemeClr val="tx1"/>
                  </a:solidFill>
                  <a:prstDash val="dash"/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1" name="Straight Arrow Connector 528"/>
                <p:cNvCxnSpPr>
                  <a:cxnSpLocks noChangeShapeType="1"/>
                  <a:stCxn id="1288" idx="0"/>
                  <a:endCxn id="1263" idx="2"/>
                </p:cNvCxnSpPr>
                <p:nvPr/>
              </p:nvCxnSpPr>
              <p:spPr bwMode="auto">
                <a:xfrm rot="16200000" flipV="1">
                  <a:off x="20857423" y="6832521"/>
                  <a:ext cx="785378" cy="792937"/>
                </a:xfrm>
                <a:prstGeom prst="straightConnector1">
                  <a:avLst/>
                </a:prstGeom>
                <a:noFill/>
                <a:ln w="12700" algn="ctr">
                  <a:solidFill>
                    <a:schemeClr val="tx1"/>
                  </a:solidFill>
                  <a:prstDash val="dash"/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2" name="Straight Arrow Connector 529"/>
                <p:cNvCxnSpPr>
                  <a:cxnSpLocks noChangeShapeType="1"/>
                  <a:stCxn id="1287" idx="0"/>
                  <a:endCxn id="1262" idx="2"/>
                </p:cNvCxnSpPr>
                <p:nvPr/>
              </p:nvCxnSpPr>
              <p:spPr bwMode="auto">
                <a:xfrm rot="16200000" flipV="1">
                  <a:off x="20447871" y="6949404"/>
                  <a:ext cx="785378" cy="559172"/>
                </a:xfrm>
                <a:prstGeom prst="straightConnector1">
                  <a:avLst/>
                </a:prstGeom>
                <a:noFill/>
                <a:ln w="12700" algn="ctr">
                  <a:solidFill>
                    <a:schemeClr val="tx1"/>
                  </a:solidFill>
                  <a:prstDash val="dash"/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3" name="Straight Arrow Connector 530"/>
                <p:cNvCxnSpPr>
                  <a:cxnSpLocks noChangeShapeType="1"/>
                  <a:stCxn id="1289" idx="0"/>
                  <a:endCxn id="1267" idx="2"/>
                </p:cNvCxnSpPr>
                <p:nvPr/>
              </p:nvCxnSpPr>
              <p:spPr bwMode="auto">
                <a:xfrm flipH="1" flipV="1">
                  <a:off x="21128889" y="6862296"/>
                  <a:ext cx="901999" cy="759383"/>
                </a:xfrm>
                <a:prstGeom prst="straightConnector1">
                  <a:avLst/>
                </a:prstGeom>
                <a:noFill/>
                <a:ln w="12700" algn="ctr">
                  <a:solidFill>
                    <a:schemeClr val="tx1"/>
                  </a:solidFill>
                  <a:prstDash val="dash"/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267" name="TextBox 548"/>
              <p:cNvSpPr txBox="1">
                <a:spLocks noChangeArrowheads="1"/>
              </p:cNvSpPr>
              <p:nvPr/>
            </p:nvSpPr>
            <p:spPr bwMode="auto">
              <a:xfrm>
                <a:off x="20944383" y="6508353"/>
                <a:ext cx="369012" cy="353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E</a:t>
                </a:r>
                <a:r>
                  <a:rPr lang="en-US" altLang="en-US" baseline="-25000"/>
                  <a:t>9</a:t>
                </a:r>
              </a:p>
            </p:txBody>
          </p:sp>
        </p:grpSp>
      </p:grpSp>
      <p:sp>
        <p:nvSpPr>
          <p:cNvPr id="1207" name="Text Box 585"/>
          <p:cNvSpPr txBox="1">
            <a:spLocks noChangeArrowheads="1"/>
          </p:cNvSpPr>
          <p:nvPr/>
        </p:nvSpPr>
        <p:spPr bwMode="auto">
          <a:xfrm>
            <a:off x="24806275" y="16037672"/>
            <a:ext cx="7486650" cy="6159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183" tIns="32585" rIns="65183" bIns="32585">
            <a:spAutoFit/>
          </a:bodyPr>
          <a:lstStyle>
            <a:lvl1pPr defTabSz="65246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65246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65246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65246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65246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defTabSz="6524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defTabSz="6524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defTabSz="6524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defTabSz="6524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 b="1">
                <a:solidFill>
                  <a:srgbClr val="F8F8F8"/>
                </a:solidFill>
              </a:rPr>
              <a:t>Conclusions and Further Work</a:t>
            </a:r>
          </a:p>
        </p:txBody>
      </p:sp>
      <p:sp>
        <p:nvSpPr>
          <p:cNvPr id="473" name="Text Placeholder 11"/>
          <p:cNvSpPr txBox="1">
            <a:spLocks/>
          </p:cNvSpPr>
          <p:nvPr/>
        </p:nvSpPr>
        <p:spPr>
          <a:xfrm>
            <a:off x="24806275" y="16586315"/>
            <a:ext cx="7467600" cy="37117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44475" indent="-244475" algn="l" defTabSz="652463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kern="0" dirty="0"/>
              <a:t>NET-VISA reduces detection failures </a:t>
            </a:r>
            <a:r>
              <a:rPr lang="en-US" sz="2400" kern="0" dirty="0" smtClean="0"/>
              <a:t>by a </a:t>
            </a:r>
            <a:r>
              <a:rPr lang="en-US" sz="2400" kern="0" dirty="0"/>
              <a:t>factor of 2 relative to </a:t>
            </a:r>
            <a:r>
              <a:rPr lang="en-US" sz="2400" kern="0" dirty="0" smtClean="0"/>
              <a:t>SEL3 with LEB as reference.</a:t>
            </a:r>
          </a:p>
          <a:p>
            <a:pPr marL="244475" indent="-244475" algn="l" defTabSz="652463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kern="0" dirty="0" smtClean="0"/>
              <a:t>Higher recall than LEB when using ISC as reference.</a:t>
            </a:r>
            <a:endParaRPr lang="en-US" sz="2400" kern="0" dirty="0"/>
          </a:p>
          <a:p>
            <a:pPr marL="244475" indent="-244475" algn="l" defTabSz="652463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NET-VISA is currently being tested in the CTBTO environment for possible deployment in operations</a:t>
            </a:r>
            <a:r>
              <a:rPr lang="en-US" sz="2400" dirty="0" smtClean="0"/>
              <a:t>.</a:t>
            </a:r>
          </a:p>
          <a:p>
            <a:pPr marL="244475" indent="-244475" algn="l" defTabSz="652463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/>
              <a:t>Extensions for Hydro-acoustic and Infrasound data are currently in development.</a:t>
            </a:r>
            <a:endParaRPr lang="en-US" sz="2400" dirty="0"/>
          </a:p>
          <a:p>
            <a:pPr marL="244475" indent="-244475" algn="l" defTabSz="652463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/>
              <a:t>Please also see poster S33B-2413, Interactive </a:t>
            </a:r>
            <a:r>
              <a:rPr lang="en-US" sz="2400" dirty="0"/>
              <a:t>Model Visualization for </a:t>
            </a:r>
            <a:r>
              <a:rPr lang="en-US" sz="2400" dirty="0" smtClean="0"/>
              <a:t>NET-VISA.</a:t>
            </a:r>
            <a:endParaRPr lang="en-US" sz="2400" dirty="0"/>
          </a:p>
        </p:txBody>
      </p:sp>
      <p:pic>
        <p:nvPicPr>
          <p:cNvPr id="1209" name="Picture 20" descr="CTBTO-logo_41-RGB.gif                                          00002671JOBS                           B7A15BAB:"/>
          <p:cNvPicPr>
            <a:picLocks noChangeAspect="1" noChangeArrowheads="1"/>
          </p:cNvPicPr>
          <p:nvPr/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0" y="1100138"/>
            <a:ext cx="2879725" cy="86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1" name="Text Box 388"/>
          <p:cNvSpPr txBox="1">
            <a:spLocks noChangeArrowheads="1"/>
          </p:cNvSpPr>
          <p:nvPr/>
        </p:nvSpPr>
        <p:spPr bwMode="auto">
          <a:xfrm>
            <a:off x="8632905" y="4378325"/>
            <a:ext cx="748665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182880" rIns="182880" bIns="182880">
            <a:spAutoFit/>
          </a:bodyPr>
          <a:lstStyle>
            <a:lvl1pPr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 eaLnBrk="1" hangingPunct="1">
              <a:buFont typeface="Arial" charset="0"/>
              <a:buChar char="•"/>
            </a:pPr>
            <a:r>
              <a:rPr lang="en-US" altLang="en-US" sz="2400" dirty="0"/>
              <a:t> Event magnitudes are distributed as per the Guttenberg Richter distribution (exponential distribution with rate log(10)).  </a:t>
            </a:r>
          </a:p>
          <a:p>
            <a:pPr algn="l" eaLnBrk="1" hangingPunct="1">
              <a:buFont typeface="Arial" charset="0"/>
              <a:buChar char="•"/>
            </a:pPr>
            <a:r>
              <a:rPr lang="en-US" altLang="en-US" sz="2400" dirty="0"/>
              <a:t> Event detection probabilities depend on the station, the seismic wave type (phase), event magnitude, and distance from the event to the station.</a:t>
            </a:r>
          </a:p>
        </p:txBody>
      </p:sp>
      <p:sp>
        <p:nvSpPr>
          <p:cNvPr id="1212" name="Text Box 400"/>
          <p:cNvSpPr txBox="1">
            <a:spLocks noChangeArrowheads="1"/>
          </p:cNvSpPr>
          <p:nvPr/>
        </p:nvSpPr>
        <p:spPr bwMode="auto">
          <a:xfrm>
            <a:off x="16739380" y="11137900"/>
            <a:ext cx="744378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182880" rIns="182880" bIns="182880">
            <a:spAutoFit/>
          </a:bodyPr>
          <a:lstStyle>
            <a:lvl1pPr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>
              <a:buFont typeface="Arial" charset="0"/>
              <a:buChar char="•"/>
            </a:pPr>
            <a:r>
              <a:rPr lang="en-US" altLang="en-US" sz="2000" dirty="0"/>
              <a:t> The re-associate move shuffles detections among the events.</a:t>
            </a:r>
          </a:p>
        </p:txBody>
      </p:sp>
      <p:grpSp>
        <p:nvGrpSpPr>
          <p:cNvPr id="1213" name="Group 689"/>
          <p:cNvGrpSpPr>
            <a:grpSpLocks/>
          </p:cNvGrpSpPr>
          <p:nvPr/>
        </p:nvGrpSpPr>
        <p:grpSpPr bwMode="auto">
          <a:xfrm>
            <a:off x="17218257" y="11784012"/>
            <a:ext cx="6013450" cy="1625600"/>
            <a:chOff x="17688228" y="8569614"/>
            <a:chExt cx="6013743" cy="1624403"/>
          </a:xfrm>
        </p:grpSpPr>
        <p:grpSp>
          <p:nvGrpSpPr>
            <p:cNvPr id="1222" name="Group 599"/>
            <p:cNvGrpSpPr>
              <a:grpSpLocks/>
            </p:cNvGrpSpPr>
            <p:nvPr/>
          </p:nvGrpSpPr>
          <p:grpSpPr bwMode="auto">
            <a:xfrm>
              <a:off x="17688228" y="8569614"/>
              <a:ext cx="6013743" cy="1624403"/>
              <a:chOff x="17719602" y="6458906"/>
              <a:chExt cx="6013743" cy="1624403"/>
            </a:xfrm>
          </p:grpSpPr>
          <p:sp>
            <p:nvSpPr>
              <p:cNvPr id="1228" name="TextBox 696"/>
              <p:cNvSpPr txBox="1">
                <a:spLocks noChangeArrowheads="1"/>
              </p:cNvSpPr>
              <p:nvPr/>
            </p:nvSpPr>
            <p:spPr bwMode="auto">
              <a:xfrm>
                <a:off x="19454571" y="6458906"/>
                <a:ext cx="369012" cy="353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E</a:t>
                </a:r>
                <a:r>
                  <a:rPr lang="en-US" altLang="en-US" baseline="-25000"/>
                  <a:t>4</a:t>
                </a:r>
              </a:p>
            </p:txBody>
          </p:sp>
          <p:sp>
            <p:nvSpPr>
              <p:cNvPr id="1229" name="TextBox 697"/>
              <p:cNvSpPr txBox="1">
                <a:spLocks noChangeArrowheads="1"/>
              </p:cNvSpPr>
              <p:nvPr/>
            </p:nvSpPr>
            <p:spPr bwMode="auto">
              <a:xfrm>
                <a:off x="19872307" y="6478898"/>
                <a:ext cx="369012" cy="353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2060"/>
                    </a:solidFill>
                  </a:rPr>
                  <a:t>E</a:t>
                </a:r>
                <a:r>
                  <a:rPr lang="en-US" altLang="en-US" baseline="-25000">
                    <a:solidFill>
                      <a:srgbClr val="002060"/>
                    </a:solidFill>
                  </a:rPr>
                  <a:t>5</a:t>
                </a:r>
              </a:p>
            </p:txBody>
          </p:sp>
          <p:sp>
            <p:nvSpPr>
              <p:cNvPr id="1230" name="TextBox 698"/>
              <p:cNvSpPr txBox="1">
                <a:spLocks noChangeArrowheads="1"/>
              </p:cNvSpPr>
              <p:nvPr/>
            </p:nvSpPr>
            <p:spPr bwMode="auto">
              <a:xfrm>
                <a:off x="20088187" y="6478898"/>
                <a:ext cx="369012" cy="353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E</a:t>
                </a:r>
                <a:r>
                  <a:rPr lang="en-US" altLang="en-US" baseline="-25000"/>
                  <a:t>6</a:t>
                </a:r>
              </a:p>
            </p:txBody>
          </p:sp>
          <p:sp>
            <p:nvSpPr>
              <p:cNvPr id="1231" name="TextBox 699"/>
              <p:cNvSpPr txBox="1">
                <a:spLocks noChangeArrowheads="1"/>
              </p:cNvSpPr>
              <p:nvPr/>
            </p:nvSpPr>
            <p:spPr bwMode="auto">
              <a:xfrm>
                <a:off x="20376468" y="6482358"/>
                <a:ext cx="369012" cy="353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B0F0"/>
                    </a:solidFill>
                  </a:rPr>
                  <a:t>E</a:t>
                </a:r>
                <a:r>
                  <a:rPr lang="en-US" altLang="en-US" baseline="-25000">
                    <a:solidFill>
                      <a:srgbClr val="00B0F0"/>
                    </a:solidFill>
                  </a:rPr>
                  <a:t>7</a:t>
                </a:r>
              </a:p>
            </p:txBody>
          </p:sp>
          <p:sp>
            <p:nvSpPr>
              <p:cNvPr id="1232" name="TextBox 700"/>
              <p:cNvSpPr txBox="1">
                <a:spLocks noChangeArrowheads="1"/>
              </p:cNvSpPr>
              <p:nvPr/>
            </p:nvSpPr>
            <p:spPr bwMode="auto">
              <a:xfrm>
                <a:off x="20669137" y="6482358"/>
                <a:ext cx="369012" cy="353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 Narrow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2060"/>
                    </a:solidFill>
                  </a:rPr>
                  <a:t>E</a:t>
                </a:r>
                <a:r>
                  <a:rPr lang="en-US" altLang="en-US" baseline="-25000">
                    <a:solidFill>
                      <a:srgbClr val="002060"/>
                    </a:solidFill>
                  </a:rPr>
                  <a:t>8</a:t>
                </a:r>
              </a:p>
            </p:txBody>
          </p:sp>
          <p:grpSp>
            <p:nvGrpSpPr>
              <p:cNvPr id="1233" name="Group 562"/>
              <p:cNvGrpSpPr>
                <a:grpSpLocks/>
              </p:cNvGrpSpPr>
              <p:nvPr/>
            </p:nvGrpSpPr>
            <p:grpSpPr bwMode="auto">
              <a:xfrm>
                <a:off x="17719602" y="6508353"/>
                <a:ext cx="6013743" cy="1574956"/>
                <a:chOff x="17719602" y="6508353"/>
                <a:chExt cx="6013743" cy="1574956"/>
              </a:xfrm>
            </p:grpSpPr>
            <p:grpSp>
              <p:nvGrpSpPr>
                <p:cNvPr id="1234" name="Group 494"/>
                <p:cNvGrpSpPr>
                  <a:grpSpLocks/>
                </p:cNvGrpSpPr>
                <p:nvPr/>
              </p:nvGrpSpPr>
              <p:grpSpPr bwMode="auto">
                <a:xfrm>
                  <a:off x="17719602" y="6832841"/>
                  <a:ext cx="6013743" cy="1250468"/>
                  <a:chOff x="17349536" y="4861495"/>
                  <a:chExt cx="6013743" cy="1250468"/>
                </a:xfrm>
              </p:grpSpPr>
              <p:cxnSp>
                <p:nvCxnSpPr>
                  <p:cNvPr id="312" name="Straight Arrow Connector 311"/>
                  <p:cNvCxnSpPr/>
                  <p:nvPr/>
                </p:nvCxnSpPr>
                <p:spPr bwMode="auto">
                  <a:xfrm>
                    <a:off x="17349536" y="5474258"/>
                    <a:ext cx="5486667" cy="0"/>
                  </a:xfrm>
                  <a:prstGeom prst="straightConnector1">
                    <a:avLst/>
                  </a:prstGeom>
                  <a:ln w="38100">
                    <a:headEnd type="none" w="med" len="med"/>
                    <a:tailEnd type="arrow" w="lg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7" name="Straight Connector 705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18587375" y="5500096"/>
                    <a:ext cx="1223734" cy="0"/>
                  </a:xfrm>
                  <a:prstGeom prst="line">
                    <a:avLst/>
                  </a:prstGeom>
                  <a:noFill/>
                  <a:ln w="38100" algn="ctr">
                    <a:solidFill>
                      <a:srgbClr val="FF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238" name="Straight Connector 706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20377212" y="5473362"/>
                    <a:ext cx="1223734" cy="0"/>
                  </a:xfrm>
                  <a:prstGeom prst="line">
                    <a:avLst/>
                  </a:prstGeom>
                  <a:noFill/>
                  <a:ln w="38100" algn="ctr">
                    <a:solidFill>
                      <a:srgbClr val="FF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1239" name="TextBox 7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840379" y="5296390"/>
                    <a:ext cx="522900" cy="3539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/>
                      <a:t>time</a:t>
                    </a:r>
                  </a:p>
                </p:txBody>
              </p:sp>
              <p:sp>
                <p:nvSpPr>
                  <p:cNvPr id="1240" name="TextBox 7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27329" y="4942447"/>
                    <a:ext cx="369012" cy="3539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>
                        <a:solidFill>
                          <a:srgbClr val="FF0000"/>
                        </a:solidFill>
                      </a:rPr>
                      <a:t>E</a:t>
                    </a:r>
                    <a:r>
                      <a:rPr lang="en-US" altLang="en-US" baseline="-25000">
                        <a:solidFill>
                          <a:srgbClr val="FF000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241" name="TextBox 7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33460" y="4942447"/>
                    <a:ext cx="369012" cy="3539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>
                        <a:solidFill>
                          <a:srgbClr val="00B050"/>
                        </a:solidFill>
                      </a:rPr>
                      <a:t>E</a:t>
                    </a:r>
                    <a:r>
                      <a:rPr lang="en-US" altLang="en-US" baseline="-25000">
                        <a:solidFill>
                          <a:srgbClr val="00B050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1242" name="TextBox 7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7406" y="4917875"/>
                    <a:ext cx="369012" cy="3539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>
                        <a:solidFill>
                          <a:srgbClr val="7030A0"/>
                        </a:solidFill>
                      </a:rPr>
                      <a:t>E</a:t>
                    </a:r>
                    <a:r>
                      <a:rPr lang="en-US" altLang="en-US" baseline="-25000">
                        <a:solidFill>
                          <a:srgbClr val="7030A0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243" name="TextBox 7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27329" y="5622469"/>
                    <a:ext cx="378630" cy="3539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/>
                      <a:t>D</a:t>
                    </a:r>
                    <a:r>
                      <a:rPr lang="en-US" altLang="en-US" baseline="-25000"/>
                      <a:t>1</a:t>
                    </a:r>
                  </a:p>
                </p:txBody>
              </p:sp>
              <p:sp>
                <p:nvSpPr>
                  <p:cNvPr id="1244" name="TextBox 7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137496" y="5622469"/>
                    <a:ext cx="378630" cy="3539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>
                        <a:solidFill>
                          <a:srgbClr val="FF0000"/>
                        </a:solidFill>
                      </a:rPr>
                      <a:t>D</a:t>
                    </a:r>
                    <a:r>
                      <a:rPr lang="en-US" altLang="en-US" baseline="-25000">
                        <a:solidFill>
                          <a:srgbClr val="FF0000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1245" name="TextBox 7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622420" y="5622468"/>
                    <a:ext cx="378630" cy="3539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>
                        <a:solidFill>
                          <a:srgbClr val="00B050"/>
                        </a:solidFill>
                      </a:rPr>
                      <a:t>D</a:t>
                    </a:r>
                    <a:r>
                      <a:rPr lang="en-US" altLang="en-US" baseline="-25000">
                        <a:solidFill>
                          <a:srgbClr val="00B050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246" name="TextBox 7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344818" y="5622469"/>
                    <a:ext cx="378630" cy="3539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>
                        <a:solidFill>
                          <a:srgbClr val="FF0000"/>
                        </a:solidFill>
                      </a:rPr>
                      <a:t>D</a:t>
                    </a:r>
                    <a:r>
                      <a:rPr lang="en-US" altLang="en-US" baseline="-25000">
                        <a:solidFill>
                          <a:srgbClr val="FF0000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1247" name="TextBox 7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681938" y="5650333"/>
                    <a:ext cx="378630" cy="3539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>
                        <a:solidFill>
                          <a:srgbClr val="002060"/>
                        </a:solidFill>
                      </a:rPr>
                      <a:t>D</a:t>
                    </a:r>
                    <a:r>
                      <a:rPr lang="en-US" altLang="en-US" baseline="-25000">
                        <a:solidFill>
                          <a:srgbClr val="002060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248" name="TextBox 7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20677" y="5622469"/>
                    <a:ext cx="378630" cy="3539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>
                        <a:solidFill>
                          <a:srgbClr val="7030A0"/>
                        </a:solidFill>
                      </a:rPr>
                      <a:t>D</a:t>
                    </a:r>
                    <a:r>
                      <a:rPr lang="en-US" altLang="en-US" baseline="-25000">
                        <a:solidFill>
                          <a:srgbClr val="7030A0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1249" name="TextBox 7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60765" y="5650333"/>
                    <a:ext cx="378630" cy="3539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>
                        <a:solidFill>
                          <a:srgbClr val="00B0F0"/>
                        </a:solidFill>
                      </a:rPr>
                      <a:t>D</a:t>
                    </a:r>
                    <a:r>
                      <a:rPr lang="en-US" altLang="en-US" baseline="-25000">
                        <a:solidFill>
                          <a:srgbClr val="00B0F0"/>
                        </a:solidFill>
                      </a:rPr>
                      <a:t>7</a:t>
                    </a:r>
                  </a:p>
                </p:txBody>
              </p:sp>
              <p:sp>
                <p:nvSpPr>
                  <p:cNvPr id="1250" name="TextBox 7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87199" y="5650333"/>
                    <a:ext cx="378630" cy="3539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>
                        <a:solidFill>
                          <a:srgbClr val="002060"/>
                        </a:solidFill>
                      </a:rPr>
                      <a:t>D</a:t>
                    </a:r>
                    <a:r>
                      <a:rPr lang="en-US" altLang="en-US" baseline="-25000">
                        <a:solidFill>
                          <a:srgbClr val="002060"/>
                        </a:solidFill>
                      </a:rPr>
                      <a:t>8</a:t>
                    </a:r>
                  </a:p>
                </p:txBody>
              </p:sp>
              <p:sp>
                <p:nvSpPr>
                  <p:cNvPr id="1251" name="TextBox 7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30561" y="5650333"/>
                    <a:ext cx="378630" cy="3539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>
                        <a:solidFill>
                          <a:srgbClr val="7030A0"/>
                        </a:solidFill>
                      </a:rPr>
                      <a:t>D</a:t>
                    </a:r>
                    <a:r>
                      <a:rPr lang="en-US" altLang="en-US" baseline="-25000">
                        <a:solidFill>
                          <a:srgbClr val="7030A0"/>
                        </a:solidFill>
                      </a:rPr>
                      <a:t>9</a:t>
                    </a:r>
                  </a:p>
                </p:txBody>
              </p:sp>
              <p:sp>
                <p:nvSpPr>
                  <p:cNvPr id="1252" name="TextBox 7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777920" y="5650333"/>
                    <a:ext cx="506895" cy="415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>
                        <a:solidFill>
                          <a:srgbClr val="00B0F0"/>
                        </a:solidFill>
                      </a:rPr>
                      <a:t>D</a:t>
                    </a:r>
                    <a:r>
                      <a:rPr lang="en-US" altLang="en-US" baseline="-25000">
                        <a:solidFill>
                          <a:srgbClr val="00B0F0"/>
                        </a:solidFill>
                      </a:rPr>
                      <a:t>10</a:t>
                    </a:r>
                  </a:p>
                </p:txBody>
              </p:sp>
              <p:sp>
                <p:nvSpPr>
                  <p:cNvPr id="1253" name="TextBox 7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61933" y="5650333"/>
                    <a:ext cx="435632" cy="3539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100">
                        <a:solidFill>
                          <a:schemeClr val="tx1"/>
                        </a:solidFill>
                        <a:latin typeface="Arial Narrow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/>
                      <a:t>D</a:t>
                    </a:r>
                    <a:r>
                      <a:rPr lang="en-US" altLang="en-US" baseline="-25000"/>
                      <a:t>11</a:t>
                    </a:r>
                  </a:p>
                </p:txBody>
              </p:sp>
              <p:cxnSp>
                <p:nvCxnSpPr>
                  <p:cNvPr id="1254" name="Straight Arrow Connector 722"/>
                  <p:cNvCxnSpPr>
                    <a:cxnSpLocks noChangeShapeType="1"/>
                    <a:stCxn id="1240" idx="2"/>
                    <a:endCxn id="1244" idx="0"/>
                  </p:cNvCxnSpPr>
                  <p:nvPr/>
                </p:nvCxnSpPr>
                <p:spPr bwMode="auto">
                  <a:xfrm rot="16200000" flipH="1">
                    <a:off x="17906284" y="5201941"/>
                    <a:ext cx="326079" cy="514976"/>
                  </a:xfrm>
                  <a:prstGeom prst="straightConnector1">
                    <a:avLst/>
                  </a:prstGeom>
                  <a:noFill/>
                  <a:ln w="25400" algn="ctr">
                    <a:solidFill>
                      <a:srgbClr val="FF0000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255" name="Straight Arrow Connector 723"/>
                  <p:cNvCxnSpPr>
                    <a:cxnSpLocks noChangeShapeType="1"/>
                    <a:stCxn id="1240" idx="2"/>
                    <a:endCxn id="1246" idx="1"/>
                  </p:cNvCxnSpPr>
                  <p:nvPr/>
                </p:nvCxnSpPr>
                <p:spPr bwMode="auto">
                  <a:xfrm rot="16200000" flipH="1">
                    <a:off x="18326801" y="4781423"/>
                    <a:ext cx="503051" cy="1532983"/>
                  </a:xfrm>
                  <a:prstGeom prst="straightConnector1">
                    <a:avLst/>
                  </a:prstGeom>
                  <a:noFill/>
                  <a:ln w="25400" algn="ctr">
                    <a:solidFill>
                      <a:srgbClr val="FF0000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256" name="Straight Arrow Connector 724"/>
                  <p:cNvCxnSpPr>
                    <a:cxnSpLocks noChangeShapeType="1"/>
                    <a:stCxn id="1241" idx="2"/>
                    <a:endCxn id="1245" idx="0"/>
                  </p:cNvCxnSpPr>
                  <p:nvPr/>
                </p:nvCxnSpPr>
                <p:spPr bwMode="auto">
                  <a:xfrm rot="16200000" flipH="1">
                    <a:off x="18501811" y="5312544"/>
                    <a:ext cx="326078" cy="293769"/>
                  </a:xfrm>
                  <a:prstGeom prst="straightConnector1">
                    <a:avLst/>
                  </a:prstGeom>
                  <a:noFill/>
                  <a:ln w="25400" algn="ctr">
                    <a:solidFill>
                      <a:srgbClr val="00B050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257" name="Straight Arrow Connector 725"/>
                  <p:cNvCxnSpPr>
                    <a:cxnSpLocks noChangeShapeType="1"/>
                    <a:stCxn id="1242" idx="2"/>
                    <a:endCxn id="1248" idx="0"/>
                  </p:cNvCxnSpPr>
                  <p:nvPr/>
                </p:nvCxnSpPr>
                <p:spPr bwMode="auto">
                  <a:xfrm rot="16200000" flipH="1">
                    <a:off x="19800627" y="5113103"/>
                    <a:ext cx="350651" cy="668080"/>
                  </a:xfrm>
                  <a:prstGeom prst="straightConnector1">
                    <a:avLst/>
                  </a:prstGeom>
                  <a:noFill/>
                  <a:ln w="25400" algn="ctr">
                    <a:solidFill>
                      <a:srgbClr val="7030A0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258" name="Straight Arrow Connector 726"/>
                  <p:cNvCxnSpPr>
                    <a:cxnSpLocks noChangeShapeType="1"/>
                    <a:stCxn id="1242" idx="2"/>
                    <a:endCxn id="1251" idx="0"/>
                  </p:cNvCxnSpPr>
                  <p:nvPr/>
                </p:nvCxnSpPr>
                <p:spPr bwMode="auto">
                  <a:xfrm rot="16200000" flipH="1">
                    <a:off x="20441637" y="4472093"/>
                    <a:ext cx="378515" cy="1977964"/>
                  </a:xfrm>
                  <a:prstGeom prst="straightConnector1">
                    <a:avLst/>
                  </a:prstGeom>
                  <a:noFill/>
                  <a:ln w="25400" algn="ctr">
                    <a:solidFill>
                      <a:srgbClr val="7030A0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235" name="TextBox 703"/>
                <p:cNvSpPr txBox="1">
                  <a:spLocks noChangeArrowheads="1"/>
                </p:cNvSpPr>
                <p:nvPr/>
              </p:nvSpPr>
              <p:spPr bwMode="auto">
                <a:xfrm>
                  <a:off x="20944383" y="6508353"/>
                  <a:ext cx="369012" cy="353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 Narrow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E</a:t>
                  </a:r>
                  <a:r>
                    <a:rPr lang="en-US" altLang="en-US" baseline="-25000"/>
                    <a:t>9</a:t>
                  </a:r>
                </a:p>
              </p:txBody>
            </p:sp>
          </p:grpSp>
        </p:grpSp>
        <p:cxnSp>
          <p:nvCxnSpPr>
            <p:cNvPr id="1223" name="Straight Arrow Connector 691"/>
            <p:cNvCxnSpPr>
              <a:cxnSpLocks noChangeShapeType="1"/>
              <a:stCxn id="1231" idx="2"/>
              <a:endCxn id="1249" idx="0"/>
            </p:cNvCxnSpPr>
            <p:nvPr/>
          </p:nvCxnSpPr>
          <p:spPr bwMode="auto">
            <a:xfrm rot="16200000" flipH="1">
              <a:off x="20416497" y="9060112"/>
              <a:ext cx="785378" cy="559172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4" name="Straight Arrow Connector 692"/>
            <p:cNvCxnSpPr>
              <a:cxnSpLocks noChangeShapeType="1"/>
              <a:stCxn id="1231" idx="2"/>
              <a:endCxn id="1252" idx="0"/>
            </p:cNvCxnSpPr>
            <p:nvPr/>
          </p:nvCxnSpPr>
          <p:spPr bwMode="auto">
            <a:xfrm>
              <a:off x="20529600" y="8947009"/>
              <a:ext cx="1840459" cy="785378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5" name="Straight Arrow Connector 693"/>
            <p:cNvCxnSpPr>
              <a:cxnSpLocks noChangeShapeType="1"/>
              <a:stCxn id="1229" idx="2"/>
              <a:endCxn id="1247" idx="0"/>
            </p:cNvCxnSpPr>
            <p:nvPr/>
          </p:nvCxnSpPr>
          <p:spPr bwMode="auto">
            <a:xfrm rot="16200000" flipH="1">
              <a:off x="19723273" y="9245715"/>
              <a:ext cx="788838" cy="184506"/>
            </a:xfrm>
            <a:prstGeom prst="straightConnector1">
              <a:avLst/>
            </a:prstGeom>
            <a:noFill/>
            <a:ln w="25400" algn="ctr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6" name="Straight Arrow Connector 694"/>
            <p:cNvCxnSpPr>
              <a:cxnSpLocks noChangeShapeType="1"/>
              <a:stCxn id="1241" idx="2"/>
              <a:endCxn id="1249" idx="0"/>
            </p:cNvCxnSpPr>
            <p:nvPr/>
          </p:nvCxnSpPr>
          <p:spPr bwMode="auto">
            <a:xfrm rot="16200000" flipH="1">
              <a:off x="19795744" y="8439358"/>
              <a:ext cx="353943" cy="2232114"/>
            </a:xfrm>
            <a:prstGeom prst="straightConnector1">
              <a:avLst/>
            </a:prstGeom>
            <a:noFill/>
            <a:ln w="25400" algn="ctr">
              <a:solidFill>
                <a:srgbClr val="00B050">
                  <a:alpha val="20000"/>
                </a:srgbClr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7" name="Straight Arrow Connector 695"/>
            <p:cNvCxnSpPr>
              <a:cxnSpLocks noChangeShapeType="1"/>
              <a:stCxn id="1232" idx="2"/>
              <a:endCxn id="1250" idx="0"/>
            </p:cNvCxnSpPr>
            <p:nvPr/>
          </p:nvCxnSpPr>
          <p:spPr bwMode="auto">
            <a:xfrm rot="16200000" flipH="1">
              <a:off x="20826048" y="8943229"/>
              <a:ext cx="785378" cy="792937"/>
            </a:xfrm>
            <a:prstGeom prst="straightConnector1">
              <a:avLst/>
            </a:prstGeom>
            <a:noFill/>
            <a:ln w="25400" algn="ctr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14" name="Text Box 400"/>
          <p:cNvSpPr txBox="1">
            <a:spLocks noChangeArrowheads="1"/>
          </p:cNvSpPr>
          <p:nvPr/>
        </p:nvSpPr>
        <p:spPr bwMode="auto">
          <a:xfrm>
            <a:off x="16767248" y="13242472"/>
            <a:ext cx="744378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182880" rIns="182880" bIns="182880">
            <a:spAutoFit/>
          </a:bodyPr>
          <a:lstStyle>
            <a:lvl1pPr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>
              <a:buFont typeface="Arial" charset="0"/>
              <a:buChar char="•"/>
            </a:pPr>
            <a:r>
              <a:rPr lang="en-US" altLang="en-US" sz="2000" dirty="0"/>
              <a:t> The relocate move changes event locations.</a:t>
            </a:r>
          </a:p>
        </p:txBody>
      </p:sp>
      <p:sp>
        <p:nvSpPr>
          <p:cNvPr id="1215" name="TextBox 740"/>
          <p:cNvSpPr txBox="1">
            <a:spLocks noChangeArrowheads="1"/>
          </p:cNvSpPr>
          <p:nvPr/>
        </p:nvSpPr>
        <p:spPr bwMode="auto">
          <a:xfrm>
            <a:off x="19330868" y="19084676"/>
            <a:ext cx="3683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7030A0"/>
                </a:solidFill>
              </a:rPr>
              <a:t>E</a:t>
            </a:r>
            <a:r>
              <a:rPr lang="en-US" altLang="en-US" baseline="-25000" dirty="0">
                <a:solidFill>
                  <a:srgbClr val="7030A0"/>
                </a:solidFill>
              </a:rPr>
              <a:t>3</a:t>
            </a:r>
          </a:p>
        </p:txBody>
      </p:sp>
      <p:cxnSp>
        <p:nvCxnSpPr>
          <p:cNvPr id="1216" name="Straight Arrow Connector 736"/>
          <p:cNvCxnSpPr>
            <a:cxnSpLocks noChangeShapeType="1"/>
          </p:cNvCxnSpPr>
          <p:nvPr/>
        </p:nvCxnSpPr>
        <p:spPr bwMode="auto">
          <a:xfrm>
            <a:off x="20561914" y="19122774"/>
            <a:ext cx="341313" cy="752475"/>
          </a:xfrm>
          <a:prstGeom prst="straightConnector1">
            <a:avLst/>
          </a:prstGeom>
          <a:noFill/>
          <a:ln w="25400" algn="ctr">
            <a:solidFill>
              <a:srgbClr val="00B0F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7" name="Straight Arrow Connector 736"/>
          <p:cNvCxnSpPr>
            <a:cxnSpLocks noChangeShapeType="1"/>
          </p:cNvCxnSpPr>
          <p:nvPr/>
        </p:nvCxnSpPr>
        <p:spPr bwMode="auto">
          <a:xfrm rot="16200000" flipH="1">
            <a:off x="21092139" y="18595724"/>
            <a:ext cx="785813" cy="1839913"/>
          </a:xfrm>
          <a:prstGeom prst="straightConnector1">
            <a:avLst/>
          </a:prstGeom>
          <a:noFill/>
          <a:ln w="25400" algn="ctr">
            <a:solidFill>
              <a:srgbClr val="00B0F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0" name="Text Box 585"/>
          <p:cNvSpPr txBox="1">
            <a:spLocks noChangeArrowheads="1"/>
          </p:cNvSpPr>
          <p:nvPr/>
        </p:nvSpPr>
        <p:spPr bwMode="auto">
          <a:xfrm>
            <a:off x="24814213" y="20235863"/>
            <a:ext cx="7486650" cy="6159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183" tIns="32585" rIns="65183" bIns="32585">
            <a:spAutoFit/>
          </a:bodyPr>
          <a:lstStyle>
            <a:lvl1pPr defTabSz="65246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65246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65246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65246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65246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defTabSz="6524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defTabSz="6524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defTabSz="6524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defTabSz="6524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 b="1">
                <a:solidFill>
                  <a:srgbClr val="F8F8F8"/>
                </a:solidFill>
              </a:rPr>
              <a:t>Acknowledgements</a:t>
            </a:r>
          </a:p>
        </p:txBody>
      </p:sp>
      <p:sp>
        <p:nvSpPr>
          <p:cNvPr id="1221" name="Text Box 388"/>
          <p:cNvSpPr txBox="1">
            <a:spLocks noChangeArrowheads="1"/>
          </p:cNvSpPr>
          <p:nvPr/>
        </p:nvSpPr>
        <p:spPr bwMode="auto">
          <a:xfrm>
            <a:off x="24822150" y="20794663"/>
            <a:ext cx="74866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182880" rIns="182880" bIns="182880">
            <a:spAutoFit/>
          </a:bodyPr>
          <a:lstStyle>
            <a:lvl1pPr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 eaLnBrk="1" hangingPunct="1">
              <a:buFont typeface="Arial" charset="0"/>
              <a:buChar char="•"/>
            </a:pPr>
            <a:r>
              <a:rPr lang="en-US" altLang="en-US" sz="2400" dirty="0"/>
              <a:t> This project has been </a:t>
            </a:r>
            <a:r>
              <a:rPr lang="en-US" altLang="en-US" sz="2400" dirty="0" smtClean="0"/>
              <a:t>sponsored by the CTBTO.</a:t>
            </a:r>
            <a:endParaRPr lang="en-US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" y="10958908"/>
            <a:ext cx="4090988" cy="24545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42" y="13242472"/>
            <a:ext cx="4271883" cy="25631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47192" y="11399552"/>
            <a:ext cx="24865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shows obviously</a:t>
            </a:r>
          </a:p>
          <a:p>
            <a:r>
              <a:rPr lang="en-US" dirty="0" smtClean="0"/>
              <a:t> spurious SEL3 events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4571772" y="11745410"/>
            <a:ext cx="579967" cy="24171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550094" y="14274538"/>
            <a:ext cx="34900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of NET-VISA’s</a:t>
            </a:r>
          </a:p>
          <a:p>
            <a:r>
              <a:rPr lang="en-US" dirty="0" smtClean="0"/>
              <a:t>“spurious” events turn out</a:t>
            </a:r>
          </a:p>
          <a:p>
            <a:r>
              <a:rPr lang="en-US" dirty="0" smtClean="0"/>
              <a:t>to be true when compared to ISC.</a:t>
            </a:r>
          </a:p>
          <a:p>
            <a:r>
              <a:rPr lang="en-US" dirty="0" smtClean="0"/>
              <a:t>Detects 89% of LEB events.</a:t>
            </a:r>
            <a:endParaRPr lang="en-US" dirty="0"/>
          </a:p>
        </p:txBody>
      </p:sp>
      <p:sp>
        <p:nvSpPr>
          <p:cNvPr id="305" name="Line 29"/>
          <p:cNvSpPr>
            <a:spLocks noChangeShapeType="1"/>
          </p:cNvSpPr>
          <p:nvPr/>
        </p:nvSpPr>
        <p:spPr bwMode="auto">
          <a:xfrm>
            <a:off x="6340939" y="21322309"/>
            <a:ext cx="0" cy="14186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511541"/>
              </p:ext>
            </p:extLst>
          </p:nvPr>
        </p:nvGraphicFramePr>
        <p:xfrm>
          <a:off x="8907349" y="9174422"/>
          <a:ext cx="3769783" cy="282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" name="Acrobat Document" r:id="rId15" imgW="3456000" imgH="3456000" progId="AcroExch.Document.11">
                  <p:embed/>
                </p:oleObj>
              </mc:Choice>
              <mc:Fallback>
                <p:oleObj name="Acrobat Document" r:id="rId15" imgW="3456000" imgH="3456000" progId="AcroExch.Document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7349" y="9174422"/>
                        <a:ext cx="3769783" cy="282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" name="Picture 30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564" y="17746674"/>
            <a:ext cx="2334664" cy="1867089"/>
          </a:xfrm>
          <a:prstGeom prst="rect">
            <a:avLst/>
          </a:prstGeom>
        </p:spPr>
      </p:pic>
      <p:pic>
        <p:nvPicPr>
          <p:cNvPr id="309" name="Picture 30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4105" y="17751084"/>
            <a:ext cx="2393259" cy="1874824"/>
          </a:xfrm>
          <a:prstGeom prst="rect">
            <a:avLst/>
          </a:prstGeom>
        </p:spPr>
      </p:pic>
      <p:pic>
        <p:nvPicPr>
          <p:cNvPr id="310" name="Picture 30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564" y="19639661"/>
            <a:ext cx="2334664" cy="1682648"/>
          </a:xfrm>
          <a:prstGeom prst="rect">
            <a:avLst/>
          </a:prstGeom>
        </p:spPr>
      </p:pic>
      <p:pic>
        <p:nvPicPr>
          <p:cNvPr id="311" name="Picture 31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4104" y="19577501"/>
            <a:ext cx="2393259" cy="17128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298228" y="18280036"/>
            <a:ext cx="13789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Coda Model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972722" y="19150959"/>
            <a:ext cx="1014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Time</a:t>
            </a:r>
          </a:p>
          <a:p>
            <a:r>
              <a:rPr lang="en-US" sz="1800" dirty="0" smtClean="0"/>
              <a:t>difference</a:t>
            </a:r>
            <a:endParaRPr lang="en-US" sz="1800" dirty="0"/>
          </a:p>
        </p:txBody>
      </p:sp>
      <p:sp>
        <p:nvSpPr>
          <p:cNvPr id="314" name="TextBox 313"/>
          <p:cNvSpPr txBox="1"/>
          <p:nvPr/>
        </p:nvSpPr>
        <p:spPr>
          <a:xfrm>
            <a:off x="12292907" y="18967109"/>
            <a:ext cx="1014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Azimuth</a:t>
            </a:r>
          </a:p>
          <a:p>
            <a:r>
              <a:rPr lang="en-US" sz="1800" dirty="0" smtClean="0"/>
              <a:t>difference</a:t>
            </a:r>
            <a:endParaRPr lang="en-US" sz="1800" dirty="0"/>
          </a:p>
        </p:txBody>
      </p:sp>
      <p:sp>
        <p:nvSpPr>
          <p:cNvPr id="315" name="TextBox 314"/>
          <p:cNvSpPr txBox="1"/>
          <p:nvPr/>
        </p:nvSpPr>
        <p:spPr>
          <a:xfrm>
            <a:off x="11056643" y="20234223"/>
            <a:ext cx="1014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Slowness</a:t>
            </a:r>
          </a:p>
          <a:p>
            <a:r>
              <a:rPr lang="en-US" sz="1800" dirty="0" smtClean="0"/>
              <a:t>difference</a:t>
            </a:r>
            <a:endParaRPr lang="en-US" sz="1800" dirty="0"/>
          </a:p>
        </p:txBody>
      </p:sp>
      <p:sp>
        <p:nvSpPr>
          <p:cNvPr id="316" name="TextBox 315"/>
          <p:cNvSpPr txBox="1"/>
          <p:nvPr/>
        </p:nvSpPr>
        <p:spPr>
          <a:xfrm>
            <a:off x="11987680" y="20808066"/>
            <a:ext cx="138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Log-amplitude</a:t>
            </a:r>
          </a:p>
          <a:p>
            <a:r>
              <a:rPr lang="en-US" sz="1800" dirty="0" smtClean="0"/>
              <a:t>difference</a:t>
            </a:r>
            <a:endParaRPr lang="en-US" sz="1800" dirty="0"/>
          </a:p>
        </p:txBody>
      </p:sp>
      <p:sp>
        <p:nvSpPr>
          <p:cNvPr id="317" name="Text Box 383"/>
          <p:cNvSpPr txBox="1">
            <a:spLocks noChangeArrowheads="1"/>
          </p:cNvSpPr>
          <p:nvPr/>
        </p:nvSpPr>
        <p:spPr bwMode="auto">
          <a:xfrm>
            <a:off x="12376230" y="9879591"/>
            <a:ext cx="327818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2880" tIns="182880" rIns="182880" bIns="182880">
            <a:spAutoFit/>
          </a:bodyPr>
          <a:lstStyle/>
          <a:p>
            <a:pPr algn="l" defTabSz="3135313">
              <a:buFont typeface="Arial" charset="0"/>
              <a:buChar char="•"/>
              <a:defRPr/>
            </a:pPr>
            <a:r>
              <a:rPr lang="en-US" sz="2400" dirty="0"/>
              <a:t> </a:t>
            </a:r>
            <a:r>
              <a:rPr lang="en-US" sz="2400" dirty="0" smtClean="0"/>
              <a:t>Log amplitude of true detections</a:t>
            </a:r>
            <a:r>
              <a:rPr lang="en-US" sz="2400" dirty="0"/>
              <a:t> </a:t>
            </a:r>
            <a:r>
              <a:rPr lang="en-US" sz="2400" dirty="0" smtClean="0"/>
              <a:t>are based on Veith-Clawson curves</a:t>
            </a:r>
          </a:p>
        </p:txBody>
      </p:sp>
      <p:sp>
        <p:nvSpPr>
          <p:cNvPr id="318" name="Text Box 400"/>
          <p:cNvSpPr txBox="1">
            <a:spLocks noChangeArrowheads="1"/>
          </p:cNvSpPr>
          <p:nvPr/>
        </p:nvSpPr>
        <p:spPr bwMode="auto">
          <a:xfrm>
            <a:off x="16760544" y="19978419"/>
            <a:ext cx="7443788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182880" rIns="182880" bIns="182880">
            <a:spAutoFit/>
          </a:bodyPr>
          <a:lstStyle>
            <a:lvl1pPr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3135313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defTabSz="31353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>
              <a:buFont typeface="Arial" charset="0"/>
              <a:buChar char="•"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All the moves are implemented using threads to exploit concurrency on multi-core architectures.</a:t>
            </a:r>
          </a:p>
          <a:p>
            <a:pPr algn="l">
              <a:buFont typeface="Arial" charset="0"/>
              <a:buChar char="•"/>
            </a:pPr>
            <a:r>
              <a:rPr lang="en-US" altLang="en-US" sz="2000" dirty="0" smtClean="0"/>
              <a:t>The running time (on a modern laptop) is faster than real time, even for large aftershock sequences such as after the 2011 Tohoku earthquake.</a:t>
            </a:r>
            <a:endParaRPr lang="en-US" altLang="en-US" sz="2000" dirty="0"/>
          </a:p>
        </p:txBody>
      </p:sp>
      <p:pic>
        <p:nvPicPr>
          <p:cNvPr id="319" name="Picture 2" descr="\\VBOXSVR\Documents\tmpresults\run115_sel3_end1262304000_ass2_dist180_time2000_cost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2610" y="9832327"/>
            <a:ext cx="3938253" cy="315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20" name="Chart 319"/>
          <p:cNvGraphicFramePr/>
          <p:nvPr>
            <p:extLst>
              <p:ext uri="{D42A27DB-BD31-4B8C-83A1-F6EECF244321}">
                <p14:modId xmlns:p14="http://schemas.microsoft.com/office/powerpoint/2010/main" val="1958940578"/>
              </p:ext>
            </p:extLst>
          </p:nvPr>
        </p:nvGraphicFramePr>
        <p:xfrm>
          <a:off x="24822150" y="7568390"/>
          <a:ext cx="5109210" cy="3395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321" name="Chart 320"/>
          <p:cNvGraphicFramePr/>
          <p:nvPr>
            <p:extLst>
              <p:ext uri="{D42A27DB-BD31-4B8C-83A1-F6EECF244321}">
                <p14:modId xmlns:p14="http://schemas.microsoft.com/office/powerpoint/2010/main" val="198580179"/>
              </p:ext>
            </p:extLst>
          </p:nvPr>
        </p:nvGraphicFramePr>
        <p:xfrm>
          <a:off x="24822150" y="12391746"/>
          <a:ext cx="4880610" cy="3623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9473525" y="13061240"/>
            <a:ext cx="246093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 with ISC</a:t>
            </a:r>
          </a:p>
          <a:p>
            <a:r>
              <a:rPr lang="en-US" dirty="0" smtClean="0"/>
              <a:t>On Central Asia</a:t>
            </a:r>
          </a:p>
          <a:p>
            <a:r>
              <a:rPr lang="en-US" dirty="0" smtClean="0"/>
              <a:t>Grouped by Event </a:t>
            </a:r>
            <a:r>
              <a:rPr lang="en-US" dirty="0" err="1" smtClean="0"/>
              <a:t>m_b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27721561" y="13301847"/>
            <a:ext cx="1981199" cy="6129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7" name="TextBox 326"/>
          <p:cNvSpPr txBox="1"/>
          <p:nvPr/>
        </p:nvSpPr>
        <p:spPr>
          <a:xfrm>
            <a:off x="29735111" y="8196446"/>
            <a:ext cx="233749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 with ISC</a:t>
            </a:r>
          </a:p>
          <a:p>
            <a:r>
              <a:rPr lang="en-US" dirty="0" smtClean="0"/>
              <a:t>On Continental US</a:t>
            </a:r>
          </a:p>
          <a:p>
            <a:r>
              <a:rPr lang="en-US" dirty="0" smtClean="0"/>
              <a:t>Grouped by Event ML</a:t>
            </a:r>
            <a:endParaRPr lang="en-US" dirty="0"/>
          </a:p>
        </p:txBody>
      </p:sp>
      <p:cxnSp>
        <p:nvCxnSpPr>
          <p:cNvPr id="328" name="Straight Arrow Connector 327"/>
          <p:cNvCxnSpPr/>
          <p:nvPr/>
        </p:nvCxnSpPr>
        <p:spPr bwMode="auto">
          <a:xfrm flipH="1">
            <a:off x="27873961" y="8582938"/>
            <a:ext cx="186115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4822150" y="11030220"/>
            <a:ext cx="31005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 and Inconsistency</a:t>
            </a:r>
          </a:p>
          <a:p>
            <a:r>
              <a:rPr lang="en-US" dirty="0" smtClean="0"/>
              <a:t>With LEB as reference (2009)</a:t>
            </a:r>
            <a:endParaRPr lang="en-US" dirty="0"/>
          </a:p>
        </p:txBody>
      </p:sp>
      <p:cxnSp>
        <p:nvCxnSpPr>
          <p:cNvPr id="333" name="Straight Arrow Connector 332"/>
          <p:cNvCxnSpPr>
            <a:stCxn id="20" idx="3"/>
          </p:cNvCxnSpPr>
          <p:nvPr/>
        </p:nvCxnSpPr>
        <p:spPr bwMode="auto">
          <a:xfrm>
            <a:off x="27922679" y="11399552"/>
            <a:ext cx="92867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8" name="TextBox 337"/>
          <p:cNvSpPr txBox="1"/>
          <p:nvPr/>
        </p:nvSpPr>
        <p:spPr>
          <a:xfrm>
            <a:off x="30903862" y="10152735"/>
            <a:ext cx="11904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NET-VISA</a:t>
            </a:r>
            <a:endParaRPr lang="en-US" dirty="0"/>
          </a:p>
        </p:txBody>
      </p:sp>
      <p:sp>
        <p:nvSpPr>
          <p:cNvPr id="339" name="TextBox 338"/>
          <p:cNvSpPr txBox="1"/>
          <p:nvPr/>
        </p:nvSpPr>
        <p:spPr>
          <a:xfrm>
            <a:off x="31135848" y="10481128"/>
            <a:ext cx="72648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SEL3</a:t>
            </a:r>
            <a:endParaRPr lang="en-US" dirty="0"/>
          </a:p>
        </p:txBody>
      </p:sp>
      <p:cxnSp>
        <p:nvCxnSpPr>
          <p:cNvPr id="340" name="Straight Arrow Connector 339"/>
          <p:cNvCxnSpPr/>
          <p:nvPr/>
        </p:nvCxnSpPr>
        <p:spPr bwMode="auto">
          <a:xfrm flipH="1">
            <a:off x="30331736" y="10306311"/>
            <a:ext cx="572124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2" name="Straight Arrow Connector 341"/>
          <p:cNvCxnSpPr/>
          <p:nvPr/>
        </p:nvCxnSpPr>
        <p:spPr bwMode="auto">
          <a:xfrm flipH="1">
            <a:off x="30617798" y="10688877"/>
            <a:ext cx="572124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43" name="Picture 6" descr="C:\Users\nimar\Dropbox\Photos\BayesianLogicLogo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14" y="1428531"/>
            <a:ext cx="4646649" cy="53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DMINISTRATOR@YFVBMMNFUVWXY5L9" val="2993"/>
  <p:tag name="ACCESSLIST" val=""/>
</p:tagLst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329184" tIns="329184" rIns="329184" bIns="329184" numCol="1" anchor="t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329184" tIns="329184" rIns="329184" bIns="329184" numCol="1" anchor="t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329184" tIns="329184" rIns="329184" bIns="329184" numCol="1" anchor="t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329184" tIns="329184" rIns="329184" bIns="329184" numCol="1" anchor="t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329184" tIns="329184" rIns="329184" bIns="329184" numCol="1" anchor="t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329184" tIns="329184" rIns="329184" bIns="329184" numCol="1" anchor="t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16144</TotalTime>
  <Words>909</Words>
  <Application>Microsoft Office PowerPoint</Application>
  <PresentationFormat>Custom</PresentationFormat>
  <Paragraphs>210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 Narrow</vt:lpstr>
      <vt:lpstr>Arial</vt:lpstr>
      <vt:lpstr>Arial Black</vt:lpstr>
      <vt:lpstr>Custom Design</vt:lpstr>
      <vt:lpstr>1_Custom Design</vt:lpstr>
      <vt:lpstr>2_Custom Design</vt:lpstr>
      <vt:lpstr>Adobe Acrobat Document</vt:lpstr>
      <vt:lpstr>Acrobat Document</vt:lpstr>
      <vt:lpstr>PowerPoint Presentation</vt:lpstr>
    </vt:vector>
  </TitlesOfParts>
  <Company>www.PosterPresentations.com</Company>
  <LinksUpToDate>false</LinksUpToDate>
  <SharedDoc>false</SharedDoc>
  <HyperlinkBase>http://www.posterpresentations.com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72x48 Poster Template</dc:title>
  <dc:subject>Free PowerPoint poster templates</dc:subject>
  <dc:creator>A. Kotoulas</dc:creator>
  <cp:keywords>poster presentation, poster design, poster template</cp:keywords>
  <dc:description>Non-authorized printing of this poster template by any commercial printing service other than PosterPresentations.com is strictly prohibited._x000d_
Non-profit educational printing centers are exempt._x000d_
To obtain printing authorization call:_x000d_
1.866.649.3004_x000d_
_x000d_
© 2007 Canterbury Media Services, Inc</dc:description>
  <cp:lastModifiedBy>Nimar S. Arora</cp:lastModifiedBy>
  <cp:revision>393</cp:revision>
  <dcterms:created xsi:type="dcterms:W3CDTF">2005-05-18T01:24:28Z</dcterms:created>
  <dcterms:modified xsi:type="dcterms:W3CDTF">2013-12-09T01:09:31Z</dcterms:modified>
  <cp:category>Powerpoint poster templates</cp:category>
</cp:coreProperties>
</file>