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  <p:sldMasterId id="2147483764" r:id="rId2"/>
  </p:sldMasterIdLst>
  <p:notesMasterIdLst>
    <p:notesMasterId r:id="rId15"/>
  </p:notesMasterIdLst>
  <p:handoutMasterIdLst>
    <p:handoutMasterId r:id="rId16"/>
  </p:handoutMasterIdLst>
  <p:sldIdLst>
    <p:sldId id="518" r:id="rId3"/>
    <p:sldId id="519" r:id="rId4"/>
    <p:sldId id="531" r:id="rId5"/>
    <p:sldId id="539" r:id="rId6"/>
    <p:sldId id="541" r:id="rId7"/>
    <p:sldId id="532" r:id="rId8"/>
    <p:sldId id="533" r:id="rId9"/>
    <p:sldId id="538" r:id="rId10"/>
    <p:sldId id="534" r:id="rId11"/>
    <p:sldId id="535" r:id="rId12"/>
    <p:sldId id="536" r:id="rId13"/>
    <p:sldId id="537" r:id="rId14"/>
  </p:sldIdLst>
  <p:sldSz cx="9144000" cy="5143500" type="screen16x9"/>
  <p:notesSz cx="7023100" cy="93091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216">
          <p15:clr>
            <a:srgbClr val="A4A3A4"/>
          </p15:clr>
        </p15:guide>
        <p15:guide id="5" orient="horz">
          <p15:clr>
            <a:srgbClr val="A4A3A4"/>
          </p15:clr>
        </p15:guide>
        <p15:guide id="6" orient="horz" pos="3239">
          <p15:clr>
            <a:srgbClr val="A4A3A4"/>
          </p15:clr>
        </p15:guide>
        <p15:guide id="7" orient="horz" pos="3010">
          <p15:clr>
            <a:srgbClr val="A4A3A4"/>
          </p15:clr>
        </p15:guide>
        <p15:guide id="8" orient="horz" pos="1577">
          <p15:clr>
            <a:srgbClr val="A4A3A4"/>
          </p15:clr>
        </p15:guide>
        <p15:guide id="9">
          <p15:clr>
            <a:srgbClr val="A4A3A4"/>
          </p15:clr>
        </p15:guide>
        <p15:guide id="10" pos="1680">
          <p15:clr>
            <a:srgbClr val="A4A3A4"/>
          </p15:clr>
        </p15:guide>
        <p15:guide id="11" pos="44">
          <p15:clr>
            <a:srgbClr val="A4A3A4"/>
          </p15:clr>
        </p15:guide>
        <p15:guide id="12" pos="1920">
          <p15:clr>
            <a:srgbClr val="A4A3A4"/>
          </p15:clr>
        </p15:guide>
        <p15:guide id="13" pos="5759">
          <p15:clr>
            <a:srgbClr val="A4A3A4"/>
          </p15:clr>
        </p15:guide>
        <p15:guide id="14" pos="5664">
          <p15:clr>
            <a:srgbClr val="A4A3A4"/>
          </p15:clr>
        </p15:guide>
        <p15:guide id="15" pos="3733">
          <p15:clr>
            <a:srgbClr val="A4A3A4"/>
          </p15:clr>
        </p15:guide>
        <p15:guide id="16" pos="3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A98"/>
    <a:srgbClr val="1D78FF"/>
    <a:srgbClr val="0095E8"/>
    <a:srgbClr val="4ACB60"/>
    <a:srgbClr val="C8C5A0"/>
    <a:srgbClr val="FFFFFF"/>
    <a:srgbClr val="0C00F6"/>
    <a:srgbClr val="4000F6"/>
    <a:srgbClr val="2C6105"/>
    <a:srgbClr val="1B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5" autoAdjust="0"/>
    <p:restoredTop sz="94964" autoAdjust="0"/>
  </p:normalViewPr>
  <p:slideViewPr>
    <p:cSldViewPr snapToGrid="0">
      <p:cViewPr varScale="1">
        <p:scale>
          <a:sx n="106" d="100"/>
          <a:sy n="106" d="100"/>
        </p:scale>
        <p:origin x="86" y="77"/>
      </p:cViewPr>
      <p:guideLst>
        <p:guide orient="horz" pos="684"/>
        <p:guide orient="horz" pos="576"/>
        <p:guide orient="horz" pos="1008"/>
        <p:guide orient="horz" pos="216"/>
        <p:guide orient="horz"/>
        <p:guide orient="horz" pos="3239"/>
        <p:guide orient="horz" pos="3010"/>
        <p:guide orient="horz" pos="1577"/>
        <p:guide/>
        <p:guide pos="1680"/>
        <p:guide pos="44"/>
        <p:guide pos="1920"/>
        <p:guide pos="5759"/>
        <p:guide pos="5664"/>
        <p:guide pos="3733"/>
        <p:guide pos="3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22" y="-102"/>
      </p:cViewPr>
      <p:guideLst>
        <p:guide orient="horz" pos="2933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891" cy="465753"/>
          </a:xfrm>
          <a:prstGeom prst="rect">
            <a:avLst/>
          </a:prstGeom>
        </p:spPr>
        <p:txBody>
          <a:bodyPr vert="horz" lIns="93765" tIns="46883" rIns="93765" bIns="4688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70" y="2"/>
            <a:ext cx="3043891" cy="465753"/>
          </a:xfrm>
          <a:prstGeom prst="rect">
            <a:avLst/>
          </a:prstGeom>
        </p:spPr>
        <p:txBody>
          <a:bodyPr vert="horz" lIns="93765" tIns="46883" rIns="93765" bIns="46883" rtlCol="0"/>
          <a:lstStyle>
            <a:lvl1pPr algn="r">
              <a:defRPr sz="1300"/>
            </a:lvl1pPr>
          </a:lstStyle>
          <a:p>
            <a:fld id="{64476DE7-DE01-4E00-B07E-0707245703DE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861"/>
            <a:ext cx="3043891" cy="465753"/>
          </a:xfrm>
          <a:prstGeom prst="rect">
            <a:avLst/>
          </a:prstGeom>
        </p:spPr>
        <p:txBody>
          <a:bodyPr vert="horz" lIns="93765" tIns="46883" rIns="93765" bIns="4688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70" y="8841861"/>
            <a:ext cx="3043891" cy="465753"/>
          </a:xfrm>
          <a:prstGeom prst="rect">
            <a:avLst/>
          </a:prstGeom>
        </p:spPr>
        <p:txBody>
          <a:bodyPr vert="horz" lIns="93765" tIns="46883" rIns="93765" bIns="46883" rtlCol="0" anchor="b"/>
          <a:lstStyle>
            <a:lvl1pPr algn="r">
              <a:defRPr sz="1300"/>
            </a:lvl1pPr>
          </a:lstStyle>
          <a:p>
            <a:fld id="{4863CE2F-7E60-473C-A216-14306269E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3891" cy="46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1" tIns="47241" rIns="94481" bIns="47241" numCol="1" anchor="t" anchorCtr="0" compatLnSpc="1">
            <a:prstTxWarp prst="textNoShape">
              <a:avLst/>
            </a:prstTxWarp>
          </a:bodyPr>
          <a:lstStyle>
            <a:lvl1pPr defTabSz="942536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210" y="2"/>
            <a:ext cx="3043890" cy="46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1" tIns="47241" rIns="94481" bIns="47241" numCol="1" anchor="t" anchorCtr="0" compatLnSpc="1">
            <a:prstTxWarp prst="textNoShape">
              <a:avLst/>
            </a:prstTxWarp>
          </a:bodyPr>
          <a:lstStyle>
            <a:lvl1pPr algn="r" defTabSz="942536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323" y="4422419"/>
            <a:ext cx="5152461" cy="418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1" tIns="47241" rIns="94481" bIns="47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348"/>
            <a:ext cx="3043891" cy="46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1" tIns="47241" rIns="94481" bIns="47241" numCol="1" anchor="b" anchorCtr="0" compatLnSpc="1">
            <a:prstTxWarp prst="textNoShape">
              <a:avLst/>
            </a:prstTxWarp>
          </a:bodyPr>
          <a:lstStyle>
            <a:lvl1pPr defTabSz="942536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210" y="8843348"/>
            <a:ext cx="3043890" cy="46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1" tIns="47241" rIns="94481" bIns="47241" numCol="1" anchor="b" anchorCtr="0" compatLnSpc="1">
            <a:prstTxWarp prst="textNoShape">
              <a:avLst/>
            </a:prstTxWarp>
          </a:bodyPr>
          <a:lstStyle>
            <a:lvl1pPr algn="r" defTabSz="942536">
              <a:defRPr sz="1300" smtClean="0"/>
            </a:lvl1pPr>
          </a:lstStyle>
          <a:p>
            <a:pPr>
              <a:defRPr/>
            </a:pPr>
            <a:fld id="{6C4ACA4D-4886-4955-A72F-5CF486F9B6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87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4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13C3-E410-4842-A470-5B9E23A22541}" type="datetime3">
              <a:rPr lang="de-DE" smtClean="0"/>
              <a:t>11/03/18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nT2017_email 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3" y="4521252"/>
            <a:ext cx="21050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7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6658-1229-4738-ACDD-EF2F11223C39}" type="datetime3">
              <a:rPr lang="de-DE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A2D-1D6C-4A41-8254-C95C117A58FB}" type="datetime3">
              <a:rPr lang="de-DE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79632" y="789552"/>
            <a:ext cx="8752522" cy="40504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52750" y="0"/>
            <a:ext cx="6191250" cy="8167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44000"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7504592" y="4822032"/>
            <a:ext cx="1277458" cy="26083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Times New Roman" pitchFamily="18" charset="0"/>
              </a:rPr>
              <a:t>Slide </a:t>
            </a:r>
            <a:fld id="{98294E27-679D-48EA-8D3B-76F76205AD3F}" type="slidenum">
              <a:rPr lang="en-US" sz="1200" smtClean="0">
                <a:cs typeface="Times New Roman" pitchFamily="18" charset="0"/>
              </a:rPr>
              <a:t>‹#›</a:t>
            </a:fld>
            <a:endParaRPr lang="en-US" sz="1200" dirty="0"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47650" y="4809019"/>
            <a:ext cx="2895600" cy="273844"/>
          </a:xfrm>
        </p:spPr>
        <p:txBody>
          <a:bodyPr/>
          <a:lstStyle/>
          <a:p>
            <a:pPr algn="l"/>
            <a:r>
              <a:rPr lang="en-US" smtClean="0"/>
              <a:t>WGB-49 August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04800" y="342902"/>
            <a:ext cx="266700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80000"/>
              </a:lnSpc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lnSpc>
                <a:spcPct val="80000"/>
              </a:lnSpc>
              <a:defRPr sz="12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lnSpc>
                <a:spcPct val="80000"/>
              </a:lnSpc>
              <a:defRPr sz="12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lnSpc>
                <a:spcPct val="80000"/>
              </a:lnSpc>
              <a:defRPr sz="12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lnSpc>
                <a:spcPct val="80000"/>
              </a:lnSpc>
              <a:defRPr sz="1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DEEBE2"/>
              </a:solidFill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04800" y="698898"/>
            <a:ext cx="8686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 sz="4000">
                <a:solidFill>
                  <a:srgbClr val="05474F"/>
                </a:solidFill>
                <a:latin typeface="Times New Roman" pitchFamily="18" charset="0"/>
              </a:defRPr>
            </a:lvl1pPr>
            <a:lvl2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 sz="1600">
                <a:solidFill>
                  <a:srgbClr val="05474F"/>
                </a:solidFill>
                <a:latin typeface="Times New Roman" pitchFamily="18" charset="0"/>
              </a:defRPr>
            </a:lvl2pPr>
            <a:lvl3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3pPr>
            <a:lvl4pPr marL="13335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 sz="1400">
                <a:solidFill>
                  <a:srgbClr val="05474F"/>
                </a:solidFill>
                <a:latin typeface="Times New Roman" pitchFamily="18" charset="0"/>
              </a:defRPr>
            </a:lvl4pPr>
            <a:lvl5pPr marL="17526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5pPr>
            <a:lvl6pPr marL="22098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6pPr>
            <a:lvl7pPr marL="26670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7pPr>
            <a:lvl8pPr marL="31242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8pPr>
            <a:lvl9pPr marL="35814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1400" i="1">
                <a:solidFill>
                  <a:srgbClr val="05474F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DEEBE2"/>
              </a:buClr>
            </a:pPr>
            <a:endParaRPr lang="en-US" altLang="en-US"/>
          </a:p>
        </p:txBody>
      </p:sp>
      <p:sp>
        <p:nvSpPr>
          <p:cNvPr id="25630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152400" y="1085851"/>
            <a:ext cx="2547938" cy="938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3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1085850"/>
            <a:ext cx="5943600" cy="3829050"/>
          </a:xfrm>
        </p:spPr>
        <p:txBody>
          <a:bodyPr/>
          <a:lstStyle>
            <a:lvl1pPr marL="0" indent="0"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640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25641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F70A73AC-630F-440F-B115-BA57361A44C4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2564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16" name="Picture 15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8" name="Picture 7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11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D925095D-F24C-45D3-B1A5-7425DDF6500F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7" name="Picture 6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  <p:sp>
        <p:nvSpPr>
          <p:cNvPr id="8" name="Rectangle 38"/>
          <p:cNvSpPr>
            <a:spLocks noChangeArrowheads="1"/>
          </p:cNvSpPr>
          <p:nvPr userDrawn="1"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9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73DD3DC5-7EC9-4D79-A35F-D10A2AC95864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4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6" name="Picture 5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9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126F547A-49F2-4CAD-AB6A-60BAF8927DE6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19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8" name="Picture 7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11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0A660CAA-FD4D-404F-8231-2263AFAA0C51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5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pic>
        <p:nvPicPr>
          <p:cNvPr id="8" name="Picture 7" descr="CTBTO-logo_(e)-col-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8" y="123478"/>
            <a:ext cx="4038600" cy="444500"/>
          </a:xfrm>
          <a:prstGeom prst="rect">
            <a:avLst/>
          </a:prstGeom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4934571"/>
            <a:ext cx="9144000" cy="2294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46050" y="4898853"/>
            <a:ext cx="4425950" cy="17264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11" name="Rectangle 41"/>
          <p:cNvSpPr>
            <a:spLocks noGrp="1" noChangeArrowheads="1"/>
          </p:cNvSpPr>
          <p:nvPr>
            <p:ph type="dt" sz="half" idx="2"/>
          </p:nvPr>
        </p:nvSpPr>
        <p:spPr>
          <a:xfrm>
            <a:off x="6019800" y="4898853"/>
            <a:ext cx="1216496" cy="172640"/>
          </a:xfrm>
        </p:spPr>
        <p:txBody>
          <a:bodyPr/>
          <a:lstStyle>
            <a:lvl1pPr>
              <a:defRPr/>
            </a:lvl1pPr>
          </a:lstStyle>
          <a:p>
            <a:fld id="{0DDA2F54-54A5-44E0-9A3C-6E03F71556FB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0066" y="4898852"/>
            <a:ext cx="719137" cy="171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6CA6B004-1936-45B3-962B-969DDD879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2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669A-8F64-49F2-94DE-3210D3E16106}" type="datetime3">
              <a:rPr lang="de-DE" smtClean="0"/>
              <a:t>11/03/18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5075" y="4800446"/>
            <a:ext cx="2133600" cy="273844"/>
          </a:xfrm>
        </p:spPr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31945" y="4800446"/>
            <a:ext cx="2133600" cy="273844"/>
          </a:xfrm>
        </p:spPr>
        <p:txBody>
          <a:bodyPr/>
          <a:lstStyle/>
          <a:p>
            <a:fld id="{3946820F-1764-4AE3-B616-4B2F039D010B}" type="datetime3">
              <a:rPr lang="de-DE" smtClean="0"/>
              <a:t>11/03/18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7579" y="4800446"/>
            <a:ext cx="2133600" cy="273844"/>
          </a:xfrm>
        </p:spPr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05398" y="4758357"/>
            <a:ext cx="2133600" cy="273844"/>
          </a:xfrm>
        </p:spPr>
        <p:txBody>
          <a:bodyPr/>
          <a:lstStyle/>
          <a:p>
            <a:fld id="{79490F88-723A-4091-96AD-F14956E2FC11}" type="datetime3">
              <a:rPr lang="de-DE" smtClean="0"/>
              <a:t>11/03/18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5F39-CA1A-4C2C-9022-A6945C86ABC7}" type="datetime3">
              <a:rPr lang="de-DE" smtClean="0"/>
              <a:t>11/03/18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E8C3-2DD5-4E94-AF9A-61E7438B20AE}" type="datetime3">
              <a:rPr lang="de-DE" smtClean="0"/>
              <a:t>11/03/18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AB79-20B3-47F8-867D-4F17704DC8DD}" type="datetime3">
              <a:rPr lang="de-DE" smtClean="0"/>
              <a:t>11/03/18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E482-FF70-4DBD-89BF-548B977266C4}" type="datetime3">
              <a:rPr lang="de-DE" smtClean="0"/>
              <a:t>11/03/18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578-177E-4592-B58A-B185C12A664C}" type="datetime3">
              <a:rPr lang="de-DE" smtClean="0"/>
              <a:t>11/03/18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07AE-1E52-4D08-A3B1-96B71C12A4EC}" type="datetime3">
              <a:rPr lang="de-DE" smtClean="0"/>
              <a:t>11/03/18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WGB-49 August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TBT20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58" y="4247544"/>
            <a:ext cx="2303222" cy="895954"/>
          </a:xfrm>
          <a:prstGeom prst="rect">
            <a:avLst/>
          </a:prstGeom>
        </p:spPr>
      </p:pic>
      <p:pic>
        <p:nvPicPr>
          <p:cNvPr id="8" name="Picture 7" descr="Background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t="64407" r="-48" b="18668"/>
          <a:stretch/>
        </p:blipFill>
        <p:spPr>
          <a:xfrm>
            <a:off x="-176695" y="0"/>
            <a:ext cx="9325113" cy="753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537"/>
            <a:ext cx="2270680" cy="2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" name="Rectangle 19"/>
          <p:cNvSpPr>
            <a:spLocks noChangeArrowheads="1"/>
          </p:cNvSpPr>
          <p:nvPr/>
        </p:nvSpPr>
        <p:spPr bwMode="auto">
          <a:xfrm flipV="1">
            <a:off x="0" y="4948013"/>
            <a:ext cx="9144000" cy="1954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dirty="0" smtClean="0">
                <a:solidFill>
                  <a:srgbClr val="FFFFFF"/>
                </a:solidFill>
                <a:latin typeface="Times" charset="0"/>
              </a:rPr>
              <a:t> </a:t>
            </a:r>
            <a:endParaRPr lang="en-GB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"/>
            <a:ext cx="9144000" cy="7012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2459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2"/>
            <a:ext cx="426720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 smtClean="0"/>
              <a:t>Mastertitelformat</a:t>
            </a:r>
            <a:endParaRPr lang="en-US" altLang="en-US" dirty="0" smtClean="0"/>
          </a:p>
        </p:txBody>
      </p:sp>
      <p:sp>
        <p:nvSpPr>
          <p:cNvPr id="2459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98899"/>
            <a:ext cx="8686800" cy="410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 smtClean="0"/>
              <a:t>Mastertextformat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bearbeiten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Zweite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Ebene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Dritte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Ebene</a:t>
            </a:r>
            <a:endParaRPr lang="en-US" altLang="en-US" dirty="0" smtClean="0"/>
          </a:p>
          <a:p>
            <a:pPr lvl="3"/>
            <a:r>
              <a:rPr lang="en-US" altLang="en-US" dirty="0" err="1" smtClean="0"/>
              <a:t>Vierte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Ebene</a:t>
            </a:r>
            <a:endParaRPr lang="en-US" altLang="en-US" dirty="0" smtClean="0"/>
          </a:p>
          <a:p>
            <a:pPr lvl="4"/>
            <a:r>
              <a:rPr lang="en-US" altLang="en-US" dirty="0" err="1" smtClean="0"/>
              <a:t>Fünfte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Ebene</a:t>
            </a:r>
            <a:endParaRPr lang="en-US" altLang="en-US" dirty="0" smtClean="0"/>
          </a:p>
        </p:txBody>
      </p:sp>
      <p:sp>
        <p:nvSpPr>
          <p:cNvPr id="2459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7321" y="4876007"/>
            <a:ext cx="4425950" cy="1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4A004A"/>
                </a:solidFill>
                <a:latin typeface="+mn-lt"/>
              </a:defRPr>
            </a:lvl1pPr>
          </a:lstStyle>
          <a:p>
            <a:r>
              <a:rPr lang="en-US" altLang="en-US" smtClean="0"/>
              <a:t>WGB-49 August 2017</a:t>
            </a:r>
            <a:endParaRPr lang="en-US" altLang="en-US" dirty="0"/>
          </a:p>
        </p:txBody>
      </p:sp>
      <p:sp>
        <p:nvSpPr>
          <p:cNvPr id="2460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45087" y="4876007"/>
            <a:ext cx="1720552" cy="3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4A004A"/>
                </a:solidFill>
                <a:latin typeface="+mn-lt"/>
              </a:defRPr>
            </a:lvl1pPr>
          </a:lstStyle>
          <a:p>
            <a:fld id="{5CED4774-79C6-4805-B19F-06819181A7B5}" type="datetime3">
              <a:rPr lang="de-DE" altLang="en-US" smtClean="0"/>
              <a:t>11/03/18</a:t>
            </a:fld>
            <a:endParaRPr lang="de-DE" altLang="en-US" dirty="0"/>
          </a:p>
        </p:txBody>
      </p:sp>
      <p:sp>
        <p:nvSpPr>
          <p:cNvPr id="2460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337" y="4877197"/>
            <a:ext cx="719137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4A004A"/>
                </a:solidFill>
                <a:latin typeface="+mn-lt"/>
              </a:defRPr>
            </a:lvl1pPr>
          </a:lstStyle>
          <a:p>
            <a:r>
              <a:rPr lang="en-US" altLang="en-US" dirty="0" smtClean="0"/>
              <a:t>Page </a:t>
            </a:r>
            <a:fld id="{9BACCE50-0545-4850-B45A-2DF7502E1F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 descr="CTBTO-logo_41-col-1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23478"/>
            <a:ext cx="148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36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3200">
          <a:solidFill>
            <a:srgbClr val="05474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600">
          <a:solidFill>
            <a:srgbClr val="05474F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3pPr>
      <a:lvl4pPr marL="15621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>
          <a:solidFill>
            <a:srgbClr val="05474F"/>
          </a:solidFill>
          <a:latin typeface="+mn-lt"/>
        </a:defRPr>
      </a:lvl4pPr>
      <a:lvl5pPr marL="1981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5pPr>
      <a:lvl6pPr marL="2438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6pPr>
      <a:lvl7pPr marL="2895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7pPr>
      <a:lvl8pPr marL="3352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8pPr>
      <a:lvl9pPr marL="3810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tx2"/>
        </a:buClr>
        <a:defRPr sz="1400" i="1">
          <a:solidFill>
            <a:srgbClr val="05474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416732" y="977477"/>
            <a:ext cx="8371668" cy="403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b="1" i="1" dirty="0">
                <a:solidFill>
                  <a:srgbClr val="134A98"/>
                </a:solidFill>
                <a:latin typeface="+mj-lt"/>
              </a:rPr>
              <a:t>Summary of NET-VISA Evaluation and Testing </a:t>
            </a:r>
          </a:p>
          <a:p>
            <a:pPr lvl="1" algn="ctr">
              <a:buClrTx/>
            </a:pPr>
            <a:endParaRPr lang="en-US" altLang="en-US" sz="2000" i="1" dirty="0" smtClean="0">
              <a:solidFill>
                <a:srgbClr val="134A98"/>
              </a:solidFill>
              <a:latin typeface="+mj-lt"/>
            </a:endParaRPr>
          </a:p>
          <a:p>
            <a:pPr lvl="1" algn="ctr">
              <a:buClrTx/>
            </a:pPr>
            <a:r>
              <a:rPr lang="en-US" altLang="en-US" sz="2000" i="1" dirty="0" smtClean="0">
                <a:solidFill>
                  <a:srgbClr val="134A98"/>
                </a:solidFill>
                <a:latin typeface="+mj-lt"/>
              </a:rPr>
              <a:t>Details </a:t>
            </a:r>
            <a:r>
              <a:rPr lang="en-US" altLang="en-US" sz="2000" i="1" dirty="0" smtClean="0">
                <a:solidFill>
                  <a:srgbClr val="134A98"/>
                </a:solidFill>
                <a:latin typeface="+mj-lt"/>
              </a:rPr>
              <a:t>in </a:t>
            </a:r>
            <a:r>
              <a:rPr lang="en-GB" sz="2000" i="1" dirty="0">
                <a:solidFill>
                  <a:srgbClr val="134A98"/>
                </a:solidFill>
                <a:latin typeface="+mj-lt"/>
              </a:rPr>
              <a:t>ECS/WGB-50/PTS/14</a:t>
            </a:r>
            <a:endParaRPr lang="en-US" altLang="en-US" sz="2000" i="1" dirty="0">
              <a:solidFill>
                <a:srgbClr val="134A98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</a:pPr>
            <a:endParaRPr lang="en-US" altLang="en-US" sz="2000" b="1" dirty="0">
              <a:solidFill>
                <a:srgbClr val="002060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</a:pPr>
            <a:endParaRPr lang="en-US" altLang="en-US" sz="2000" b="1" dirty="0">
              <a:solidFill>
                <a:srgbClr val="002060"/>
              </a:solidFill>
              <a:latin typeface="+mj-lt"/>
            </a:endParaRPr>
          </a:p>
          <a:p>
            <a:pPr>
              <a:buClrTx/>
            </a:pP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Elena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Tomuta</a:t>
            </a: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1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,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Ronan Le Bras</a:t>
            </a: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1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,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Pierrick Mialle</a:t>
            </a: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1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,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Noriyuki Kushida</a:t>
            </a: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1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, </a:t>
            </a:r>
            <a:r>
              <a:rPr lang="en-US" altLang="en-US" sz="1800" i="1" dirty="0" err="1">
                <a:solidFill>
                  <a:srgbClr val="134A98"/>
                </a:solidFill>
                <a:latin typeface="+mj-lt"/>
              </a:rPr>
              <a:t>Nimar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 Arora</a:t>
            </a: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2</a:t>
            </a:r>
          </a:p>
          <a:p>
            <a:pPr>
              <a:buClrTx/>
            </a:pPr>
            <a:endParaRPr lang="en-US" altLang="en-US" sz="2000" i="1" dirty="0">
              <a:solidFill>
                <a:srgbClr val="134A98"/>
              </a:solidFill>
              <a:latin typeface="+mj-lt"/>
            </a:endParaRPr>
          </a:p>
          <a:p>
            <a:pPr>
              <a:buClrTx/>
            </a:pPr>
            <a:endParaRPr lang="en-US" altLang="en-US" sz="2000" i="1" dirty="0">
              <a:solidFill>
                <a:srgbClr val="134A98"/>
              </a:solidFill>
              <a:latin typeface="+mj-lt"/>
            </a:endParaRPr>
          </a:p>
          <a:p>
            <a:pPr>
              <a:buClrTx/>
            </a:pPr>
            <a:endParaRPr lang="en-US" altLang="en-US" sz="2000" i="1" dirty="0">
              <a:solidFill>
                <a:srgbClr val="134A98"/>
              </a:solidFill>
              <a:latin typeface="+mj-lt"/>
            </a:endParaRPr>
          </a:p>
          <a:p>
            <a:pPr>
              <a:buClrTx/>
            </a:pP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1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Software Applications Section</a:t>
            </a:r>
          </a:p>
          <a:p>
            <a:pPr>
              <a:buClrTx/>
            </a:pP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International Data Centre</a:t>
            </a:r>
          </a:p>
          <a:p>
            <a:pPr>
              <a:buClrTx/>
            </a:pP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CTBTO</a:t>
            </a:r>
          </a:p>
          <a:p>
            <a:pPr>
              <a:buClrTx/>
            </a:pPr>
            <a:endParaRPr lang="en-US" altLang="en-US" sz="2000" i="1" dirty="0">
              <a:solidFill>
                <a:srgbClr val="134A98"/>
              </a:solidFill>
              <a:latin typeface="+mj-lt"/>
            </a:endParaRPr>
          </a:p>
          <a:p>
            <a:pPr>
              <a:buClrTx/>
            </a:pPr>
            <a:r>
              <a:rPr lang="en-US" altLang="en-US" sz="2000" i="1" baseline="30000" dirty="0">
                <a:solidFill>
                  <a:srgbClr val="134A98"/>
                </a:solidFill>
                <a:latin typeface="+mj-lt"/>
              </a:rPr>
              <a:t>2</a:t>
            </a:r>
            <a:r>
              <a:rPr lang="en-US" altLang="en-US" sz="2000" i="1" dirty="0">
                <a:solidFill>
                  <a:srgbClr val="134A98"/>
                </a:solidFill>
                <a:latin typeface="+mj-lt"/>
              </a:rPr>
              <a:t> </a:t>
            </a:r>
            <a:r>
              <a:rPr lang="en-US" altLang="en-US" sz="1800" i="1" dirty="0">
                <a:solidFill>
                  <a:srgbClr val="134A98"/>
                </a:solidFill>
                <a:latin typeface="+mj-lt"/>
              </a:rPr>
              <a:t>Bayesian Logic, Inc. </a:t>
            </a:r>
            <a:endParaRPr lang="en-US" altLang="en-US" sz="1800" i="1" dirty="0" smtClean="0">
              <a:solidFill>
                <a:srgbClr val="002060"/>
              </a:solidFill>
              <a:latin typeface="+mj-lt"/>
            </a:endParaRPr>
          </a:p>
          <a:p>
            <a:pPr algn="r">
              <a:spcBef>
                <a:spcPct val="0"/>
              </a:spcBef>
              <a:buClrTx/>
            </a:pPr>
            <a:r>
              <a:rPr lang="en-US" altLang="en-US" sz="1800" i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Waveform Expert Group WGB-50</a:t>
            </a:r>
            <a:endParaRPr lang="en-US" altLang="en-US" sz="1800" i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r">
              <a:spcBef>
                <a:spcPct val="0"/>
              </a:spcBef>
              <a:buClrTx/>
            </a:pPr>
            <a:r>
              <a:rPr lang="en-GB" altLang="en-US" sz="1800" i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13 </a:t>
            </a:r>
            <a:r>
              <a:rPr lang="en-GB" altLang="en-US" sz="1800" i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March </a:t>
            </a:r>
            <a:r>
              <a:rPr lang="en-GB" altLang="en-US" sz="1800" i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2018</a:t>
            </a:r>
            <a:endParaRPr lang="en-GB" altLang="en-US" sz="1800" i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95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Comparing against a global set of “unusual events” [Prior, 2013b]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3386" y="45049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 descr="http://wiki.idc.ctbto.org/Eldey/GIFS/UnusualEventCluster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18" y="1125553"/>
            <a:ext cx="4973782" cy="3841032"/>
          </a:xfrm>
          <a:prstGeom prst="rect">
            <a:avLst/>
          </a:prstGeom>
          <a:noFill/>
          <a:extLst/>
        </p:spPr>
      </p:pic>
      <p:sp>
        <p:nvSpPr>
          <p:cNvPr id="8" name="TextBox 7"/>
          <p:cNvSpPr txBox="1"/>
          <p:nvPr/>
        </p:nvSpPr>
        <p:spPr>
          <a:xfrm>
            <a:off x="0" y="71005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Question</a:t>
            </a:r>
            <a:r>
              <a:rPr lang="en-US" sz="1600" dirty="0" smtClean="0">
                <a:solidFill>
                  <a:schemeClr val="accent4">
                    <a:lumMod val="10000"/>
                  </a:schemeClr>
                </a:solidFill>
              </a:rPr>
              <a:t>: Does NET-VISA only detect events in seismically active regions?  </a:t>
            </a:r>
          </a:p>
          <a:p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Reference dataset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100 “most unusual events” selected from 2012 LEB: events </a:t>
            </a:r>
            <a:r>
              <a:rPr lang="en-US" sz="1600" dirty="0" smtClean="0">
                <a:solidFill>
                  <a:schemeClr val="accent4">
                    <a:lumMod val="10000"/>
                  </a:schemeClr>
                </a:solidFill>
              </a:rPr>
              <a:t>for which 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NET-VISA </a:t>
            </a:r>
            <a:r>
              <a:rPr lang="en-US" sz="1600" i="1" dirty="0">
                <a:solidFill>
                  <a:schemeClr val="accent4">
                    <a:lumMod val="10000"/>
                  </a:schemeClr>
                </a:solidFill>
              </a:rPr>
              <a:t>location prior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provides the least supporting evidence.</a:t>
            </a:r>
            <a:endParaRPr lang="en-US" sz="16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12" idx="3"/>
          </p:cNvCxnSpPr>
          <p:nvPr/>
        </p:nvCxnSpPr>
        <p:spPr bwMode="auto">
          <a:xfrm>
            <a:off x="4639733" y="2040025"/>
            <a:ext cx="988434" cy="1573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>
            <a:off x="4639733" y="2040025"/>
            <a:ext cx="562190" cy="5869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40267" y="1624526"/>
            <a:ext cx="419946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</a:rPr>
              <a:t>Clusters of “unusual” events, with  pie charts </a:t>
            </a:r>
            <a:r>
              <a:rPr lang="en-GB" sz="1200" dirty="0" smtClean="0">
                <a:solidFill>
                  <a:schemeClr val="accent4">
                    <a:lumMod val="10000"/>
                  </a:schemeClr>
                </a:solidFill>
              </a:rPr>
              <a:t>representing </a:t>
            </a:r>
            <a:r>
              <a:rPr lang="en-GB" sz="1200" dirty="0">
                <a:solidFill>
                  <a:schemeClr val="accent4">
                    <a:lumMod val="10000"/>
                  </a:schemeClr>
                </a:solidFill>
              </a:rPr>
              <a:t>the proportion of  </a:t>
            </a:r>
            <a:r>
              <a:rPr lang="en-GB" sz="1200" dirty="0" smtClean="0">
                <a:solidFill>
                  <a:schemeClr val="accent4">
                    <a:lumMod val="10000"/>
                  </a:schemeClr>
                </a:solidFill>
              </a:rPr>
              <a:t>events </a:t>
            </a:r>
            <a:r>
              <a:rPr lang="en-GB" sz="1200" dirty="0">
                <a:solidFill>
                  <a:schemeClr val="accent4">
                    <a:lumMod val="10000"/>
                  </a:schemeClr>
                </a:solidFill>
              </a:rPr>
              <a:t>built by each algorithm </a:t>
            </a:r>
            <a:br>
              <a:rPr lang="en-GB" sz="12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GB" sz="1200" dirty="0">
                <a:solidFill>
                  <a:schemeClr val="accent4">
                    <a:lumMod val="10000"/>
                  </a:schemeClr>
                </a:solidFill>
              </a:rPr>
              <a:t>(red – GA, black, blue and magenta </a:t>
            </a:r>
            <a:r>
              <a:rPr lang="en-GB" sz="1200" dirty="0" smtClean="0">
                <a:solidFill>
                  <a:schemeClr val="accent4">
                    <a:lumMod val="10000"/>
                  </a:schemeClr>
                </a:solidFill>
              </a:rPr>
              <a:t>NET-VISA </a:t>
            </a:r>
            <a:r>
              <a:rPr lang="en-GB" sz="1200" dirty="0">
                <a:solidFill>
                  <a:schemeClr val="accent4">
                    <a:lumMod val="10000"/>
                  </a:schemeClr>
                </a:solidFill>
              </a:rPr>
              <a:t>with various training regimes</a:t>
            </a:r>
            <a:r>
              <a:rPr lang="en-GB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GB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42" y="2803079"/>
            <a:ext cx="4535391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For most clusters, NET-VISA and SEL3 performance is similar.</a:t>
            </a:r>
          </a:p>
          <a:p>
            <a:endParaRPr lang="en-US" sz="16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In a few cases (West Africa, North America, Northern Europe) NET-VISA finds more “unusual events”.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04554" y="45049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Assessing event quality – [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Bondar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et al., 2017], Analyst Test 2012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3386" y="45049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1005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Questions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:</a:t>
            </a:r>
            <a:r>
              <a:rPr lang="en-GB" sz="1600" b="1" i="1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How do NET-VISA associations compare to SEL3 ones for </a:t>
            </a:r>
            <a:b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                        matching events? </a:t>
            </a:r>
            <a:endParaRPr lang="en-GB" sz="16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                   How does the location of NET-VISA events compare to the </a:t>
            </a:r>
            <a:b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                        SEL3 location for matching events? </a:t>
            </a:r>
            <a:endParaRPr lang="en-US" sz="16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1" y="710055"/>
            <a:ext cx="2632709" cy="4112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49013" y="1950375"/>
            <a:ext cx="5689600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NET-VISA </a:t>
            </a:r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depth and origin time estimations 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are superior to SEL3. SEL3 tends to make shallow events deeper in more instances than NET-VISA.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NET-VISA </a:t>
            </a:r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location accuracy 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matches or surpasses SEL3, </a:t>
            </a:r>
            <a:r>
              <a:rPr lang="en-GB" sz="1600" b="1" i="1" dirty="0" err="1">
                <a:solidFill>
                  <a:schemeClr val="accent2">
                    <a:lumMod val="90000"/>
                    <a:lumOff val="10000"/>
                  </a:schemeClr>
                </a:solidFill>
              </a:rPr>
              <a:t>mislocation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 is comparable to SEL3 and </a:t>
            </a:r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location coverage is poorer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 than for SEL3. </a:t>
            </a:r>
            <a:r>
              <a:rPr lang="en-GB" sz="1600" b="1" i="1" dirty="0" smtClean="0">
                <a:solidFill>
                  <a:schemeClr val="accent4">
                    <a:lumMod val="10000"/>
                  </a:schemeClr>
                </a:solidFill>
                <a:sym typeface="Wingdings" panose="05000000000000000000" pitchFamily="2" charset="2"/>
              </a:rPr>
              <a:t> configuration problem corrected in subsequent version.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i="1" dirty="0" smtClean="0">
                <a:solidFill>
                  <a:schemeClr val="accent4">
                    <a:lumMod val="10000"/>
                  </a:schemeClr>
                </a:solidFill>
              </a:rPr>
              <a:t>Analyst Test 2012: 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NET-VISA associated on average 2.2 more time-defining phases with events that were part of the LEB than GA, and it </a:t>
            </a:r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associated phases 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at 1.8 more stations with events in the LEB.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endParaRPr lang="en-GB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193560"/>
            <a:ext cx="5684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Analyst Tests (2012, 2015, 2018)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3386" y="45049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10055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2012: 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Analysis of 27 hours worth of NET-VISA events (seismic only), in a test environment, comparison with the LEB for the same period. </a:t>
            </a:r>
          </a:p>
          <a:p>
            <a:endParaRPr lang="en-GB" sz="8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2015: </a:t>
            </a:r>
            <a:r>
              <a:rPr lang="en-US" sz="1600" dirty="0" smtClean="0">
                <a:solidFill>
                  <a:schemeClr val="accent4">
                    <a:lumMod val="10000"/>
                  </a:schemeClr>
                </a:solidFill>
              </a:rPr>
              <a:t>First test of NET-VISA button, bringing in additional SH events produced by NET-VISA after analyzing SEL3. 3 data days were analyzed. </a:t>
            </a:r>
          </a:p>
          <a:p>
            <a:endParaRPr lang="en-US" sz="8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2018: </a:t>
            </a:r>
            <a:r>
              <a:rPr lang="en-US" sz="1600" dirty="0" smtClean="0">
                <a:solidFill>
                  <a:schemeClr val="accent4">
                    <a:lumMod val="10000"/>
                  </a:schemeClr>
                </a:solidFill>
              </a:rPr>
              <a:t>Use of the NET-VISA button in Operations, primary stations only. (presented by R. Le Bras at WEG-50 2018).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61" y="2525937"/>
            <a:ext cx="4835674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2012, 2015</a:t>
            </a:r>
            <a:r>
              <a:rPr lang="en-US" sz="1600" b="1" i="1" dirty="0">
                <a:solidFill>
                  <a:schemeClr val="accent4">
                    <a:lumMod val="10000"/>
                  </a:schemeClr>
                </a:solidFill>
              </a:rPr>
              <a:t>: NET-VISA has the potential to reduce analyst workload by presenting analysts with a more complete bulletin</a:t>
            </a:r>
            <a:r>
              <a:rPr lang="en-US" sz="1600" b="1" i="1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lvl="0"/>
            <a:r>
              <a:rPr lang="en-US" sz="1600" b="1" i="1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GB" sz="1600" b="1" i="1" dirty="0">
              <a:solidFill>
                <a:schemeClr val="accent4">
                  <a:lumMod val="10000"/>
                </a:schemeClr>
              </a:solidFill>
            </a:endParaRPr>
          </a:p>
          <a:p>
            <a:pPr lvl="0"/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2015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: NET-VISA adds a few events per day to the LEB. </a:t>
            </a:r>
            <a:endParaRPr lang="en-GB" sz="1600" b="1" i="1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0"/>
            <a:endParaRPr lang="en-GB" sz="1600" b="1" i="1" dirty="0">
              <a:solidFill>
                <a:schemeClr val="accent4">
                  <a:lumMod val="10000"/>
                </a:schemeClr>
              </a:solidFill>
            </a:endParaRPr>
          </a:p>
          <a:p>
            <a:pPr lvl="0"/>
            <a:r>
              <a:rPr lang="en-GB" sz="1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2018</a:t>
            </a:r>
            <a:r>
              <a:rPr lang="en-GB" sz="1600" b="1" i="1" dirty="0">
                <a:solidFill>
                  <a:schemeClr val="accent4">
                    <a:lumMod val="10000"/>
                  </a:schemeClr>
                </a:solidFill>
              </a:rPr>
              <a:t>: About 10% of the REB events for the data days 1 January 2018 – 15 February 2018 originate from the parallel NET-VISA. </a:t>
            </a:r>
          </a:p>
        </p:txBody>
      </p:sp>
      <p:pic>
        <p:nvPicPr>
          <p:cNvPr id="9" name="Shape 56" title="Chart"/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93" y="2276876"/>
            <a:ext cx="4102149" cy="22280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48693" y="4331576"/>
            <a:ext cx="390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</a:rPr>
              <a:t>2018 analyst test: provenance of REB events </a:t>
            </a:r>
            <a:br>
              <a:rPr lang="en-US" sz="1600" i="1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</a:rPr>
              <a:t>per </a:t>
            </a:r>
            <a:r>
              <a:rPr lang="en-US" sz="1600" i="1" dirty="0" err="1" smtClean="0">
                <a:solidFill>
                  <a:schemeClr val="accent4">
                    <a:lumMod val="10000"/>
                  </a:schemeClr>
                </a:solidFill>
              </a:rPr>
              <a:t>mb</a:t>
            </a:r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</a:rPr>
              <a:t> bin. </a:t>
            </a:r>
            <a:r>
              <a:rPr lang="en-US" sz="1600" i="1" dirty="0">
                <a:solidFill>
                  <a:schemeClr val="accent4">
                    <a:lumMod val="10000"/>
                  </a:schemeClr>
                </a:solidFill>
              </a:rPr>
              <a:t>L</a:t>
            </a:r>
            <a:r>
              <a:rPr lang="en-US" sz="1600" i="1" dirty="0" smtClean="0">
                <a:solidFill>
                  <a:schemeClr val="accent4">
                    <a:lumMod val="10000"/>
                  </a:schemeClr>
                </a:solidFill>
              </a:rPr>
              <a:t>ogarithmic scale.  </a:t>
            </a:r>
            <a:endParaRPr lang="en-GB" sz="16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WGB-50 March 2018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54133" cy="657225"/>
          </a:xfrm>
        </p:spPr>
        <p:txBody>
          <a:bodyPr anchor="ctr">
            <a:noAutofit/>
          </a:bodyPr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validation studies performed on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NET-VISA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008323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Evaluating the event </a:t>
            </a:r>
            <a:r>
              <a:rPr lang="en-US" sz="16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et produced by NET-VISA: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3" action="ppaction://hlinksldjump"/>
              </a:rPr>
              <a:t>Global set of events 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Seismic+Hydro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4" action="ppaction://hlinksldjump"/>
              </a:rPr>
              <a:t>Infrasound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Special events sets (</a:t>
            </a:r>
            <a:r>
              <a:rPr lang="en-US" sz="16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5" action="ppaction://hlinksldjump"/>
              </a:rPr>
              <a:t>Geosciensce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5" action="ppaction://hlinksldjump"/>
              </a:rPr>
              <a:t> Australia bulletin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“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6" action="ppaction://hlinksldjump"/>
              </a:rPr>
              <a:t>unusual events</a:t>
            </a: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”)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Assessing Event Quality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7" action="ppaction://hlinksldjump"/>
              </a:rPr>
              <a:t>Event Associations (2012 Analyst Test) and Event Location </a:t>
            </a:r>
            <a:endParaRPr lang="en-US" sz="1600" dirty="0" smtClean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  <a:hlinkClick r:id="rId8" action="ppaction://hlinksldjump"/>
              </a:rPr>
              <a:t>NET-VISA results assessed by IDC/MDA analysts</a:t>
            </a:r>
            <a:endParaRPr lang="en-US" sz="1600" dirty="0" smtClean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2012: 27 hours worth of events analyzed in parallel with the REB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2015: First tests with NET-VISA button in ARS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2018: NET-VISA button in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Slide </a:t>
            </a:r>
            <a:fld id="{6CA6B004-1936-45B3-962B-969DDD879B35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76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WGB-50 March 2018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8694" y="13547"/>
            <a:ext cx="4152052" cy="657225"/>
          </a:xfrm>
        </p:spPr>
        <p:txBody>
          <a:bodyPr anchor="ctr">
            <a:no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Slide </a:t>
            </a:r>
            <a:fld id="{6CA6B004-1936-45B3-962B-969DDD879B35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708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The completeness (</a:t>
            </a:r>
            <a:r>
              <a:rPr lang="en-US" sz="1800" i="1" dirty="0" smtClean="0">
                <a:solidFill>
                  <a:schemeClr val="accent4">
                    <a:lumMod val="10000"/>
                  </a:schemeClr>
                </a:solidFill>
              </a:rPr>
              <a:t>overlap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) and false alarm rate (</a:t>
            </a:r>
            <a:r>
              <a:rPr lang="en-US" sz="1800" i="1" dirty="0" smtClean="0">
                <a:solidFill>
                  <a:schemeClr val="accent4">
                    <a:lumMod val="10000"/>
                  </a:schemeClr>
                </a:solidFill>
              </a:rPr>
              <a:t>inconsistency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) of NET-VISA results have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been extensively tested against global reference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datasets.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NET-VISA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finds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more real events and roughly the same number of false alarms. </a:t>
            </a: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Fewer studies have looked at event quality and special event bulletins.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They found that NET-VISA associates more phases from more stations and has better depth and origin time estimation, better location accuracy, comparable </a:t>
            </a:r>
            <a:r>
              <a:rPr lang="en-US" sz="1800" dirty="0" err="1" smtClean="0">
                <a:solidFill>
                  <a:schemeClr val="accent4">
                    <a:lumMod val="10000"/>
                  </a:schemeClr>
                </a:solidFill>
              </a:rPr>
              <a:t>mislocation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 and poorer location coverage. Comparison with special event sets (unusual events, Geoscience Australia bulletin) has produced mixed results.  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NET-VISA has the potential to reduce analyst workload. T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he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NET-VISA button provides a practical mechanism to get analyst feedback on NET-VISA events,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with virtually no increase in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analyst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workload.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Initial results confirm the increase in overlap shown by statistical methods. </a:t>
            </a:r>
          </a:p>
        </p:txBody>
      </p:sp>
    </p:spTree>
    <p:extLst>
      <p:ext uri="{BB962C8B-B14F-4D97-AF65-F5344CB8AC3E}">
        <p14:creationId xmlns:p14="http://schemas.microsoft.com/office/powerpoint/2010/main" val="11271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WGB-50 March 2018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Slide </a:t>
            </a:r>
            <a:fld id="{6CA6B004-1936-45B3-962B-969DDD879B35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14288"/>
            <a:ext cx="4152900" cy="657225"/>
          </a:xfrm>
        </p:spPr>
        <p:txBody>
          <a:bodyPr anchor="ctr">
            <a:no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70772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NET-VISA development and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tuning: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Focus on event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quality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addressing feedback from analysts and from studies performed by external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What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parts of the NET-VISA model can be made static, what parts should be learned. </a:t>
            </a:r>
            <a:endParaRPr lang="en-US" sz="1800" dirty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sz="8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R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elease and evaluation processes: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VSEL3 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pipeline is an operational pipeline (segregated from the other pipeline results), releasing a new NET-VISA version goes through IDC Change Control process. 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Operationalize some of the event bulletin and event quality tests performed.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sz="8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Analyst tests: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Upgrade NET-VISA version (VSEL3), include auxiliary seismic, hydro and infra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In controlled experiments, swap VSEL3 and SEL3 results in ARS, presenting VSEL3 results first and adding SEL3 events not found by VSEL3.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Benefit: analysts review full VSEL3 without additional workload and without the danger of missing an event of interest. </a:t>
            </a:r>
            <a:endParaRPr lang="en-US" sz="18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WGB-50 March 2018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Slide </a:t>
            </a:r>
            <a:fld id="{6CA6B004-1936-45B3-962B-969DDD879B35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122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urther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information, o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n</a:t>
            </a:r>
          </a:p>
          <a:p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testing/evaluation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environments, 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reference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datasets, </a:t>
            </a: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he effect of the way NET-VISA treats auxiliary stations and noise phases,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tests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to determine an optimal training regime and making elements of the model static</a:t>
            </a: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references used in this presentation, etc.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10000"/>
                  </a:schemeClr>
                </a:solidFill>
              </a:rPr>
            </a:b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10000"/>
                  </a:schemeClr>
                </a:solidFill>
              </a:rPr>
              <a:t>can </a:t>
            </a:r>
            <a:r>
              <a:rPr lang="en-US" sz="1800" dirty="0">
                <a:solidFill>
                  <a:schemeClr val="accent4">
                    <a:lumMod val="10000"/>
                  </a:schemeClr>
                </a:solidFill>
              </a:rPr>
              <a:t>be found in: </a:t>
            </a:r>
            <a:br>
              <a:rPr lang="en-US" sz="1800" dirty="0">
                <a:solidFill>
                  <a:schemeClr val="accent4">
                    <a:lumMod val="10000"/>
                  </a:schemeClr>
                </a:solidFill>
              </a:rPr>
            </a:br>
            <a:endParaRPr lang="en-US" sz="18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b="1" i="1" dirty="0">
                <a:solidFill>
                  <a:schemeClr val="bg2">
                    <a:lumMod val="50000"/>
                  </a:schemeClr>
                </a:solidFill>
              </a:rPr>
              <a:t>ECS/WGB-50/PTS/14</a:t>
            </a:r>
            <a:r>
              <a:rPr lang="en-US" altLang="en-US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en-US" b="1" i="1" dirty="0">
                <a:solidFill>
                  <a:schemeClr val="bg2">
                    <a:lumMod val="50000"/>
                  </a:schemeClr>
                </a:solidFill>
              </a:rPr>
            </a:br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4" name="Picture 3" descr="http://wiki.idc.ctbto.org/Eldey/GIFS/IncOnverGAMoving20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685" y="1341595"/>
            <a:ext cx="4419600" cy="3314700"/>
          </a:xfrm>
          <a:prstGeom prst="rect">
            <a:avLst/>
          </a:prstGeom>
          <a:noFill/>
          <a:extLst/>
        </p:spPr>
      </p:pic>
      <p:pic>
        <p:nvPicPr>
          <p:cNvPr id="5" name="Picture 4" descr="http://wiki.idc.ctbto.org/Eldey/GIFS/IncOnverVisaMoving201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18" y="1311750"/>
            <a:ext cx="4458970" cy="3344545"/>
          </a:xfrm>
          <a:prstGeom prst="rect">
            <a:avLst/>
          </a:prstGeom>
          <a:noFill/>
          <a:extLst/>
        </p:spPr>
      </p:pic>
      <p:sp>
        <p:nvSpPr>
          <p:cNvPr id="6" name="Rectangle 5"/>
          <p:cNvSpPr/>
          <p:nvPr/>
        </p:nvSpPr>
        <p:spPr>
          <a:xfrm>
            <a:off x="203790" y="4473427"/>
            <a:ext cx="873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Daily SEL3 </a:t>
            </a:r>
            <a:r>
              <a:rPr lang="en-GB" sz="12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bulletins (left) and NET-VISA bulletins (right)  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for all of 2012 shown in the overlap-inconsistency space, with LEB as a reference bulletin</a:t>
            </a:r>
            <a:r>
              <a:rPr lang="en-GB" sz="12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. Each dot represents a daily bulletin.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Evaluating e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vent sets against a global reference set [Prior, 2013]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8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Overlap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proportion of events in the reference dataset (LEB or REB) that are present in the test dataset (NET-VISA or SEL3).</a:t>
            </a:r>
          </a:p>
          <a:p>
            <a:r>
              <a:rPr lang="en-US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Inconsistency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proportion of events in the test dataset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(NET-VISA or SEL3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) that are not present in the reference dataset (false alarms).</a:t>
            </a:r>
          </a:p>
          <a:p>
            <a:r>
              <a:rPr lang="en-US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Cost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combination of overlap and inconsistency in one metric, including the trade-off between missing a real event and proposing a false event. 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1243" y="1695489"/>
            <a:ext cx="2236746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Overlap for NET-VISA</a:t>
            </a:r>
            <a:b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 is about 10% better, </a:t>
            </a: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irrespective of matching </a:t>
            </a: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criterion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1243" y="3135046"/>
            <a:ext cx="2236746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NET-VISA Inconsistency </a:t>
            </a: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is about the same as for SEL3 or slightly better.</a:t>
            </a:r>
            <a:endParaRPr lang="en-GB" sz="1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27335" y="443718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4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NET-VISA performance for infrasound events and associations [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Mialle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et. al, 2018]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0069" y="2703163"/>
            <a:ext cx="6676844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NET-VISA </a:t>
            </a:r>
            <a:r>
              <a:rPr lang="en-GB" sz="1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MS Mincho"/>
              </a:rPr>
              <a:t>overlap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 is 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42%, 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SEL3 overlap: 24.7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% for SEL3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;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MS Mincho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The </a:t>
            </a:r>
            <a:r>
              <a:rPr lang="en-GB" sz="18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MS Mincho"/>
              </a:rPr>
              <a:t>inconsistency</a:t>
            </a:r>
            <a:r>
              <a:rPr lang="en-GB" sz="1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 of NET-VISA results improves very slightly</a:t>
            </a:r>
            <a:r>
              <a:rPr lang="en-GB" sz="18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GB" sz="1800" dirty="0" smtClean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MS Mincho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Spurious seismic-acoustic </a:t>
            </a:r>
            <a:r>
              <a:rPr lang="en-GB" sz="16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MS Mincho"/>
              </a:rPr>
              <a:t>associations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: 90% lower in NET-VISA results than in SEL3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;</a:t>
            </a:r>
            <a:endParaRPr lang="en-GB" sz="16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27335" y="443718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" y="753696"/>
            <a:ext cx="905334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Reference Dataset: </a:t>
            </a:r>
            <a:r>
              <a:rPr lang="en-US" sz="1600" dirty="0" smtClean="0">
                <a:solidFill>
                  <a:schemeClr val="accent4">
                    <a:lumMod val="10000"/>
                  </a:schemeClr>
                </a:solidFill>
              </a:rPr>
              <a:t>LEB for 2013. </a:t>
            </a:r>
            <a:endParaRPr lang="en-GB" sz="16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Matching </a:t>
            </a:r>
            <a:r>
              <a:rPr lang="en-GB" sz="16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criteria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two 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common </a:t>
            </a: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arrivals,</a:t>
            </a:r>
            <a:endParaRPr lang="en-GB" sz="16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MS Mincho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on-set 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times within 500 seconds of each other and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point to a back azimuth within 5 degrees of each other, for each of the common arrivals.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MS Mincho"/>
              </a:rPr>
              <a:t>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smtClean="0">
                <a:latin typeface="Times New Roman" panose="02020603050405020304" pitchFamily="18" charset="0"/>
                <a:ea typeface="MS Mincho"/>
              </a:rPr>
              <a:t>85.3</a:t>
            </a:r>
            <a:r>
              <a:rPr lang="en-GB" sz="1800" dirty="0">
                <a:latin typeface="Times New Roman" panose="02020603050405020304" pitchFamily="18" charset="0"/>
                <a:ea typeface="MS Mincho"/>
              </a:rPr>
              <a:t>%.  </a:t>
            </a:r>
          </a:p>
        </p:txBody>
      </p:sp>
    </p:spTree>
    <p:extLst>
      <p:ext uri="{BB962C8B-B14F-4D97-AF65-F5344CB8AC3E}">
        <p14:creationId xmlns:p14="http://schemas.microsoft.com/office/powerpoint/2010/main" val="24122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Evaluating e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vent sets against a global set of GT events [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Bondar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et. al, 2017]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06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Reference dataset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146 GT-5 events from the ISC reviewed bulletin for 2015, found in IDC bulletins (LEB, SEL3, NET-VISA)</a:t>
            </a:r>
          </a:p>
          <a:p>
            <a:r>
              <a:rPr lang="en-GB" sz="16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Matching </a:t>
            </a:r>
            <a:r>
              <a:rPr lang="en-GB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criteria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onset times within 2 minutes;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Lat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lon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within 5 degrees;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Manual inspection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for common picks at IMS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stations.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124" y="2838592"/>
            <a:ext cx="2320122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NET-VISA Overlap: 90%</a:t>
            </a:r>
          </a:p>
          <a:p>
            <a:pPr algn="ctr"/>
            <a:endParaRPr lang="en-US" sz="16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SEL3 Overlap: 67%</a:t>
            </a:r>
          </a:p>
          <a:p>
            <a:pPr algn="ctr"/>
            <a:endParaRPr lang="en-US" sz="16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LEB Overlap: 86%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27335" y="443718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 descr="venn_result1659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15" y="1513125"/>
            <a:ext cx="3135086" cy="29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WGB-50 March 2018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6CA6B004-1936-45B3-962B-969DDD879B3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6495"/>
            <a:ext cx="56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Comparing against regional bulletins: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Geoscience Australia [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Nippress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et.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l, 2018]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86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Reference dataset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Geoscience Australia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vent bulletin for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2013</a:t>
            </a:r>
          </a:p>
          <a:p>
            <a:r>
              <a:rPr lang="en-GB" sz="16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Matching </a:t>
            </a:r>
            <a:r>
              <a:rPr lang="en-GB" sz="1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criteria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epicentres 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</a:rPr>
              <a:t>are within 200km 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4">
                    <a:lumMod val="10000"/>
                  </a:schemeClr>
                </a:solidFill>
              </a:rPr>
              <a:t>onset </a:t>
            </a:r>
            <a:r>
              <a:rPr lang="en-GB" sz="1600" dirty="0">
                <a:solidFill>
                  <a:schemeClr val="accent4">
                    <a:lumMod val="10000"/>
                  </a:schemeClr>
                </a:solidFill>
              </a:rPr>
              <a:t>time difference is within 10 seconds.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73" y="1851864"/>
            <a:ext cx="368656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For seismic events in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NET-VISA finds 36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SEL3 contains 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Common to SEL3 and NET-VISA 16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SEL3 only: 	14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 err="1">
                <a:solidFill>
                  <a:schemeClr val="bg2">
                    <a:lumMod val="50000"/>
                  </a:schemeClr>
                </a:solidFill>
              </a:rPr>
              <a:t>Netvisa</a:t>
            </a: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 only: 	20 	</a:t>
            </a:r>
          </a:p>
          <a:p>
            <a:endParaRPr lang="en-US" sz="16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</a:rPr>
              <a:t>For 31 Leigh Creek mine explosions: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SEL3 contains 17 explosions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NET-VISA  finds 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</a:rPr>
              <a:t>5 events present in both bulletins</a:t>
            </a:r>
            <a:r>
              <a:rPr lang="en-GB" sz="1600" b="1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73386" y="45049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  <a:hlinkClick r:id="rId2" action="ppaction://hlinksldjump"/>
              </a:rPr>
              <a:t>■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79" y="969670"/>
            <a:ext cx="2609271" cy="328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86" y="1063413"/>
            <a:ext cx="2574184" cy="310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7600" y="4213494"/>
            <a:ext cx="508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Locations and </a:t>
            </a:r>
            <a:r>
              <a:rPr lang="en-US" sz="1200" i="1" dirty="0" err="1" smtClean="0">
                <a:solidFill>
                  <a:schemeClr val="bg2">
                    <a:lumMod val="50000"/>
                  </a:schemeClr>
                </a:solidFill>
              </a:rPr>
              <a:t>mislocations</a:t>
            </a:r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 of seismic events (left) and Leigh Creek explosions </a:t>
            </a:r>
            <a:b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(right) in GA (Geoscience Australia), SEL3 and NET-VISA bulletins. </a:t>
            </a:r>
            <a:endParaRPr lang="en-GB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lorPresentation">
  <a:themeElements>
    <a:clrScheme name="ColorPresentation 8">
      <a:dk1>
        <a:srgbClr val="5F5F5F"/>
      </a:dk1>
      <a:lt1>
        <a:srgbClr val="FFFFFF"/>
      </a:lt1>
      <a:dk2>
        <a:srgbClr val="B09900"/>
      </a:dk2>
      <a:lt2>
        <a:srgbClr val="DEEBE2"/>
      </a:lt2>
      <a:accent1>
        <a:srgbClr val="B09900"/>
      </a:accent1>
      <a:accent2>
        <a:srgbClr val="4A004A"/>
      </a:accent2>
      <a:accent3>
        <a:srgbClr val="D4CAAA"/>
      </a:accent3>
      <a:accent4>
        <a:srgbClr val="DADADA"/>
      </a:accent4>
      <a:accent5>
        <a:srgbClr val="D4CAAA"/>
      </a:accent5>
      <a:accent6>
        <a:srgbClr val="420042"/>
      </a:accent6>
      <a:hlink>
        <a:srgbClr val="328CB4"/>
      </a:hlink>
      <a:folHlink>
        <a:srgbClr val="737D66"/>
      </a:folHlink>
    </a:clrScheme>
    <a:fontScheme name="Color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olorPresentation 1">
        <a:dk1>
          <a:srgbClr val="00314B"/>
        </a:dk1>
        <a:lt1>
          <a:srgbClr val="DEEBE2"/>
        </a:lt1>
        <a:dk2>
          <a:srgbClr val="DEEBE2"/>
        </a:dk2>
        <a:lt2>
          <a:srgbClr val="5F5F5F"/>
        </a:lt2>
        <a:accent1>
          <a:srgbClr val="DEEBE2"/>
        </a:accent1>
        <a:accent2>
          <a:srgbClr val="4A004A"/>
        </a:accent2>
        <a:accent3>
          <a:srgbClr val="ECF3EE"/>
        </a:accent3>
        <a:accent4>
          <a:srgbClr val="00283F"/>
        </a:accent4>
        <a:accent5>
          <a:srgbClr val="ECF3EE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Presentation 2">
        <a:dk1>
          <a:srgbClr val="5F5F5F"/>
        </a:dk1>
        <a:lt1>
          <a:srgbClr val="FFFFFF"/>
        </a:lt1>
        <a:dk2>
          <a:srgbClr val="176283"/>
        </a:dk2>
        <a:lt2>
          <a:srgbClr val="DEEBE2"/>
        </a:lt2>
        <a:accent1>
          <a:srgbClr val="176283"/>
        </a:accent1>
        <a:accent2>
          <a:srgbClr val="4A004A"/>
        </a:accent2>
        <a:accent3>
          <a:srgbClr val="ABB7C1"/>
        </a:accent3>
        <a:accent4>
          <a:srgbClr val="DADADA"/>
        </a:accent4>
        <a:accent5>
          <a:srgbClr val="ABB7C1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3">
        <a:dk1>
          <a:srgbClr val="5F5F5F"/>
        </a:dk1>
        <a:lt1>
          <a:srgbClr val="FFFFFF"/>
        </a:lt1>
        <a:dk2>
          <a:srgbClr val="06484F"/>
        </a:dk2>
        <a:lt2>
          <a:srgbClr val="DEEBE2"/>
        </a:lt2>
        <a:accent1>
          <a:srgbClr val="06484F"/>
        </a:accent1>
        <a:accent2>
          <a:srgbClr val="4A004A"/>
        </a:accent2>
        <a:accent3>
          <a:srgbClr val="AAB1B2"/>
        </a:accent3>
        <a:accent4>
          <a:srgbClr val="DADADA"/>
        </a:accent4>
        <a:accent5>
          <a:srgbClr val="AAB1B2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4">
        <a:dk1>
          <a:srgbClr val="5F5F5F"/>
        </a:dk1>
        <a:lt1>
          <a:srgbClr val="FFFFFF"/>
        </a:lt1>
        <a:dk2>
          <a:srgbClr val="4B004B"/>
        </a:dk2>
        <a:lt2>
          <a:srgbClr val="DEEBE2"/>
        </a:lt2>
        <a:accent1>
          <a:srgbClr val="4B004B"/>
        </a:accent1>
        <a:accent2>
          <a:srgbClr val="4A004A"/>
        </a:accent2>
        <a:accent3>
          <a:srgbClr val="B1AAB1"/>
        </a:accent3>
        <a:accent4>
          <a:srgbClr val="DADADA"/>
        </a:accent4>
        <a:accent5>
          <a:srgbClr val="B1AAB1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5">
        <a:dk1>
          <a:srgbClr val="5F5F5F"/>
        </a:dk1>
        <a:lt1>
          <a:srgbClr val="FFFFFF"/>
        </a:lt1>
        <a:dk2>
          <a:srgbClr val="760034"/>
        </a:dk2>
        <a:lt2>
          <a:srgbClr val="DEEBE2"/>
        </a:lt2>
        <a:accent1>
          <a:srgbClr val="760034"/>
        </a:accent1>
        <a:accent2>
          <a:srgbClr val="4A004A"/>
        </a:accent2>
        <a:accent3>
          <a:srgbClr val="BDAAAE"/>
        </a:accent3>
        <a:accent4>
          <a:srgbClr val="DADADA"/>
        </a:accent4>
        <a:accent5>
          <a:srgbClr val="BDAAAE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6">
        <a:dk1>
          <a:srgbClr val="5F5F5F"/>
        </a:dk1>
        <a:lt1>
          <a:srgbClr val="FFFFFF"/>
        </a:lt1>
        <a:dk2>
          <a:srgbClr val="5C0A0A"/>
        </a:dk2>
        <a:lt2>
          <a:srgbClr val="DEEBE2"/>
        </a:lt2>
        <a:accent1>
          <a:srgbClr val="5C0A0A"/>
        </a:accent1>
        <a:accent2>
          <a:srgbClr val="4A004A"/>
        </a:accent2>
        <a:accent3>
          <a:srgbClr val="B5AAAA"/>
        </a:accent3>
        <a:accent4>
          <a:srgbClr val="DADADA"/>
        </a:accent4>
        <a:accent5>
          <a:srgbClr val="B5AAAA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7">
        <a:dk1>
          <a:srgbClr val="5F5F5F"/>
        </a:dk1>
        <a:lt1>
          <a:srgbClr val="FFFFFF"/>
        </a:lt1>
        <a:dk2>
          <a:srgbClr val="8B5126"/>
        </a:dk2>
        <a:lt2>
          <a:srgbClr val="DEEBE2"/>
        </a:lt2>
        <a:accent1>
          <a:srgbClr val="8B5126"/>
        </a:accent1>
        <a:accent2>
          <a:srgbClr val="4A004A"/>
        </a:accent2>
        <a:accent3>
          <a:srgbClr val="C4B3AC"/>
        </a:accent3>
        <a:accent4>
          <a:srgbClr val="DADADA"/>
        </a:accent4>
        <a:accent5>
          <a:srgbClr val="C4B3AC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8">
        <a:dk1>
          <a:srgbClr val="5F5F5F"/>
        </a:dk1>
        <a:lt1>
          <a:srgbClr val="FFFFFF"/>
        </a:lt1>
        <a:dk2>
          <a:srgbClr val="B09900"/>
        </a:dk2>
        <a:lt2>
          <a:srgbClr val="DEEBE2"/>
        </a:lt2>
        <a:accent1>
          <a:srgbClr val="B09900"/>
        </a:accent1>
        <a:accent2>
          <a:srgbClr val="4A004A"/>
        </a:accent2>
        <a:accent3>
          <a:srgbClr val="D4CAAA"/>
        </a:accent3>
        <a:accent4>
          <a:srgbClr val="DADADA"/>
        </a:accent4>
        <a:accent5>
          <a:srgbClr val="D4CAAA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9">
        <a:dk1>
          <a:srgbClr val="5F5F5F"/>
        </a:dk1>
        <a:lt1>
          <a:srgbClr val="FFFFFF"/>
        </a:lt1>
        <a:dk2>
          <a:srgbClr val="A07300"/>
        </a:dk2>
        <a:lt2>
          <a:srgbClr val="DEEBE2"/>
        </a:lt2>
        <a:accent1>
          <a:srgbClr val="A07300"/>
        </a:accent1>
        <a:accent2>
          <a:srgbClr val="4A004A"/>
        </a:accent2>
        <a:accent3>
          <a:srgbClr val="CDBCAA"/>
        </a:accent3>
        <a:accent4>
          <a:srgbClr val="DADADA"/>
        </a:accent4>
        <a:accent5>
          <a:srgbClr val="CDBCAA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10">
        <a:dk1>
          <a:srgbClr val="5F5F5F"/>
        </a:dk1>
        <a:lt1>
          <a:srgbClr val="FFFFFF"/>
        </a:lt1>
        <a:dk2>
          <a:srgbClr val="6F5F00"/>
        </a:dk2>
        <a:lt2>
          <a:srgbClr val="DEEBE2"/>
        </a:lt2>
        <a:accent1>
          <a:srgbClr val="6F5F00"/>
        </a:accent1>
        <a:accent2>
          <a:srgbClr val="4A004A"/>
        </a:accent2>
        <a:accent3>
          <a:srgbClr val="BBB6AA"/>
        </a:accent3>
        <a:accent4>
          <a:srgbClr val="DADADA"/>
        </a:accent4>
        <a:accent5>
          <a:srgbClr val="BBB6AA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11">
        <a:dk1>
          <a:srgbClr val="5F5F5F"/>
        </a:dk1>
        <a:lt1>
          <a:srgbClr val="FFFFFF"/>
        </a:lt1>
        <a:dk2>
          <a:srgbClr val="6F8600"/>
        </a:dk2>
        <a:lt2>
          <a:srgbClr val="DEEBE2"/>
        </a:lt2>
        <a:accent1>
          <a:srgbClr val="6F8600"/>
        </a:accent1>
        <a:accent2>
          <a:srgbClr val="4A004A"/>
        </a:accent2>
        <a:accent3>
          <a:srgbClr val="BBC3AA"/>
        </a:accent3>
        <a:accent4>
          <a:srgbClr val="DADADA"/>
        </a:accent4>
        <a:accent5>
          <a:srgbClr val="BBC3AA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Presentation 12">
        <a:dk1>
          <a:srgbClr val="5F5F5F"/>
        </a:dk1>
        <a:lt1>
          <a:srgbClr val="FFFFFF"/>
        </a:lt1>
        <a:dk2>
          <a:srgbClr val="717C65"/>
        </a:dk2>
        <a:lt2>
          <a:srgbClr val="DEEBE2"/>
        </a:lt2>
        <a:accent1>
          <a:srgbClr val="717C65"/>
        </a:accent1>
        <a:accent2>
          <a:srgbClr val="4A004A"/>
        </a:accent2>
        <a:accent3>
          <a:srgbClr val="BBBFB8"/>
        </a:accent3>
        <a:accent4>
          <a:srgbClr val="DADADA"/>
        </a:accent4>
        <a:accent5>
          <a:srgbClr val="BBBFB8"/>
        </a:accent5>
        <a:accent6>
          <a:srgbClr val="420042"/>
        </a:accent6>
        <a:hlink>
          <a:srgbClr val="328CB4"/>
        </a:hlink>
        <a:folHlink>
          <a:srgbClr val="737D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8837908</TotalTime>
  <Words>1286</Words>
  <Application>Microsoft Office PowerPoint</Application>
  <PresentationFormat>On-screen Show (16:9)</PresentationFormat>
  <Paragraphs>165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MS Mincho</vt:lpstr>
      <vt:lpstr>Symbol</vt:lpstr>
      <vt:lpstr>Times</vt:lpstr>
      <vt:lpstr>Times New Roman</vt:lpstr>
      <vt:lpstr>Wingdings</vt:lpstr>
      <vt:lpstr>Office Theme</vt:lpstr>
      <vt:lpstr>ColorPresentation</vt:lpstr>
      <vt:lpstr>PowerPoint Presentation</vt:lpstr>
      <vt:lpstr>Types of validation studies performed on NET-VISA</vt:lpstr>
      <vt:lpstr>Conclusions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Eisenmenger Graphic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Friedrich Eisenmenger</dc:creator>
  <cp:lastModifiedBy>TOMUTA Elena</cp:lastModifiedBy>
  <cp:revision>1796</cp:revision>
  <cp:lastPrinted>2016-11-22T18:23:52Z</cp:lastPrinted>
  <dcterms:created xsi:type="dcterms:W3CDTF">2002-01-29T22:45:00Z</dcterms:created>
  <dcterms:modified xsi:type="dcterms:W3CDTF">2018-03-11T11:31:27Z</dcterms:modified>
</cp:coreProperties>
</file>