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323" r:id="rId3"/>
    <p:sldId id="288" r:id="rId4"/>
    <p:sldId id="324" r:id="rId5"/>
    <p:sldId id="322" r:id="rId6"/>
    <p:sldId id="320" r:id="rId7"/>
    <p:sldId id="290" r:id="rId8"/>
    <p:sldId id="287" r:id="rId9"/>
    <p:sldId id="312" r:id="rId10"/>
    <p:sldId id="326" r:id="rId11"/>
    <p:sldId id="319" r:id="rId12"/>
    <p:sldId id="305" r:id="rId13"/>
    <p:sldId id="313" r:id="rId14"/>
    <p:sldId id="297" r:id="rId15"/>
    <p:sldId id="302" r:id="rId16"/>
    <p:sldId id="328" r:id="rId17"/>
    <p:sldId id="307" r:id="rId18"/>
    <p:sldId id="275" r:id="rId19"/>
    <p:sldId id="325"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8"/>
    <p:restoredTop sz="93876"/>
  </p:normalViewPr>
  <p:slideViewPr>
    <p:cSldViewPr snapToGrid="0" snapToObjects="1">
      <p:cViewPr varScale="1">
        <p:scale>
          <a:sx n="118" d="100"/>
          <a:sy n="118" d="100"/>
        </p:scale>
        <p:origin x="208" y="24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A1D6E7-5AC6-684E-A4B5-C2FEAC9DA6D3}" type="datetimeFigureOut">
              <a:rPr lang="en-US" smtClean="0"/>
              <a:t>4/4/18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B2C84F-930C-2644-8A8E-B2C2D4CA01FB}" type="slidenum">
              <a:rPr lang="en-US" smtClean="0"/>
              <a:t>‹#›</a:t>
            </a:fld>
            <a:endParaRPr lang="en-US"/>
          </a:p>
        </p:txBody>
      </p:sp>
    </p:spTree>
    <p:extLst>
      <p:ext uri="{BB962C8B-B14F-4D97-AF65-F5344CB8AC3E}">
        <p14:creationId xmlns:p14="http://schemas.microsoft.com/office/powerpoint/2010/main" val="1008454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48B10-8564-5245-82A9-779D901FAABE}" type="datetimeFigureOut">
              <a:rPr lang="en-US" smtClean="0"/>
              <a:t>4/4/18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F5E89-3351-644D-BE5D-E2B974AD3DDF}" type="slidenum">
              <a:rPr lang="en-US" smtClean="0"/>
              <a:t>‹#›</a:t>
            </a:fld>
            <a:endParaRPr lang="en-US"/>
          </a:p>
        </p:txBody>
      </p:sp>
    </p:spTree>
    <p:extLst>
      <p:ext uri="{BB962C8B-B14F-4D97-AF65-F5344CB8AC3E}">
        <p14:creationId xmlns:p14="http://schemas.microsoft.com/office/powerpoint/2010/main" val="41381563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8811FD5-C9CF-DB49-B258-E50EB2FD86EB}" type="datetime1">
              <a:rPr lang="en-GB" smtClean="0"/>
              <a:t>04/04/2018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5549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8AD0CA7-F125-F845-A014-5D7C81114C01}" type="datetime1">
              <a:rPr lang="en-GB" smtClean="0"/>
              <a:t>04/04/2018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6952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0BA92F7-7925-5A46-AE3F-631D5BDF8F21}" type="datetime1">
              <a:rPr lang="en-GB" smtClean="0"/>
              <a:t>04/04/2018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380695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6B366D-15B0-AE4E-8B6A-216D1238E74E}" type="datetime1">
              <a:rPr lang="en-GB" smtClean="0"/>
              <a:t>04/04/2018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142917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8987C6-ACCF-1941-AE33-587E0074CD75}" type="datetime1">
              <a:rPr lang="en-GB" smtClean="0"/>
              <a:t>04/04/2018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124035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7292369-8BDE-C24C-914A-31FF2C79E333}" type="datetime1">
              <a:rPr lang="en-GB" smtClean="0"/>
              <a:t>04/04/2018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271513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1D74B52-6D79-3647-86E7-58B7CF3A6C21}" type="datetime1">
              <a:rPr lang="en-GB" smtClean="0"/>
              <a:t>04/04/2018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47429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406271B-D132-BF41-B16D-0C618A19BDD6}" type="datetime1">
              <a:rPr lang="en-GB" smtClean="0"/>
              <a:t>04/04/2018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157497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0D644-9CCF-174B-B47B-851BE165CCED}" type="datetime1">
              <a:rPr lang="en-GB" smtClean="0"/>
              <a:t>04/04/2018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9973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E282B4B-EBB5-F845-9806-406791755143}" type="datetime1">
              <a:rPr lang="en-GB" smtClean="0"/>
              <a:t>04/04/2018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269821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58465-70CB-724D-9AF0-087976BD5E3D}" type="datetime1">
              <a:rPr lang="en-GB" smtClean="0"/>
              <a:t>04/04/2018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880BF-9E22-694A-8324-C4E88C991A24}" type="slidenum">
              <a:rPr lang="en-US" smtClean="0"/>
              <a:t>‹#›</a:t>
            </a:fld>
            <a:endParaRPr lang="en-US"/>
          </a:p>
        </p:txBody>
      </p:sp>
    </p:spTree>
    <p:extLst>
      <p:ext uri="{BB962C8B-B14F-4D97-AF65-F5344CB8AC3E}">
        <p14:creationId xmlns:p14="http://schemas.microsoft.com/office/powerpoint/2010/main" val="33267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F7169D-CA66-C947-9057-2759B799D7B4}" type="datetime1">
              <a:rPr lang="en-GB" smtClean="0"/>
              <a:t>04/04/2018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3C880BF-9E22-694A-8324-C4E88C991A24}" type="slidenum">
              <a:rPr lang="en-US" smtClean="0"/>
              <a:t>‹#›</a:t>
            </a:fld>
            <a:endParaRPr lang="en-US"/>
          </a:p>
        </p:txBody>
      </p:sp>
    </p:spTree>
    <p:extLst>
      <p:ext uri="{BB962C8B-B14F-4D97-AF65-F5344CB8AC3E}">
        <p14:creationId xmlns:p14="http://schemas.microsoft.com/office/powerpoint/2010/main" val="390173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61" y="587304"/>
            <a:ext cx="9028539" cy="1672900"/>
          </a:xfrm>
        </p:spPr>
        <p:txBody>
          <a:bodyPr>
            <a:noAutofit/>
          </a:bodyPr>
          <a:lstStyle/>
          <a:p>
            <a:r>
              <a:rPr lang="en-US" sz="3600" dirty="0">
                <a:solidFill>
                  <a:srgbClr val="0000FF"/>
                </a:solidFill>
              </a:rPr>
              <a:t>Evaluation of NET-VISA association and location performance using Ground Truth events and RSTT model based SSSCs </a:t>
            </a:r>
          </a:p>
        </p:txBody>
      </p:sp>
      <p:sp>
        <p:nvSpPr>
          <p:cNvPr id="3" name="Subtitle 2"/>
          <p:cNvSpPr>
            <a:spLocks noGrp="1"/>
          </p:cNvSpPr>
          <p:nvPr>
            <p:ph type="subTitle" idx="1"/>
          </p:nvPr>
        </p:nvSpPr>
        <p:spPr>
          <a:xfrm>
            <a:off x="115460" y="139700"/>
            <a:ext cx="8939639" cy="5003799"/>
          </a:xfrm>
        </p:spPr>
        <p:txBody>
          <a:bodyPr>
            <a:noAutofit/>
          </a:bodyPr>
          <a:lstStyle/>
          <a:p>
            <a:pPr algn="r">
              <a:spcBef>
                <a:spcPts val="0"/>
              </a:spcBef>
              <a:spcAft>
                <a:spcPts val="600"/>
              </a:spcAft>
            </a:pPr>
            <a:r>
              <a:rPr lang="hu-HU" sz="2400" b="1" dirty="0">
                <a:solidFill>
                  <a:srgbClr val="3F3F3F"/>
                </a:solidFill>
                <a:ea typeface="ヒラギノ角ゴ ProN W3" charset="0"/>
                <a:cs typeface="Arial"/>
              </a:rPr>
              <a:t>EGU2018-13432</a:t>
            </a:r>
            <a:endParaRPr lang="hu-HU" sz="1000" b="1" dirty="0">
              <a:solidFill>
                <a:srgbClr val="3F3F3F"/>
              </a:solidFill>
              <a:ea typeface="ヒラギノ角ゴ ProN W3" charset="0"/>
              <a:cs typeface="Arial"/>
            </a:endParaRPr>
          </a:p>
          <a:p>
            <a:endParaRPr lang="en-US" sz="2400" dirty="0">
              <a:solidFill>
                <a:schemeClr val="tx1"/>
              </a:solidFill>
              <a:latin typeface="+mj-lt"/>
            </a:endParaRPr>
          </a:p>
          <a:p>
            <a:endParaRPr lang="en-US" sz="2400" dirty="0">
              <a:solidFill>
                <a:schemeClr val="tx1"/>
              </a:solidFill>
              <a:latin typeface="+mj-lt"/>
            </a:endParaRPr>
          </a:p>
          <a:p>
            <a:endParaRPr lang="en-US" sz="2400" dirty="0">
              <a:solidFill>
                <a:schemeClr val="tx1"/>
              </a:solidFill>
              <a:latin typeface="+mj-lt"/>
            </a:endParaRPr>
          </a:p>
          <a:p>
            <a:endParaRPr lang="en-US" sz="1800" dirty="0">
              <a:solidFill>
                <a:schemeClr val="tx1"/>
              </a:solidFill>
              <a:latin typeface="+mj-lt"/>
            </a:endParaRPr>
          </a:p>
          <a:p>
            <a:r>
              <a:rPr lang="en-US" sz="2400" dirty="0" err="1">
                <a:solidFill>
                  <a:schemeClr val="tx1"/>
                </a:solidFill>
                <a:latin typeface="+mj-lt"/>
              </a:rPr>
              <a:t>István</a:t>
            </a:r>
            <a:r>
              <a:rPr lang="en-US" sz="2400" dirty="0">
                <a:solidFill>
                  <a:schemeClr val="tx1"/>
                </a:solidFill>
                <a:latin typeface="+mj-lt"/>
              </a:rPr>
              <a:t> Bondár</a:t>
            </a:r>
            <a:r>
              <a:rPr lang="en-US" sz="2400" baseline="30000" dirty="0">
                <a:solidFill>
                  <a:schemeClr val="tx1"/>
                </a:solidFill>
                <a:latin typeface="+mj-lt"/>
              </a:rPr>
              <a:t>1</a:t>
            </a:r>
            <a:r>
              <a:rPr lang="en-US" sz="2400" dirty="0">
                <a:solidFill>
                  <a:schemeClr val="tx1"/>
                </a:solidFill>
                <a:latin typeface="+mj-lt"/>
              </a:rPr>
              <a:t>, Ronan Le Bras</a:t>
            </a:r>
            <a:r>
              <a:rPr lang="en-US" sz="2400" baseline="30000" dirty="0">
                <a:solidFill>
                  <a:schemeClr val="tx1"/>
                </a:solidFill>
                <a:latin typeface="+mj-lt"/>
              </a:rPr>
              <a:t>2</a:t>
            </a:r>
            <a:r>
              <a:rPr lang="en-US" sz="2400" dirty="0">
                <a:solidFill>
                  <a:schemeClr val="tx1"/>
                </a:solidFill>
                <a:latin typeface="+mj-lt"/>
              </a:rPr>
              <a:t>, </a:t>
            </a:r>
            <a:r>
              <a:rPr lang="en-US" sz="2400" dirty="0" err="1">
                <a:solidFill>
                  <a:schemeClr val="tx1"/>
                </a:solidFill>
                <a:latin typeface="+mj-lt"/>
              </a:rPr>
              <a:t>Nimar</a:t>
            </a:r>
            <a:r>
              <a:rPr lang="en-US" sz="2400" dirty="0">
                <a:solidFill>
                  <a:schemeClr val="tx1"/>
                </a:solidFill>
                <a:latin typeface="+mj-lt"/>
              </a:rPr>
              <a:t> Arora</a:t>
            </a:r>
            <a:r>
              <a:rPr lang="en-US" sz="2400" baseline="30000" dirty="0">
                <a:solidFill>
                  <a:schemeClr val="tx1"/>
                </a:solidFill>
                <a:latin typeface="+mj-lt"/>
              </a:rPr>
              <a:t>3</a:t>
            </a:r>
            <a:r>
              <a:rPr lang="en-US" sz="2400" dirty="0">
                <a:solidFill>
                  <a:schemeClr val="tx1"/>
                </a:solidFill>
                <a:latin typeface="+mj-lt"/>
              </a:rPr>
              <a:t>,</a:t>
            </a:r>
            <a:r>
              <a:rPr lang="en-US" sz="2400" baseline="30000" dirty="0">
                <a:solidFill>
                  <a:schemeClr val="tx1"/>
                </a:solidFill>
                <a:latin typeface="+mj-lt"/>
              </a:rPr>
              <a:t> </a:t>
            </a:r>
            <a:r>
              <a:rPr lang="en-US" sz="2400" dirty="0">
                <a:solidFill>
                  <a:schemeClr val="tx1"/>
                </a:solidFill>
                <a:latin typeface="+mj-lt"/>
              </a:rPr>
              <a:t>Noriyuki Kushida</a:t>
            </a:r>
            <a:r>
              <a:rPr lang="en-US" sz="2400" baseline="30000" dirty="0">
                <a:solidFill>
                  <a:schemeClr val="tx1"/>
                </a:solidFill>
                <a:latin typeface="+mj-lt"/>
              </a:rPr>
              <a:t>2</a:t>
            </a:r>
            <a:r>
              <a:rPr lang="en-US" sz="2400" dirty="0">
                <a:solidFill>
                  <a:schemeClr val="tx1"/>
                </a:solidFill>
                <a:latin typeface="+mj-lt"/>
              </a:rPr>
              <a:t> </a:t>
            </a:r>
          </a:p>
          <a:p>
            <a:r>
              <a:rPr lang="en-US" sz="2400" dirty="0">
                <a:solidFill>
                  <a:schemeClr val="tx1"/>
                </a:solidFill>
                <a:latin typeface="+mj-lt"/>
              </a:rPr>
              <a:t> and Elena Tomuta</a:t>
            </a:r>
            <a:r>
              <a:rPr lang="en-US" sz="2400" baseline="30000" dirty="0">
                <a:solidFill>
                  <a:schemeClr val="tx1"/>
                </a:solidFill>
                <a:latin typeface="+mj-lt"/>
              </a:rPr>
              <a:t>2</a:t>
            </a:r>
            <a:endParaRPr lang="en-US" sz="2400" baseline="30000" dirty="0">
              <a:solidFill>
                <a:schemeClr val="tx1"/>
              </a:solidFill>
            </a:endParaRPr>
          </a:p>
          <a:p>
            <a:r>
              <a:rPr lang="hu-HU" sz="2000" baseline="30000" dirty="0">
                <a:solidFill>
                  <a:srgbClr val="000000"/>
                </a:solidFill>
                <a:latin typeface="+mj-lt"/>
                <a:ea typeface="ヒラギノ角ゴ ProN W3" charset="0"/>
                <a:cs typeface="Arial"/>
              </a:rPr>
              <a:t>1</a:t>
            </a:r>
            <a:r>
              <a:rPr lang="hu-HU" sz="2000" dirty="0">
                <a:solidFill>
                  <a:srgbClr val="000000"/>
                </a:solidFill>
                <a:latin typeface="+mj-lt"/>
                <a:ea typeface="ヒラギノ角ゴ ProN W3" charset="0"/>
                <a:cs typeface="Arial"/>
              </a:rPr>
              <a:t>Research Centre for Astronomy and Earth Sciences, Budapest, Hungary</a:t>
            </a:r>
          </a:p>
          <a:p>
            <a:r>
              <a:rPr lang="hu-HU" sz="2000" baseline="30000" dirty="0">
                <a:solidFill>
                  <a:srgbClr val="000000"/>
                </a:solidFill>
                <a:latin typeface="+mj-lt"/>
                <a:ea typeface="ヒラギノ角ゴ ProN W3" charset="0"/>
                <a:cs typeface="Arial"/>
              </a:rPr>
              <a:t>2 </a:t>
            </a:r>
            <a:r>
              <a:rPr lang="en-US" sz="2000" dirty="0">
                <a:solidFill>
                  <a:srgbClr val="000000"/>
                </a:solidFill>
                <a:latin typeface="+mj-lt"/>
              </a:rPr>
              <a:t>Comprehensive Nuclear-Test-Ban Treaty Organization, Vienna, Austria</a:t>
            </a:r>
            <a:endParaRPr lang="hu-HU" sz="2000" dirty="0">
              <a:solidFill>
                <a:srgbClr val="000000"/>
              </a:solidFill>
              <a:latin typeface="+mj-lt"/>
              <a:ea typeface="ヒラギノ角ゴ ProN W3" charset="0"/>
              <a:cs typeface="Arial"/>
            </a:endParaRPr>
          </a:p>
          <a:p>
            <a:r>
              <a:rPr lang="hu-HU" sz="2000" baseline="30000" dirty="0">
                <a:solidFill>
                  <a:srgbClr val="000000"/>
                </a:solidFill>
                <a:latin typeface="+mj-lt"/>
                <a:ea typeface="ヒラギノ角ゴ ProN W3" charset="0"/>
                <a:cs typeface="Arial"/>
              </a:rPr>
              <a:t>3 </a:t>
            </a:r>
            <a:r>
              <a:rPr lang="hu-HU" sz="2000" dirty="0">
                <a:solidFill>
                  <a:srgbClr val="000000"/>
                </a:solidFill>
                <a:latin typeface="+mj-lt"/>
                <a:ea typeface="ヒラギノ角ゴ ProN W3" charset="0"/>
                <a:cs typeface="Arial"/>
              </a:rPr>
              <a:t>Bayesian Logic, Berkeley, CA, USA</a:t>
            </a:r>
          </a:p>
          <a:p>
            <a:endParaRPr lang="hu-HU" sz="1050" dirty="0">
              <a:solidFill>
                <a:srgbClr val="000000"/>
              </a:solidFill>
              <a:latin typeface="+mj-lt"/>
              <a:ea typeface="ヒラギノ角ゴ ProN W3" charset="0"/>
              <a:cs typeface="Arial"/>
            </a:endParaRPr>
          </a:p>
          <a:p>
            <a:r>
              <a:rPr lang="hu-HU" sz="2000" i="1" dirty="0">
                <a:solidFill>
                  <a:srgbClr val="3F3F3F"/>
                </a:solidFill>
                <a:latin typeface="+mj-lt"/>
                <a:ea typeface="ヒラギノ角ゴ ProN W3" charset="0"/>
                <a:cs typeface="Arial"/>
              </a:rPr>
              <a:t>11 </a:t>
            </a:r>
            <a:r>
              <a:rPr lang="hu-HU" sz="2000" i="1" dirty="0" err="1">
                <a:solidFill>
                  <a:srgbClr val="3F3F3F"/>
                </a:solidFill>
                <a:latin typeface="+mj-lt"/>
                <a:ea typeface="ヒラギノ角ゴ ProN W3" charset="0"/>
                <a:cs typeface="Arial"/>
              </a:rPr>
              <a:t>April</a:t>
            </a:r>
            <a:r>
              <a:rPr lang="hu-HU" sz="2000" i="1" dirty="0">
                <a:solidFill>
                  <a:srgbClr val="3F3F3F"/>
                </a:solidFill>
                <a:latin typeface="+mj-lt"/>
                <a:ea typeface="ヒラギノ角ゴ ProN W3" charset="0"/>
                <a:cs typeface="Arial"/>
              </a:rPr>
              <a:t> 2018, </a:t>
            </a:r>
            <a:r>
              <a:rPr lang="hu-HU" sz="2000" i="1" dirty="0" err="1">
                <a:solidFill>
                  <a:srgbClr val="3F3F3F"/>
                </a:solidFill>
                <a:latin typeface="+mj-lt"/>
                <a:ea typeface="ヒラギノ角ゴ ProN W3" charset="0"/>
                <a:cs typeface="Arial"/>
              </a:rPr>
              <a:t>Vienna</a:t>
            </a:r>
            <a:endParaRPr lang="hu-HU" sz="2000" i="1" dirty="0">
              <a:solidFill>
                <a:srgbClr val="3F3F3F"/>
              </a:solidFill>
              <a:latin typeface="+mj-lt"/>
              <a:ea typeface="ヒラギノ角ゴ ProN W3" charset="0"/>
              <a:cs typeface="Arial"/>
            </a:endParaRPr>
          </a:p>
        </p:txBody>
      </p:sp>
    </p:spTree>
    <p:extLst>
      <p:ext uri="{BB962C8B-B14F-4D97-AF65-F5344CB8AC3E}">
        <p14:creationId xmlns:p14="http://schemas.microsoft.com/office/powerpoint/2010/main" val="323339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1" y="72046"/>
            <a:ext cx="5912129" cy="587678"/>
          </a:xfrm>
        </p:spPr>
        <p:txBody>
          <a:bodyPr>
            <a:noAutofit/>
          </a:bodyPr>
          <a:lstStyle/>
          <a:p>
            <a:r>
              <a:rPr lang="en-US" sz="3600" dirty="0">
                <a:solidFill>
                  <a:srgbClr val="0000FF"/>
                </a:solidFill>
              </a:rPr>
              <a:t>Location comparisons to GT</a:t>
            </a:r>
          </a:p>
        </p:txBody>
      </p:sp>
      <p:sp>
        <p:nvSpPr>
          <p:cNvPr id="4" name="Slide Number Placeholder 3"/>
          <p:cNvSpPr>
            <a:spLocks noGrp="1"/>
          </p:cNvSpPr>
          <p:nvPr>
            <p:ph type="sldNum" sz="quarter" idx="12"/>
          </p:nvPr>
        </p:nvSpPr>
        <p:spPr/>
        <p:txBody>
          <a:bodyPr/>
          <a:lstStyle/>
          <a:p>
            <a:fld id="{A3C880BF-9E22-694A-8324-C4E88C991A24}" type="slidenum">
              <a:rPr lang="en-US" smtClean="0"/>
              <a:t>10</a:t>
            </a:fld>
            <a:endParaRPr lang="en-US"/>
          </a:p>
        </p:txBody>
      </p:sp>
      <p:sp>
        <p:nvSpPr>
          <p:cNvPr id="8" name="Rectangle 7"/>
          <p:cNvSpPr/>
          <p:nvPr/>
        </p:nvSpPr>
        <p:spPr>
          <a:xfrm>
            <a:off x="99871" y="870732"/>
            <a:ext cx="6192071" cy="2000548"/>
          </a:xfrm>
          <a:prstGeom prst="rect">
            <a:avLst/>
          </a:prstGeom>
        </p:spPr>
        <p:txBody>
          <a:bodyPr wrap="square">
            <a:spAutoFit/>
          </a:bodyPr>
          <a:lstStyle/>
          <a:p>
            <a:r>
              <a:rPr lang="en-US" sz="2400" dirty="0"/>
              <a:t>NET-VISA with RSTT SSSCs</a:t>
            </a:r>
          </a:p>
          <a:p>
            <a:pPr marL="180975" indent="-180975">
              <a:buFont typeface="Arial"/>
              <a:buChar char="•"/>
            </a:pPr>
            <a:r>
              <a:rPr lang="en-US" sz="2000" dirty="0"/>
              <a:t>Median </a:t>
            </a:r>
            <a:r>
              <a:rPr lang="en-US" sz="2000" dirty="0" err="1"/>
              <a:t>mislocation</a:t>
            </a:r>
            <a:r>
              <a:rPr lang="en-US" sz="2000" dirty="0"/>
              <a:t> is about 25 km with NET-VISA, no significant difference between iasp91 and RSTT</a:t>
            </a:r>
          </a:p>
          <a:p>
            <a:pPr marL="180975" indent="-180975">
              <a:buFont typeface="Arial"/>
              <a:buChar char="•"/>
            </a:pPr>
            <a:r>
              <a:rPr lang="en-US" sz="2000" dirty="0"/>
              <a:t>Better depth and origin time estimates with RSTT SSSCs</a:t>
            </a:r>
          </a:p>
          <a:p>
            <a:pPr marL="180975" indent="-180975">
              <a:buFont typeface="Arial"/>
              <a:buChar char="•"/>
            </a:pPr>
            <a:r>
              <a:rPr lang="en-US" sz="2000" dirty="0"/>
              <a:t>Larger number of regional stations and phases</a:t>
            </a:r>
          </a:p>
          <a:p>
            <a:pPr marL="180975" indent="-180975">
              <a:buFont typeface="Arial"/>
              <a:buChar char="•"/>
            </a:pPr>
            <a:r>
              <a:rPr lang="en-US" sz="2000" dirty="0"/>
              <a:t>Fewer outliers, somewhat reduced scatter</a:t>
            </a:r>
          </a:p>
        </p:txBody>
      </p:sp>
      <p:pic>
        <p:nvPicPr>
          <p:cNvPr id="7" name="Picture 6">
            <a:extLst>
              <a:ext uri="{FF2B5EF4-FFF2-40B4-BE49-F238E27FC236}">
                <a16:creationId xmlns:a16="http://schemas.microsoft.com/office/drawing/2014/main" id="{9759114D-80F9-D241-8C82-2892B808705E}"/>
              </a:ext>
            </a:extLst>
          </p:cNvPr>
          <p:cNvPicPr>
            <a:picLocks noChangeAspect="1"/>
          </p:cNvPicPr>
          <p:nvPr/>
        </p:nvPicPr>
        <p:blipFill>
          <a:blip r:embed="rId2"/>
          <a:stretch>
            <a:fillRect/>
          </a:stretch>
        </p:blipFill>
        <p:spPr>
          <a:xfrm>
            <a:off x="6161309" y="80510"/>
            <a:ext cx="2880000" cy="1690435"/>
          </a:xfrm>
          <a:prstGeom prst="rect">
            <a:avLst/>
          </a:prstGeom>
        </p:spPr>
      </p:pic>
      <p:grpSp>
        <p:nvGrpSpPr>
          <p:cNvPr id="6" name="Group 5">
            <a:extLst>
              <a:ext uri="{FF2B5EF4-FFF2-40B4-BE49-F238E27FC236}">
                <a16:creationId xmlns:a16="http://schemas.microsoft.com/office/drawing/2014/main" id="{747E4683-E6E3-114C-B59B-77F2C7C6C295}"/>
              </a:ext>
            </a:extLst>
          </p:cNvPr>
          <p:cNvGrpSpPr/>
          <p:nvPr/>
        </p:nvGrpSpPr>
        <p:grpSpPr>
          <a:xfrm>
            <a:off x="197845" y="3034005"/>
            <a:ext cx="5694409" cy="1779876"/>
            <a:chOff x="99871" y="3371462"/>
            <a:chExt cx="5694409" cy="1779876"/>
          </a:xfrm>
        </p:grpSpPr>
        <p:pic>
          <p:nvPicPr>
            <p:cNvPr id="10" name="Picture 9">
              <a:extLst>
                <a:ext uri="{FF2B5EF4-FFF2-40B4-BE49-F238E27FC236}">
                  <a16:creationId xmlns:a16="http://schemas.microsoft.com/office/drawing/2014/main" id="{83F9E790-162D-3349-886C-27024B15788C}"/>
                </a:ext>
              </a:extLst>
            </p:cNvPr>
            <p:cNvPicPr>
              <a:picLocks noChangeAspect="1"/>
            </p:cNvPicPr>
            <p:nvPr/>
          </p:nvPicPr>
          <p:blipFill>
            <a:blip r:embed="rId3"/>
            <a:stretch>
              <a:fillRect/>
            </a:stretch>
          </p:blipFill>
          <p:spPr>
            <a:xfrm>
              <a:off x="2914280" y="3382349"/>
              <a:ext cx="2880000" cy="1768989"/>
            </a:xfrm>
            <a:prstGeom prst="rect">
              <a:avLst/>
            </a:prstGeom>
          </p:spPr>
        </p:pic>
        <p:pic>
          <p:nvPicPr>
            <p:cNvPr id="14" name="Picture 13">
              <a:extLst>
                <a:ext uri="{FF2B5EF4-FFF2-40B4-BE49-F238E27FC236}">
                  <a16:creationId xmlns:a16="http://schemas.microsoft.com/office/drawing/2014/main" id="{A0182511-D0FA-A349-87AF-A3AE9204E613}"/>
                </a:ext>
              </a:extLst>
            </p:cNvPr>
            <p:cNvPicPr>
              <a:picLocks noChangeAspect="1"/>
            </p:cNvPicPr>
            <p:nvPr/>
          </p:nvPicPr>
          <p:blipFill>
            <a:blip r:embed="rId4"/>
            <a:stretch>
              <a:fillRect/>
            </a:stretch>
          </p:blipFill>
          <p:spPr>
            <a:xfrm>
              <a:off x="99871" y="3371462"/>
              <a:ext cx="2880000" cy="1768989"/>
            </a:xfrm>
            <a:prstGeom prst="rect">
              <a:avLst/>
            </a:prstGeom>
          </p:spPr>
        </p:pic>
      </p:grpSp>
      <p:grpSp>
        <p:nvGrpSpPr>
          <p:cNvPr id="5" name="Group 4">
            <a:extLst>
              <a:ext uri="{FF2B5EF4-FFF2-40B4-BE49-F238E27FC236}">
                <a16:creationId xmlns:a16="http://schemas.microsoft.com/office/drawing/2014/main" id="{678AA885-14F7-8E45-8EEF-67BD04FF8B78}"/>
              </a:ext>
            </a:extLst>
          </p:cNvPr>
          <p:cNvGrpSpPr/>
          <p:nvPr/>
        </p:nvGrpSpPr>
        <p:grpSpPr>
          <a:xfrm>
            <a:off x="6180000" y="1881893"/>
            <a:ext cx="2880000" cy="3202945"/>
            <a:chOff x="6012000" y="631807"/>
            <a:chExt cx="2880000" cy="3202945"/>
          </a:xfrm>
        </p:grpSpPr>
        <p:pic>
          <p:nvPicPr>
            <p:cNvPr id="9" name="Picture 8">
              <a:extLst>
                <a:ext uri="{FF2B5EF4-FFF2-40B4-BE49-F238E27FC236}">
                  <a16:creationId xmlns:a16="http://schemas.microsoft.com/office/drawing/2014/main" id="{7E4BD67E-3C39-6E43-9372-DCA1D69683A4}"/>
                </a:ext>
              </a:extLst>
            </p:cNvPr>
            <p:cNvPicPr>
              <a:picLocks noChangeAspect="1"/>
            </p:cNvPicPr>
            <p:nvPr/>
          </p:nvPicPr>
          <p:blipFill rotWithShape="1">
            <a:blip r:embed="rId5"/>
            <a:srcRect b="75727"/>
            <a:stretch/>
          </p:blipFill>
          <p:spPr>
            <a:xfrm>
              <a:off x="6012000" y="631807"/>
              <a:ext cx="2880000" cy="1058347"/>
            </a:xfrm>
            <a:prstGeom prst="rect">
              <a:avLst/>
            </a:prstGeom>
          </p:spPr>
        </p:pic>
        <p:pic>
          <p:nvPicPr>
            <p:cNvPr id="11" name="Picture 10">
              <a:extLst>
                <a:ext uri="{FF2B5EF4-FFF2-40B4-BE49-F238E27FC236}">
                  <a16:creationId xmlns:a16="http://schemas.microsoft.com/office/drawing/2014/main" id="{29AEE0E4-B7E8-4147-9CD8-924784B8FC5E}"/>
                </a:ext>
              </a:extLst>
            </p:cNvPr>
            <p:cNvPicPr>
              <a:picLocks noChangeAspect="1"/>
            </p:cNvPicPr>
            <p:nvPr/>
          </p:nvPicPr>
          <p:blipFill rotWithShape="1">
            <a:blip r:embed="rId5"/>
            <a:srcRect t="49680"/>
            <a:stretch/>
          </p:blipFill>
          <p:spPr>
            <a:xfrm>
              <a:off x="6012000" y="1640736"/>
              <a:ext cx="2880000" cy="2194016"/>
            </a:xfrm>
            <a:prstGeom prst="rect">
              <a:avLst/>
            </a:prstGeom>
          </p:spPr>
        </p:pic>
      </p:grpSp>
    </p:spTree>
    <p:extLst>
      <p:ext uri="{BB962C8B-B14F-4D97-AF65-F5344CB8AC3E}">
        <p14:creationId xmlns:p14="http://schemas.microsoft.com/office/powerpoint/2010/main" val="233876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46"/>
            <a:ext cx="8229600" cy="587678"/>
          </a:xfrm>
        </p:spPr>
        <p:txBody>
          <a:bodyPr>
            <a:noAutofit/>
          </a:bodyPr>
          <a:lstStyle/>
          <a:p>
            <a:r>
              <a:rPr lang="en-US" sz="3600" dirty="0">
                <a:solidFill>
                  <a:srgbClr val="0000FF"/>
                </a:solidFill>
              </a:rPr>
              <a:t>Regional stations</a:t>
            </a:r>
          </a:p>
        </p:txBody>
      </p:sp>
      <p:sp>
        <p:nvSpPr>
          <p:cNvPr id="4" name="Slide Number Placeholder 3"/>
          <p:cNvSpPr>
            <a:spLocks noGrp="1"/>
          </p:cNvSpPr>
          <p:nvPr>
            <p:ph type="sldNum" sz="quarter" idx="12"/>
          </p:nvPr>
        </p:nvSpPr>
        <p:spPr/>
        <p:txBody>
          <a:bodyPr/>
          <a:lstStyle/>
          <a:p>
            <a:fld id="{A3C880BF-9E22-694A-8324-C4E88C991A24}" type="slidenum">
              <a:rPr lang="en-US" smtClean="0"/>
              <a:t>11</a:t>
            </a:fld>
            <a:endParaRPr lang="en-US"/>
          </a:p>
        </p:txBody>
      </p:sp>
      <p:pic>
        <p:nvPicPr>
          <p:cNvPr id="12" name="Picture 11">
            <a:extLst>
              <a:ext uri="{FF2B5EF4-FFF2-40B4-BE49-F238E27FC236}">
                <a16:creationId xmlns:a16="http://schemas.microsoft.com/office/drawing/2014/main" id="{EF7682B5-E6D7-8A47-82D1-60FE632822FB}"/>
              </a:ext>
            </a:extLst>
          </p:cNvPr>
          <p:cNvPicPr>
            <a:picLocks noChangeAspect="1"/>
          </p:cNvPicPr>
          <p:nvPr/>
        </p:nvPicPr>
        <p:blipFill rotWithShape="1">
          <a:blip r:embed="rId2"/>
          <a:srcRect t="13610"/>
          <a:stretch/>
        </p:blipFill>
        <p:spPr>
          <a:xfrm>
            <a:off x="121534" y="796888"/>
            <a:ext cx="3240000" cy="1719517"/>
          </a:xfrm>
          <a:prstGeom prst="rect">
            <a:avLst/>
          </a:prstGeom>
        </p:spPr>
      </p:pic>
      <p:pic>
        <p:nvPicPr>
          <p:cNvPr id="14" name="Picture 13">
            <a:extLst>
              <a:ext uri="{FF2B5EF4-FFF2-40B4-BE49-F238E27FC236}">
                <a16:creationId xmlns:a16="http://schemas.microsoft.com/office/drawing/2014/main" id="{8E12EB92-50AD-6B46-B43B-F38633E14473}"/>
              </a:ext>
            </a:extLst>
          </p:cNvPr>
          <p:cNvPicPr>
            <a:picLocks noChangeAspect="1"/>
          </p:cNvPicPr>
          <p:nvPr/>
        </p:nvPicPr>
        <p:blipFill rotWithShape="1">
          <a:blip r:embed="rId3"/>
          <a:srcRect t="13629"/>
          <a:stretch/>
        </p:blipFill>
        <p:spPr>
          <a:xfrm>
            <a:off x="121534" y="2791120"/>
            <a:ext cx="3240000" cy="1719130"/>
          </a:xfrm>
          <a:prstGeom prst="rect">
            <a:avLst/>
          </a:prstGeom>
        </p:spPr>
      </p:pic>
      <p:pic>
        <p:nvPicPr>
          <p:cNvPr id="16" name="Picture 15">
            <a:extLst>
              <a:ext uri="{FF2B5EF4-FFF2-40B4-BE49-F238E27FC236}">
                <a16:creationId xmlns:a16="http://schemas.microsoft.com/office/drawing/2014/main" id="{82F803E4-B3F7-7A4E-AE6A-985B72D54B5E}"/>
              </a:ext>
            </a:extLst>
          </p:cNvPr>
          <p:cNvPicPr>
            <a:picLocks noChangeAspect="1"/>
          </p:cNvPicPr>
          <p:nvPr/>
        </p:nvPicPr>
        <p:blipFill>
          <a:blip r:embed="rId4"/>
          <a:stretch>
            <a:fillRect/>
          </a:stretch>
        </p:blipFill>
        <p:spPr>
          <a:xfrm>
            <a:off x="3401590" y="659723"/>
            <a:ext cx="2880000" cy="1993846"/>
          </a:xfrm>
          <a:prstGeom prst="rect">
            <a:avLst/>
          </a:prstGeom>
        </p:spPr>
      </p:pic>
      <p:pic>
        <p:nvPicPr>
          <p:cNvPr id="18" name="Picture 17">
            <a:extLst>
              <a:ext uri="{FF2B5EF4-FFF2-40B4-BE49-F238E27FC236}">
                <a16:creationId xmlns:a16="http://schemas.microsoft.com/office/drawing/2014/main" id="{A8EE7209-29C2-0B42-A978-513B0232885A}"/>
              </a:ext>
            </a:extLst>
          </p:cNvPr>
          <p:cNvPicPr>
            <a:picLocks noChangeAspect="1"/>
          </p:cNvPicPr>
          <p:nvPr/>
        </p:nvPicPr>
        <p:blipFill>
          <a:blip r:embed="rId5"/>
          <a:stretch>
            <a:fillRect/>
          </a:stretch>
        </p:blipFill>
        <p:spPr>
          <a:xfrm>
            <a:off x="3401590" y="2653569"/>
            <a:ext cx="2880000" cy="1949434"/>
          </a:xfrm>
          <a:prstGeom prst="rect">
            <a:avLst/>
          </a:prstGeom>
        </p:spPr>
      </p:pic>
      <p:pic>
        <p:nvPicPr>
          <p:cNvPr id="20" name="Picture 19">
            <a:extLst>
              <a:ext uri="{FF2B5EF4-FFF2-40B4-BE49-F238E27FC236}">
                <a16:creationId xmlns:a16="http://schemas.microsoft.com/office/drawing/2014/main" id="{C8942C10-0436-5349-9F35-C4BCB470DA2E}"/>
              </a:ext>
            </a:extLst>
          </p:cNvPr>
          <p:cNvPicPr>
            <a:picLocks noChangeAspect="1"/>
          </p:cNvPicPr>
          <p:nvPr/>
        </p:nvPicPr>
        <p:blipFill rotWithShape="1">
          <a:blip r:embed="rId6"/>
          <a:srcRect l="6760"/>
          <a:stretch/>
        </p:blipFill>
        <p:spPr>
          <a:xfrm>
            <a:off x="6345980" y="982757"/>
            <a:ext cx="2685327" cy="1730736"/>
          </a:xfrm>
          <a:prstGeom prst="rect">
            <a:avLst/>
          </a:prstGeom>
        </p:spPr>
      </p:pic>
      <p:sp>
        <p:nvSpPr>
          <p:cNvPr id="21" name="TextBox 20">
            <a:extLst>
              <a:ext uri="{FF2B5EF4-FFF2-40B4-BE49-F238E27FC236}">
                <a16:creationId xmlns:a16="http://schemas.microsoft.com/office/drawing/2014/main" id="{A65473DD-F96E-8D4E-B16C-05D4A497B11C}"/>
              </a:ext>
            </a:extLst>
          </p:cNvPr>
          <p:cNvSpPr txBox="1"/>
          <p:nvPr/>
        </p:nvSpPr>
        <p:spPr>
          <a:xfrm>
            <a:off x="6857999" y="3023673"/>
            <a:ext cx="2173307" cy="1200329"/>
          </a:xfrm>
          <a:prstGeom prst="rect">
            <a:avLst/>
          </a:prstGeom>
          <a:noFill/>
        </p:spPr>
        <p:txBody>
          <a:bodyPr wrap="square" rtlCol="0">
            <a:spAutoFit/>
          </a:bodyPr>
          <a:lstStyle/>
          <a:p>
            <a:r>
              <a:rPr lang="en-GB" sz="2400" dirty="0"/>
              <a:t>More regional phases with </a:t>
            </a:r>
            <a:br>
              <a:rPr lang="en-GB" sz="2400" dirty="0"/>
            </a:br>
            <a:r>
              <a:rPr lang="en-GB" sz="2400" dirty="0"/>
              <a:t>RSTT SSSCs</a:t>
            </a:r>
          </a:p>
        </p:txBody>
      </p:sp>
    </p:spTree>
    <p:extLst>
      <p:ext uri="{BB962C8B-B14F-4D97-AF65-F5344CB8AC3E}">
        <p14:creationId xmlns:p14="http://schemas.microsoft.com/office/powerpoint/2010/main" val="140231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46"/>
            <a:ext cx="8229600" cy="587678"/>
          </a:xfrm>
        </p:spPr>
        <p:txBody>
          <a:bodyPr>
            <a:noAutofit/>
          </a:bodyPr>
          <a:lstStyle/>
          <a:p>
            <a:r>
              <a:rPr lang="en-US" sz="3600" dirty="0">
                <a:solidFill>
                  <a:srgbClr val="0000FF"/>
                </a:solidFill>
              </a:rPr>
              <a:t>Median deviation from GT</a:t>
            </a:r>
          </a:p>
        </p:txBody>
      </p:sp>
      <p:sp>
        <p:nvSpPr>
          <p:cNvPr id="4" name="Slide Number Placeholder 3"/>
          <p:cNvSpPr>
            <a:spLocks noGrp="1"/>
          </p:cNvSpPr>
          <p:nvPr>
            <p:ph type="sldNum" sz="quarter" idx="12"/>
          </p:nvPr>
        </p:nvSpPr>
        <p:spPr/>
        <p:txBody>
          <a:bodyPr/>
          <a:lstStyle/>
          <a:p>
            <a:fld id="{A3C880BF-9E22-694A-8324-C4E88C991A24}" type="slidenum">
              <a:rPr lang="en-US" smtClean="0"/>
              <a:t>12</a:t>
            </a:fld>
            <a:endParaRPr lang="en-US"/>
          </a:p>
        </p:txBody>
      </p:sp>
      <p:grpSp>
        <p:nvGrpSpPr>
          <p:cNvPr id="3" name="Group 2">
            <a:extLst>
              <a:ext uri="{FF2B5EF4-FFF2-40B4-BE49-F238E27FC236}">
                <a16:creationId xmlns:a16="http://schemas.microsoft.com/office/drawing/2014/main" id="{82503F4D-ACD4-E447-BCC8-E8E22E6E3954}"/>
              </a:ext>
            </a:extLst>
          </p:cNvPr>
          <p:cNvGrpSpPr/>
          <p:nvPr/>
        </p:nvGrpSpPr>
        <p:grpSpPr>
          <a:xfrm>
            <a:off x="225514" y="594408"/>
            <a:ext cx="8581028" cy="3371056"/>
            <a:chOff x="105772" y="659724"/>
            <a:chExt cx="8640000" cy="3451561"/>
          </a:xfrm>
        </p:grpSpPr>
        <p:pic>
          <p:nvPicPr>
            <p:cNvPr id="12" name="Picture 11">
              <a:extLst>
                <a:ext uri="{FF2B5EF4-FFF2-40B4-BE49-F238E27FC236}">
                  <a16:creationId xmlns:a16="http://schemas.microsoft.com/office/drawing/2014/main" id="{B6FE52A3-9F6F-AD41-9968-04BBF46CB580}"/>
                </a:ext>
              </a:extLst>
            </p:cNvPr>
            <p:cNvPicPr>
              <a:picLocks noChangeAspect="1"/>
            </p:cNvPicPr>
            <p:nvPr/>
          </p:nvPicPr>
          <p:blipFill>
            <a:blip r:embed="rId2"/>
            <a:stretch>
              <a:fillRect/>
            </a:stretch>
          </p:blipFill>
          <p:spPr>
            <a:xfrm>
              <a:off x="105772" y="659724"/>
              <a:ext cx="2880000" cy="3451561"/>
            </a:xfrm>
            <a:prstGeom prst="rect">
              <a:avLst/>
            </a:prstGeom>
          </p:spPr>
        </p:pic>
        <p:pic>
          <p:nvPicPr>
            <p:cNvPr id="8" name="Picture 7">
              <a:extLst>
                <a:ext uri="{FF2B5EF4-FFF2-40B4-BE49-F238E27FC236}">
                  <a16:creationId xmlns:a16="http://schemas.microsoft.com/office/drawing/2014/main" id="{AA97130A-DB6D-2643-8E1E-7B287E7569C5}"/>
                </a:ext>
              </a:extLst>
            </p:cNvPr>
            <p:cNvPicPr>
              <a:picLocks noChangeAspect="1"/>
            </p:cNvPicPr>
            <p:nvPr/>
          </p:nvPicPr>
          <p:blipFill>
            <a:blip r:embed="rId3"/>
            <a:stretch>
              <a:fillRect/>
            </a:stretch>
          </p:blipFill>
          <p:spPr>
            <a:xfrm>
              <a:off x="2985772" y="659724"/>
              <a:ext cx="2880000" cy="3451561"/>
            </a:xfrm>
            <a:prstGeom prst="rect">
              <a:avLst/>
            </a:prstGeom>
          </p:spPr>
        </p:pic>
        <p:pic>
          <p:nvPicPr>
            <p:cNvPr id="9" name="Picture 8">
              <a:extLst>
                <a:ext uri="{FF2B5EF4-FFF2-40B4-BE49-F238E27FC236}">
                  <a16:creationId xmlns:a16="http://schemas.microsoft.com/office/drawing/2014/main" id="{E62B4469-17E9-624A-881D-88FFF6ED5B13}"/>
                </a:ext>
              </a:extLst>
            </p:cNvPr>
            <p:cNvPicPr>
              <a:picLocks noChangeAspect="1"/>
            </p:cNvPicPr>
            <p:nvPr/>
          </p:nvPicPr>
          <p:blipFill>
            <a:blip r:embed="rId4"/>
            <a:stretch>
              <a:fillRect/>
            </a:stretch>
          </p:blipFill>
          <p:spPr>
            <a:xfrm>
              <a:off x="5865772" y="659724"/>
              <a:ext cx="2880000" cy="3451561"/>
            </a:xfrm>
            <a:prstGeom prst="rect">
              <a:avLst/>
            </a:prstGeom>
          </p:spPr>
        </p:pic>
      </p:grpSp>
      <p:sp>
        <p:nvSpPr>
          <p:cNvPr id="10" name="Content Placeholder 2">
            <a:extLst>
              <a:ext uri="{FF2B5EF4-FFF2-40B4-BE49-F238E27FC236}">
                <a16:creationId xmlns:a16="http://schemas.microsoft.com/office/drawing/2014/main" id="{8C5155F0-A1BD-E54F-8DF6-5AA335083D10}"/>
              </a:ext>
            </a:extLst>
          </p:cNvPr>
          <p:cNvSpPr>
            <a:spLocks noGrp="1"/>
          </p:cNvSpPr>
          <p:nvPr>
            <p:ph idx="1"/>
          </p:nvPr>
        </p:nvSpPr>
        <p:spPr>
          <a:xfrm>
            <a:off x="105772" y="4005503"/>
            <a:ext cx="9038227" cy="1083567"/>
          </a:xfrm>
        </p:spPr>
        <p:txBody>
          <a:bodyPr>
            <a:noAutofit/>
          </a:bodyPr>
          <a:lstStyle/>
          <a:p>
            <a:pPr marL="182563" indent="-182563">
              <a:spcBef>
                <a:spcPts val="0"/>
              </a:spcBef>
            </a:pPr>
            <a:r>
              <a:rPr lang="en-US" sz="2400" dirty="0"/>
              <a:t>Median values in every 5 percentile bins of data as a function </a:t>
            </a:r>
            <a:br>
              <a:rPr lang="en-US" sz="2400" dirty="0"/>
            </a:br>
            <a:r>
              <a:rPr lang="en-US" sz="2400" dirty="0"/>
              <a:t>of percentage of regional stations, phases and </a:t>
            </a:r>
            <a:r>
              <a:rPr lang="en-US" sz="2400" dirty="0" err="1"/>
              <a:t>Pn</a:t>
            </a:r>
            <a:endParaRPr lang="en-US" sz="2400" dirty="0"/>
          </a:p>
          <a:p>
            <a:pPr marL="182563" indent="-182563">
              <a:spcBef>
                <a:spcPts val="0"/>
              </a:spcBef>
            </a:pPr>
            <a:r>
              <a:rPr lang="en-US" sz="2400" dirty="0"/>
              <a:t>RSTT provides improvements in both location and origin time</a:t>
            </a:r>
          </a:p>
        </p:txBody>
      </p:sp>
    </p:spTree>
    <p:extLst>
      <p:ext uri="{BB962C8B-B14F-4D97-AF65-F5344CB8AC3E}">
        <p14:creationId xmlns:p14="http://schemas.microsoft.com/office/powerpoint/2010/main" val="39721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64"/>
            <a:ext cx="8229600" cy="587678"/>
          </a:xfrm>
        </p:spPr>
        <p:txBody>
          <a:bodyPr>
            <a:noAutofit/>
          </a:bodyPr>
          <a:lstStyle/>
          <a:p>
            <a:r>
              <a:rPr lang="en-US" sz="3600" dirty="0">
                <a:solidFill>
                  <a:srgbClr val="0000FF"/>
                </a:solidFill>
              </a:rPr>
              <a:t>GT relocations with </a:t>
            </a:r>
            <a:r>
              <a:rPr lang="en-US" sz="3600" dirty="0" err="1">
                <a:solidFill>
                  <a:srgbClr val="0000FF"/>
                </a:solidFill>
              </a:rPr>
              <a:t>iLoc</a:t>
            </a:r>
            <a:endParaRPr lang="en-US" sz="3600" dirty="0">
              <a:solidFill>
                <a:srgbClr val="0000FF"/>
              </a:solidFill>
            </a:endParaRPr>
          </a:p>
        </p:txBody>
      </p:sp>
      <p:sp>
        <p:nvSpPr>
          <p:cNvPr id="3" name="Content Placeholder 2"/>
          <p:cNvSpPr>
            <a:spLocks noGrp="1"/>
          </p:cNvSpPr>
          <p:nvPr>
            <p:ph idx="1"/>
          </p:nvPr>
        </p:nvSpPr>
        <p:spPr>
          <a:xfrm>
            <a:off x="227939" y="597277"/>
            <a:ext cx="8791916" cy="1433997"/>
          </a:xfrm>
        </p:spPr>
        <p:txBody>
          <a:bodyPr>
            <a:noAutofit/>
          </a:bodyPr>
          <a:lstStyle/>
          <a:p>
            <a:pPr>
              <a:spcBef>
                <a:spcPts val="0"/>
              </a:spcBef>
            </a:pPr>
            <a:r>
              <a:rPr lang="en-US" sz="2800" dirty="0"/>
              <a:t>Only GT events with regional phase are considered</a:t>
            </a:r>
          </a:p>
          <a:p>
            <a:pPr>
              <a:spcBef>
                <a:spcPts val="0"/>
              </a:spcBef>
            </a:pPr>
            <a:r>
              <a:rPr lang="en-US" sz="2800" dirty="0"/>
              <a:t>118 LEB events with regional phases (green crosses)</a:t>
            </a:r>
          </a:p>
          <a:p>
            <a:pPr>
              <a:spcBef>
                <a:spcPts val="0"/>
              </a:spcBef>
            </a:pPr>
            <a:r>
              <a:rPr lang="en-US" sz="2800" dirty="0"/>
              <a:t>LEB locations include current SSSCs</a:t>
            </a:r>
          </a:p>
          <a:p>
            <a:pPr marL="623888" lvl="1" indent="-258763">
              <a:spcBef>
                <a:spcPts val="0"/>
              </a:spcBef>
              <a:buFont typeface="Arial"/>
              <a:buChar char="•"/>
            </a:pPr>
            <a:r>
              <a:rPr lang="en-US" sz="2400" dirty="0"/>
              <a:t>Some stations have SSSCs (hexagons), some don’t (red triangles)</a:t>
            </a:r>
          </a:p>
        </p:txBody>
      </p:sp>
      <p:sp>
        <p:nvSpPr>
          <p:cNvPr id="4" name="Slide Number Placeholder 3"/>
          <p:cNvSpPr>
            <a:spLocks noGrp="1"/>
          </p:cNvSpPr>
          <p:nvPr>
            <p:ph type="sldNum" sz="quarter" idx="12"/>
          </p:nvPr>
        </p:nvSpPr>
        <p:spPr/>
        <p:txBody>
          <a:bodyPr/>
          <a:lstStyle/>
          <a:p>
            <a:fld id="{A3C880BF-9E22-694A-8324-C4E88C991A24}" type="slidenum">
              <a:rPr lang="en-US" smtClean="0"/>
              <a:t>13</a:t>
            </a:fld>
            <a:endParaRPr lang="en-US"/>
          </a:p>
        </p:txBody>
      </p:sp>
      <p:sp>
        <p:nvSpPr>
          <p:cNvPr id="8" name="TextBox 7"/>
          <p:cNvSpPr txBox="1"/>
          <p:nvPr/>
        </p:nvSpPr>
        <p:spPr>
          <a:xfrm>
            <a:off x="1631860" y="2416330"/>
            <a:ext cx="1503147" cy="400110"/>
          </a:xfrm>
          <a:prstGeom prst="rect">
            <a:avLst/>
          </a:prstGeom>
          <a:noFill/>
        </p:spPr>
        <p:txBody>
          <a:bodyPr wrap="square" rtlCol="0">
            <a:spAutoFit/>
          </a:bodyPr>
          <a:lstStyle/>
          <a:p>
            <a:r>
              <a:rPr lang="en-US" sz="2000" dirty="0" err="1"/>
              <a:t>Pn</a:t>
            </a:r>
            <a:r>
              <a:rPr lang="en-US" sz="2000" dirty="0"/>
              <a:t> stations</a:t>
            </a:r>
          </a:p>
        </p:txBody>
      </p:sp>
      <p:sp>
        <p:nvSpPr>
          <p:cNvPr id="9" name="TextBox 8"/>
          <p:cNvSpPr txBox="1"/>
          <p:nvPr/>
        </p:nvSpPr>
        <p:spPr>
          <a:xfrm>
            <a:off x="1631860" y="3631600"/>
            <a:ext cx="1317538" cy="400110"/>
          </a:xfrm>
          <a:prstGeom prst="rect">
            <a:avLst/>
          </a:prstGeom>
          <a:noFill/>
        </p:spPr>
        <p:txBody>
          <a:bodyPr wrap="none" rtlCol="0">
            <a:spAutoFit/>
          </a:bodyPr>
          <a:lstStyle/>
          <a:p>
            <a:r>
              <a:rPr lang="en-US" sz="2000" dirty="0" err="1"/>
              <a:t>Sn</a:t>
            </a:r>
            <a:r>
              <a:rPr lang="en-US" sz="2000" dirty="0"/>
              <a:t> stations</a:t>
            </a:r>
          </a:p>
        </p:txBody>
      </p:sp>
      <p:pic>
        <p:nvPicPr>
          <p:cNvPr id="5" name="Picture 4" descr="Map.GT.LEBreloc.ngs.Pn.png"/>
          <p:cNvPicPr>
            <a:picLocks noChangeAspect="1"/>
          </p:cNvPicPr>
          <p:nvPr/>
        </p:nvPicPr>
        <p:blipFill rotWithShape="1">
          <a:blip r:embed="rId2">
            <a:extLst>
              <a:ext uri="{28A0092B-C50C-407E-A947-70E740481C1C}">
                <a14:useLocalDpi xmlns:a14="http://schemas.microsoft.com/office/drawing/2010/main" val="0"/>
              </a:ext>
            </a:extLst>
          </a:blip>
          <a:srcRect t="10807"/>
          <a:stretch/>
        </p:blipFill>
        <p:spPr>
          <a:xfrm>
            <a:off x="2870917" y="2357841"/>
            <a:ext cx="4932000" cy="2542523"/>
          </a:xfrm>
          <a:prstGeom prst="rect">
            <a:avLst/>
          </a:prstGeom>
        </p:spPr>
      </p:pic>
      <p:pic>
        <p:nvPicPr>
          <p:cNvPr id="6" name="Picture 5" descr="Map.GT.LEBreloc.ngs.Sn.png"/>
          <p:cNvPicPr>
            <a:picLocks noChangeAspect="1"/>
          </p:cNvPicPr>
          <p:nvPr/>
        </p:nvPicPr>
        <p:blipFill rotWithShape="1">
          <a:blip r:embed="rId3">
            <a:extLst>
              <a:ext uri="{28A0092B-C50C-407E-A947-70E740481C1C}">
                <a14:useLocalDpi xmlns:a14="http://schemas.microsoft.com/office/drawing/2010/main" val="0"/>
              </a:ext>
            </a:extLst>
          </a:blip>
          <a:srcRect t="10862" b="40885"/>
          <a:stretch/>
        </p:blipFill>
        <p:spPr>
          <a:xfrm>
            <a:off x="2870917" y="3709936"/>
            <a:ext cx="4932000" cy="1375488"/>
          </a:xfrm>
          <a:prstGeom prst="rect">
            <a:avLst/>
          </a:prstGeom>
        </p:spPr>
      </p:pic>
    </p:spTree>
    <p:extLst>
      <p:ext uri="{BB962C8B-B14F-4D97-AF65-F5344CB8AC3E}">
        <p14:creationId xmlns:p14="http://schemas.microsoft.com/office/powerpoint/2010/main" val="307773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64"/>
            <a:ext cx="8229600" cy="587678"/>
          </a:xfrm>
        </p:spPr>
        <p:txBody>
          <a:bodyPr>
            <a:noAutofit/>
          </a:bodyPr>
          <a:lstStyle/>
          <a:p>
            <a:r>
              <a:rPr lang="en-US" sz="3600" dirty="0">
                <a:solidFill>
                  <a:srgbClr val="0000FF"/>
                </a:solidFill>
              </a:rPr>
              <a:t>GT relocations with </a:t>
            </a:r>
            <a:r>
              <a:rPr lang="en-US" sz="3600" dirty="0" err="1">
                <a:solidFill>
                  <a:srgbClr val="0000FF"/>
                </a:solidFill>
              </a:rPr>
              <a:t>iLoc</a:t>
            </a:r>
            <a:endParaRPr lang="en-US" sz="3600" dirty="0">
              <a:solidFill>
                <a:srgbClr val="0000FF"/>
              </a:solidFill>
            </a:endParaRPr>
          </a:p>
        </p:txBody>
      </p:sp>
      <p:sp>
        <p:nvSpPr>
          <p:cNvPr id="4" name="Slide Number Placeholder 3"/>
          <p:cNvSpPr>
            <a:spLocks noGrp="1"/>
          </p:cNvSpPr>
          <p:nvPr>
            <p:ph type="sldNum" sz="quarter" idx="12"/>
          </p:nvPr>
        </p:nvSpPr>
        <p:spPr/>
        <p:txBody>
          <a:bodyPr/>
          <a:lstStyle/>
          <a:p>
            <a:fld id="{A3C880BF-9E22-694A-8324-C4E88C991A24}" type="slidenum">
              <a:rPr lang="en-US" smtClean="0"/>
              <a:t>14</a:t>
            </a:fld>
            <a:endParaRPr lang="en-US"/>
          </a:p>
        </p:txBody>
      </p:sp>
      <p:pic>
        <p:nvPicPr>
          <p:cNvPr id="7" name="Picture 6" descr="Cumulative.misloc.LEBreloc.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4" y="689091"/>
            <a:ext cx="2830020" cy="4320000"/>
          </a:xfrm>
          <a:prstGeom prst="rect">
            <a:avLst/>
          </a:prstGeom>
        </p:spPr>
      </p:pic>
      <p:sp>
        <p:nvSpPr>
          <p:cNvPr id="19" name="TextBox 18"/>
          <p:cNvSpPr txBox="1"/>
          <p:nvPr/>
        </p:nvSpPr>
        <p:spPr>
          <a:xfrm>
            <a:off x="944006" y="4060462"/>
            <a:ext cx="852254" cy="369332"/>
          </a:xfrm>
          <a:prstGeom prst="rect">
            <a:avLst/>
          </a:prstGeom>
          <a:noFill/>
        </p:spPr>
        <p:txBody>
          <a:bodyPr wrap="none" rtlCol="0">
            <a:spAutoFit/>
          </a:bodyPr>
          <a:lstStyle/>
          <a:p>
            <a:r>
              <a:rPr lang="en-US" dirty="0"/>
              <a:t>deeper</a:t>
            </a:r>
          </a:p>
        </p:txBody>
      </p:sp>
      <p:sp>
        <p:nvSpPr>
          <p:cNvPr id="8" name="Rectangle 7"/>
          <p:cNvSpPr/>
          <p:nvPr/>
        </p:nvSpPr>
        <p:spPr>
          <a:xfrm>
            <a:off x="3273313" y="777551"/>
            <a:ext cx="5699559" cy="4216538"/>
          </a:xfrm>
          <a:prstGeom prst="rect">
            <a:avLst/>
          </a:prstGeom>
        </p:spPr>
        <p:txBody>
          <a:bodyPr wrap="square">
            <a:spAutoFit/>
          </a:bodyPr>
          <a:lstStyle/>
          <a:p>
            <a:r>
              <a:rPr lang="en-US" sz="2800" dirty="0" err="1"/>
              <a:t>Mislocation</a:t>
            </a:r>
            <a:endParaRPr lang="en-US" sz="2800" dirty="0"/>
          </a:p>
          <a:p>
            <a:pPr marL="342900" indent="-342900">
              <a:buFont typeface="Arial"/>
              <a:buChar char="•"/>
            </a:pPr>
            <a:r>
              <a:rPr lang="en-US" sz="2400" dirty="0"/>
              <a:t>Both LEB and RSTT outperform iasp91</a:t>
            </a:r>
          </a:p>
          <a:p>
            <a:pPr marL="342900" indent="-342900">
              <a:buFont typeface="Arial"/>
              <a:buChar char="•"/>
            </a:pPr>
            <a:endParaRPr lang="en-US" sz="1600" dirty="0"/>
          </a:p>
          <a:p>
            <a:r>
              <a:rPr lang="en-US" sz="2800" dirty="0"/>
              <a:t>Location coverage</a:t>
            </a:r>
          </a:p>
          <a:p>
            <a:pPr marL="342900" indent="-342900">
              <a:buFont typeface="Arial"/>
              <a:buChar char="•"/>
            </a:pPr>
            <a:r>
              <a:rPr lang="en-US" sz="2400" dirty="0"/>
              <a:t>80% coverage in LEB </a:t>
            </a:r>
          </a:p>
          <a:p>
            <a:pPr marL="342900" indent="-342900">
              <a:buFont typeface="Arial"/>
              <a:buChar char="•"/>
            </a:pPr>
            <a:r>
              <a:rPr lang="en-US" sz="2400" dirty="0"/>
              <a:t>LEB error ellipses are larger </a:t>
            </a:r>
          </a:p>
          <a:p>
            <a:endParaRPr lang="en-US" sz="1600" dirty="0"/>
          </a:p>
          <a:p>
            <a:r>
              <a:rPr lang="en-US" sz="2800" dirty="0"/>
              <a:t>Origin time and depth</a:t>
            </a:r>
          </a:p>
          <a:p>
            <a:pPr marL="342900" indent="-342900">
              <a:buFont typeface="Arial"/>
              <a:buChar char="•"/>
            </a:pPr>
            <a:r>
              <a:rPr lang="en-US" sz="2400" dirty="0" err="1"/>
              <a:t>iLoc</a:t>
            </a:r>
            <a:r>
              <a:rPr lang="en-US" sz="2400" dirty="0"/>
              <a:t> provides better depth and origin time estimates</a:t>
            </a:r>
          </a:p>
          <a:p>
            <a:pPr marL="342900" indent="-342900">
              <a:buFont typeface="Arial"/>
              <a:buChar char="•"/>
            </a:pPr>
            <a:r>
              <a:rPr lang="en-US" sz="2400" dirty="0"/>
              <a:t>LEB puts some shallow events deep</a:t>
            </a:r>
          </a:p>
        </p:txBody>
      </p:sp>
    </p:spTree>
    <p:extLst>
      <p:ext uri="{BB962C8B-B14F-4D97-AF65-F5344CB8AC3E}">
        <p14:creationId xmlns:p14="http://schemas.microsoft.com/office/powerpoint/2010/main" val="3071363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7"/>
            <a:ext cx="8229600" cy="587678"/>
          </a:xfrm>
        </p:spPr>
        <p:txBody>
          <a:bodyPr>
            <a:noAutofit/>
          </a:bodyPr>
          <a:lstStyle/>
          <a:p>
            <a:r>
              <a:rPr lang="en-US" sz="3600" dirty="0">
                <a:solidFill>
                  <a:srgbClr val="0000FF"/>
                </a:solidFill>
              </a:rPr>
              <a:t>Median deviation from GT</a:t>
            </a:r>
          </a:p>
        </p:txBody>
      </p:sp>
      <p:sp>
        <p:nvSpPr>
          <p:cNvPr id="4" name="Slide Number Placeholder 3"/>
          <p:cNvSpPr>
            <a:spLocks noGrp="1"/>
          </p:cNvSpPr>
          <p:nvPr>
            <p:ph type="sldNum" sz="quarter" idx="12"/>
          </p:nvPr>
        </p:nvSpPr>
        <p:spPr/>
        <p:txBody>
          <a:bodyPr/>
          <a:lstStyle/>
          <a:p>
            <a:fld id="{A3C880BF-9E22-694A-8324-C4E88C991A24}" type="slidenum">
              <a:rPr lang="en-US" smtClean="0"/>
              <a:t>15</a:t>
            </a:fld>
            <a:endParaRPr lang="en-US"/>
          </a:p>
        </p:txBody>
      </p:sp>
      <p:sp>
        <p:nvSpPr>
          <p:cNvPr id="7" name="Content Placeholder 2"/>
          <p:cNvSpPr>
            <a:spLocks noGrp="1"/>
          </p:cNvSpPr>
          <p:nvPr>
            <p:ph idx="1"/>
          </p:nvPr>
        </p:nvSpPr>
        <p:spPr>
          <a:xfrm>
            <a:off x="394819" y="4212337"/>
            <a:ext cx="8488377" cy="1055303"/>
          </a:xfrm>
        </p:spPr>
        <p:txBody>
          <a:bodyPr>
            <a:normAutofit fontScale="92500" lnSpcReduction="20000"/>
          </a:bodyPr>
          <a:lstStyle/>
          <a:p>
            <a:r>
              <a:rPr lang="en-US" sz="2400" dirty="0"/>
              <a:t>Median values in every 5 percentile bins of data as a function of percentage of regional phases and regional  stations</a:t>
            </a:r>
          </a:p>
          <a:p>
            <a:r>
              <a:rPr lang="en-US" sz="2400" dirty="0"/>
              <a:t>RSTT provides improvements in both location and origin time</a:t>
            </a:r>
          </a:p>
        </p:txBody>
      </p:sp>
      <p:pic>
        <p:nvPicPr>
          <p:cNvPr id="8" name="Picture 7" descr="Percentiles.regpct.LEBreloc.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07" y="612337"/>
            <a:ext cx="3002081" cy="3600000"/>
          </a:xfrm>
          <a:prstGeom prst="rect">
            <a:avLst/>
          </a:prstGeom>
        </p:spPr>
      </p:pic>
      <p:pic>
        <p:nvPicPr>
          <p:cNvPr id="9" name="Picture 8" descr="Percentiles.regstapct.LEBreloc.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786" y="612337"/>
            <a:ext cx="3002081" cy="3600000"/>
          </a:xfrm>
          <a:prstGeom prst="rect">
            <a:avLst/>
          </a:prstGeom>
        </p:spPr>
      </p:pic>
    </p:spTree>
    <p:extLst>
      <p:ext uri="{BB962C8B-B14F-4D97-AF65-F5344CB8AC3E}">
        <p14:creationId xmlns:p14="http://schemas.microsoft.com/office/powerpoint/2010/main" val="97118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046"/>
            <a:ext cx="9144000" cy="587678"/>
          </a:xfrm>
        </p:spPr>
        <p:txBody>
          <a:bodyPr>
            <a:noAutofit/>
          </a:bodyPr>
          <a:lstStyle/>
          <a:p>
            <a:r>
              <a:rPr lang="en-US" sz="3600" dirty="0">
                <a:solidFill>
                  <a:srgbClr val="0000FF"/>
                </a:solidFill>
              </a:rPr>
              <a:t>Location comparisons: GT, SEL3, LEB, NET-VISA</a:t>
            </a:r>
          </a:p>
        </p:txBody>
      </p:sp>
      <p:sp>
        <p:nvSpPr>
          <p:cNvPr id="4" name="Slide Number Placeholder 3"/>
          <p:cNvSpPr>
            <a:spLocks noGrp="1"/>
          </p:cNvSpPr>
          <p:nvPr>
            <p:ph type="sldNum" sz="quarter" idx="12"/>
          </p:nvPr>
        </p:nvSpPr>
        <p:spPr/>
        <p:txBody>
          <a:bodyPr/>
          <a:lstStyle/>
          <a:p>
            <a:fld id="{A3C880BF-9E22-694A-8324-C4E88C991A24}" type="slidenum">
              <a:rPr lang="en-US" smtClean="0"/>
              <a:t>16</a:t>
            </a:fld>
            <a:endParaRPr lang="en-US" dirty="0"/>
          </a:p>
        </p:txBody>
      </p:sp>
      <p:sp>
        <p:nvSpPr>
          <p:cNvPr id="8" name="Rectangle 7"/>
          <p:cNvSpPr/>
          <p:nvPr/>
        </p:nvSpPr>
        <p:spPr>
          <a:xfrm>
            <a:off x="5505097" y="808515"/>
            <a:ext cx="3673233" cy="3847207"/>
          </a:xfrm>
          <a:prstGeom prst="rect">
            <a:avLst/>
          </a:prstGeom>
        </p:spPr>
        <p:txBody>
          <a:bodyPr wrap="square">
            <a:spAutoFit/>
          </a:bodyPr>
          <a:lstStyle/>
          <a:p>
            <a:pPr marL="180975" indent="-180975">
              <a:buFont typeface="Arial"/>
              <a:buChar char="•"/>
            </a:pPr>
            <a:r>
              <a:rPr lang="en-US" sz="2400" dirty="0"/>
              <a:t>Much better depth and origin time with NET-VISA</a:t>
            </a:r>
          </a:p>
          <a:p>
            <a:pPr marL="407988" lvl="1" indent="-182563">
              <a:buFont typeface="Arial"/>
              <a:buChar char="•"/>
            </a:pPr>
            <a:r>
              <a:rPr lang="en-US" sz="2000" dirty="0"/>
              <a:t>SEL3 is prone to put shallow events deep</a:t>
            </a:r>
          </a:p>
          <a:p>
            <a:pPr marL="407988" lvl="1" indent="-182563">
              <a:buFont typeface="Arial"/>
              <a:buChar char="•"/>
            </a:pPr>
            <a:r>
              <a:rPr lang="en-US" sz="2000" dirty="0"/>
              <a:t>Some of these may survive the analyst review</a:t>
            </a:r>
          </a:p>
          <a:p>
            <a:pPr marL="407988" lvl="1" indent="-182563">
              <a:buFont typeface="Arial"/>
              <a:buChar char="•"/>
            </a:pPr>
            <a:r>
              <a:rPr lang="en-US" sz="2000" dirty="0"/>
              <a:t>Problem for event screening</a:t>
            </a:r>
          </a:p>
          <a:p>
            <a:pPr marL="180975" indent="-180975">
              <a:buFont typeface="Arial"/>
              <a:buChar char="•"/>
            </a:pPr>
            <a:r>
              <a:rPr lang="en-US" sz="2400" dirty="0"/>
              <a:t>Median </a:t>
            </a:r>
            <a:r>
              <a:rPr lang="en-US" sz="2400" dirty="0" err="1"/>
              <a:t>mislocation</a:t>
            </a:r>
            <a:r>
              <a:rPr lang="en-US" sz="2400" dirty="0"/>
              <a:t> 25 km with NET-VISA </a:t>
            </a:r>
          </a:p>
          <a:p>
            <a:pPr marL="180975" indent="-180975">
              <a:buFont typeface="Arial"/>
              <a:buChar char="•"/>
            </a:pPr>
            <a:r>
              <a:rPr lang="en-US" sz="2400" dirty="0"/>
              <a:t>NET-VISA now surpasses SEL3 location accuracy</a:t>
            </a:r>
          </a:p>
        </p:txBody>
      </p:sp>
      <p:pic>
        <p:nvPicPr>
          <p:cNvPr id="7" name="Picture 6">
            <a:extLst>
              <a:ext uri="{FF2B5EF4-FFF2-40B4-BE49-F238E27FC236}">
                <a16:creationId xmlns:a16="http://schemas.microsoft.com/office/drawing/2014/main" id="{389F3F4F-09ED-F649-B495-DA74632DCA07}"/>
              </a:ext>
            </a:extLst>
          </p:cNvPr>
          <p:cNvPicPr>
            <a:picLocks noChangeAspect="1"/>
          </p:cNvPicPr>
          <p:nvPr/>
        </p:nvPicPr>
        <p:blipFill>
          <a:blip r:embed="rId2"/>
          <a:stretch>
            <a:fillRect/>
          </a:stretch>
        </p:blipFill>
        <p:spPr>
          <a:xfrm>
            <a:off x="29604" y="721108"/>
            <a:ext cx="3600000" cy="4058961"/>
          </a:xfrm>
          <a:prstGeom prst="rect">
            <a:avLst/>
          </a:prstGeom>
        </p:spPr>
      </p:pic>
      <p:sp>
        <p:nvSpPr>
          <p:cNvPr id="19" name="TextBox 18"/>
          <p:cNvSpPr txBox="1"/>
          <p:nvPr/>
        </p:nvSpPr>
        <p:spPr>
          <a:xfrm>
            <a:off x="954736" y="2258588"/>
            <a:ext cx="572392" cy="338554"/>
          </a:xfrm>
          <a:prstGeom prst="rect">
            <a:avLst/>
          </a:prstGeom>
          <a:noFill/>
        </p:spPr>
        <p:txBody>
          <a:bodyPr wrap="none" rtlCol="0">
            <a:spAutoFit/>
          </a:bodyPr>
          <a:lstStyle/>
          <a:p>
            <a:r>
              <a:rPr lang="en-US" sz="1600" dirty="0"/>
              <a:t>later</a:t>
            </a:r>
          </a:p>
        </p:txBody>
      </p:sp>
      <p:sp>
        <p:nvSpPr>
          <p:cNvPr id="18" name="TextBox 17"/>
          <p:cNvSpPr txBox="1"/>
          <p:nvPr/>
        </p:nvSpPr>
        <p:spPr>
          <a:xfrm>
            <a:off x="2525855" y="2258590"/>
            <a:ext cx="724377" cy="338554"/>
          </a:xfrm>
          <a:prstGeom prst="rect">
            <a:avLst/>
          </a:prstGeom>
          <a:noFill/>
        </p:spPr>
        <p:txBody>
          <a:bodyPr wrap="none" rtlCol="0">
            <a:spAutoFit/>
          </a:bodyPr>
          <a:lstStyle/>
          <a:p>
            <a:r>
              <a:rPr lang="en-US" sz="1600" dirty="0"/>
              <a:t>earlier</a:t>
            </a:r>
          </a:p>
        </p:txBody>
      </p:sp>
      <p:sp>
        <p:nvSpPr>
          <p:cNvPr id="16" name="TextBox 15"/>
          <p:cNvSpPr txBox="1"/>
          <p:nvPr/>
        </p:nvSpPr>
        <p:spPr>
          <a:xfrm>
            <a:off x="966765" y="3647464"/>
            <a:ext cx="778078" cy="338554"/>
          </a:xfrm>
          <a:prstGeom prst="rect">
            <a:avLst/>
          </a:prstGeom>
          <a:noFill/>
        </p:spPr>
        <p:txBody>
          <a:bodyPr wrap="none" rtlCol="0">
            <a:spAutoFit/>
          </a:bodyPr>
          <a:lstStyle/>
          <a:p>
            <a:r>
              <a:rPr lang="en-US" sz="1600" dirty="0"/>
              <a:t>deeper</a:t>
            </a:r>
          </a:p>
        </p:txBody>
      </p:sp>
      <p:sp>
        <p:nvSpPr>
          <p:cNvPr id="17" name="TextBox 16"/>
          <p:cNvSpPr txBox="1"/>
          <p:nvPr/>
        </p:nvSpPr>
        <p:spPr>
          <a:xfrm>
            <a:off x="2307348" y="3647464"/>
            <a:ext cx="993681" cy="338554"/>
          </a:xfrm>
          <a:prstGeom prst="rect">
            <a:avLst/>
          </a:prstGeom>
          <a:noFill/>
        </p:spPr>
        <p:txBody>
          <a:bodyPr wrap="none" rtlCol="0">
            <a:spAutoFit/>
          </a:bodyPr>
          <a:lstStyle/>
          <a:p>
            <a:r>
              <a:rPr lang="en-US" sz="1600" dirty="0"/>
              <a:t>shallower</a:t>
            </a:r>
          </a:p>
        </p:txBody>
      </p:sp>
      <p:pic>
        <p:nvPicPr>
          <p:cNvPr id="5" name="Picture 4">
            <a:extLst>
              <a:ext uri="{FF2B5EF4-FFF2-40B4-BE49-F238E27FC236}">
                <a16:creationId xmlns:a16="http://schemas.microsoft.com/office/drawing/2014/main" id="{41F8338D-41E4-A14B-854C-230A5867BB74}"/>
              </a:ext>
            </a:extLst>
          </p:cNvPr>
          <p:cNvPicPr>
            <a:picLocks noChangeAspect="1"/>
          </p:cNvPicPr>
          <p:nvPr/>
        </p:nvPicPr>
        <p:blipFill rotWithShape="1">
          <a:blip r:embed="rId3"/>
          <a:srcRect l="50612"/>
          <a:stretch/>
        </p:blipFill>
        <p:spPr>
          <a:xfrm>
            <a:off x="3609929" y="737563"/>
            <a:ext cx="1849527" cy="4320000"/>
          </a:xfrm>
          <a:prstGeom prst="rect">
            <a:avLst/>
          </a:prstGeom>
        </p:spPr>
      </p:pic>
    </p:spTree>
    <p:extLst>
      <p:ext uri="{BB962C8B-B14F-4D97-AF65-F5344CB8AC3E}">
        <p14:creationId xmlns:p14="http://schemas.microsoft.com/office/powerpoint/2010/main" val="125575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36" y="25414"/>
            <a:ext cx="8229600" cy="587678"/>
          </a:xfrm>
        </p:spPr>
        <p:txBody>
          <a:bodyPr>
            <a:noAutofit/>
          </a:bodyPr>
          <a:lstStyle/>
          <a:p>
            <a:r>
              <a:rPr lang="en-US" sz="3600" dirty="0">
                <a:solidFill>
                  <a:srgbClr val="0000FF"/>
                </a:solidFill>
              </a:rPr>
              <a:t>Conclusions: NET-VISA associations</a:t>
            </a:r>
          </a:p>
        </p:txBody>
      </p:sp>
      <p:sp>
        <p:nvSpPr>
          <p:cNvPr id="3" name="Content Placeholder 2"/>
          <p:cNvSpPr>
            <a:spLocks noGrp="1"/>
          </p:cNvSpPr>
          <p:nvPr>
            <p:ph idx="1"/>
          </p:nvPr>
        </p:nvSpPr>
        <p:spPr>
          <a:xfrm>
            <a:off x="178614" y="785829"/>
            <a:ext cx="8965387" cy="4222734"/>
          </a:xfrm>
        </p:spPr>
        <p:txBody>
          <a:bodyPr>
            <a:noAutofit/>
          </a:bodyPr>
          <a:lstStyle/>
          <a:p>
            <a:pPr marL="180975" indent="-180975">
              <a:spcBef>
                <a:spcPts val="0"/>
              </a:spcBef>
            </a:pPr>
            <a:r>
              <a:rPr lang="en-US" sz="2800" dirty="0"/>
              <a:t>NET-VISA with RSTT SSSCs (3-month run)</a:t>
            </a:r>
          </a:p>
          <a:p>
            <a:pPr marL="454025" lvl="1" indent="-273050">
              <a:spcBef>
                <a:spcPts val="0"/>
              </a:spcBef>
              <a:buFont typeface="Arial"/>
              <a:buChar char="•"/>
            </a:pPr>
            <a:r>
              <a:rPr lang="en-US" sz="2400" dirty="0"/>
              <a:t>Builds fewer events</a:t>
            </a:r>
          </a:p>
          <a:p>
            <a:pPr marL="454025" lvl="1" indent="-273050">
              <a:spcBef>
                <a:spcPts val="0"/>
              </a:spcBef>
              <a:buFont typeface="Arial"/>
              <a:buChar char="•"/>
            </a:pPr>
            <a:r>
              <a:rPr lang="en-US" sz="2400" dirty="0"/>
              <a:t>Increases the number of valid events from 66.9% to 67.1%</a:t>
            </a:r>
          </a:p>
          <a:p>
            <a:pPr marL="454025" lvl="1" indent="-273050">
              <a:spcBef>
                <a:spcPts val="0"/>
              </a:spcBef>
              <a:buFont typeface="Arial"/>
              <a:buChar char="•"/>
            </a:pPr>
            <a:r>
              <a:rPr lang="en-US" sz="2400" dirty="0"/>
              <a:t>Reduces the number of missed events from 33.1% to 32.8%</a:t>
            </a:r>
          </a:p>
          <a:p>
            <a:pPr marL="454025" lvl="1" indent="-273050">
              <a:spcBef>
                <a:spcPts val="0"/>
              </a:spcBef>
              <a:buFont typeface="Arial"/>
              <a:buChar char="•"/>
            </a:pPr>
            <a:r>
              <a:rPr lang="en-US" sz="2400" dirty="0"/>
              <a:t>Reduces the number of false alarms from 50.7% to 50.3%</a:t>
            </a:r>
          </a:p>
          <a:p>
            <a:pPr marL="454025" lvl="1" indent="-273050">
              <a:spcBef>
                <a:spcPts val="0"/>
              </a:spcBef>
              <a:buFont typeface="Arial"/>
              <a:buChar char="•"/>
            </a:pPr>
            <a:r>
              <a:rPr lang="en-US" sz="2400" dirty="0"/>
              <a:t>Provides better depth and origin time estimates </a:t>
            </a:r>
          </a:p>
          <a:p>
            <a:pPr marL="180975" indent="-180975">
              <a:spcBef>
                <a:spcPts val="0"/>
              </a:spcBef>
            </a:pPr>
            <a:r>
              <a:rPr lang="en-US" sz="2800" dirty="0"/>
              <a:t>Improvements due to RSTT SSSCs are marginal but they are consistently better than using iasp91</a:t>
            </a:r>
          </a:p>
        </p:txBody>
      </p:sp>
      <p:sp>
        <p:nvSpPr>
          <p:cNvPr id="4" name="Slide Number Placeholder 3"/>
          <p:cNvSpPr>
            <a:spLocks noGrp="1"/>
          </p:cNvSpPr>
          <p:nvPr>
            <p:ph type="sldNum" sz="quarter" idx="12"/>
          </p:nvPr>
        </p:nvSpPr>
        <p:spPr/>
        <p:txBody>
          <a:bodyPr/>
          <a:lstStyle/>
          <a:p>
            <a:fld id="{A3C880BF-9E22-694A-8324-C4E88C991A24}" type="slidenum">
              <a:rPr lang="en-US" smtClean="0"/>
              <a:t>17</a:t>
            </a:fld>
            <a:endParaRPr lang="en-US" dirty="0"/>
          </a:p>
        </p:txBody>
      </p:sp>
    </p:spTree>
    <p:extLst>
      <p:ext uri="{BB962C8B-B14F-4D97-AF65-F5344CB8AC3E}">
        <p14:creationId xmlns:p14="http://schemas.microsoft.com/office/powerpoint/2010/main" val="162997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14"/>
            <a:ext cx="8229600" cy="587678"/>
          </a:xfrm>
        </p:spPr>
        <p:txBody>
          <a:bodyPr>
            <a:noAutofit/>
          </a:bodyPr>
          <a:lstStyle/>
          <a:p>
            <a:r>
              <a:rPr lang="en-US" sz="3600" dirty="0">
                <a:solidFill>
                  <a:srgbClr val="0000FF"/>
                </a:solidFill>
              </a:rPr>
              <a:t>Conclusions: RSTT location performance</a:t>
            </a:r>
          </a:p>
        </p:txBody>
      </p:sp>
      <p:sp>
        <p:nvSpPr>
          <p:cNvPr id="3" name="Content Placeholder 2"/>
          <p:cNvSpPr>
            <a:spLocks noGrp="1"/>
          </p:cNvSpPr>
          <p:nvPr>
            <p:ph idx="1"/>
          </p:nvPr>
        </p:nvSpPr>
        <p:spPr>
          <a:xfrm>
            <a:off x="0" y="694811"/>
            <a:ext cx="9144001" cy="4280836"/>
          </a:xfrm>
        </p:spPr>
        <p:txBody>
          <a:bodyPr>
            <a:noAutofit/>
          </a:bodyPr>
          <a:lstStyle/>
          <a:p>
            <a:pPr marL="187325" indent="-187325">
              <a:spcBef>
                <a:spcPts val="0"/>
              </a:spcBef>
            </a:pPr>
            <a:r>
              <a:rPr lang="en-US" sz="2800" dirty="0" err="1"/>
              <a:t>iLoc</a:t>
            </a:r>
            <a:r>
              <a:rPr lang="en-US" sz="2800" dirty="0"/>
              <a:t> relocations to test the location performance of RSTT</a:t>
            </a:r>
          </a:p>
          <a:p>
            <a:pPr marL="539750" lvl="1" indent="-176213">
              <a:spcBef>
                <a:spcPts val="0"/>
              </a:spcBef>
              <a:buFont typeface="Arial" panose="020B0604020202020204" pitchFamily="34" charset="0"/>
              <a:buChar char="•"/>
            </a:pPr>
            <a:r>
              <a:rPr lang="en-US" sz="2400" dirty="0"/>
              <a:t>RSTT performs consistently better than iasp91 and not worse than current SSSCs</a:t>
            </a:r>
          </a:p>
          <a:p>
            <a:pPr marL="539750" lvl="1" indent="-176213">
              <a:spcBef>
                <a:spcPts val="0"/>
              </a:spcBef>
              <a:buFont typeface="Arial" panose="020B0604020202020204" pitchFamily="34" charset="0"/>
              <a:buChar char="•"/>
            </a:pPr>
            <a:r>
              <a:rPr lang="en-US" sz="2400" dirty="0"/>
              <a:t>Model-based RSTT can provide SSSCs anywhere in the globe</a:t>
            </a:r>
          </a:p>
          <a:p>
            <a:pPr marL="180975" indent="-180975">
              <a:spcBef>
                <a:spcPts val="0"/>
              </a:spcBef>
            </a:pPr>
            <a:r>
              <a:rPr lang="en-US" sz="2800" dirty="0"/>
              <a:t>NET-VISA with RSTT SSSCs (GT comparison)</a:t>
            </a:r>
          </a:p>
          <a:p>
            <a:pPr marL="577850" lvl="2" indent="-176213">
              <a:spcBef>
                <a:spcPts val="0"/>
              </a:spcBef>
              <a:buFont typeface="Arial" panose="020B0604020202020204" pitchFamily="34" charset="0"/>
              <a:buChar char="•"/>
            </a:pPr>
            <a:r>
              <a:rPr lang="en-US" dirty="0"/>
              <a:t>Uses more regional phases in building GT events</a:t>
            </a:r>
          </a:p>
          <a:p>
            <a:pPr marL="577850" lvl="2" indent="-176213">
              <a:spcBef>
                <a:spcPts val="0"/>
              </a:spcBef>
              <a:buFont typeface="Arial" panose="020B0604020202020204" pitchFamily="34" charset="0"/>
              <a:buChar char="•"/>
            </a:pPr>
            <a:r>
              <a:rPr lang="en-US" dirty="0"/>
              <a:t>Better depth and origin time estimates </a:t>
            </a:r>
          </a:p>
          <a:p>
            <a:pPr marL="577850" lvl="2" indent="-176213">
              <a:spcBef>
                <a:spcPts val="0"/>
              </a:spcBef>
              <a:buFont typeface="Arial" panose="020B0604020202020204" pitchFamily="34" charset="0"/>
              <a:buChar char="•"/>
            </a:pPr>
            <a:r>
              <a:rPr lang="en-US" dirty="0"/>
              <a:t>Median </a:t>
            </a:r>
            <a:r>
              <a:rPr lang="en-US" dirty="0" err="1"/>
              <a:t>mislocation</a:t>
            </a:r>
            <a:r>
              <a:rPr lang="en-US" dirty="0"/>
              <a:t> is 25 km with both RSTT SSSCs and iasp91</a:t>
            </a:r>
          </a:p>
          <a:p>
            <a:pPr marL="577850" lvl="2" indent="-176213">
              <a:spcBef>
                <a:spcPts val="0"/>
              </a:spcBef>
              <a:buFont typeface="Arial" panose="020B0604020202020204" pitchFamily="34" charset="0"/>
              <a:buChar char="•"/>
            </a:pPr>
            <a:r>
              <a:rPr lang="en-US" dirty="0"/>
              <a:t>Location improvements for events with high percentage of regional phases</a:t>
            </a:r>
          </a:p>
        </p:txBody>
      </p:sp>
      <p:sp>
        <p:nvSpPr>
          <p:cNvPr id="4" name="Slide Number Placeholder 3"/>
          <p:cNvSpPr>
            <a:spLocks noGrp="1"/>
          </p:cNvSpPr>
          <p:nvPr>
            <p:ph type="sldNum" sz="quarter" idx="12"/>
          </p:nvPr>
        </p:nvSpPr>
        <p:spPr/>
        <p:txBody>
          <a:bodyPr/>
          <a:lstStyle/>
          <a:p>
            <a:fld id="{A3C880BF-9E22-694A-8324-C4E88C991A24}" type="slidenum">
              <a:rPr lang="en-US" smtClean="0"/>
              <a:t>18</a:t>
            </a:fld>
            <a:endParaRPr lang="en-US" dirty="0"/>
          </a:p>
        </p:txBody>
      </p:sp>
    </p:spTree>
    <p:extLst>
      <p:ext uri="{BB962C8B-B14F-4D97-AF65-F5344CB8AC3E}">
        <p14:creationId xmlns:p14="http://schemas.microsoft.com/office/powerpoint/2010/main" val="317716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36" y="25414"/>
            <a:ext cx="8229600" cy="587678"/>
          </a:xfrm>
        </p:spPr>
        <p:txBody>
          <a:bodyPr>
            <a:noAutofit/>
          </a:bodyPr>
          <a:lstStyle/>
          <a:p>
            <a:r>
              <a:rPr lang="en-US" sz="3600" dirty="0">
                <a:solidFill>
                  <a:srgbClr val="0000FF"/>
                </a:solidFill>
              </a:rPr>
              <a:t>Conclusions: NET-VISA</a:t>
            </a:r>
          </a:p>
        </p:txBody>
      </p:sp>
      <p:sp>
        <p:nvSpPr>
          <p:cNvPr id="3" name="Content Placeholder 2"/>
          <p:cNvSpPr>
            <a:spLocks noGrp="1"/>
          </p:cNvSpPr>
          <p:nvPr>
            <p:ph idx="1"/>
          </p:nvPr>
        </p:nvSpPr>
        <p:spPr>
          <a:xfrm>
            <a:off x="88900" y="544529"/>
            <a:ext cx="9055101" cy="4496578"/>
          </a:xfrm>
        </p:spPr>
        <p:txBody>
          <a:bodyPr>
            <a:noAutofit/>
          </a:bodyPr>
          <a:lstStyle/>
          <a:p>
            <a:pPr marL="180975" indent="-180975">
              <a:spcBef>
                <a:spcPts val="0"/>
              </a:spcBef>
            </a:pPr>
            <a:r>
              <a:rPr lang="en-US" sz="2800" dirty="0"/>
              <a:t>NET-VISA does a significantly better job at building GT events than SEL3</a:t>
            </a:r>
          </a:p>
          <a:p>
            <a:pPr marL="454025" lvl="1" indent="-273050">
              <a:spcBef>
                <a:spcPts val="0"/>
              </a:spcBef>
              <a:buFont typeface="Arial"/>
              <a:buChar char="•"/>
            </a:pPr>
            <a:r>
              <a:rPr lang="en-US" sz="2400" dirty="0"/>
              <a:t>NET-VISA built 90% of the GT events compared to 86% of LEB and 67% of SEL3</a:t>
            </a:r>
          </a:p>
          <a:p>
            <a:pPr marL="488950" indent="-263525">
              <a:spcBef>
                <a:spcPts val="0"/>
              </a:spcBef>
            </a:pPr>
            <a:r>
              <a:rPr lang="en-US" sz="2400" dirty="0"/>
              <a:t>NET-VISA produces fewer false alarms</a:t>
            </a:r>
          </a:p>
          <a:p>
            <a:pPr marL="488950" indent="-263525">
              <a:spcBef>
                <a:spcPts val="0"/>
              </a:spcBef>
            </a:pPr>
            <a:r>
              <a:rPr lang="en-US" sz="2400" dirty="0"/>
              <a:t>NET-VISA reduces the number of missed events by 50%</a:t>
            </a:r>
          </a:p>
          <a:p>
            <a:pPr marL="180975" indent="-180975">
              <a:spcBef>
                <a:spcPts val="0"/>
              </a:spcBef>
            </a:pPr>
            <a:r>
              <a:rPr lang="en-US" sz="2800" dirty="0"/>
              <a:t>NET-VISA location accuracy matches or surpasses SEL3</a:t>
            </a:r>
          </a:p>
          <a:p>
            <a:pPr marL="180975" indent="-180975">
              <a:spcBef>
                <a:spcPts val="0"/>
              </a:spcBef>
            </a:pPr>
            <a:r>
              <a:rPr lang="en-US" sz="2800" dirty="0"/>
              <a:t>NET-VISA depth estimations are superior to SEL3</a:t>
            </a:r>
          </a:p>
          <a:p>
            <a:pPr marL="454025" lvl="1" indent="-273050">
              <a:spcBef>
                <a:spcPts val="0"/>
              </a:spcBef>
              <a:buFont typeface="Arial"/>
              <a:buChar char="•"/>
            </a:pPr>
            <a:r>
              <a:rPr lang="en-US" sz="2400" dirty="0"/>
              <a:t>NET-VISA does not make shallow events deeper</a:t>
            </a:r>
          </a:p>
          <a:p>
            <a:pPr marL="180975" indent="-180975">
              <a:spcBef>
                <a:spcPts val="0"/>
              </a:spcBef>
            </a:pPr>
            <a:r>
              <a:rPr lang="en-US" sz="2800" dirty="0"/>
              <a:t>NET-VISA with RSTT will reduce analyst workload</a:t>
            </a:r>
          </a:p>
        </p:txBody>
      </p:sp>
      <p:sp>
        <p:nvSpPr>
          <p:cNvPr id="4" name="Slide Number Placeholder 3"/>
          <p:cNvSpPr>
            <a:spLocks noGrp="1"/>
          </p:cNvSpPr>
          <p:nvPr>
            <p:ph type="sldNum" sz="quarter" idx="12"/>
          </p:nvPr>
        </p:nvSpPr>
        <p:spPr/>
        <p:txBody>
          <a:bodyPr/>
          <a:lstStyle/>
          <a:p>
            <a:fld id="{A3C880BF-9E22-694A-8324-C4E88C991A24}" type="slidenum">
              <a:rPr lang="en-US" smtClean="0"/>
              <a:t>19</a:t>
            </a:fld>
            <a:endParaRPr lang="en-US" dirty="0"/>
          </a:p>
        </p:txBody>
      </p:sp>
    </p:spTree>
    <p:extLst>
      <p:ext uri="{BB962C8B-B14F-4D97-AF65-F5344CB8AC3E}">
        <p14:creationId xmlns:p14="http://schemas.microsoft.com/office/powerpoint/2010/main" val="202029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87"/>
            <a:ext cx="8229600" cy="715261"/>
          </a:xfrm>
        </p:spPr>
        <p:txBody>
          <a:bodyPr>
            <a:normAutofit/>
          </a:bodyPr>
          <a:lstStyle/>
          <a:p>
            <a:r>
              <a:rPr lang="en-US" sz="4000" dirty="0">
                <a:solidFill>
                  <a:srgbClr val="0000FF"/>
                </a:solidFill>
              </a:rPr>
              <a:t>Introduction</a:t>
            </a:r>
          </a:p>
        </p:txBody>
      </p:sp>
      <p:sp>
        <p:nvSpPr>
          <p:cNvPr id="3" name="Content Placeholder 2"/>
          <p:cNvSpPr>
            <a:spLocks noGrp="1"/>
          </p:cNvSpPr>
          <p:nvPr>
            <p:ph idx="1"/>
          </p:nvPr>
        </p:nvSpPr>
        <p:spPr>
          <a:xfrm>
            <a:off x="115461" y="733148"/>
            <a:ext cx="8904395" cy="4307959"/>
          </a:xfrm>
        </p:spPr>
        <p:txBody>
          <a:bodyPr>
            <a:noAutofit/>
          </a:bodyPr>
          <a:lstStyle/>
          <a:p>
            <a:pPr>
              <a:spcBef>
                <a:spcPts val="0"/>
              </a:spcBef>
            </a:pPr>
            <a:r>
              <a:rPr lang="en-US" sz="2800" dirty="0"/>
              <a:t>NET-VISA (Arora et al., 2013) is a next generation association and location algorithm in the final phase of implementation in the CTBTO IDC software</a:t>
            </a:r>
          </a:p>
          <a:p>
            <a:pPr>
              <a:spcBef>
                <a:spcPts val="0"/>
              </a:spcBef>
            </a:pPr>
            <a:r>
              <a:rPr lang="en-US" sz="2800" dirty="0"/>
              <a:t>NET-VISA applies a Bayesian approach with a forward physical model using probabilistic representations of propagation, station capabilities, background seismicity and noise statistics to obtain the maximum probability </a:t>
            </a:r>
            <a:br>
              <a:rPr lang="en-US" sz="2800" dirty="0"/>
            </a:br>
            <a:r>
              <a:rPr lang="en-US" sz="2800" i="1" dirty="0"/>
              <a:t>a posteriori</a:t>
            </a:r>
            <a:r>
              <a:rPr lang="en-US" sz="2800" dirty="0"/>
              <a:t> solution to the highly nonlinear problems of phase association and event location. </a:t>
            </a:r>
          </a:p>
          <a:p>
            <a:pPr>
              <a:spcBef>
                <a:spcPts val="0"/>
              </a:spcBef>
            </a:pPr>
            <a:endParaRPr lang="en-US" sz="2800" dirty="0"/>
          </a:p>
        </p:txBody>
      </p:sp>
      <p:sp>
        <p:nvSpPr>
          <p:cNvPr id="4" name="Slide Number Placeholder 3"/>
          <p:cNvSpPr>
            <a:spLocks noGrp="1"/>
          </p:cNvSpPr>
          <p:nvPr>
            <p:ph type="sldNum" sz="quarter" idx="12"/>
          </p:nvPr>
        </p:nvSpPr>
        <p:spPr/>
        <p:txBody>
          <a:bodyPr/>
          <a:lstStyle/>
          <a:p>
            <a:fld id="{A3C880BF-9E22-694A-8324-C4E88C991A24}" type="slidenum">
              <a:rPr lang="en-US" smtClean="0"/>
              <a:t>2</a:t>
            </a:fld>
            <a:endParaRPr lang="en-US" dirty="0"/>
          </a:p>
        </p:txBody>
      </p:sp>
    </p:spTree>
    <p:extLst>
      <p:ext uri="{BB962C8B-B14F-4D97-AF65-F5344CB8AC3E}">
        <p14:creationId xmlns:p14="http://schemas.microsoft.com/office/powerpoint/2010/main" val="23356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87"/>
            <a:ext cx="8229600" cy="715261"/>
          </a:xfrm>
        </p:spPr>
        <p:txBody>
          <a:bodyPr>
            <a:normAutofit/>
          </a:bodyPr>
          <a:lstStyle/>
          <a:p>
            <a:r>
              <a:rPr lang="en-US" sz="4000" dirty="0">
                <a:solidFill>
                  <a:srgbClr val="0000FF"/>
                </a:solidFill>
              </a:rPr>
              <a:t>Objectives</a:t>
            </a:r>
          </a:p>
        </p:txBody>
      </p:sp>
      <p:sp>
        <p:nvSpPr>
          <p:cNvPr id="3" name="Content Placeholder 2"/>
          <p:cNvSpPr>
            <a:spLocks noGrp="1"/>
          </p:cNvSpPr>
          <p:nvPr>
            <p:ph idx="1"/>
          </p:nvPr>
        </p:nvSpPr>
        <p:spPr>
          <a:xfrm>
            <a:off x="115461" y="733148"/>
            <a:ext cx="8904395" cy="4307959"/>
          </a:xfrm>
        </p:spPr>
        <p:txBody>
          <a:bodyPr>
            <a:noAutofit/>
          </a:bodyPr>
          <a:lstStyle/>
          <a:p>
            <a:pPr>
              <a:spcBef>
                <a:spcPts val="0"/>
              </a:spcBef>
            </a:pPr>
            <a:r>
              <a:rPr lang="en-US" sz="2800" dirty="0"/>
              <a:t>Evaluate the performance of NET-VISA and demonstrate improvements in the resulting event bulletin</a:t>
            </a:r>
          </a:p>
          <a:p>
            <a:pPr>
              <a:spcBef>
                <a:spcPts val="0"/>
              </a:spcBef>
            </a:pPr>
            <a:r>
              <a:rPr lang="en-US" sz="2800" dirty="0"/>
              <a:t>Test the NET-VISA association process with and without  model based Source Station Specific Corrections (SSSC) calculated from the global 3D upper mantle velocity model Regional Seismic Travel Times (RSTT, Myers et al., 2010) using the ISC bulletin as a baseline</a:t>
            </a:r>
          </a:p>
          <a:p>
            <a:pPr>
              <a:spcBef>
                <a:spcPts val="0"/>
              </a:spcBef>
            </a:pPr>
            <a:r>
              <a:rPr lang="en-US" sz="2800" dirty="0"/>
              <a:t>Test the NET-VISA locations with and without SSSCs using Ground Truth (GT) events  </a:t>
            </a:r>
          </a:p>
        </p:txBody>
      </p:sp>
      <p:sp>
        <p:nvSpPr>
          <p:cNvPr id="4" name="Slide Number Placeholder 3"/>
          <p:cNvSpPr>
            <a:spLocks noGrp="1"/>
          </p:cNvSpPr>
          <p:nvPr>
            <p:ph type="sldNum" sz="quarter" idx="12"/>
          </p:nvPr>
        </p:nvSpPr>
        <p:spPr/>
        <p:txBody>
          <a:bodyPr/>
          <a:lstStyle/>
          <a:p>
            <a:fld id="{A3C880BF-9E22-694A-8324-C4E88C991A24}" type="slidenum">
              <a:rPr lang="en-US" smtClean="0"/>
              <a:t>3</a:t>
            </a:fld>
            <a:endParaRPr lang="en-US"/>
          </a:p>
        </p:txBody>
      </p:sp>
    </p:spTree>
    <p:extLst>
      <p:ext uri="{BB962C8B-B14F-4D97-AF65-F5344CB8AC3E}">
        <p14:creationId xmlns:p14="http://schemas.microsoft.com/office/powerpoint/2010/main" val="352591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87"/>
            <a:ext cx="8229600" cy="715261"/>
          </a:xfrm>
        </p:spPr>
        <p:txBody>
          <a:bodyPr>
            <a:normAutofit/>
          </a:bodyPr>
          <a:lstStyle/>
          <a:p>
            <a:r>
              <a:rPr lang="en-US" sz="4000" dirty="0">
                <a:solidFill>
                  <a:srgbClr val="0000FF"/>
                </a:solidFill>
              </a:rPr>
              <a:t>Data</a:t>
            </a:r>
          </a:p>
        </p:txBody>
      </p:sp>
      <p:sp>
        <p:nvSpPr>
          <p:cNvPr id="3" name="Content Placeholder 2"/>
          <p:cNvSpPr>
            <a:spLocks noGrp="1"/>
          </p:cNvSpPr>
          <p:nvPr>
            <p:ph idx="1"/>
          </p:nvPr>
        </p:nvSpPr>
        <p:spPr>
          <a:xfrm>
            <a:off x="115461" y="656946"/>
            <a:ext cx="8904395" cy="4307959"/>
          </a:xfrm>
        </p:spPr>
        <p:txBody>
          <a:bodyPr>
            <a:noAutofit/>
          </a:bodyPr>
          <a:lstStyle/>
          <a:p>
            <a:pPr>
              <a:spcBef>
                <a:spcPts val="0"/>
              </a:spcBef>
            </a:pPr>
            <a:r>
              <a:rPr lang="en-US" sz="2800" dirty="0"/>
              <a:t>3-months (January-March 2013) NET-VISA run </a:t>
            </a:r>
          </a:p>
          <a:p>
            <a:pPr lvl="1">
              <a:spcBef>
                <a:spcPts val="0"/>
              </a:spcBef>
            </a:pPr>
            <a:r>
              <a:rPr lang="en-US" sz="2400" dirty="0"/>
              <a:t>with iasp91 travel-time predictions</a:t>
            </a:r>
          </a:p>
          <a:p>
            <a:pPr lvl="1">
              <a:spcBef>
                <a:spcPts val="0"/>
              </a:spcBef>
            </a:pPr>
            <a:r>
              <a:rPr lang="en-US" sz="2400" dirty="0"/>
              <a:t>with RSTT SSSCs</a:t>
            </a:r>
          </a:p>
          <a:p>
            <a:pPr lvl="1">
              <a:spcBef>
                <a:spcPts val="0"/>
              </a:spcBef>
            </a:pPr>
            <a:r>
              <a:rPr lang="en-US" sz="2400" dirty="0"/>
              <a:t>Compared to ISC bulletin (all REB events are in the ISC bulletin, but there not necessarily exists an ISC solution for them)</a:t>
            </a:r>
          </a:p>
          <a:p>
            <a:pPr>
              <a:spcBef>
                <a:spcPts val="0"/>
              </a:spcBef>
            </a:pPr>
            <a:r>
              <a:rPr lang="en-US" sz="2800" dirty="0"/>
              <a:t>1-hour NET-VISA runs around the 2013 GT events</a:t>
            </a:r>
          </a:p>
          <a:p>
            <a:pPr lvl="1">
              <a:spcBef>
                <a:spcPts val="0"/>
              </a:spcBef>
            </a:pPr>
            <a:r>
              <a:rPr lang="en-US" sz="2400" dirty="0"/>
              <a:t>with iasp91</a:t>
            </a:r>
          </a:p>
          <a:p>
            <a:pPr lvl="1">
              <a:spcBef>
                <a:spcPts val="0"/>
              </a:spcBef>
            </a:pPr>
            <a:r>
              <a:rPr lang="en-US" sz="2400" dirty="0"/>
              <a:t>with RSTT SSSCs</a:t>
            </a:r>
          </a:p>
          <a:p>
            <a:pPr>
              <a:spcBef>
                <a:spcPts val="0"/>
              </a:spcBef>
            </a:pPr>
            <a:r>
              <a:rPr lang="en-US" sz="2800" dirty="0"/>
              <a:t>Relocation of 2013 GT events using </a:t>
            </a:r>
            <a:r>
              <a:rPr lang="en-US" sz="2800" dirty="0" err="1"/>
              <a:t>iLoc</a:t>
            </a:r>
            <a:r>
              <a:rPr lang="en-US" sz="2800" dirty="0"/>
              <a:t> (</a:t>
            </a:r>
            <a:r>
              <a:rPr lang="en-US" sz="2800" dirty="0" err="1"/>
              <a:t>Bondár</a:t>
            </a:r>
            <a:r>
              <a:rPr lang="en-US" sz="2800" dirty="0"/>
              <a:t> and </a:t>
            </a:r>
            <a:r>
              <a:rPr lang="en-US" sz="2800" dirty="0" err="1"/>
              <a:t>Storchak</a:t>
            </a:r>
            <a:r>
              <a:rPr lang="en-US" sz="2800" dirty="0"/>
              <a:t>, 2011) with and without RSTT to get an insight how a full set of RSTT SSSCs may improve locations</a:t>
            </a:r>
          </a:p>
        </p:txBody>
      </p:sp>
      <p:sp>
        <p:nvSpPr>
          <p:cNvPr id="4" name="Slide Number Placeholder 3"/>
          <p:cNvSpPr>
            <a:spLocks noGrp="1"/>
          </p:cNvSpPr>
          <p:nvPr>
            <p:ph type="sldNum" sz="quarter" idx="12"/>
          </p:nvPr>
        </p:nvSpPr>
        <p:spPr/>
        <p:txBody>
          <a:bodyPr/>
          <a:lstStyle/>
          <a:p>
            <a:fld id="{A3C880BF-9E22-694A-8324-C4E88C991A24}" type="slidenum">
              <a:rPr lang="en-US" smtClean="0"/>
              <a:t>4</a:t>
            </a:fld>
            <a:endParaRPr lang="en-US"/>
          </a:p>
        </p:txBody>
      </p:sp>
    </p:spTree>
    <p:extLst>
      <p:ext uri="{BB962C8B-B14F-4D97-AF65-F5344CB8AC3E}">
        <p14:creationId xmlns:p14="http://schemas.microsoft.com/office/powerpoint/2010/main" val="119898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46"/>
            <a:ext cx="8229600" cy="587678"/>
          </a:xfrm>
        </p:spPr>
        <p:txBody>
          <a:bodyPr>
            <a:noAutofit/>
          </a:bodyPr>
          <a:lstStyle/>
          <a:p>
            <a:r>
              <a:rPr lang="en-US" sz="3600" dirty="0">
                <a:solidFill>
                  <a:srgbClr val="0000FF"/>
                </a:solidFill>
              </a:rPr>
              <a:t>Statistics on the 3-month run</a:t>
            </a:r>
          </a:p>
        </p:txBody>
      </p:sp>
      <p:sp>
        <p:nvSpPr>
          <p:cNvPr id="4" name="Slide Number Placeholder 3"/>
          <p:cNvSpPr>
            <a:spLocks noGrp="1"/>
          </p:cNvSpPr>
          <p:nvPr>
            <p:ph type="sldNum" sz="quarter" idx="12"/>
          </p:nvPr>
        </p:nvSpPr>
        <p:spPr/>
        <p:txBody>
          <a:bodyPr/>
          <a:lstStyle/>
          <a:p>
            <a:fld id="{A3C880BF-9E22-694A-8324-C4E88C991A24}" type="slidenum">
              <a:rPr lang="en-US" smtClean="0"/>
              <a:t>5</a:t>
            </a:fld>
            <a:endParaRPr lang="en-US"/>
          </a:p>
        </p:txBody>
      </p:sp>
      <p:graphicFrame>
        <p:nvGraphicFramePr>
          <p:cNvPr id="3" name="Table 2">
            <a:extLst>
              <a:ext uri="{FF2B5EF4-FFF2-40B4-BE49-F238E27FC236}">
                <a16:creationId xmlns:a16="http://schemas.microsoft.com/office/drawing/2014/main" id="{CDD5F58E-C431-E44C-9A05-4673D19304E5}"/>
              </a:ext>
            </a:extLst>
          </p:cNvPr>
          <p:cNvGraphicFramePr>
            <a:graphicFrameLocks noGrp="1"/>
          </p:cNvGraphicFramePr>
          <p:nvPr>
            <p:extLst>
              <p:ext uri="{D42A27DB-BD31-4B8C-83A1-F6EECF244321}">
                <p14:modId xmlns:p14="http://schemas.microsoft.com/office/powerpoint/2010/main" val="684525587"/>
              </p:ext>
            </p:extLst>
          </p:nvPr>
        </p:nvGraphicFramePr>
        <p:xfrm>
          <a:off x="192912" y="696777"/>
          <a:ext cx="5119870" cy="1854200"/>
        </p:xfrm>
        <a:graphic>
          <a:graphicData uri="http://schemas.openxmlformats.org/drawingml/2006/table">
            <a:tbl>
              <a:tblPr firstRow="1" bandRow="1">
                <a:tableStyleId>{5C22544A-7EE6-4342-B048-85BDC9FD1C3A}</a:tableStyleId>
              </a:tblPr>
              <a:tblGrid>
                <a:gridCol w="1023974">
                  <a:extLst>
                    <a:ext uri="{9D8B030D-6E8A-4147-A177-3AD203B41FA5}">
                      <a16:colId xmlns:a16="http://schemas.microsoft.com/office/drawing/2014/main" val="1398003277"/>
                    </a:ext>
                  </a:extLst>
                </a:gridCol>
                <a:gridCol w="1023974">
                  <a:extLst>
                    <a:ext uri="{9D8B030D-6E8A-4147-A177-3AD203B41FA5}">
                      <a16:colId xmlns:a16="http://schemas.microsoft.com/office/drawing/2014/main" val="980148223"/>
                    </a:ext>
                  </a:extLst>
                </a:gridCol>
                <a:gridCol w="1023974">
                  <a:extLst>
                    <a:ext uri="{9D8B030D-6E8A-4147-A177-3AD203B41FA5}">
                      <a16:colId xmlns:a16="http://schemas.microsoft.com/office/drawing/2014/main" val="1329159775"/>
                    </a:ext>
                  </a:extLst>
                </a:gridCol>
                <a:gridCol w="1023974">
                  <a:extLst>
                    <a:ext uri="{9D8B030D-6E8A-4147-A177-3AD203B41FA5}">
                      <a16:colId xmlns:a16="http://schemas.microsoft.com/office/drawing/2014/main" val="3293875511"/>
                    </a:ext>
                  </a:extLst>
                </a:gridCol>
                <a:gridCol w="1023974">
                  <a:extLst>
                    <a:ext uri="{9D8B030D-6E8A-4147-A177-3AD203B41FA5}">
                      <a16:colId xmlns:a16="http://schemas.microsoft.com/office/drawing/2014/main" val="3488600"/>
                    </a:ext>
                  </a:extLst>
                </a:gridCol>
              </a:tblGrid>
              <a:tr h="370840">
                <a:tc>
                  <a:txBody>
                    <a:bodyPr/>
                    <a:lstStyle/>
                    <a:p>
                      <a:endParaRPr lang="en-GB" dirty="0"/>
                    </a:p>
                  </a:txBody>
                  <a:tcPr/>
                </a:tc>
                <a:tc>
                  <a:txBody>
                    <a:bodyPr/>
                    <a:lstStyle/>
                    <a:p>
                      <a:endParaRPr lang="en-GB" dirty="0"/>
                    </a:p>
                  </a:txBody>
                  <a:tcPr/>
                </a:tc>
                <a:tc gridSpan="2">
                  <a:txBody>
                    <a:bodyPr/>
                    <a:lstStyle/>
                    <a:p>
                      <a:r>
                        <a:rPr lang="en-GB" dirty="0"/>
                        <a:t>NET-VISA iasp91</a:t>
                      </a:r>
                    </a:p>
                  </a:txBody>
                  <a:tcPr/>
                </a:tc>
                <a:tc hMerge="1">
                  <a:txBody>
                    <a:bodyPr/>
                    <a:lstStyle/>
                    <a:p>
                      <a:endParaRPr lang="en-GB" dirty="0"/>
                    </a:p>
                  </a:txBody>
                  <a:tcPr/>
                </a:tc>
                <a:tc>
                  <a:txBody>
                    <a:bodyPr/>
                    <a:lstStyle/>
                    <a:p>
                      <a:endParaRPr lang="en-GB" dirty="0"/>
                    </a:p>
                  </a:txBody>
                  <a:tcPr/>
                </a:tc>
                <a:extLst>
                  <a:ext uri="{0D108BD9-81ED-4DB2-BD59-A6C34878D82A}">
                    <a16:rowId xmlns:a16="http://schemas.microsoft.com/office/drawing/2014/main" val="2512847094"/>
                  </a:ext>
                </a:extLst>
              </a:tr>
              <a:tr h="370840">
                <a:tc>
                  <a:txBody>
                    <a:bodyPr/>
                    <a:lstStyle/>
                    <a:p>
                      <a:endParaRPr lang="en-GB" dirty="0"/>
                    </a:p>
                  </a:txBody>
                  <a:tcPr/>
                </a:tc>
                <a:tc>
                  <a:txBody>
                    <a:bodyPr/>
                    <a:lstStyle/>
                    <a:p>
                      <a:endParaRPr lang="en-GB"/>
                    </a:p>
                  </a:txBody>
                  <a:tcPr/>
                </a:tc>
                <a:tc>
                  <a:txBody>
                    <a:bodyPr/>
                    <a:lstStyle/>
                    <a:p>
                      <a:r>
                        <a:rPr lang="en-GB" dirty="0"/>
                        <a:t>true</a:t>
                      </a:r>
                    </a:p>
                  </a:txBody>
                  <a:tcPr/>
                </a:tc>
                <a:tc>
                  <a:txBody>
                    <a:bodyPr/>
                    <a:lstStyle/>
                    <a:p>
                      <a:r>
                        <a:rPr lang="en-GB" dirty="0"/>
                        <a:t>false</a:t>
                      </a:r>
                    </a:p>
                  </a:txBody>
                  <a:tcPr/>
                </a:tc>
                <a:tc>
                  <a:txBody>
                    <a:bodyPr/>
                    <a:lstStyle/>
                    <a:p>
                      <a:endParaRPr lang="en-GB"/>
                    </a:p>
                  </a:txBody>
                  <a:tcPr/>
                </a:tc>
                <a:extLst>
                  <a:ext uri="{0D108BD9-81ED-4DB2-BD59-A6C34878D82A}">
                    <a16:rowId xmlns:a16="http://schemas.microsoft.com/office/drawing/2014/main" val="2731592372"/>
                  </a:ext>
                </a:extLst>
              </a:tr>
              <a:tr h="370840">
                <a:tc rowSpan="2">
                  <a:txBody>
                    <a:bodyPr/>
                    <a:lstStyle/>
                    <a:p>
                      <a:r>
                        <a:rPr lang="en-GB" dirty="0"/>
                        <a:t>ISC/IDC</a:t>
                      </a:r>
                    </a:p>
                  </a:txBody>
                  <a:tcPr anchor="ctr"/>
                </a:tc>
                <a:tc>
                  <a:txBody>
                    <a:bodyPr/>
                    <a:lstStyle/>
                    <a:p>
                      <a:r>
                        <a:rPr lang="en-GB" dirty="0"/>
                        <a:t>true</a:t>
                      </a:r>
                    </a:p>
                  </a:txBody>
                  <a:tcPr/>
                </a:tc>
                <a:tc>
                  <a:txBody>
                    <a:bodyPr/>
                    <a:lstStyle/>
                    <a:p>
                      <a:r>
                        <a:rPr lang="en-GB" dirty="0"/>
                        <a:t>9180</a:t>
                      </a:r>
                    </a:p>
                  </a:txBody>
                  <a:tcPr/>
                </a:tc>
                <a:tc>
                  <a:txBody>
                    <a:bodyPr/>
                    <a:lstStyle/>
                    <a:p>
                      <a:r>
                        <a:rPr lang="en-GB" dirty="0"/>
                        <a:t>4532</a:t>
                      </a:r>
                    </a:p>
                  </a:txBody>
                  <a:tcPr/>
                </a:tc>
                <a:tc>
                  <a:txBody>
                    <a:bodyPr/>
                    <a:lstStyle/>
                    <a:p>
                      <a:r>
                        <a:rPr lang="en-GB" dirty="0"/>
                        <a:t>13712</a:t>
                      </a:r>
                    </a:p>
                  </a:txBody>
                  <a:tcPr/>
                </a:tc>
                <a:extLst>
                  <a:ext uri="{0D108BD9-81ED-4DB2-BD59-A6C34878D82A}">
                    <a16:rowId xmlns:a16="http://schemas.microsoft.com/office/drawing/2014/main" val="648992143"/>
                  </a:ext>
                </a:extLst>
              </a:tr>
              <a:tr h="370840">
                <a:tc vMerge="1">
                  <a:txBody>
                    <a:bodyPr/>
                    <a:lstStyle/>
                    <a:p>
                      <a:endParaRPr lang="en-GB" dirty="0"/>
                    </a:p>
                  </a:txBody>
                  <a:tcPr/>
                </a:tc>
                <a:tc>
                  <a:txBody>
                    <a:bodyPr/>
                    <a:lstStyle/>
                    <a:p>
                      <a:r>
                        <a:rPr lang="en-GB" dirty="0"/>
                        <a:t>false</a:t>
                      </a:r>
                    </a:p>
                  </a:txBody>
                  <a:tcPr/>
                </a:tc>
                <a:tc>
                  <a:txBody>
                    <a:bodyPr/>
                    <a:lstStyle/>
                    <a:p>
                      <a:r>
                        <a:rPr lang="en-GB" dirty="0"/>
                        <a:t>9434</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00460894"/>
                  </a:ext>
                </a:extLst>
              </a:tr>
              <a:tr h="370840">
                <a:tc>
                  <a:txBody>
                    <a:bodyPr/>
                    <a:lstStyle/>
                    <a:p>
                      <a:endParaRPr lang="en-GB"/>
                    </a:p>
                  </a:txBody>
                  <a:tcPr/>
                </a:tc>
                <a:tc>
                  <a:txBody>
                    <a:bodyPr/>
                    <a:lstStyle/>
                    <a:p>
                      <a:endParaRPr lang="en-GB"/>
                    </a:p>
                  </a:txBody>
                  <a:tcPr/>
                </a:tc>
                <a:tc>
                  <a:txBody>
                    <a:bodyPr/>
                    <a:lstStyle/>
                    <a:p>
                      <a:r>
                        <a:rPr lang="en-GB" dirty="0"/>
                        <a:t>18614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4068634820"/>
                  </a:ext>
                </a:extLst>
              </a:tr>
            </a:tbl>
          </a:graphicData>
        </a:graphic>
      </p:graphicFrame>
      <p:graphicFrame>
        <p:nvGraphicFramePr>
          <p:cNvPr id="7" name="Table 6">
            <a:extLst>
              <a:ext uri="{FF2B5EF4-FFF2-40B4-BE49-F238E27FC236}">
                <a16:creationId xmlns:a16="http://schemas.microsoft.com/office/drawing/2014/main" id="{59D68139-4163-0744-BD38-43FCBDB1CAAF}"/>
              </a:ext>
            </a:extLst>
          </p:cNvPr>
          <p:cNvGraphicFramePr>
            <a:graphicFrameLocks noGrp="1"/>
          </p:cNvGraphicFramePr>
          <p:nvPr>
            <p:extLst>
              <p:ext uri="{D42A27DB-BD31-4B8C-83A1-F6EECF244321}">
                <p14:modId xmlns:p14="http://schemas.microsoft.com/office/powerpoint/2010/main" val="387925832"/>
              </p:ext>
            </p:extLst>
          </p:nvPr>
        </p:nvGraphicFramePr>
        <p:xfrm>
          <a:off x="192912" y="2806092"/>
          <a:ext cx="5119870" cy="1854200"/>
        </p:xfrm>
        <a:graphic>
          <a:graphicData uri="http://schemas.openxmlformats.org/drawingml/2006/table">
            <a:tbl>
              <a:tblPr firstRow="1" bandRow="1">
                <a:tableStyleId>{5C22544A-7EE6-4342-B048-85BDC9FD1C3A}</a:tableStyleId>
              </a:tblPr>
              <a:tblGrid>
                <a:gridCol w="1023974">
                  <a:extLst>
                    <a:ext uri="{9D8B030D-6E8A-4147-A177-3AD203B41FA5}">
                      <a16:colId xmlns:a16="http://schemas.microsoft.com/office/drawing/2014/main" val="1398003277"/>
                    </a:ext>
                  </a:extLst>
                </a:gridCol>
                <a:gridCol w="1023974">
                  <a:extLst>
                    <a:ext uri="{9D8B030D-6E8A-4147-A177-3AD203B41FA5}">
                      <a16:colId xmlns:a16="http://schemas.microsoft.com/office/drawing/2014/main" val="980148223"/>
                    </a:ext>
                  </a:extLst>
                </a:gridCol>
                <a:gridCol w="1023974">
                  <a:extLst>
                    <a:ext uri="{9D8B030D-6E8A-4147-A177-3AD203B41FA5}">
                      <a16:colId xmlns:a16="http://schemas.microsoft.com/office/drawing/2014/main" val="1329159775"/>
                    </a:ext>
                  </a:extLst>
                </a:gridCol>
                <a:gridCol w="1023974">
                  <a:extLst>
                    <a:ext uri="{9D8B030D-6E8A-4147-A177-3AD203B41FA5}">
                      <a16:colId xmlns:a16="http://schemas.microsoft.com/office/drawing/2014/main" val="3293875511"/>
                    </a:ext>
                  </a:extLst>
                </a:gridCol>
                <a:gridCol w="1023974">
                  <a:extLst>
                    <a:ext uri="{9D8B030D-6E8A-4147-A177-3AD203B41FA5}">
                      <a16:colId xmlns:a16="http://schemas.microsoft.com/office/drawing/2014/main" val="3488600"/>
                    </a:ext>
                  </a:extLst>
                </a:gridCol>
              </a:tblGrid>
              <a:tr h="370840">
                <a:tc>
                  <a:txBody>
                    <a:bodyPr/>
                    <a:lstStyle/>
                    <a:p>
                      <a:endParaRPr lang="en-GB" dirty="0"/>
                    </a:p>
                  </a:txBody>
                  <a:tcPr/>
                </a:tc>
                <a:tc>
                  <a:txBody>
                    <a:bodyPr/>
                    <a:lstStyle/>
                    <a:p>
                      <a:endParaRPr lang="en-GB" dirty="0"/>
                    </a:p>
                  </a:txBody>
                  <a:tcPr/>
                </a:tc>
                <a:tc gridSpan="2">
                  <a:txBody>
                    <a:bodyPr/>
                    <a:lstStyle/>
                    <a:p>
                      <a:r>
                        <a:rPr lang="en-GB" dirty="0"/>
                        <a:t>NET-VISA RSTT</a:t>
                      </a:r>
                    </a:p>
                  </a:txBody>
                  <a:tcPr/>
                </a:tc>
                <a:tc hMerge="1">
                  <a:txBody>
                    <a:bodyPr/>
                    <a:lstStyle/>
                    <a:p>
                      <a:endParaRPr lang="en-GB" dirty="0"/>
                    </a:p>
                  </a:txBody>
                  <a:tcPr/>
                </a:tc>
                <a:tc>
                  <a:txBody>
                    <a:bodyPr/>
                    <a:lstStyle/>
                    <a:p>
                      <a:endParaRPr lang="en-GB" dirty="0"/>
                    </a:p>
                  </a:txBody>
                  <a:tcPr/>
                </a:tc>
                <a:extLst>
                  <a:ext uri="{0D108BD9-81ED-4DB2-BD59-A6C34878D82A}">
                    <a16:rowId xmlns:a16="http://schemas.microsoft.com/office/drawing/2014/main" val="2512847094"/>
                  </a:ext>
                </a:extLst>
              </a:tr>
              <a:tr h="370840">
                <a:tc>
                  <a:txBody>
                    <a:bodyPr/>
                    <a:lstStyle/>
                    <a:p>
                      <a:endParaRPr lang="en-GB" dirty="0"/>
                    </a:p>
                  </a:txBody>
                  <a:tcPr/>
                </a:tc>
                <a:tc>
                  <a:txBody>
                    <a:bodyPr/>
                    <a:lstStyle/>
                    <a:p>
                      <a:endParaRPr lang="en-GB"/>
                    </a:p>
                  </a:txBody>
                  <a:tcPr/>
                </a:tc>
                <a:tc>
                  <a:txBody>
                    <a:bodyPr/>
                    <a:lstStyle/>
                    <a:p>
                      <a:r>
                        <a:rPr lang="en-GB" dirty="0"/>
                        <a:t>true</a:t>
                      </a:r>
                    </a:p>
                  </a:txBody>
                  <a:tcPr/>
                </a:tc>
                <a:tc>
                  <a:txBody>
                    <a:bodyPr/>
                    <a:lstStyle/>
                    <a:p>
                      <a:r>
                        <a:rPr lang="en-GB" dirty="0"/>
                        <a:t>false</a:t>
                      </a:r>
                    </a:p>
                  </a:txBody>
                  <a:tcPr/>
                </a:tc>
                <a:tc>
                  <a:txBody>
                    <a:bodyPr/>
                    <a:lstStyle/>
                    <a:p>
                      <a:endParaRPr lang="en-GB"/>
                    </a:p>
                  </a:txBody>
                  <a:tcPr/>
                </a:tc>
                <a:extLst>
                  <a:ext uri="{0D108BD9-81ED-4DB2-BD59-A6C34878D82A}">
                    <a16:rowId xmlns:a16="http://schemas.microsoft.com/office/drawing/2014/main" val="2731592372"/>
                  </a:ext>
                </a:extLst>
              </a:tr>
              <a:tr h="370840">
                <a:tc rowSpan="2">
                  <a:txBody>
                    <a:bodyPr/>
                    <a:lstStyle/>
                    <a:p>
                      <a:r>
                        <a:rPr lang="en-GB" dirty="0"/>
                        <a:t>ISC/IDC</a:t>
                      </a:r>
                    </a:p>
                  </a:txBody>
                  <a:tcPr anchor="ctr"/>
                </a:tc>
                <a:tc>
                  <a:txBody>
                    <a:bodyPr/>
                    <a:lstStyle/>
                    <a:p>
                      <a:r>
                        <a:rPr lang="en-GB" dirty="0"/>
                        <a:t>true</a:t>
                      </a:r>
                    </a:p>
                  </a:txBody>
                  <a:tcPr/>
                </a:tc>
                <a:tc>
                  <a:txBody>
                    <a:bodyPr/>
                    <a:lstStyle/>
                    <a:p>
                      <a:r>
                        <a:rPr lang="en-GB" dirty="0"/>
                        <a:t>9208</a:t>
                      </a:r>
                    </a:p>
                  </a:txBody>
                  <a:tcPr/>
                </a:tc>
                <a:tc>
                  <a:txBody>
                    <a:bodyPr/>
                    <a:lstStyle/>
                    <a:p>
                      <a:r>
                        <a:rPr lang="en-GB" dirty="0"/>
                        <a:t>4504</a:t>
                      </a:r>
                    </a:p>
                  </a:txBody>
                  <a:tcPr/>
                </a:tc>
                <a:tc>
                  <a:txBody>
                    <a:bodyPr/>
                    <a:lstStyle/>
                    <a:p>
                      <a:r>
                        <a:rPr lang="en-GB" dirty="0"/>
                        <a:t>13712</a:t>
                      </a:r>
                    </a:p>
                  </a:txBody>
                  <a:tcPr/>
                </a:tc>
                <a:extLst>
                  <a:ext uri="{0D108BD9-81ED-4DB2-BD59-A6C34878D82A}">
                    <a16:rowId xmlns:a16="http://schemas.microsoft.com/office/drawing/2014/main" val="648992143"/>
                  </a:ext>
                </a:extLst>
              </a:tr>
              <a:tr h="370840">
                <a:tc vMerge="1">
                  <a:txBody>
                    <a:bodyPr/>
                    <a:lstStyle/>
                    <a:p>
                      <a:endParaRPr lang="en-GB" dirty="0"/>
                    </a:p>
                  </a:txBody>
                  <a:tcPr/>
                </a:tc>
                <a:tc>
                  <a:txBody>
                    <a:bodyPr/>
                    <a:lstStyle/>
                    <a:p>
                      <a:r>
                        <a:rPr lang="en-GB" dirty="0"/>
                        <a:t>false</a:t>
                      </a:r>
                    </a:p>
                  </a:txBody>
                  <a:tcPr/>
                </a:tc>
                <a:tc>
                  <a:txBody>
                    <a:bodyPr/>
                    <a:lstStyle/>
                    <a:p>
                      <a:r>
                        <a:rPr lang="en-GB" dirty="0"/>
                        <a:t>9305</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500460894"/>
                  </a:ext>
                </a:extLst>
              </a:tr>
              <a:tr h="370840">
                <a:tc>
                  <a:txBody>
                    <a:bodyPr/>
                    <a:lstStyle/>
                    <a:p>
                      <a:endParaRPr lang="en-GB"/>
                    </a:p>
                  </a:txBody>
                  <a:tcPr/>
                </a:tc>
                <a:tc>
                  <a:txBody>
                    <a:bodyPr/>
                    <a:lstStyle/>
                    <a:p>
                      <a:endParaRPr lang="en-GB"/>
                    </a:p>
                  </a:txBody>
                  <a:tcPr/>
                </a:tc>
                <a:tc>
                  <a:txBody>
                    <a:bodyPr/>
                    <a:lstStyle/>
                    <a:p>
                      <a:r>
                        <a:rPr lang="en-GB" dirty="0"/>
                        <a:t>18513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4068634820"/>
                  </a:ext>
                </a:extLst>
              </a:tr>
            </a:tbl>
          </a:graphicData>
        </a:graphic>
      </p:graphicFrame>
      <p:pic>
        <p:nvPicPr>
          <p:cNvPr id="9" name="Picture 8">
            <a:extLst>
              <a:ext uri="{FF2B5EF4-FFF2-40B4-BE49-F238E27FC236}">
                <a16:creationId xmlns:a16="http://schemas.microsoft.com/office/drawing/2014/main" id="{1C80BF58-195A-F34B-A77A-B4B679739BB1}"/>
              </a:ext>
            </a:extLst>
          </p:cNvPr>
          <p:cNvPicPr>
            <a:picLocks noChangeAspect="1"/>
          </p:cNvPicPr>
          <p:nvPr/>
        </p:nvPicPr>
        <p:blipFill rotWithShape="1">
          <a:blip r:embed="rId2"/>
          <a:srcRect l="10844" t="4500" r="11481" b="4585"/>
          <a:stretch/>
        </p:blipFill>
        <p:spPr>
          <a:xfrm>
            <a:off x="5463252" y="643099"/>
            <a:ext cx="3600000" cy="4213616"/>
          </a:xfrm>
          <a:prstGeom prst="rect">
            <a:avLst/>
          </a:prstGeom>
        </p:spPr>
      </p:pic>
    </p:spTree>
    <p:extLst>
      <p:ext uri="{BB962C8B-B14F-4D97-AF65-F5344CB8AC3E}">
        <p14:creationId xmlns:p14="http://schemas.microsoft.com/office/powerpoint/2010/main" val="151660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46"/>
            <a:ext cx="8229600" cy="587678"/>
          </a:xfrm>
        </p:spPr>
        <p:txBody>
          <a:bodyPr>
            <a:noAutofit/>
          </a:bodyPr>
          <a:lstStyle/>
          <a:p>
            <a:r>
              <a:rPr lang="en-US" sz="3600" dirty="0">
                <a:solidFill>
                  <a:srgbClr val="0000FF"/>
                </a:solidFill>
              </a:rPr>
              <a:t>Statistics on the 3-month run</a:t>
            </a:r>
          </a:p>
        </p:txBody>
      </p:sp>
      <p:sp>
        <p:nvSpPr>
          <p:cNvPr id="4" name="Slide Number Placeholder 3"/>
          <p:cNvSpPr>
            <a:spLocks noGrp="1"/>
          </p:cNvSpPr>
          <p:nvPr>
            <p:ph type="sldNum" sz="quarter" idx="12"/>
          </p:nvPr>
        </p:nvSpPr>
        <p:spPr/>
        <p:txBody>
          <a:bodyPr/>
          <a:lstStyle/>
          <a:p>
            <a:fld id="{A3C880BF-9E22-694A-8324-C4E88C991A24}" type="slidenum">
              <a:rPr lang="en-US" smtClean="0"/>
              <a:t>6</a:t>
            </a:fld>
            <a:endParaRPr lang="en-US"/>
          </a:p>
        </p:txBody>
      </p:sp>
      <p:pic>
        <p:nvPicPr>
          <p:cNvPr id="7" name="Picture 6">
            <a:extLst>
              <a:ext uri="{FF2B5EF4-FFF2-40B4-BE49-F238E27FC236}">
                <a16:creationId xmlns:a16="http://schemas.microsoft.com/office/drawing/2014/main" id="{9322DA87-A662-5442-AF4B-E3B6290B6ACE}"/>
              </a:ext>
            </a:extLst>
          </p:cNvPr>
          <p:cNvPicPr>
            <a:picLocks noChangeAspect="1"/>
          </p:cNvPicPr>
          <p:nvPr/>
        </p:nvPicPr>
        <p:blipFill rotWithShape="1">
          <a:blip r:embed="rId2"/>
          <a:srcRect l="10844" t="4500" r="11481" b="4585"/>
          <a:stretch/>
        </p:blipFill>
        <p:spPr>
          <a:xfrm>
            <a:off x="5463252" y="643099"/>
            <a:ext cx="3600000" cy="4213616"/>
          </a:xfrm>
          <a:prstGeom prst="rect">
            <a:avLst/>
          </a:prstGeom>
        </p:spPr>
      </p:pic>
      <p:sp>
        <p:nvSpPr>
          <p:cNvPr id="8" name="Rectangle 7"/>
          <p:cNvSpPr/>
          <p:nvPr/>
        </p:nvSpPr>
        <p:spPr>
          <a:xfrm>
            <a:off x="-19541" y="643099"/>
            <a:ext cx="6049951" cy="4031873"/>
          </a:xfrm>
          <a:prstGeom prst="rect">
            <a:avLst/>
          </a:prstGeom>
        </p:spPr>
        <p:txBody>
          <a:bodyPr wrap="square">
            <a:spAutoFit/>
          </a:bodyPr>
          <a:lstStyle/>
          <a:p>
            <a:pPr marL="342900" indent="-342900">
              <a:buFont typeface="Arial"/>
              <a:buChar char="•"/>
            </a:pPr>
            <a:r>
              <a:rPr lang="en-US" sz="2800" dirty="0"/>
              <a:t>IDC/ISC: 13712 events</a:t>
            </a:r>
          </a:p>
          <a:p>
            <a:pPr marL="342900" indent="-342900">
              <a:buFont typeface="Arial"/>
              <a:buChar char="•"/>
            </a:pPr>
            <a:r>
              <a:rPr lang="en-US" sz="2800" dirty="0"/>
              <a:t>NET-VISA iasp91: 18614 events</a:t>
            </a:r>
          </a:p>
          <a:p>
            <a:pPr marL="800100" lvl="1" indent="-342900">
              <a:buFont typeface="Arial"/>
              <a:buChar char="•"/>
            </a:pPr>
            <a:r>
              <a:rPr lang="en-US" sz="2400" dirty="0"/>
              <a:t>66.9% valid events (of ISC/IDC)</a:t>
            </a:r>
          </a:p>
          <a:p>
            <a:pPr marL="800100" lvl="1" indent="-342900">
              <a:buFont typeface="Arial"/>
              <a:buChar char="•"/>
            </a:pPr>
            <a:r>
              <a:rPr lang="en-US" sz="2400" dirty="0"/>
              <a:t>33.1% missed events (of ISC/IDC)</a:t>
            </a:r>
          </a:p>
          <a:p>
            <a:pPr marL="800100" lvl="1" indent="-342900">
              <a:buFont typeface="Arial"/>
              <a:buChar char="•"/>
            </a:pPr>
            <a:r>
              <a:rPr lang="en-US" sz="2400" dirty="0"/>
              <a:t>50.7% false alarms (of iasp91)</a:t>
            </a:r>
          </a:p>
          <a:p>
            <a:pPr marL="342900" indent="-342900">
              <a:buFont typeface="Arial"/>
              <a:buChar char="•"/>
            </a:pPr>
            <a:r>
              <a:rPr lang="en-US" sz="2800" dirty="0"/>
              <a:t>NET-VISA RSTT SSSC: 18513 events</a:t>
            </a:r>
          </a:p>
          <a:p>
            <a:pPr marL="800100" lvl="1" indent="-342900">
              <a:buFont typeface="Arial"/>
              <a:buChar char="•"/>
            </a:pPr>
            <a:r>
              <a:rPr lang="en-US" sz="2400" dirty="0"/>
              <a:t>67.2% valid events (of ISC/IDC)</a:t>
            </a:r>
          </a:p>
          <a:p>
            <a:pPr marL="800100" lvl="1" indent="-342900">
              <a:buFont typeface="Arial"/>
              <a:buChar char="•"/>
            </a:pPr>
            <a:r>
              <a:rPr lang="en-US" sz="2400" dirty="0"/>
              <a:t>32.8% missed events (of ISC/IDC)</a:t>
            </a:r>
          </a:p>
          <a:p>
            <a:pPr marL="800100" lvl="1" indent="-342900">
              <a:buFont typeface="Arial"/>
              <a:buChar char="•"/>
            </a:pPr>
            <a:r>
              <a:rPr lang="en-US" sz="2400" dirty="0"/>
              <a:t>50.3% false alarms (of RSTT)</a:t>
            </a:r>
          </a:p>
          <a:p>
            <a:pPr marL="342900" indent="-342900">
              <a:buFont typeface="Arial"/>
              <a:buChar char="•"/>
            </a:pPr>
            <a:r>
              <a:rPr lang="en-US" sz="2800" dirty="0"/>
              <a:t>Better stats with NET-VISA RSST SSSCs  </a:t>
            </a:r>
          </a:p>
        </p:txBody>
      </p:sp>
    </p:spTree>
    <p:extLst>
      <p:ext uri="{BB962C8B-B14F-4D97-AF65-F5344CB8AC3E}">
        <p14:creationId xmlns:p14="http://schemas.microsoft.com/office/powerpoint/2010/main" val="12230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46"/>
            <a:ext cx="8229600" cy="587678"/>
          </a:xfrm>
        </p:spPr>
        <p:txBody>
          <a:bodyPr>
            <a:noAutofit/>
          </a:bodyPr>
          <a:lstStyle/>
          <a:p>
            <a:r>
              <a:rPr lang="en-US" sz="3600" dirty="0">
                <a:solidFill>
                  <a:srgbClr val="0000FF"/>
                </a:solidFill>
              </a:rPr>
              <a:t>Ground truth events</a:t>
            </a:r>
          </a:p>
        </p:txBody>
      </p:sp>
      <p:sp>
        <p:nvSpPr>
          <p:cNvPr id="4" name="Slide Number Placeholder 3"/>
          <p:cNvSpPr>
            <a:spLocks noGrp="1"/>
          </p:cNvSpPr>
          <p:nvPr>
            <p:ph type="sldNum" sz="quarter" idx="12"/>
          </p:nvPr>
        </p:nvSpPr>
        <p:spPr/>
        <p:txBody>
          <a:bodyPr/>
          <a:lstStyle/>
          <a:p>
            <a:fld id="{A3C880BF-9E22-694A-8324-C4E88C991A24}" type="slidenum">
              <a:rPr lang="en-US" smtClean="0"/>
              <a:t>7</a:t>
            </a:fld>
            <a:endParaRPr lang="en-US"/>
          </a:p>
        </p:txBody>
      </p:sp>
      <p:sp>
        <p:nvSpPr>
          <p:cNvPr id="8" name="Rectangle 7"/>
          <p:cNvSpPr/>
          <p:nvPr/>
        </p:nvSpPr>
        <p:spPr>
          <a:xfrm>
            <a:off x="1" y="618464"/>
            <a:ext cx="9144000" cy="3416320"/>
          </a:xfrm>
          <a:prstGeom prst="rect">
            <a:avLst/>
          </a:prstGeom>
        </p:spPr>
        <p:txBody>
          <a:bodyPr wrap="square">
            <a:spAutoFit/>
          </a:bodyPr>
          <a:lstStyle/>
          <a:p>
            <a:pPr marL="342900" indent="-342900">
              <a:buFont typeface="Arial"/>
              <a:buChar char="•"/>
            </a:pPr>
            <a:r>
              <a:rPr lang="en-US" sz="2400" dirty="0"/>
              <a:t>292 GT5 events in the ISC GT selection from 2013</a:t>
            </a:r>
          </a:p>
          <a:p>
            <a:pPr marL="342900" indent="-342900">
              <a:buFont typeface="Arial"/>
              <a:buChar char="•"/>
            </a:pPr>
            <a:r>
              <a:rPr lang="en-US" sz="2400" dirty="0"/>
              <a:t>136 GT events in overall are found in the NET-VISA runs (133 in each run)</a:t>
            </a:r>
          </a:p>
          <a:p>
            <a:pPr marL="342900" indent="-342900">
              <a:buFont typeface="Arial"/>
              <a:buChar char="•"/>
            </a:pPr>
            <a:r>
              <a:rPr lang="en-US" sz="2400" dirty="0"/>
              <a:t>146 GT events in overall are found in the SEL3, LEB and NET-VISA bulletins</a:t>
            </a:r>
          </a:p>
          <a:p>
            <a:pPr marL="342900" indent="-342900">
              <a:buFont typeface="Arial"/>
              <a:buChar char="•"/>
            </a:pPr>
            <a:r>
              <a:rPr lang="en-US" sz="2400" dirty="0"/>
              <a:t>Missed GT events are </a:t>
            </a:r>
            <a:br>
              <a:rPr lang="en-US" sz="2400" dirty="0"/>
            </a:br>
            <a:r>
              <a:rPr lang="en-US" sz="2400" dirty="0"/>
              <a:t>mostly local/regional </a:t>
            </a:r>
            <a:br>
              <a:rPr lang="en-US" sz="2400" dirty="0"/>
            </a:br>
            <a:r>
              <a:rPr lang="en-US" sz="2400" dirty="0"/>
              <a:t>events below the IDC </a:t>
            </a:r>
            <a:br>
              <a:rPr lang="en-US" sz="2400" dirty="0"/>
            </a:br>
            <a:r>
              <a:rPr lang="en-US" sz="2400" dirty="0"/>
              <a:t>magnitude threshold</a:t>
            </a:r>
          </a:p>
        </p:txBody>
      </p:sp>
      <p:pic>
        <p:nvPicPr>
          <p:cNvPr id="5" name="Picture 4">
            <a:extLst>
              <a:ext uri="{FF2B5EF4-FFF2-40B4-BE49-F238E27FC236}">
                <a16:creationId xmlns:a16="http://schemas.microsoft.com/office/drawing/2014/main" id="{DEB1C262-B9C9-D642-ADFF-B0A12C980B08}"/>
              </a:ext>
            </a:extLst>
          </p:cNvPr>
          <p:cNvPicPr>
            <a:picLocks noChangeAspect="1"/>
          </p:cNvPicPr>
          <p:nvPr/>
        </p:nvPicPr>
        <p:blipFill rotWithShape="1">
          <a:blip r:embed="rId2"/>
          <a:srcRect t="15926"/>
          <a:stretch/>
        </p:blipFill>
        <p:spPr>
          <a:xfrm>
            <a:off x="3257331" y="2150082"/>
            <a:ext cx="5499100" cy="2840194"/>
          </a:xfrm>
          <a:prstGeom prst="rect">
            <a:avLst/>
          </a:prstGeom>
        </p:spPr>
      </p:pic>
    </p:spTree>
    <p:extLst>
      <p:ext uri="{BB962C8B-B14F-4D97-AF65-F5344CB8AC3E}">
        <p14:creationId xmlns:p14="http://schemas.microsoft.com/office/powerpoint/2010/main" val="196780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045"/>
            <a:ext cx="9144000" cy="939353"/>
          </a:xfrm>
        </p:spPr>
        <p:txBody>
          <a:bodyPr>
            <a:noAutofit/>
          </a:bodyPr>
          <a:lstStyle/>
          <a:p>
            <a:r>
              <a:rPr lang="en-US" sz="3600" dirty="0">
                <a:solidFill>
                  <a:srgbClr val="0000FF"/>
                </a:solidFill>
              </a:rPr>
              <a:t>Matching GT events NET-VISA </a:t>
            </a:r>
            <a:br>
              <a:rPr lang="en-US" sz="3600" dirty="0">
                <a:solidFill>
                  <a:srgbClr val="0000FF"/>
                </a:solidFill>
              </a:rPr>
            </a:br>
            <a:r>
              <a:rPr lang="en-US" sz="3600" dirty="0">
                <a:solidFill>
                  <a:srgbClr val="0000FF"/>
                </a:solidFill>
              </a:rPr>
              <a:t>with and without RSTT</a:t>
            </a:r>
          </a:p>
        </p:txBody>
      </p:sp>
      <p:sp>
        <p:nvSpPr>
          <p:cNvPr id="4" name="Slide Number Placeholder 3"/>
          <p:cNvSpPr>
            <a:spLocks noGrp="1"/>
          </p:cNvSpPr>
          <p:nvPr>
            <p:ph type="sldNum" sz="quarter" idx="12"/>
          </p:nvPr>
        </p:nvSpPr>
        <p:spPr/>
        <p:txBody>
          <a:bodyPr/>
          <a:lstStyle/>
          <a:p>
            <a:fld id="{A3C880BF-9E22-694A-8324-C4E88C991A24}" type="slidenum">
              <a:rPr lang="en-US" smtClean="0"/>
              <a:t>8</a:t>
            </a:fld>
            <a:endParaRPr lang="en-US"/>
          </a:p>
        </p:txBody>
      </p:sp>
      <p:sp>
        <p:nvSpPr>
          <p:cNvPr id="8" name="Rectangle 7"/>
          <p:cNvSpPr/>
          <p:nvPr/>
        </p:nvSpPr>
        <p:spPr>
          <a:xfrm>
            <a:off x="130934" y="1011399"/>
            <a:ext cx="5436489" cy="3785652"/>
          </a:xfrm>
          <a:prstGeom prst="rect">
            <a:avLst/>
          </a:prstGeom>
        </p:spPr>
        <p:txBody>
          <a:bodyPr wrap="square">
            <a:spAutoFit/>
          </a:bodyPr>
          <a:lstStyle/>
          <a:p>
            <a:pPr marL="342900" indent="-342900">
              <a:buFont typeface="Arial"/>
              <a:buChar char="•"/>
            </a:pPr>
            <a:r>
              <a:rPr lang="en-US" sz="2800" dirty="0"/>
              <a:t>Matching criteria </a:t>
            </a:r>
          </a:p>
          <a:p>
            <a:pPr marL="800100" lvl="1" indent="-342900">
              <a:buFont typeface="Arial"/>
              <a:buChar char="•"/>
            </a:pPr>
            <a:r>
              <a:rPr lang="en-US" sz="2400" dirty="0"/>
              <a:t>OT: ±2 min; </a:t>
            </a:r>
            <a:r>
              <a:rPr lang="en-US" sz="2400" dirty="0" err="1"/>
              <a:t>Lat</a:t>
            </a:r>
            <a:r>
              <a:rPr lang="en-US" sz="2400" dirty="0"/>
              <a:t>, </a:t>
            </a:r>
            <a:r>
              <a:rPr lang="en-US" sz="2400" dirty="0" err="1"/>
              <a:t>lon</a:t>
            </a:r>
            <a:r>
              <a:rPr lang="en-US" sz="2400" dirty="0"/>
              <a:t>: ±5 degrees </a:t>
            </a:r>
          </a:p>
          <a:p>
            <a:pPr marL="800100" lvl="1" indent="-342900">
              <a:buFont typeface="Arial"/>
              <a:buChar char="•"/>
            </a:pPr>
            <a:r>
              <a:rPr lang="en-US" sz="2400" dirty="0"/>
              <a:t>Manual inspection for common picks at IMS stations</a:t>
            </a:r>
          </a:p>
          <a:p>
            <a:pPr marL="342900" indent="-342900">
              <a:buFont typeface="Arial"/>
              <a:buChar char="•"/>
            </a:pPr>
            <a:r>
              <a:rPr lang="en-US" sz="2800" dirty="0"/>
              <a:t>NET-VISA iasp91: 133 events</a:t>
            </a:r>
          </a:p>
          <a:p>
            <a:pPr marL="342900" indent="-342900">
              <a:buFont typeface="Arial"/>
              <a:buChar char="•"/>
            </a:pPr>
            <a:r>
              <a:rPr lang="en-US" sz="2800" dirty="0"/>
              <a:t>NET-VISA RSTT SSSC: 133 events</a:t>
            </a:r>
          </a:p>
          <a:p>
            <a:pPr marL="342900" indent="-342900">
              <a:buFont typeface="Arial"/>
              <a:buChar char="•"/>
            </a:pPr>
            <a:r>
              <a:rPr lang="en-US" sz="2800" dirty="0"/>
              <a:t>In this case no false alarm rate can be estimated as we only check for matching GT events</a:t>
            </a:r>
          </a:p>
        </p:txBody>
      </p:sp>
      <p:pic>
        <p:nvPicPr>
          <p:cNvPr id="5" name="Picture 4">
            <a:extLst>
              <a:ext uri="{FF2B5EF4-FFF2-40B4-BE49-F238E27FC236}">
                <a16:creationId xmlns:a16="http://schemas.microsoft.com/office/drawing/2014/main" id="{7A4CFC98-269C-894A-A131-9B4D4C0AA7E3}"/>
              </a:ext>
            </a:extLst>
          </p:cNvPr>
          <p:cNvPicPr>
            <a:picLocks noChangeAspect="1"/>
          </p:cNvPicPr>
          <p:nvPr/>
        </p:nvPicPr>
        <p:blipFill rotWithShape="1">
          <a:blip r:embed="rId2"/>
          <a:srcRect l="10844" t="4276" r="10619" b="4586"/>
          <a:stretch/>
        </p:blipFill>
        <p:spPr>
          <a:xfrm>
            <a:off x="5371350" y="1011398"/>
            <a:ext cx="3531350" cy="4097985"/>
          </a:xfrm>
          <a:prstGeom prst="rect">
            <a:avLst/>
          </a:prstGeom>
        </p:spPr>
      </p:pic>
    </p:spTree>
    <p:extLst>
      <p:ext uri="{BB962C8B-B14F-4D97-AF65-F5344CB8AC3E}">
        <p14:creationId xmlns:p14="http://schemas.microsoft.com/office/powerpoint/2010/main" val="321105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046"/>
            <a:ext cx="9144000" cy="587678"/>
          </a:xfrm>
        </p:spPr>
        <p:txBody>
          <a:bodyPr>
            <a:noAutofit/>
          </a:bodyPr>
          <a:lstStyle/>
          <a:p>
            <a:r>
              <a:rPr lang="en-US" sz="3600" dirty="0">
                <a:solidFill>
                  <a:srgbClr val="0000FF"/>
                </a:solidFill>
              </a:rPr>
              <a:t>Matching GT events: SEL3, LEB and NET-VISA</a:t>
            </a:r>
          </a:p>
        </p:txBody>
      </p:sp>
      <p:sp>
        <p:nvSpPr>
          <p:cNvPr id="4" name="Slide Number Placeholder 3"/>
          <p:cNvSpPr>
            <a:spLocks noGrp="1"/>
          </p:cNvSpPr>
          <p:nvPr>
            <p:ph type="sldNum" sz="quarter" idx="12"/>
          </p:nvPr>
        </p:nvSpPr>
        <p:spPr/>
        <p:txBody>
          <a:bodyPr/>
          <a:lstStyle/>
          <a:p>
            <a:fld id="{A3C880BF-9E22-694A-8324-C4E88C991A24}" type="slidenum">
              <a:rPr lang="en-US" smtClean="0"/>
              <a:t>9</a:t>
            </a:fld>
            <a:endParaRPr lang="en-US"/>
          </a:p>
        </p:txBody>
      </p:sp>
      <p:pic>
        <p:nvPicPr>
          <p:cNvPr id="5" name="Picture 4" descr="venn_result1659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275" y="924637"/>
            <a:ext cx="3380273" cy="3407242"/>
          </a:xfrm>
          <a:prstGeom prst="rect">
            <a:avLst/>
          </a:prstGeom>
        </p:spPr>
      </p:pic>
      <p:sp>
        <p:nvSpPr>
          <p:cNvPr id="8" name="Rectangle 7">
            <a:extLst>
              <a:ext uri="{FF2B5EF4-FFF2-40B4-BE49-F238E27FC236}">
                <a16:creationId xmlns:a16="http://schemas.microsoft.com/office/drawing/2014/main" id="{536730D5-3AC7-9F44-AF57-C4C42CE71FC9}"/>
              </a:ext>
            </a:extLst>
          </p:cNvPr>
          <p:cNvSpPr/>
          <p:nvPr/>
        </p:nvSpPr>
        <p:spPr>
          <a:xfrm>
            <a:off x="130934" y="643099"/>
            <a:ext cx="8760614" cy="4401205"/>
          </a:xfrm>
          <a:prstGeom prst="rect">
            <a:avLst/>
          </a:prstGeom>
        </p:spPr>
        <p:txBody>
          <a:bodyPr wrap="square">
            <a:spAutoFit/>
          </a:bodyPr>
          <a:lstStyle/>
          <a:p>
            <a:pPr marL="342900" indent="-342900">
              <a:buFont typeface="Arial"/>
              <a:buChar char="•"/>
            </a:pPr>
            <a:r>
              <a:rPr lang="en-US" sz="2800" dirty="0"/>
              <a:t>146 GT5 events were matched </a:t>
            </a:r>
            <a:br>
              <a:rPr lang="en-US" sz="2800" dirty="0"/>
            </a:br>
            <a:r>
              <a:rPr lang="en-US" sz="2800" dirty="0"/>
              <a:t>by SEL3, LEB and NET-VISA</a:t>
            </a:r>
          </a:p>
          <a:p>
            <a:pPr marL="342900" indent="-342900">
              <a:buFont typeface="Arial"/>
              <a:buChar char="•"/>
            </a:pPr>
            <a:r>
              <a:rPr lang="en-US" sz="2800" dirty="0"/>
              <a:t>SEL3: 98 events (67%)</a:t>
            </a:r>
          </a:p>
          <a:p>
            <a:pPr marL="342900" indent="-342900">
              <a:buFont typeface="Arial"/>
              <a:buChar char="•"/>
            </a:pPr>
            <a:r>
              <a:rPr lang="en-US" sz="2800" dirty="0"/>
              <a:t>LEB: 125 events (86%)</a:t>
            </a:r>
          </a:p>
          <a:p>
            <a:pPr marL="342900" indent="-342900">
              <a:buFont typeface="Arial"/>
              <a:buChar char="•"/>
            </a:pPr>
            <a:r>
              <a:rPr lang="en-US" sz="2800" dirty="0"/>
              <a:t>NET-VISA 133 events (90%)</a:t>
            </a:r>
          </a:p>
          <a:p>
            <a:pPr marL="342900" indent="-342900">
              <a:buFont typeface="Arial"/>
              <a:buChar char="•"/>
            </a:pPr>
            <a:r>
              <a:rPr lang="en-US" sz="2800" dirty="0"/>
              <a:t>1 event was missed by LEB</a:t>
            </a:r>
          </a:p>
          <a:p>
            <a:pPr marL="342900" indent="-342900">
              <a:buFont typeface="Arial"/>
              <a:buChar char="•"/>
            </a:pPr>
            <a:r>
              <a:rPr lang="en-US" sz="2800" dirty="0"/>
              <a:t>20 events were built by NET-VISA only</a:t>
            </a:r>
          </a:p>
          <a:p>
            <a:pPr marL="342900" indent="-342900">
              <a:buFont typeface="Arial"/>
              <a:buChar char="•"/>
            </a:pPr>
            <a:r>
              <a:rPr lang="en-US" sz="2800" dirty="0"/>
              <a:t>NET-VISA reduces the number </a:t>
            </a:r>
            <a:br>
              <a:rPr lang="en-US" sz="2800" dirty="0"/>
            </a:br>
            <a:r>
              <a:rPr lang="en-US" sz="2800" dirty="0"/>
              <a:t>of manually added LEB events by half</a:t>
            </a:r>
          </a:p>
          <a:p>
            <a:pPr marL="342900" indent="-342900">
              <a:buFont typeface="Arial"/>
              <a:buChar char="•"/>
            </a:pPr>
            <a:r>
              <a:rPr lang="en-US" sz="2800" dirty="0"/>
              <a:t>NET-VISA builds significantly more GT events than SEL3</a:t>
            </a:r>
          </a:p>
        </p:txBody>
      </p:sp>
    </p:spTree>
    <p:extLst>
      <p:ext uri="{BB962C8B-B14F-4D97-AF65-F5344CB8AC3E}">
        <p14:creationId xmlns:p14="http://schemas.microsoft.com/office/powerpoint/2010/main" val="3771840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7557</TotalTime>
  <Words>1007</Words>
  <Application>Microsoft Macintosh PowerPoint</Application>
  <PresentationFormat>On-screen Show (16:9)</PresentationFormat>
  <Paragraphs>172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ヒラギノ角ゴ ProN W3</vt:lpstr>
      <vt:lpstr>Arial</vt:lpstr>
      <vt:lpstr>Calibri</vt:lpstr>
      <vt:lpstr>Office Theme</vt:lpstr>
      <vt:lpstr>Evaluation of NET-VISA association and location performance using Ground Truth events and RSTT model based SSSCs </vt:lpstr>
      <vt:lpstr>Introduction</vt:lpstr>
      <vt:lpstr>Objectives</vt:lpstr>
      <vt:lpstr>Data</vt:lpstr>
      <vt:lpstr>Statistics on the 3-month run</vt:lpstr>
      <vt:lpstr>Statistics on the 3-month run</vt:lpstr>
      <vt:lpstr>Ground truth events</vt:lpstr>
      <vt:lpstr>Matching GT events NET-VISA  with and without RSTT</vt:lpstr>
      <vt:lpstr>Matching GT events: SEL3, LEB and NET-VISA</vt:lpstr>
      <vt:lpstr>Location comparisons to GT</vt:lpstr>
      <vt:lpstr>Regional stations</vt:lpstr>
      <vt:lpstr>Median deviation from GT</vt:lpstr>
      <vt:lpstr>GT relocations with iLoc</vt:lpstr>
      <vt:lpstr>GT relocations with iLoc</vt:lpstr>
      <vt:lpstr>Median deviation from GT</vt:lpstr>
      <vt:lpstr>Location comparisons: GT, SEL3, LEB, NET-VISA</vt:lpstr>
      <vt:lpstr>Conclusions: NET-VISA associations</vt:lpstr>
      <vt:lpstr>Conclusions: RSTT location performance</vt:lpstr>
      <vt:lpstr>Conclusions: NET-VISA</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RSTT location performance using NetVisa, EvLoc and iLoc</dc:title>
  <dc:creator>Istvan Bondar</dc:creator>
  <cp:lastModifiedBy>Microsoft Office User</cp:lastModifiedBy>
  <cp:revision>195</cp:revision>
  <dcterms:created xsi:type="dcterms:W3CDTF">2016-01-25T10:29:41Z</dcterms:created>
  <dcterms:modified xsi:type="dcterms:W3CDTF">2018-04-05T11:08:21Z</dcterms:modified>
</cp:coreProperties>
</file>