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6" r:id="rId1"/>
  </p:sldMasterIdLst>
  <p:notesMasterIdLst>
    <p:notesMasterId r:id="rId21"/>
  </p:notesMasterIdLst>
  <p:sldIdLst>
    <p:sldId id="256" r:id="rId2"/>
    <p:sldId id="570" r:id="rId3"/>
    <p:sldId id="571" r:id="rId4"/>
    <p:sldId id="574" r:id="rId5"/>
    <p:sldId id="482" r:id="rId6"/>
    <p:sldId id="484" r:id="rId7"/>
    <p:sldId id="486" r:id="rId8"/>
    <p:sldId id="489" r:id="rId9"/>
    <p:sldId id="577" r:id="rId10"/>
    <p:sldId id="532" r:id="rId11"/>
    <p:sldId id="551" r:id="rId12"/>
    <p:sldId id="578" r:id="rId13"/>
    <p:sldId id="559" r:id="rId14"/>
    <p:sldId id="560" r:id="rId15"/>
    <p:sldId id="552" r:id="rId16"/>
    <p:sldId id="531" r:id="rId17"/>
    <p:sldId id="575" r:id="rId18"/>
    <p:sldId id="576" r:id="rId19"/>
    <p:sldId id="579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82B"/>
    <a:srgbClr val="CC0099"/>
    <a:srgbClr val="996600"/>
    <a:srgbClr val="000000"/>
    <a:srgbClr val="FF3399"/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1459" autoAdjust="0"/>
  </p:normalViewPr>
  <p:slideViewPr>
    <p:cSldViewPr>
      <p:cViewPr>
        <p:scale>
          <a:sx n="60" d="100"/>
          <a:sy n="60" d="100"/>
        </p:scale>
        <p:origin x="-762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98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9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SEL3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accent5"/>
              </a:solidFill>
            </a:ln>
          </c:spPr>
          <c:cat>
            <c:strRef>
              <c:f>Sheet1!$A$2:$A$6</c:f>
              <c:strCache>
                <c:ptCount val="5"/>
                <c:pt idx="0">
                  <c:v>unknown</c:v>
                </c:pt>
                <c:pt idx="1">
                  <c:v>2 -- 3</c:v>
                </c:pt>
                <c:pt idx="2">
                  <c:v>3 -- 4</c:v>
                </c:pt>
                <c:pt idx="3">
                  <c:v>4 --</c:v>
                </c:pt>
                <c:pt idx="4">
                  <c:v>all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35.100000000000009</c:v>
                </c:pt>
                <c:pt idx="1">
                  <c:v>50</c:v>
                </c:pt>
                <c:pt idx="2">
                  <c:v>33.5</c:v>
                </c:pt>
                <c:pt idx="3">
                  <c:v>13.400000000000006</c:v>
                </c:pt>
                <c:pt idx="4">
                  <c:v>30.29999999999999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NET-VISA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Sheet1!$A$2:$A$6</c:f>
              <c:strCache>
                <c:ptCount val="5"/>
                <c:pt idx="0">
                  <c:v>unknown</c:v>
                </c:pt>
                <c:pt idx="1">
                  <c:v>2 -- 3</c:v>
                </c:pt>
                <c:pt idx="2">
                  <c:v>3 -- 4</c:v>
                </c:pt>
                <c:pt idx="3">
                  <c:v>4 --</c:v>
                </c:pt>
                <c:pt idx="4">
                  <c:v>all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9.5</c:v>
                </c:pt>
                <c:pt idx="1">
                  <c:v>11.099999999999998</c:v>
                </c:pt>
                <c:pt idx="2">
                  <c:v>13.400000000000006</c:v>
                </c:pt>
                <c:pt idx="3">
                  <c:v>7.9000000000000075</c:v>
                </c:pt>
                <c:pt idx="4">
                  <c:v>11.8</c:v>
                </c:pt>
              </c:numCache>
            </c:numRef>
          </c:val>
        </c:ser>
        <c:dLbls/>
        <c:axId val="77249152"/>
        <c:axId val="77255040"/>
      </c:barChart>
      <c:catAx>
        <c:axId val="77249152"/>
        <c:scaling>
          <c:orientation val="minMax"/>
        </c:scaling>
        <c:axPos val="b"/>
        <c:tickLblPos val="nextTo"/>
        <c:crossAx val="77255040"/>
        <c:crosses val="autoZero"/>
        <c:auto val="1"/>
        <c:lblAlgn val="ctr"/>
        <c:lblOffset val="100"/>
      </c:catAx>
      <c:valAx>
        <c:axId val="77255040"/>
        <c:scaling>
          <c:orientation val="minMax"/>
        </c:scaling>
        <c:axPos val="l"/>
        <c:majorGridlines/>
        <c:numFmt formatCode="General" sourceLinked="1"/>
        <c:tickLblPos val="nextTo"/>
        <c:crossAx val="77249152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>
                <a:solidFill>
                  <a:srgbClr val="FF0000"/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>
                <a:solidFill>
                  <a:srgbClr val="0070C0"/>
                </a:solidFill>
              </a:defRPr>
            </a:pPr>
            <a:endParaRPr lang="en-US"/>
          </a:p>
        </c:txPr>
      </c:legendEntry>
      <c:layout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LEB Recall</c:v>
                </c:pt>
              </c:strCache>
            </c:strRef>
          </c:tx>
          <c:spPr>
            <a:solidFill>
              <a:srgbClr val="FFFF00"/>
            </a:solidFill>
          </c:spPr>
          <c:cat>
            <c:strRef>
              <c:f>Sheet1!$A$2:$A$6</c:f>
              <c:strCache>
                <c:ptCount val="5"/>
                <c:pt idx="0">
                  <c:v>unknown</c:v>
                </c:pt>
                <c:pt idx="1">
                  <c:v>1-2</c:v>
                </c:pt>
                <c:pt idx="2">
                  <c:v>2-2.5</c:v>
                </c:pt>
                <c:pt idx="3">
                  <c:v>2.5-3</c:v>
                </c:pt>
                <c:pt idx="4">
                  <c:v>3-4.5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0.23100000000000001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7.6999999999999999E-2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NET-VISA Recall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Sheet1!$A$2:$A$6</c:f>
              <c:strCache>
                <c:ptCount val="5"/>
                <c:pt idx="0">
                  <c:v>unknown</c:v>
                </c:pt>
                <c:pt idx="1">
                  <c:v>1-2</c:v>
                </c:pt>
                <c:pt idx="2">
                  <c:v>2-2.5</c:v>
                </c:pt>
                <c:pt idx="3">
                  <c:v>2.5-3</c:v>
                </c:pt>
                <c:pt idx="4">
                  <c:v>3-4.5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0.23100000000000001</c:v>
                </c:pt>
                <c:pt idx="1">
                  <c:v>0</c:v>
                </c:pt>
                <c:pt idx="2">
                  <c:v>4.2000000000000016E-2</c:v>
                </c:pt>
                <c:pt idx="3">
                  <c:v>0.17100000000000001</c:v>
                </c:pt>
                <c:pt idx="4">
                  <c:v>0.53800000000000003</c:v>
                </c:pt>
              </c:numCache>
            </c:numRef>
          </c:val>
        </c:ser>
        <c:dLbls/>
        <c:axId val="77207808"/>
        <c:axId val="80117760"/>
      </c:barChart>
      <c:catAx>
        <c:axId val="77207808"/>
        <c:scaling>
          <c:orientation val="minMax"/>
        </c:scaling>
        <c:axPos val="b"/>
        <c:tickLblPos val="nextTo"/>
        <c:crossAx val="80117760"/>
        <c:crosses val="autoZero"/>
        <c:auto val="1"/>
        <c:lblAlgn val="ctr"/>
        <c:lblOffset val="100"/>
      </c:catAx>
      <c:valAx>
        <c:axId val="80117760"/>
        <c:scaling>
          <c:orientation val="minMax"/>
        </c:scaling>
        <c:axPos val="l"/>
        <c:majorGridlines/>
        <c:numFmt formatCode="0.0%" sourceLinked="1"/>
        <c:tickLblPos val="nextTo"/>
        <c:crossAx val="77207808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</c:legendEntry>
      <c:layout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8F13EB0-341B-4A1F-B43F-D44AF7105FF7}" type="datetimeFigureOut">
              <a:rPr lang="en-US"/>
              <a:pPr>
                <a:defRPr/>
              </a:pPr>
              <a:t>4/24/2012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519D4DF-F5F8-4344-A281-48705A8B29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0288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4F01EE-EE83-496A-B2EB-A2AEF4B1498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0A5185-4D8F-45C9-8B3E-45AA33F2EC1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9D4DF-F5F8-4344-A281-48705A8B29E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0272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debug.py 492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</a:t>
            </a:r>
            <a:r>
              <a:rPr lang="en-US" baseline="0" dirty="0" smtClean="0"/>
              <a:t> </a:t>
            </a:r>
            <a:r>
              <a:rPr lang="en-US" dirty="0" smtClean="0"/>
              <a:t>5297214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9D4DF-F5F8-4344-A281-48705A8B29E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(Revision 212)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9D4DF-F5F8-4344-A281-48705A8B29E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= propagation +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9D4DF-F5F8-4344-A281-48705A8B29E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553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0A5185-4D8F-45C9-8B3E-45AA33F2EC1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Learned</a:t>
            </a:r>
            <a:r>
              <a:rPr lang="en-US" baseline="0" dirty="0" smtClean="0"/>
              <a:t> with historical data and mixed with a uniform distribution to allow for explosions.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9D4DF-F5F8-4344-A281-48705A8B29E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detection probability depends on the distance and magnitude (also depth, not shown for </a:t>
            </a:r>
            <a:r>
              <a:rPr lang="en-US" baseline="0" dirty="0" err="1" smtClean="0"/>
              <a:t>simpicity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In contrast, seismologists build a detection model based on histograms of detections at every point on the earth – clear tendency to </a:t>
            </a:r>
            <a:r>
              <a:rPr lang="en-US" baseline="0" dirty="0" err="1" smtClean="0"/>
              <a:t>overfit</a:t>
            </a:r>
            <a:r>
              <a:rPr lang="en-US" baseline="0" dirty="0" smtClean="0"/>
              <a:t> where there is no prior history!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9D4DF-F5F8-4344-A281-48705A8B29E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for-example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9D4DF-F5F8-4344-A281-48705A8B29E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trying to find the MAP bulletin,</a:t>
            </a:r>
            <a:r>
              <a:rPr lang="en-US" baseline="0" dirty="0" smtClean="0"/>
              <a:t> because this is what seismologists expect to see.</a:t>
            </a:r>
          </a:p>
          <a:p>
            <a:r>
              <a:rPr lang="en-US" baseline="0" dirty="0" smtClean="0"/>
              <a:t>The basic approach is a heuristic search which moves forward in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9D4DF-F5F8-4344-A281-48705A8B29E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the picture is not</a:t>
            </a:r>
            <a:r>
              <a:rPr lang="en-US" baseline="0" dirty="0" smtClean="0"/>
              <a:t> very rosy!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9D4DF-F5F8-4344-A281-48705A8B29E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Windows:  </a:t>
            </a:r>
            <a:r>
              <a:rPr lang="sv-SE" dirty="0" smtClean="0"/>
              <a:t>python debug.py 490 visa 1997</a:t>
            </a:r>
            <a:endParaRPr lang="en-US" dirty="0" smtClean="0"/>
          </a:p>
          <a:p>
            <a:r>
              <a:rPr lang="en-US" dirty="0" smtClean="0"/>
              <a:t>5297214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9D4DF-F5F8-4344-A281-48705A8B29E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EF25BB-1747-4E25-B86A-E0974A0A9DBF}" type="datetime1">
              <a:rPr lang="en-US" smtClean="0"/>
              <a:pPr>
                <a:defRPr/>
              </a:pPr>
              <a:t>4/24/2012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41262-9A7F-4F08-BCBE-E147FB0E62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294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B2A213-06BF-43BA-8B8B-5820658A56E7}" type="datetime1">
              <a:rPr lang="en-US" smtClean="0"/>
              <a:pPr>
                <a:defRPr/>
              </a:pPr>
              <a:t>4/24/2012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B81C9-B964-4233-8EFC-2CBE171DB80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82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E3773A-561F-45E4-A6E7-A2D35BCA2E9A}" type="datetime1">
              <a:rPr lang="en-US" smtClean="0"/>
              <a:pPr>
                <a:defRPr/>
              </a:pPr>
              <a:t>4/24/2012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75E4F-960E-4332-994D-6BDBE89D72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118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1"/>
            <a:ext cx="9144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4BC914-84EB-42D1-B794-22113373E99E}" type="datetime1">
              <a:rPr lang="en-US" smtClean="0"/>
              <a:pPr>
                <a:defRPr/>
              </a:pPr>
              <a:t>4/24/2012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8D44B-C49D-47E6-A2A7-92092A2F1F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502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AD994F-9350-451C-A70F-1E102A9A8E78}" type="datetime1">
              <a:rPr lang="en-US" smtClean="0"/>
              <a:pPr>
                <a:defRPr/>
              </a:pPr>
              <a:t>4/24/2012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69B43-3006-4F6C-8FF7-0BDB75FE8C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191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41028-A884-4808-80A1-4E9033B7AF1F}" type="datetime1">
              <a:rPr lang="en-US" smtClean="0"/>
              <a:pPr>
                <a:defRPr/>
              </a:pPr>
              <a:t>4/24/2012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AEC33-41C6-47E7-A96F-5735F12473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580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DCE990-D7D8-4B1F-A1CA-9AEFA447D079}" type="datetime1">
              <a:rPr lang="en-US" smtClean="0"/>
              <a:pPr>
                <a:defRPr/>
              </a:pPr>
              <a:t>4/24/2012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DD1901-2C90-400E-9B36-71C67113E7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044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24077-5E18-4C49-AA84-91F33578D9B7}" type="datetime1">
              <a:rPr lang="en-US" smtClean="0"/>
              <a:pPr>
                <a:defRPr/>
              </a:pPr>
              <a:t>4/24/2012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DAB70-7AD2-442D-9B3D-2E244B6405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899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ECC88D-6692-40A0-AAEB-B500736AFFE0}" type="datetime1">
              <a:rPr lang="en-US" smtClean="0"/>
              <a:pPr>
                <a:defRPr/>
              </a:pPr>
              <a:t>4/24/2012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375E8-F676-4195-A58D-2D5831E271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731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B7E867-AB0E-4C98-8702-00D1AE95AFB9}" type="datetime1">
              <a:rPr lang="en-US" smtClean="0"/>
              <a:pPr>
                <a:defRPr/>
              </a:pPr>
              <a:t>4/24/2012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5E927F-3DFA-4EB6-9A36-03F4B7BAA06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937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7FBEC6-F18A-4F79-8579-7761EF64A26B}" type="datetime1">
              <a:rPr lang="en-US" smtClean="0"/>
              <a:pPr>
                <a:defRPr/>
              </a:pPr>
              <a:t>4/24/2012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090E4-3677-47F9-B3F4-0CD5905E2B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309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18EE3BF-3D41-4D1E-8B68-C2F74CF3DF07}" type="datetime1">
              <a:rPr lang="en-US" smtClean="0"/>
              <a:pPr>
                <a:defRPr/>
              </a:pPr>
              <a:t>4/24/2012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5EBF31-8E4C-4D17-90EB-61306B192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432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90600"/>
            <a:ext cx="8915400" cy="1470025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model of seismic coda arrivals to suppress spurious events.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927752"/>
            <a:ext cx="7854950" cy="2209800"/>
          </a:xfrm>
        </p:spPr>
        <p:txBody>
          <a:bodyPr>
            <a:normAutofit fontScale="62500" lnSpcReduction="20000"/>
          </a:bodyPr>
          <a:lstStyle/>
          <a:p>
            <a:pPr marR="0" algn="ctr">
              <a:lnSpc>
                <a:spcPct val="90000"/>
              </a:lnSpc>
            </a:pPr>
            <a:r>
              <a:rPr lang="en-US" sz="4800" u="sng" dirty="0" smtClean="0"/>
              <a:t>Nimar Arora</a:t>
            </a:r>
          </a:p>
          <a:p>
            <a:pPr marR="0" algn="ctr">
              <a:lnSpc>
                <a:spcPct val="90000"/>
              </a:lnSpc>
            </a:pPr>
            <a:r>
              <a:rPr lang="en-US" sz="4400" dirty="0" smtClean="0"/>
              <a:t>Stuart Russell     </a:t>
            </a:r>
          </a:p>
          <a:p>
            <a:pPr marR="0" algn="ctr">
              <a:lnSpc>
                <a:spcPct val="90000"/>
              </a:lnSpc>
            </a:pPr>
            <a:r>
              <a:rPr lang="en-US" i="1" dirty="0" smtClean="0"/>
              <a:t>UC, Berkeley</a:t>
            </a:r>
          </a:p>
          <a:p>
            <a:pPr marR="0" algn="ctr">
              <a:lnSpc>
                <a:spcPct val="90000"/>
              </a:lnSpc>
            </a:pPr>
            <a:endParaRPr lang="en-US" sz="3000" i="1" dirty="0"/>
          </a:p>
          <a:p>
            <a:pPr marR="0" algn="ctr">
              <a:lnSpc>
                <a:spcPct val="90000"/>
              </a:lnSpc>
            </a:pPr>
            <a:r>
              <a:rPr lang="en-US" sz="3000" i="1" dirty="0" smtClean="0"/>
              <a:t>EGU – 2012-6763</a:t>
            </a:r>
          </a:p>
          <a:p>
            <a:pPr marR="0" algn="ctr">
              <a:lnSpc>
                <a:spcPct val="90000"/>
              </a:lnSpc>
            </a:pPr>
            <a:r>
              <a:rPr lang="en-US" sz="3000" i="1" dirty="0" smtClean="0"/>
              <a:t>SM3.1-AS4.20</a:t>
            </a:r>
          </a:p>
          <a:p>
            <a:pPr marR="0" algn="ctr">
              <a:lnSpc>
                <a:spcPct val="90000"/>
              </a:lnSpc>
            </a:pPr>
            <a:r>
              <a:rPr lang="en-US" sz="3000" i="1" dirty="0" smtClean="0"/>
              <a:t>April 24, 2011</a:t>
            </a:r>
          </a:p>
          <a:p>
            <a:pPr marR="0" algn="l">
              <a:lnSpc>
                <a:spcPct val="90000"/>
              </a:lnSpc>
            </a:pPr>
            <a:endParaRPr lang="en-US" sz="2400" dirty="0" smtClean="0"/>
          </a:p>
          <a:p>
            <a:pPr marR="0" algn="l">
              <a:lnSpc>
                <a:spcPct val="90000"/>
              </a:lnSpc>
            </a:pPr>
            <a:endParaRPr lang="en-US" sz="16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590800"/>
            <a:ext cx="8915400" cy="708025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97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50" y="5791200"/>
            <a:ext cx="4705350" cy="73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76800"/>
            <a:ext cx="1981200" cy="169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29000" y="64886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Acknowledgements: Heidi Anderson </a:t>
            </a:r>
            <a:r>
              <a:rPr lang="en-US" dirty="0" err="1" smtClean="0"/>
              <a:t>Kuzma</a:t>
            </a:r>
            <a:r>
              <a:rPr lang="en-US" dirty="0" smtClean="0"/>
              <a:t>, Tony Dear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oda arrivals</a:t>
            </a:r>
            <a:endParaRPr lang="en-US" dirty="0"/>
          </a:p>
        </p:txBody>
      </p:sp>
      <p:pic>
        <p:nvPicPr>
          <p:cNvPr id="4" name="Content Placeholder 3" descr="ASAR-1104035900-600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b="48667"/>
          <a:stretch/>
        </p:blipFill>
        <p:spPr>
          <a:xfrm>
            <a:off x="190264" y="2092640"/>
            <a:ext cx="8761266" cy="3393760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8D44B-C49D-47E6-A2A7-92092A2F1F2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14600" y="4928635"/>
            <a:ext cx="0" cy="914400"/>
          </a:xfrm>
          <a:prstGeom prst="straightConnector1">
            <a:avLst/>
          </a:prstGeom>
          <a:ln w="57150" cmpd="sng">
            <a:solidFill>
              <a:srgbClr val="28A8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62200" y="5848290"/>
            <a:ext cx="1925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28A82B"/>
                </a:solidFill>
              </a:rPr>
              <a:t>Direct Arrivals</a:t>
            </a:r>
            <a:endParaRPr lang="en-US" sz="2000" b="1" dirty="0">
              <a:solidFill>
                <a:srgbClr val="28A82B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71800" y="1752600"/>
            <a:ext cx="0" cy="16002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848600" y="1827486"/>
            <a:ext cx="0" cy="190631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467600" y="4267200"/>
            <a:ext cx="0" cy="1781145"/>
          </a:xfrm>
          <a:prstGeom prst="straightConnector1">
            <a:avLst/>
          </a:prstGeom>
          <a:ln w="57150" cmpd="sng">
            <a:solidFill>
              <a:srgbClr val="28A8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733800" y="1827486"/>
            <a:ext cx="1905000" cy="76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86287" y="1371600"/>
            <a:ext cx="257631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Coda Arrivals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16840" y="1752600"/>
            <a:ext cx="0" cy="16002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NET-VISA finds shadow events from the coda arrivals.</a:t>
            </a:r>
            <a:endParaRPr lang="en-US" dirty="0"/>
          </a:p>
        </p:txBody>
      </p:sp>
      <p:pic>
        <p:nvPicPr>
          <p:cNvPr id="5" name="Picture 4" descr="run-490-visa-199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5828" y="1181655"/>
            <a:ext cx="6360242" cy="5676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966" y="2642562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real event,</a:t>
            </a:r>
          </a:p>
          <a:p>
            <a:endParaRPr lang="en-US" dirty="0"/>
          </a:p>
          <a:p>
            <a:r>
              <a:rPr lang="en-US" dirty="0" smtClean="0"/>
              <a:t>4 shadow events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990600"/>
          </a:xfrm>
          <a:noFill/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 coda model was introduced to NET-VISA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2133600" cy="365125"/>
          </a:xfrm>
          <a:noFill/>
        </p:spPr>
        <p:txBody>
          <a:bodyPr/>
          <a:lstStyle/>
          <a:p>
            <a:fld id="{DC91D0FA-C5CA-437E-8F31-068B179ECB7C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703542" y="994059"/>
            <a:ext cx="2011458" cy="59026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Events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03542" y="1813209"/>
            <a:ext cx="2011458" cy="9906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Seismic Wave Propagation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38200" y="4936169"/>
            <a:ext cx="1752600" cy="9906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Waveforms at seismometers</a:t>
            </a:r>
          </a:p>
        </p:txBody>
      </p: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4709271" y="1584325"/>
            <a:ext cx="0" cy="228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22567" y="2842193"/>
            <a:ext cx="0" cy="945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700580" y="3787585"/>
            <a:ext cx="2014420" cy="9906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Arrivals</a:t>
            </a:r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2590801" y="4778186"/>
            <a:ext cx="2118470" cy="653284"/>
          </a:xfrm>
          <a:custGeom>
            <a:avLst/>
            <a:gdLst>
              <a:gd name="connsiteX0" fmla="*/ 0 w 1496291"/>
              <a:gd name="connsiteY0" fmla="*/ 581891 h 581891"/>
              <a:gd name="connsiteX1" fmla="*/ 1177637 w 1496291"/>
              <a:gd name="connsiteY1" fmla="*/ 526473 h 581891"/>
              <a:gd name="connsiteX2" fmla="*/ 1496291 w 1496291"/>
              <a:gd name="connsiteY2" fmla="*/ 0 h 5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1" h="581891">
                <a:moveTo>
                  <a:pt x="0" y="581891"/>
                </a:moveTo>
                <a:lnTo>
                  <a:pt x="1177637" y="526473"/>
                </a:lnTo>
                <a:cubicBezTo>
                  <a:pt x="1427019" y="429491"/>
                  <a:pt x="1461655" y="214745"/>
                  <a:pt x="1496291" y="0"/>
                </a:cubicBezTo>
              </a:path>
            </a:pathLst>
          </a:custGeom>
          <a:ln>
            <a:solidFill>
              <a:srgbClr val="FFC000"/>
            </a:solidFill>
            <a:prstDash val="dash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26459" y="3299109"/>
            <a:ext cx="1752600" cy="9906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Station Noise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3"/>
            <a:endCxn id="13" idx="1"/>
          </p:cNvCxnSpPr>
          <p:nvPr/>
        </p:nvCxnSpPr>
        <p:spPr>
          <a:xfrm>
            <a:off x="2479059" y="3794409"/>
            <a:ext cx="1221521" cy="488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700580" y="3032267"/>
            <a:ext cx="1219200" cy="4953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Detected?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220001" y="3527567"/>
            <a:ext cx="0" cy="260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0"/>
          </p:cNvCxnSpPr>
          <p:nvPr/>
        </p:nvCxnSpPr>
        <p:spPr>
          <a:xfrm>
            <a:off x="4310180" y="2803809"/>
            <a:ext cx="0" cy="22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3"/>
            <a:endCxn id="19" idx="1"/>
          </p:cNvCxnSpPr>
          <p:nvPr/>
        </p:nvCxnSpPr>
        <p:spPr>
          <a:xfrm flipV="1">
            <a:off x="2479059" y="3279917"/>
            <a:ext cx="1221521" cy="514492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90" name="Curved Connector 7189"/>
          <p:cNvCxnSpPr>
            <a:stCxn id="13" idx="3"/>
          </p:cNvCxnSpPr>
          <p:nvPr/>
        </p:nvCxnSpPr>
        <p:spPr>
          <a:xfrm flipV="1">
            <a:off x="5715000" y="2651125"/>
            <a:ext cx="957380" cy="1631760"/>
          </a:xfrm>
          <a:prstGeom prst="curvedConnector2">
            <a:avLst/>
          </a:prstGeom>
          <a:ln w="38100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endCxn id="5" idx="3"/>
          </p:cNvCxnSpPr>
          <p:nvPr/>
        </p:nvCxnSpPr>
        <p:spPr>
          <a:xfrm rot="16200000" flipV="1">
            <a:off x="5512724" y="1491469"/>
            <a:ext cx="1361933" cy="957380"/>
          </a:xfrm>
          <a:prstGeom prst="curvedConnector2">
            <a:avLst/>
          </a:prstGeom>
          <a:ln w="38100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>
            <a:endCxn id="13" idx="3"/>
          </p:cNvCxnSpPr>
          <p:nvPr/>
        </p:nvCxnSpPr>
        <p:spPr>
          <a:xfrm rot="5400000" flipH="1" flipV="1">
            <a:off x="5353050" y="4416235"/>
            <a:ext cx="495300" cy="228600"/>
          </a:xfrm>
          <a:prstGeom prst="curvedConnector4">
            <a:avLst>
              <a:gd name="adj1" fmla="val -228117"/>
              <a:gd name="adj2" fmla="val 537931"/>
            </a:avLst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3" name="TextBox 7172"/>
          <p:cNvSpPr txBox="1"/>
          <p:nvPr/>
        </p:nvSpPr>
        <p:spPr>
          <a:xfrm>
            <a:off x="6400800" y="425132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Coda Model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33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Coda Model I: Probability of coda arrivals depends on prior arrival’s amplitude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8D44B-C49D-47E6-A2A7-92092A2F1F2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-25407" y="2614136"/>
            <a:ext cx="4404279" cy="2716296"/>
            <a:chOff x="-25407" y="1688068"/>
            <a:chExt cx="4404279" cy="2716296"/>
          </a:xfrm>
        </p:grpSpPr>
        <p:pic>
          <p:nvPicPr>
            <p:cNvPr id="5" name="Picture 4" descr="ProbCodaGivenPhaseLogAmp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5407" y="1828800"/>
              <a:ext cx="4292607" cy="2575564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52400" y="1688068"/>
              <a:ext cx="42264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Coda occurs after direct arrival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2400" y="2667000"/>
              <a:ext cx="15240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09600" y="5193268"/>
            <a:ext cx="312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Log(amp)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202668" y="2221468"/>
            <a:ext cx="4519604" cy="3341132"/>
            <a:chOff x="4202668" y="1295400"/>
            <a:chExt cx="4519604" cy="3341132"/>
          </a:xfrm>
        </p:grpSpPr>
        <p:pic>
          <p:nvPicPr>
            <p:cNvPr id="6" name="Picture 5" descr="ProbCodaGivenCodaLogAmp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8872" y="1828800"/>
              <a:ext cx="4343400" cy="260604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181600" y="1688068"/>
              <a:ext cx="3124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After coda arrival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2825234" y="2672834"/>
              <a:ext cx="3124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Probability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14019" y="2667000"/>
              <a:ext cx="15240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29200" y="4267200"/>
              <a:ext cx="3124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Log(amp)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71700" y="121027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Detector finds arrivals based on ratio of Short Term Average Energy to Long Term Average Energy (STA/LTA)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22612" y="3352800"/>
            <a:ext cx="136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Sweet Spot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69424" y="4154269"/>
            <a:ext cx="136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Sweet Spot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57496" y="5389834"/>
            <a:ext cx="136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Many codas for large events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039884" y="4648200"/>
            <a:ext cx="0" cy="68223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Coda Model II: Can recognize a coda arrival because its attributes are highly correlated with direct arrival’s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8D44B-C49D-47E6-A2A7-92092A2F1F2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 descr="PhaseCodaAzimut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0405" y="2209800"/>
            <a:ext cx="7239001" cy="4343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7606" y="2221468"/>
            <a:ext cx="6781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Coda arrival azimuth relative to direct arrival’s azimuth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results with coda added to the model</a:t>
            </a:r>
            <a:endParaRPr lang="en-US" dirty="0"/>
          </a:p>
        </p:txBody>
      </p:sp>
      <p:pic>
        <p:nvPicPr>
          <p:cNvPr id="4" name="Picture 3" descr="run-490-visa-199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476" y="1974645"/>
            <a:ext cx="4191000" cy="3740355"/>
          </a:xfrm>
          <a:prstGeom prst="rect">
            <a:avLst/>
          </a:prstGeom>
        </p:spPr>
      </p:pic>
      <p:pic>
        <p:nvPicPr>
          <p:cNvPr id="5" name="Picture 4" descr="run-492-leb-529721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34831" y="1898445"/>
            <a:ext cx="4251969" cy="3794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2568" y="1715869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Before:</a:t>
            </a:r>
            <a:r>
              <a:rPr lang="en-US" dirty="0" smtClean="0"/>
              <a:t> NET-VISA produced </a:t>
            </a:r>
            <a:r>
              <a:rPr lang="en-US" dirty="0" smtClean="0"/>
              <a:t>5 </a:t>
            </a:r>
            <a:r>
              <a:rPr lang="en-US" dirty="0" smtClean="0"/>
              <a:t>events.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1639669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After:</a:t>
            </a:r>
            <a:r>
              <a:rPr lang="en-US" dirty="0" smtClean="0"/>
              <a:t> Only one event is produced from same sequence of arrivals.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5756428"/>
            <a:ext cx="228600" cy="209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5676626"/>
            <a:ext cx="215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NET-VISA events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2565" y="6141345"/>
            <a:ext cx="262669" cy="278642"/>
            <a:chOff x="4495800" y="6045958"/>
            <a:chExt cx="262669" cy="278642"/>
          </a:xfrm>
        </p:grpSpPr>
        <p:sp>
          <p:nvSpPr>
            <p:cNvPr id="9" name="Oval 8"/>
            <p:cNvSpPr/>
            <p:nvPr/>
          </p:nvSpPr>
          <p:spPr>
            <a:xfrm>
              <a:off x="4495800" y="6045958"/>
              <a:ext cx="262669" cy="27864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4550934" y="6115618"/>
              <a:ext cx="152400" cy="139321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90600" y="6096000"/>
            <a:ext cx="215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LEB event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NET-VISA performance before and after coda model</a:t>
            </a:r>
            <a:endParaRPr lang="en-US" sz="3200" dirty="0"/>
          </a:p>
        </p:txBody>
      </p:sp>
      <p:pic>
        <p:nvPicPr>
          <p:cNvPr id="4" name="Content Placeholder 3" descr="run-474-no-cod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762000"/>
            <a:ext cx="6034617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8D44B-C49D-47E6-A2A7-92092A2F1F2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29168" y="2145268"/>
            <a:ext cx="109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Before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76600" y="2362200"/>
            <a:ext cx="457200" cy="381000"/>
          </a:xfrm>
          <a:prstGeom prst="straightConnector1">
            <a:avLst/>
          </a:prstGeom>
          <a:ln w="57150">
            <a:solidFill>
              <a:srgbClr val="28A8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05200" y="1307068"/>
            <a:ext cx="109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After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57279" y="1438400"/>
            <a:ext cx="191243" cy="55187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62047" y="1944985"/>
            <a:ext cx="109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SEL3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806227" y="2314317"/>
            <a:ext cx="101717" cy="65748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6000" y="5029200"/>
            <a:ext cx="480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% of events that were found that were true.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108467" y="2787133"/>
            <a:ext cx="3962400" cy="369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% of true events that were found 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410200" y="2609131"/>
            <a:ext cx="838200" cy="772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895027" y="1261142"/>
            <a:ext cx="2039173" cy="1053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2704671">
            <a:off x="5071096" y="2433065"/>
            <a:ext cx="2013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Threshold for declaring an event has been found 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4400" y="55626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Coda model significantly reduces the number of false events produced by NET-VISA while continuing to find 90% of true events. Both implementations outperform SEL3.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Percentage of Missed Events by Event Magnitude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88457452"/>
              </p:ext>
            </p:extLst>
          </p:nvPr>
        </p:nvGraphicFramePr>
        <p:xfrm>
          <a:off x="522910" y="838200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8D44B-C49D-47E6-A2A7-92092A2F1F2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752600"/>
            <a:ext cx="492443" cy="234294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/>
              <a:t>Percentage </a:t>
            </a:r>
            <a:r>
              <a:rPr lang="en-US" sz="2000" b="1" i="1" dirty="0" smtClean="0"/>
              <a:t>Missed</a:t>
            </a:r>
            <a:endParaRPr lang="en-US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5181600"/>
            <a:ext cx="272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Body-wave magnitude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7912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SEL3 misses 30% of LEB events.   NET-VISA with coda model misses 12% overall and 5x improvement in detection of small events (that took place close enough to network stations to be detected).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15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on Continental 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0085400"/>
              </p:ext>
            </p:extLst>
          </p:nvPr>
        </p:nvGraphicFramePr>
        <p:xfrm>
          <a:off x="457200" y="762000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71800" y="526946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Magnitude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7912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LEB is missing more than 90% events in the continental USA listed in NEIC (IRIS).  NET-VISA finds half of them.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12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coda model to NET-VISA significantly improves performance.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Factor of 3 improvement over SEL3</a:t>
            </a:r>
          </a:p>
          <a:p>
            <a:pPr lvl="1"/>
            <a:r>
              <a:rPr lang="en-US" dirty="0" smtClean="0"/>
              <a:t>Order of magnitude lower detection threshold vs. LEB</a:t>
            </a:r>
          </a:p>
          <a:p>
            <a:pPr lvl="1"/>
            <a:r>
              <a:rPr lang="en-US" dirty="0" smtClean="0"/>
              <a:t>No need to prune spurious events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8D44B-C49D-47E6-A2A7-92092A2F1F2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41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NET-VISA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3733800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NET</a:t>
            </a:r>
            <a:r>
              <a:rPr lang="en-US" sz="2000" b="1" dirty="0" err="1" smtClean="0">
                <a:solidFill>
                  <a:schemeClr val="tx2"/>
                </a:solidFill>
              </a:rPr>
              <a:t>work</a:t>
            </a:r>
            <a:r>
              <a:rPr lang="en-US" sz="2000" b="1" dirty="0" smtClean="0">
                <a:solidFill>
                  <a:schemeClr val="tx2"/>
                </a:solidFill>
              </a:rPr>
              <a:t> Processing – </a:t>
            </a:r>
            <a:r>
              <a:rPr lang="en-US" sz="2000" b="1" dirty="0" smtClean="0">
                <a:solidFill>
                  <a:srgbClr val="FF0000"/>
                </a:solidFill>
              </a:rPr>
              <a:t>V</a:t>
            </a:r>
            <a:r>
              <a:rPr lang="en-US" sz="2000" b="1" dirty="0" smtClean="0">
                <a:solidFill>
                  <a:schemeClr val="tx2"/>
                </a:solidFill>
              </a:rPr>
              <a:t>ertically </a:t>
            </a:r>
            <a:r>
              <a:rPr lang="en-US" sz="2000" b="1" dirty="0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chemeClr val="tx2"/>
                </a:solidFill>
              </a:rPr>
              <a:t>ntegrated </a:t>
            </a:r>
            <a:r>
              <a:rPr lang="en-US" sz="2000" b="1" dirty="0" smtClean="0">
                <a:solidFill>
                  <a:srgbClr val="FF0000"/>
                </a:solidFill>
              </a:rPr>
              <a:t>S</a:t>
            </a:r>
            <a:r>
              <a:rPr lang="en-US" sz="2000" b="1" dirty="0" smtClean="0">
                <a:solidFill>
                  <a:schemeClr val="tx2"/>
                </a:solidFill>
              </a:rPr>
              <a:t>eismic </a:t>
            </a:r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r>
              <a:rPr lang="en-US" sz="2000" b="1" dirty="0" smtClean="0">
                <a:solidFill>
                  <a:schemeClr val="tx2"/>
                </a:solidFill>
              </a:rPr>
              <a:t>nalysis</a:t>
            </a:r>
          </a:p>
          <a:p>
            <a:pPr marL="0" indent="0">
              <a:buNone/>
            </a:pPr>
            <a:endParaRPr lang="en-US" sz="2000" b="1" dirty="0" smtClean="0">
              <a:solidFill>
                <a:schemeClr val="tx2"/>
              </a:solidFill>
            </a:endParaRPr>
          </a:p>
          <a:p>
            <a:pPr lvl="1"/>
            <a:r>
              <a:rPr lang="en-US" sz="1800" b="1" dirty="0" smtClean="0">
                <a:solidFill>
                  <a:srgbClr val="C00000"/>
                </a:solidFill>
                <a:latin typeface="+mj-lt"/>
              </a:rPr>
              <a:t>NET-VISA automatically analyzes </a:t>
            </a:r>
            <a:r>
              <a:rPr lang="en-US" sz="1800" b="1" dirty="0">
                <a:solidFill>
                  <a:srgbClr val="C00000"/>
                </a:solidFill>
                <a:latin typeface="+mj-lt"/>
              </a:rPr>
              <a:t>arrivals </a:t>
            </a:r>
            <a:r>
              <a:rPr lang="en-US" sz="1800" b="1" dirty="0" smtClean="0">
                <a:solidFill>
                  <a:srgbClr val="C00000"/>
                </a:solidFill>
                <a:latin typeface="+mj-lt"/>
              </a:rPr>
              <a:t>from the </a:t>
            </a:r>
            <a:r>
              <a:rPr lang="en-US" sz="1800" b="1" dirty="0">
                <a:solidFill>
                  <a:srgbClr val="C00000"/>
                </a:solidFill>
                <a:latin typeface="+mj-lt"/>
              </a:rPr>
              <a:t>International Monitoring  System (IMS) of the Comprehensive Test Ban Treaty Organization (CTBTO) </a:t>
            </a:r>
            <a:endParaRPr lang="en-US" sz="1800" b="1" dirty="0" smtClean="0">
              <a:solidFill>
                <a:srgbClr val="C00000"/>
              </a:solidFill>
              <a:latin typeface="+mj-lt"/>
            </a:endParaRPr>
          </a:p>
          <a:p>
            <a:pPr lvl="1"/>
            <a:endParaRPr lang="en-US" sz="1800" b="1" dirty="0" smtClean="0">
              <a:solidFill>
                <a:srgbClr val="C00000"/>
              </a:solidFill>
              <a:latin typeface="+mj-lt"/>
            </a:endParaRPr>
          </a:p>
          <a:p>
            <a:pPr lvl="1"/>
            <a:r>
              <a:rPr lang="en-US" sz="1800" b="1" dirty="0" smtClean="0">
                <a:solidFill>
                  <a:srgbClr val="C00000"/>
                </a:solidFill>
                <a:latin typeface="+mj-lt"/>
              </a:rPr>
              <a:t>It is designed to identify and locate seismic events using the time, magnitude, azimuth and slowness of pre-computed arrivals</a:t>
            </a:r>
          </a:p>
          <a:p>
            <a:pPr marL="393192" lvl="1" indent="0">
              <a:buNone/>
            </a:pPr>
            <a:endParaRPr lang="en-US" sz="1800" b="1" dirty="0" smtClean="0">
              <a:solidFill>
                <a:srgbClr val="C00000"/>
              </a:solidFill>
              <a:latin typeface="+mj-lt"/>
            </a:endParaRPr>
          </a:p>
          <a:p>
            <a:pPr lvl="1"/>
            <a:r>
              <a:rPr lang="en-US" sz="1800" b="1" dirty="0" smtClean="0">
                <a:solidFill>
                  <a:srgbClr val="C00000"/>
                </a:solidFill>
                <a:latin typeface="+mj-lt"/>
              </a:rPr>
              <a:t>NET-VISA operates by probabilistic inference, applied to a decomposable physics-based model in which empirical uncertainty is made explicit</a:t>
            </a:r>
          </a:p>
          <a:p>
            <a:pPr lvl="1"/>
            <a:endParaRPr lang="en-US" sz="1800" b="1" dirty="0" smtClean="0">
              <a:solidFill>
                <a:srgbClr val="C00000"/>
              </a:solidFill>
            </a:endParaRPr>
          </a:p>
          <a:p>
            <a:pPr marL="393192" lvl="1" indent="0" algn="ctr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+mj-lt"/>
              </a:rPr>
              <a:t>P(Events | Arrivals)  </a:t>
            </a:r>
            <a:r>
              <a:rPr lang="el-GR" sz="2600" b="1" dirty="0" smtClean="0">
                <a:solidFill>
                  <a:schemeClr val="tx2"/>
                </a:solidFill>
                <a:latin typeface="+mj-lt"/>
              </a:rPr>
              <a:t>α</a:t>
            </a:r>
            <a:r>
              <a:rPr lang="en-US" sz="2600" b="1" dirty="0" smtClean="0">
                <a:solidFill>
                  <a:schemeClr val="tx2"/>
                </a:solidFill>
                <a:latin typeface="+mj-lt"/>
              </a:rPr>
              <a:t>  P(Arrivals | Events) *P(Events)</a:t>
            </a:r>
            <a:endParaRPr lang="en-US" sz="26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8D44B-C49D-47E6-A2A7-92092A2F1F2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629400" y="4953000"/>
            <a:ext cx="1676400" cy="609600"/>
          </a:xfrm>
          <a:prstGeom prst="wedgeRectCallout">
            <a:avLst>
              <a:gd name="adj1" fmla="val 15801"/>
              <a:gd name="adj2" fmla="val -98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1219200" y="4953000"/>
            <a:ext cx="1676400" cy="609600"/>
          </a:xfrm>
          <a:prstGeom prst="wedgeRectCallout">
            <a:avLst>
              <a:gd name="adj1" fmla="val 27199"/>
              <a:gd name="adj2" fmla="val -94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Bulletin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4343400" y="4953000"/>
            <a:ext cx="1676400" cy="609600"/>
          </a:xfrm>
          <a:prstGeom prst="wedgeRectCallout">
            <a:avLst>
              <a:gd name="adj1" fmla="val 29641"/>
              <a:gd name="adj2" fmla="val -103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47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1"/>
            <a:ext cx="9144000" cy="2133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Background: NET-VISA baseline</a:t>
            </a:r>
          </a:p>
          <a:p>
            <a:r>
              <a:rPr lang="en-US" dirty="0" smtClean="0"/>
              <a:t>Coda arrivals</a:t>
            </a:r>
          </a:p>
          <a:p>
            <a:pPr lvl="1"/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Refined model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8D44B-C49D-47E6-A2A7-92092A2F1F2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3352800"/>
            <a:ext cx="4183387" cy="2540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5813" y="3402770"/>
            <a:ext cx="4183387" cy="25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50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76200"/>
            <a:ext cx="8686800" cy="990600"/>
          </a:xfrm>
          <a:noFill/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NET-VISA</a:t>
            </a:r>
            <a:r>
              <a:rPr lang="en-US" dirty="0"/>
              <a:t> </a:t>
            </a:r>
            <a:r>
              <a:rPr lang="en-US" dirty="0" smtClean="0"/>
              <a:t>model components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91D0FA-C5CA-437E-8F31-068B179ECB7C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703542" y="857534"/>
            <a:ext cx="2011458" cy="59026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Events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03542" y="1676684"/>
            <a:ext cx="2011458" cy="9906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Seismic Wave Propagation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38200" y="4799644"/>
            <a:ext cx="1752600" cy="9906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Waveforms at seismometers</a:t>
            </a:r>
          </a:p>
        </p:txBody>
      </p: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4709271" y="1447800"/>
            <a:ext cx="0" cy="228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22567" y="2705668"/>
            <a:ext cx="0" cy="945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76" name="TextBox 11"/>
          <p:cNvSpPr txBox="1">
            <a:spLocks noChangeArrowheads="1"/>
          </p:cNvSpPr>
          <p:nvPr/>
        </p:nvSpPr>
        <p:spPr bwMode="auto">
          <a:xfrm>
            <a:off x="6997831" y="2171984"/>
            <a:ext cx="15680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  <a:latin typeface="Constantia" pitchFamily="18" charset="0"/>
              </a:rPr>
              <a:t>NET-VISA</a:t>
            </a:r>
          </a:p>
          <a:p>
            <a:r>
              <a:rPr lang="en-US" sz="2400" dirty="0" smtClean="0">
                <a:solidFill>
                  <a:srgbClr val="FFC000"/>
                </a:solidFill>
                <a:latin typeface="Constantia" pitchFamily="18" charset="0"/>
              </a:rPr>
              <a:t>Inference</a:t>
            </a:r>
            <a:endParaRPr lang="en-US" sz="2000" dirty="0">
              <a:solidFill>
                <a:srgbClr val="FFC000"/>
              </a:solidFill>
              <a:latin typeface="Constanti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00580" y="3651060"/>
            <a:ext cx="2014420" cy="9906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Arrivals</a:t>
            </a:r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2590801" y="4641661"/>
            <a:ext cx="2118470" cy="653284"/>
          </a:xfrm>
          <a:custGeom>
            <a:avLst/>
            <a:gdLst>
              <a:gd name="connsiteX0" fmla="*/ 0 w 1496291"/>
              <a:gd name="connsiteY0" fmla="*/ 581891 h 581891"/>
              <a:gd name="connsiteX1" fmla="*/ 1177637 w 1496291"/>
              <a:gd name="connsiteY1" fmla="*/ 526473 h 581891"/>
              <a:gd name="connsiteX2" fmla="*/ 1496291 w 1496291"/>
              <a:gd name="connsiteY2" fmla="*/ 0 h 5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1" h="581891">
                <a:moveTo>
                  <a:pt x="0" y="581891"/>
                </a:moveTo>
                <a:lnTo>
                  <a:pt x="1177637" y="526473"/>
                </a:lnTo>
                <a:cubicBezTo>
                  <a:pt x="1427019" y="429491"/>
                  <a:pt x="1461655" y="214745"/>
                  <a:pt x="1496291" y="0"/>
                </a:cubicBezTo>
              </a:path>
            </a:pathLst>
          </a:custGeom>
          <a:ln>
            <a:solidFill>
              <a:srgbClr val="FFC000"/>
            </a:solidFill>
            <a:prstDash val="dash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183" name="TextBox 30"/>
          <p:cNvSpPr txBox="1">
            <a:spLocks noChangeArrowheads="1"/>
          </p:cNvSpPr>
          <p:nvPr/>
        </p:nvSpPr>
        <p:spPr bwMode="auto">
          <a:xfrm>
            <a:off x="3392654" y="5294944"/>
            <a:ext cx="26302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Constantia" pitchFamily="18" charset="0"/>
              </a:rPr>
              <a:t>Station </a:t>
            </a:r>
            <a:r>
              <a:rPr lang="en-US" sz="2400" dirty="0" smtClean="0">
                <a:solidFill>
                  <a:srgbClr val="FFC000"/>
                </a:solidFill>
                <a:latin typeface="Constantia" pitchFamily="18" charset="0"/>
              </a:rPr>
              <a:t>Processing</a:t>
            </a:r>
            <a:endParaRPr lang="en-US" sz="2400" dirty="0">
              <a:solidFill>
                <a:srgbClr val="FFC000"/>
              </a:solidFill>
              <a:latin typeface="Constantia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26459" y="3162584"/>
            <a:ext cx="1752600" cy="9906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Station Noise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3"/>
            <a:endCxn id="13" idx="1"/>
          </p:cNvCxnSpPr>
          <p:nvPr/>
        </p:nvCxnSpPr>
        <p:spPr>
          <a:xfrm>
            <a:off x="2479059" y="3657884"/>
            <a:ext cx="1221521" cy="488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700580" y="2895742"/>
            <a:ext cx="1219200" cy="4953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Detected?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220001" y="3391042"/>
            <a:ext cx="0" cy="260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0"/>
          </p:cNvCxnSpPr>
          <p:nvPr/>
        </p:nvCxnSpPr>
        <p:spPr>
          <a:xfrm>
            <a:off x="4310180" y="2667284"/>
            <a:ext cx="0" cy="22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3"/>
            <a:endCxn id="19" idx="1"/>
          </p:cNvCxnSpPr>
          <p:nvPr/>
        </p:nvCxnSpPr>
        <p:spPr>
          <a:xfrm flipV="1">
            <a:off x="2479059" y="3143392"/>
            <a:ext cx="1221521" cy="514492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90" name="Curved Connector 7189"/>
          <p:cNvCxnSpPr>
            <a:stCxn id="13" idx="3"/>
          </p:cNvCxnSpPr>
          <p:nvPr/>
        </p:nvCxnSpPr>
        <p:spPr>
          <a:xfrm flipV="1">
            <a:off x="5715000" y="2514600"/>
            <a:ext cx="957380" cy="1631760"/>
          </a:xfrm>
          <a:prstGeom prst="curvedConnector2">
            <a:avLst/>
          </a:prstGeom>
          <a:ln w="38100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endCxn id="5" idx="3"/>
          </p:cNvCxnSpPr>
          <p:nvPr/>
        </p:nvCxnSpPr>
        <p:spPr>
          <a:xfrm rot="16200000" flipV="1">
            <a:off x="5512724" y="1354944"/>
            <a:ext cx="1361933" cy="957380"/>
          </a:xfrm>
          <a:prstGeom prst="curvedConnector2">
            <a:avLst/>
          </a:prstGeom>
          <a:ln w="38100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433121" y="3902122"/>
            <a:ext cx="1182041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60919" y="414636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Physics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433121" y="4800781"/>
            <a:ext cx="1182041" cy="0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95866" y="5064112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Inference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6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Generative Model – Event Location</a:t>
            </a:r>
            <a:endParaRPr lang="en-US" dirty="0"/>
          </a:p>
        </p:txBody>
      </p:sp>
      <p:pic>
        <p:nvPicPr>
          <p:cNvPr id="4" name="Content Placeholder 3" descr="log_event_density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59528" y="1613753"/>
            <a:ext cx="7424943" cy="4498857"/>
          </a:xfr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91D0FA-C5CA-437E-8F31-068B179ECB7C}" type="slidenum">
              <a:rPr lang="en-US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Generative Model – Detection Probability</a:t>
            </a:r>
            <a:endParaRPr lang="en-US" dirty="0"/>
          </a:p>
        </p:txBody>
      </p:sp>
      <p:pic>
        <p:nvPicPr>
          <p:cNvPr id="4" name="Content Placeholder 3" descr="detprob_P_6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-152400" y="1676400"/>
            <a:ext cx="4971928" cy="3747314"/>
          </a:xfrm>
        </p:spPr>
      </p:pic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91D0FA-C5CA-437E-8F31-068B179ECB7C}" type="slidenum">
              <a:rPr lang="en-US"/>
              <a:pPr/>
              <a:t>6</a:t>
            </a:fld>
            <a:endParaRPr lang="en-US" dirty="0"/>
          </a:p>
        </p:txBody>
      </p:sp>
      <p:pic>
        <p:nvPicPr>
          <p:cNvPr id="5" name="Picture 4" descr="detprob_S_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76874" y="1676400"/>
            <a:ext cx="4971926" cy="374731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533400" y="5410200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phase, station 6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705600" y="54102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 phase, station 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995444"/>
            <a:ext cx="648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P(Detected) = Logistic(f(</a:t>
            </a:r>
            <a:r>
              <a:rPr lang="en-US" sz="2000" b="1" dirty="0" err="1" smtClean="0">
                <a:solidFill>
                  <a:schemeClr val="tx2"/>
                </a:solidFill>
              </a:rPr>
              <a:t>distance,magnitude,depth</a:t>
            </a:r>
            <a:r>
              <a:rPr lang="en-US" sz="2000" b="1" dirty="0" smtClean="0">
                <a:solidFill>
                  <a:schemeClr val="tx2"/>
                </a:solidFill>
              </a:rPr>
              <a:t>))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Generative Model – Arrival Time</a:t>
            </a:r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248400"/>
            <a:ext cx="762000" cy="365125"/>
          </a:xfrm>
          <a:noFill/>
        </p:spPr>
        <p:txBody>
          <a:bodyPr/>
          <a:lstStyle/>
          <a:p>
            <a:fld id="{DC91D0FA-C5CA-437E-8F31-068B179ECB7C}" type="slidenum">
              <a:rPr lang="en-US"/>
              <a:pPr/>
              <a:t>7</a:t>
            </a:fld>
            <a:endParaRPr lang="en-US" dirty="0"/>
          </a:p>
        </p:txBody>
      </p:sp>
      <p:pic>
        <p:nvPicPr>
          <p:cNvPr id="6" name="Picture 5" descr="ttime_res_P_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1371600"/>
            <a:ext cx="7086599" cy="53411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0" y="995444"/>
            <a:ext cx="8521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Arrival time = Event time + IASPEI + corrections + </a:t>
            </a:r>
            <a:r>
              <a:rPr lang="en-US" sz="2000" b="1" dirty="0" err="1" smtClean="0">
                <a:solidFill>
                  <a:schemeClr val="tx2"/>
                </a:solidFill>
              </a:rPr>
              <a:t>Laplacian</a:t>
            </a:r>
            <a:r>
              <a:rPr lang="en-US" sz="2000" b="1" dirty="0" smtClean="0">
                <a:solidFill>
                  <a:schemeClr val="tx2"/>
                </a:solidFill>
              </a:rPr>
              <a:t> residual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Overview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Max a-posteriori </a:t>
            </a:r>
            <a:r>
              <a:rPr lang="en-US" dirty="0" smtClean="0"/>
              <a:t>(MAP) seismic event bulletin</a:t>
            </a:r>
          </a:p>
          <a:p>
            <a:r>
              <a:rPr lang="en-US" dirty="0" smtClean="0"/>
              <a:t>Probability-driven search over association/phase-label/location/depth/time/magnitude</a:t>
            </a:r>
          </a:p>
          <a:p>
            <a:r>
              <a:rPr lang="en-US" dirty="0" smtClean="0"/>
              <a:t>Easily parallelizable – runs in real time on Tohoku and Sumatra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91D0FA-C5CA-437E-8F31-068B179ECB7C}" type="slidenum">
              <a:rPr lang="en-US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1"/>
            <a:ext cx="9144000" cy="2133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Background: NET-VISA baseline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Coda arrivals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Problem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Refined model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rgbClr val="C00000"/>
                </a:solidFill>
              </a:rPr>
              <a:t>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8D44B-C49D-47E6-A2A7-92092A2F1F2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35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54181</TotalTime>
  <Words>704</Words>
  <Application>Microsoft Office PowerPoint</Application>
  <PresentationFormat>On-screen Show (4:3)</PresentationFormat>
  <Paragraphs>150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A model of seismic coda arrivals to suppress spurious events.</vt:lpstr>
      <vt:lpstr>NET-VISA</vt:lpstr>
      <vt:lpstr>Outline</vt:lpstr>
      <vt:lpstr>NET-VISA model components</vt:lpstr>
      <vt:lpstr>Generative Model – Event Location</vt:lpstr>
      <vt:lpstr>Generative Model – Detection Probability</vt:lpstr>
      <vt:lpstr>Generative Model – Arrival Time</vt:lpstr>
      <vt:lpstr>Inference Overview</vt:lpstr>
      <vt:lpstr>Outline</vt:lpstr>
      <vt:lpstr>Coda arrivals</vt:lpstr>
      <vt:lpstr>NET-VISA finds shadow events from the coda arrivals.</vt:lpstr>
      <vt:lpstr>A coda model was introduced to NET-VISA</vt:lpstr>
      <vt:lpstr>Coda Model I: Probability of coda arrivals depends on prior arrival’s amplitude</vt:lpstr>
      <vt:lpstr>Coda Model II: Can recognize a coda arrival because its attributes are highly correlated with direct arrival’s attributes</vt:lpstr>
      <vt:lpstr>Example of results with coda added to the model</vt:lpstr>
      <vt:lpstr>NET-VISA performance before and after coda model</vt:lpstr>
      <vt:lpstr>Percentage of Missed Events by Event Magnitude</vt:lpstr>
      <vt:lpstr>Recall on Continental US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Nimar</dc:creator>
  <cp:lastModifiedBy>Nimar Singh Arora</cp:lastModifiedBy>
  <cp:revision>929</cp:revision>
  <dcterms:created xsi:type="dcterms:W3CDTF">2010-08-18T21:32:23Z</dcterms:created>
  <dcterms:modified xsi:type="dcterms:W3CDTF">2012-04-24T22:19:50Z</dcterms:modified>
</cp:coreProperties>
</file>