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57" r:id="rId3"/>
  </p:sldMasterIdLst>
  <p:notesMasterIdLst>
    <p:notesMasterId r:id="rId5"/>
  </p:notesMasterIdLst>
  <p:sldIdLst>
    <p:sldId id="256" r:id="rId4"/>
  </p:sldIdLst>
  <p:sldSz cx="32918400" cy="16459200"/>
  <p:notesSz cx="6858000" cy="9144000"/>
  <p:defaultTextStyle>
    <a:defPPr>
      <a:defRPr lang="en-US"/>
    </a:defPPr>
    <a:lvl1pPr marL="0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10719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21436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32155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42872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053590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464309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875027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285745" algn="l" defTabSz="2821436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" autoAdjust="0"/>
    <p:restoredTop sz="94706" autoAdjust="0"/>
  </p:normalViewPr>
  <p:slideViewPr>
    <p:cSldViewPr snapToGrid="0" snapToObjects="1" showGuides="1">
      <p:cViewPr>
        <p:scale>
          <a:sx n="80" d="100"/>
          <a:sy n="80" d="100"/>
        </p:scale>
        <p:origin x="6144" y="3672"/>
      </p:cViewPr>
      <p:guideLst>
        <p:guide orient="horz" pos="10367"/>
        <p:guide orient="horz" pos="30"/>
        <p:guide pos="205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1410719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2821436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4232155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5642872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7053590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8464309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9875027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11285745" algn="l" defTabSz="282143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835150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2712489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55998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9250086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8453" y="2712489"/>
            <a:ext cx="7856368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55998" y="316046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5998" y="7917326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785054" y="2712489"/>
            <a:ext cx="7779732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785056" y="3160469"/>
            <a:ext cx="7779730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785055" y="7229787"/>
            <a:ext cx="7779729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785055" y="7663968"/>
            <a:ext cx="7779729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785053" y="12550599"/>
            <a:ext cx="7779731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785053" y="12984781"/>
            <a:ext cx="7779731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8458453" y="3160469"/>
            <a:ext cx="7808242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6" hasCustomPrompt="1"/>
          </p:nvPr>
        </p:nvSpPr>
        <p:spPr>
          <a:xfrm>
            <a:off x="16593461" y="3160469"/>
            <a:ext cx="7815040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16626110" y="2712489"/>
            <a:ext cx="7815040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61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2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8114234" y="9405861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none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73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74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75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76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7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78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79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80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81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82" hasCustomPrompt="1"/>
          </p:nvPr>
        </p:nvSpPr>
        <p:spPr>
          <a:xfrm>
            <a:off x="-8138297" y="11088604"/>
            <a:ext cx="7825476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18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18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8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6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7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188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189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190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5" name="Picture Placeholder 13"/>
          <p:cNvSpPr>
            <a:spLocks noGrp="1"/>
          </p:cNvSpPr>
          <p:nvPr>
            <p:ph type="pic" sz="quarter" idx="191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6" name="Picture Placeholder 13"/>
          <p:cNvSpPr>
            <a:spLocks noGrp="1"/>
          </p:cNvSpPr>
          <p:nvPr>
            <p:ph type="pic" sz="quarter" idx="192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7" name="Picture Placeholder 13"/>
          <p:cNvSpPr>
            <a:spLocks noGrp="1"/>
          </p:cNvSpPr>
          <p:nvPr>
            <p:ph type="pic" sz="quarter" idx="19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8" name="Picture Placeholder 13"/>
          <p:cNvSpPr>
            <a:spLocks noGrp="1"/>
          </p:cNvSpPr>
          <p:nvPr>
            <p:ph type="pic" sz="quarter" idx="19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75611" y="1025918"/>
            <a:ext cx="24767178" cy="5982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5" name="Text Placeholder 76"/>
          <p:cNvSpPr>
            <a:spLocks noGrp="1"/>
          </p:cNvSpPr>
          <p:nvPr>
            <p:ph type="body" sz="quarter" idx="195" hasCustomPrompt="1"/>
          </p:nvPr>
        </p:nvSpPr>
        <p:spPr>
          <a:xfrm>
            <a:off x="4075611" y="1624147"/>
            <a:ext cx="2476717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96" hasCustomPrompt="1"/>
          </p:nvPr>
        </p:nvSpPr>
        <p:spPr>
          <a:xfrm>
            <a:off x="4075611" y="180134"/>
            <a:ext cx="24767178" cy="83441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8217656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2651137"/>
            <a:ext cx="6218224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INTRODUCTION/ABSTRACT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63954" y="2651137"/>
            <a:ext cx="6201965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55998" y="3094343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5998" y="7774451"/>
            <a:ext cx="6218224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353393" y="3094343"/>
            <a:ext cx="6206195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353393" y="2651137"/>
            <a:ext cx="6206195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6360438" y="2651137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6360438" y="3094343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6360438" y="7086912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6360438" y="7530117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6360438" y="12407723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REFERENCES/CONTACT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6360438" y="12850930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850340" y="3094343"/>
            <a:ext cx="6203509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6" hasCustomPrompt="1"/>
          </p:nvPr>
        </p:nvSpPr>
        <p:spPr>
          <a:xfrm>
            <a:off x="19846814" y="3094343"/>
            <a:ext cx="6206195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19846814" y="2651137"/>
            <a:ext cx="6206195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161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62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8114234" y="9372388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73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74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75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76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77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78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79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80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81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82" hasCustomPrompt="1"/>
          </p:nvPr>
        </p:nvSpPr>
        <p:spPr>
          <a:xfrm>
            <a:off x="-8138297" y="11117179"/>
            <a:ext cx="7825476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Picture Placeholder 13"/>
          <p:cNvSpPr>
            <a:spLocks noGrp="1"/>
          </p:cNvSpPr>
          <p:nvPr>
            <p:ph type="pic" sz="quarter" idx="18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8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8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2" name="Picture Placeholder 13"/>
          <p:cNvSpPr>
            <a:spLocks noGrp="1"/>
          </p:cNvSpPr>
          <p:nvPr>
            <p:ph type="pic" sz="quarter" idx="186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3" name="Picture Placeholder 13"/>
          <p:cNvSpPr>
            <a:spLocks noGrp="1"/>
          </p:cNvSpPr>
          <p:nvPr>
            <p:ph type="pic" sz="quarter" idx="187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4" name="Picture Placeholder 13"/>
          <p:cNvSpPr>
            <a:spLocks noGrp="1"/>
          </p:cNvSpPr>
          <p:nvPr>
            <p:ph type="pic" sz="quarter" idx="188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89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90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191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8" name="Picture Placeholder 13"/>
          <p:cNvSpPr>
            <a:spLocks noGrp="1"/>
          </p:cNvSpPr>
          <p:nvPr>
            <p:ph type="pic" sz="quarter" idx="192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9" name="Picture Placeholder 13"/>
          <p:cNvSpPr>
            <a:spLocks noGrp="1"/>
          </p:cNvSpPr>
          <p:nvPr>
            <p:ph type="pic" sz="quarter" idx="19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30" name="Picture Placeholder 13"/>
          <p:cNvSpPr>
            <a:spLocks noGrp="1"/>
          </p:cNvSpPr>
          <p:nvPr>
            <p:ph type="pic" sz="quarter" idx="19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55998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9250086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75611" y="1025918"/>
            <a:ext cx="24767178" cy="5982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95" hasCustomPrompt="1"/>
          </p:nvPr>
        </p:nvSpPr>
        <p:spPr>
          <a:xfrm>
            <a:off x="4075611" y="1624147"/>
            <a:ext cx="2476717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96" hasCustomPrompt="1"/>
          </p:nvPr>
        </p:nvSpPr>
        <p:spPr>
          <a:xfrm>
            <a:off x="4075611" y="180134"/>
            <a:ext cx="24767178" cy="83441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8246164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2679712"/>
            <a:ext cx="6218224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INTRODUCTION/ABSTRACT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72256" y="12431445"/>
            <a:ext cx="6201965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869301" y="3106199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5998" y="7803026"/>
            <a:ext cx="6218224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63419" y="2679712"/>
            <a:ext cx="19196981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6360438" y="2679712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6360437" y="3106199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6360437" y="7115487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6360437" y="7558625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6360437" y="12436298"/>
            <a:ext cx="6204347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 REFERENCES/CONTACT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6360437" y="12879438"/>
            <a:ext cx="6204347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358642" y="12879438"/>
            <a:ext cx="6203509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61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62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8114234" y="9343813"/>
            <a:ext cx="7825476" cy="426487"/>
          </a:xfrm>
          <a:prstGeom prst="rect">
            <a:avLst/>
          </a:prstGeom>
          <a:noFill/>
        </p:spPr>
        <p:txBody>
          <a:bodyPr wrap="square" lIns="58781" tIns="58781" rIns="58781" bIns="58781" anchor="ctr" anchorCtr="0">
            <a:spAutoFit/>
          </a:bodyPr>
          <a:lstStyle>
            <a:lvl1pPr algn="ctr">
              <a:buNone/>
              <a:defRPr sz="20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73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2" name="Text Placeholder 3"/>
          <p:cNvSpPr>
            <a:spLocks noGrp="1"/>
          </p:cNvSpPr>
          <p:nvPr>
            <p:ph type="body" sz="quarter" idx="174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3" name="Text Placeholder 3"/>
          <p:cNvSpPr>
            <a:spLocks noGrp="1"/>
          </p:cNvSpPr>
          <p:nvPr>
            <p:ph type="body" sz="quarter" idx="175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4" name="Text Placeholder 3"/>
          <p:cNvSpPr>
            <a:spLocks noGrp="1"/>
          </p:cNvSpPr>
          <p:nvPr>
            <p:ph type="body" sz="quarter" idx="176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5" name="Text Placeholder 3"/>
          <p:cNvSpPr>
            <a:spLocks noGrp="1"/>
          </p:cNvSpPr>
          <p:nvPr>
            <p:ph type="body" sz="quarter" idx="177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6" name="Text Placeholder 3"/>
          <p:cNvSpPr>
            <a:spLocks noGrp="1"/>
          </p:cNvSpPr>
          <p:nvPr>
            <p:ph type="body" sz="quarter" idx="178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7" name="Text Placeholder 3"/>
          <p:cNvSpPr>
            <a:spLocks noGrp="1"/>
          </p:cNvSpPr>
          <p:nvPr>
            <p:ph type="body" sz="quarter" idx="179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80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181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182" hasCustomPrompt="1"/>
          </p:nvPr>
        </p:nvSpPr>
        <p:spPr>
          <a:xfrm>
            <a:off x="-8112171" y="11122077"/>
            <a:ext cx="7825476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1" name="Picture Placeholder 13"/>
          <p:cNvSpPr>
            <a:spLocks noGrp="1"/>
          </p:cNvSpPr>
          <p:nvPr>
            <p:ph type="pic" sz="quarter" idx="18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2" name="Picture Placeholder 13"/>
          <p:cNvSpPr>
            <a:spLocks noGrp="1"/>
          </p:cNvSpPr>
          <p:nvPr>
            <p:ph type="pic" sz="quarter" idx="18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3" name="Picture Placeholder 13"/>
          <p:cNvSpPr>
            <a:spLocks noGrp="1"/>
          </p:cNvSpPr>
          <p:nvPr>
            <p:ph type="pic" sz="quarter" idx="185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4" name="Picture Placeholder 13"/>
          <p:cNvSpPr>
            <a:spLocks noGrp="1"/>
          </p:cNvSpPr>
          <p:nvPr>
            <p:ph type="pic" sz="quarter" idx="186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5" name="Picture Placeholder 13"/>
          <p:cNvSpPr>
            <a:spLocks noGrp="1"/>
          </p:cNvSpPr>
          <p:nvPr>
            <p:ph type="pic" sz="quarter" idx="187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6" name="Picture Placeholder 13"/>
          <p:cNvSpPr>
            <a:spLocks noGrp="1"/>
          </p:cNvSpPr>
          <p:nvPr>
            <p:ph type="pic" sz="quarter" idx="188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7" name="Picture Placeholder 13"/>
          <p:cNvSpPr>
            <a:spLocks noGrp="1"/>
          </p:cNvSpPr>
          <p:nvPr>
            <p:ph type="pic" sz="quarter" idx="189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8" name="Picture Placeholder 13"/>
          <p:cNvSpPr>
            <a:spLocks noGrp="1"/>
          </p:cNvSpPr>
          <p:nvPr>
            <p:ph type="pic" sz="quarter" idx="190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49" name="Picture Placeholder 13"/>
          <p:cNvSpPr>
            <a:spLocks noGrp="1"/>
          </p:cNvSpPr>
          <p:nvPr>
            <p:ph type="pic" sz="quarter" idx="191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0" name="Picture Placeholder 13"/>
          <p:cNvSpPr>
            <a:spLocks noGrp="1"/>
          </p:cNvSpPr>
          <p:nvPr>
            <p:ph type="pic" sz="quarter" idx="192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1" name="Picture Placeholder 13"/>
          <p:cNvSpPr>
            <a:spLocks noGrp="1"/>
          </p:cNvSpPr>
          <p:nvPr>
            <p:ph type="pic" sz="quarter" idx="193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2" name="Picture Placeholder 13"/>
          <p:cNvSpPr>
            <a:spLocks noGrp="1"/>
          </p:cNvSpPr>
          <p:nvPr>
            <p:ph type="pic" sz="quarter" idx="194" hasCustomPrompt="1"/>
          </p:nvPr>
        </p:nvSpPr>
        <p:spPr>
          <a:xfrm>
            <a:off x="-6044862" y="12982638"/>
            <a:ext cx="3358812" cy="2256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58781" tIns="29390" rIns="58781" bIns="29390" anchor="ctr"/>
          <a:lstStyle>
            <a:lvl1pPr marL="0" indent="0" algn="ctr">
              <a:buNone/>
              <a:defRPr sz="26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95" hasCustomPrompt="1"/>
          </p:nvPr>
        </p:nvSpPr>
        <p:spPr>
          <a:xfrm>
            <a:off x="13366346" y="3106199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96" hasCustomPrompt="1"/>
          </p:nvPr>
        </p:nvSpPr>
        <p:spPr>
          <a:xfrm>
            <a:off x="19863391" y="3106199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97" hasCustomPrompt="1"/>
          </p:nvPr>
        </p:nvSpPr>
        <p:spPr>
          <a:xfrm>
            <a:off x="372256" y="3106199"/>
            <a:ext cx="6218224" cy="353943"/>
          </a:xfrm>
          <a:prstGeom prst="rect">
            <a:avLst/>
          </a:prstGeom>
        </p:spPr>
        <p:txBody>
          <a:bodyPr wrap="square" lIns="68580" tIns="68580" rIns="68580" bIns="68580">
            <a:spAutoFit/>
          </a:bodyPr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955174" indent="-367375">
              <a:defRPr sz="1600">
                <a:latin typeface="Trebuchet MS" pitchFamily="34" charset="0"/>
              </a:defRPr>
            </a:lvl2pPr>
            <a:lvl3pPr marL="1322548" indent="-367375">
              <a:defRPr sz="1600">
                <a:latin typeface="Trebuchet MS" pitchFamily="34" charset="0"/>
              </a:defRPr>
            </a:lvl3pPr>
            <a:lvl4pPr marL="1726661" indent="-404113">
              <a:defRPr sz="1600">
                <a:latin typeface="Trebuchet MS" pitchFamily="34" charset="0"/>
              </a:defRPr>
            </a:lvl4pPr>
            <a:lvl5pPr marL="2020560" indent="-293900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6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55998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9250086" y="571500"/>
            <a:ext cx="3314700" cy="1257300"/>
          </a:xfrm>
          <a:prstGeom prst="rect">
            <a:avLst/>
          </a:prstGeom>
        </p:spPr>
        <p:txBody>
          <a:bodyPr lIns="58781" tIns="29390" rIns="58781" bIns="29390" anchor="ctr"/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75611" y="1025918"/>
            <a:ext cx="24767178" cy="5982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98" hasCustomPrompt="1"/>
          </p:nvPr>
        </p:nvSpPr>
        <p:spPr>
          <a:xfrm>
            <a:off x="4075611" y="1624147"/>
            <a:ext cx="2476717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7" name="Text Placeholder 76"/>
          <p:cNvSpPr>
            <a:spLocks noGrp="1"/>
          </p:cNvSpPr>
          <p:nvPr>
            <p:ph type="body" sz="quarter" idx="199" hasCustomPrompt="1"/>
          </p:nvPr>
        </p:nvSpPr>
        <p:spPr>
          <a:xfrm>
            <a:off x="4075611" y="180134"/>
            <a:ext cx="24767178" cy="83441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8157411" y="-9798"/>
            <a:ext cx="7893468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27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1800" b="1" dirty="0" smtClean="0">
              <a:latin typeface="Trebuchet MS" pitchFamily="34" charset="0"/>
            </a:endParaRPr>
          </a:p>
          <a:p>
            <a:pPr defTabSz="3765639"/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2007 template produces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a 36x72</a:t>
            </a:r>
            <a:r>
              <a:rPr lang="en-US" sz="1800" baseline="0" dirty="0" smtClean="0">
                <a:latin typeface="Trebuchet MS" pitchFamily="34" charset="0"/>
              </a:rPr>
              <a:t> inch</a:t>
            </a:r>
            <a:r>
              <a:rPr lang="en-US" sz="1800" dirty="0" smtClean="0">
                <a:latin typeface="Trebuchet MS" pitchFamily="34" charset="0"/>
              </a:rPr>
              <a:t> professional  poster</a:t>
            </a:r>
            <a:r>
              <a:rPr lang="en-US" sz="1800" smtClean="0">
                <a:latin typeface="Trebuchet MS" pitchFamily="34" charset="0"/>
              </a:rPr>
              <a:t>. You</a:t>
            </a:r>
            <a:r>
              <a:rPr lang="en-US" sz="1800" baseline="0" smtClean="0">
                <a:latin typeface="Trebuchet MS" pitchFamily="34" charset="0"/>
              </a:rPr>
              <a:t> can u</a:t>
            </a:r>
            <a:r>
              <a:rPr lang="en-US" sz="1800" smtClean="0">
                <a:latin typeface="Trebuchet MS" pitchFamily="34" charset="0"/>
              </a:rPr>
              <a:t>se</a:t>
            </a:r>
            <a:r>
              <a:rPr lang="en-US" sz="1800" baseline="0" smtClean="0">
                <a:latin typeface="Trebuchet MS" pitchFamily="34" charset="0"/>
              </a:rPr>
              <a:t> it to create your research poster and </a:t>
            </a:r>
            <a:r>
              <a:rPr lang="en-US" sz="1800" smtClean="0">
                <a:latin typeface="Trebuchet MS" pitchFamily="34" charset="0"/>
              </a:rPr>
              <a:t>save valuable time placing titles, subtitles,</a:t>
            </a:r>
            <a:r>
              <a:rPr lang="en-US" sz="1800" baseline="0" smtClean="0">
                <a:latin typeface="Trebuchet MS" pitchFamily="34" charset="0"/>
              </a:rPr>
              <a:t> text, and graphics</a:t>
            </a:r>
            <a:r>
              <a:rPr lang="en-US" sz="1800" smtClean="0">
                <a:latin typeface="Trebuchet MS" pitchFamily="34" charset="0"/>
              </a:rPr>
              <a:t>. </a:t>
            </a:r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To view our template tutorials, go online to </a:t>
            </a: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1800" dirty="0" smtClean="0">
                <a:latin typeface="Trebuchet MS" pitchFamily="34" charset="0"/>
              </a:rPr>
              <a:t>and click on </a:t>
            </a: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When</a:t>
            </a:r>
            <a:r>
              <a:rPr lang="en-US" sz="1800" baseline="0" dirty="0" smtClean="0">
                <a:latin typeface="Trebuchet MS" pitchFamily="34" charset="0"/>
              </a:rPr>
              <a:t> you are ready to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baseline="0" dirty="0" smtClean="0">
                <a:latin typeface="Trebuchet MS" pitchFamily="34" charset="0"/>
              </a:rPr>
              <a:t> print your poster</a:t>
            </a:r>
            <a:r>
              <a:rPr lang="en-US" sz="1800" dirty="0" smtClean="0">
                <a:latin typeface="Trebuchet MS" pitchFamily="34" charset="0"/>
              </a:rPr>
              <a:t>,</a:t>
            </a:r>
            <a:r>
              <a:rPr lang="en-US" sz="1800" baseline="0" dirty="0" smtClean="0">
                <a:latin typeface="Trebuchet MS" pitchFamily="34" charset="0"/>
              </a:rPr>
              <a:t> go online to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1800" dirty="0" smtClean="0">
                <a:latin typeface="Trebuchet MS" pitchFamily="34" charset="0"/>
              </a:rPr>
              <a:t/>
            </a:r>
            <a:br>
              <a:rPr lang="en-US" sz="1800" dirty="0" smtClean="0">
                <a:latin typeface="Trebuchet MS" pitchFamily="34" charset="0"/>
              </a:rPr>
            </a:br>
            <a:endParaRPr lang="en-US" sz="1800" dirty="0" smtClean="0">
              <a:latin typeface="Trebuchet MS" pitchFamily="34" charset="0"/>
            </a:endParaRPr>
          </a:p>
          <a:p>
            <a:pPr algn="l" defTabSz="3765639"/>
            <a:r>
              <a:rPr lang="en-US" sz="18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18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2508125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25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Trebuchet MS" pitchFamily="34" charset="0"/>
              </a:rPr>
              <a:t>To</a:t>
            </a:r>
            <a:r>
              <a:rPr lang="en-US" sz="1800" baseline="0" dirty="0" smtClean="0">
                <a:latin typeface="Trebuchet MS" pitchFamily="34" charset="0"/>
              </a:rPr>
              <a:t> add text, c</a:t>
            </a:r>
            <a:r>
              <a:rPr lang="en-US" sz="1800" dirty="0" smtClean="0">
                <a:latin typeface="Trebuchet MS" pitchFamily="34" charset="0"/>
              </a:rPr>
              <a:t>lick inside</a:t>
            </a:r>
            <a:r>
              <a:rPr lang="en-US" sz="18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(to select it).  Place your cursor on its frame, and your cursor will change to this symbol          .  Click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1800" dirty="0" smtClean="0">
              <a:latin typeface="Trebuchet MS" pitchFamily="34" charset="0"/>
            </a:endParaRPr>
          </a:p>
          <a:p>
            <a:pPr defTabSz="376563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18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7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240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402681"/>
            <a:ext cx="32918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14365" y="16116300"/>
            <a:ext cx="1885950" cy="22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669" tIns="29329" rIns="58669" bIns="29329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55997" y="2686050"/>
            <a:ext cx="7801414" cy="13373100"/>
          </a:xfrm>
          <a:prstGeom prst="roundRect">
            <a:avLst>
              <a:gd name="adj" fmla="val 6045"/>
            </a:avLst>
          </a:prstGeom>
          <a:gradFill flip="none" rotWithShape="1"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8104773" y="11115004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57911" y="7215806"/>
            <a:ext cx="442913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-7670881" y="15395655"/>
            <a:ext cx="6925830" cy="651775"/>
            <a:chOff x="44242388" y="28041207"/>
            <a:chExt cx="9771400" cy="1103478"/>
          </a:xfrm>
        </p:grpSpPr>
        <p:sp>
          <p:nvSpPr>
            <p:cNvPr id="28" name="Rounded Rectangle 2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3" name="Picture 32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2"/>
            <p:cNvSpPr txBox="1"/>
            <p:nvPr userDrawn="1"/>
          </p:nvSpPr>
          <p:spPr>
            <a:xfrm>
              <a:off x="45342599" y="28041207"/>
              <a:ext cx="8671189" cy="109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-8104773" y="5514158"/>
            <a:ext cx="786940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8496948" y="2686050"/>
            <a:ext cx="7801414" cy="13373100"/>
          </a:xfrm>
          <a:prstGeom prst="roundRect">
            <a:avLst>
              <a:gd name="adj" fmla="val 6045"/>
            </a:avLst>
          </a:prstGeom>
          <a:gradFill flip="none" rotWithShape="1"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16637899" y="2686050"/>
            <a:ext cx="7801414" cy="13373100"/>
          </a:xfrm>
          <a:prstGeom prst="roundRect">
            <a:avLst>
              <a:gd name="adj" fmla="val 6045"/>
            </a:avLst>
          </a:prstGeom>
          <a:gradFill flip="none" rotWithShape="1"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4778849" y="2686050"/>
            <a:ext cx="7801414" cy="13373100"/>
          </a:xfrm>
          <a:prstGeom prst="roundRect">
            <a:avLst>
              <a:gd name="adj" fmla="val 6045"/>
            </a:avLst>
          </a:prstGeom>
          <a:gradFill flip="none" rotWithShape="1"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8146336" y="9410901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166594" y="0"/>
            <a:ext cx="7537847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800" b="1" dirty="0" smtClean="0"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1800" baseline="0" dirty="0" smtClean="0">
                <a:latin typeface="Trebuchet MS" pitchFamily="34" charset="0"/>
              </a:rPr>
            </a:br>
            <a:r>
              <a:rPr lang="en-US" sz="1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endParaRPr lang="en-US" sz="24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Go to the </a:t>
            </a:r>
            <a:r>
              <a:rPr lang="en-US" sz="1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1800" baseline="0" dirty="0" smtClean="0">
                <a:latin typeface="Trebuchet MS" pitchFamily="34" charset="0"/>
              </a:rPr>
            </a:b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This template has four </a:t>
            </a:r>
            <a:r>
              <a:rPr lang="en-US" sz="1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column layouts.  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TEXT: </a:t>
            </a:r>
            <a:r>
              <a:rPr lang="en-US" sz="1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PHOTOS: </a:t>
            </a:r>
            <a:r>
              <a:rPr lang="en-US" sz="1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1800" u="sng" baseline="0" dirty="0" smtClean="0">
                <a:latin typeface="Trebuchet MS" pitchFamily="34" charset="0"/>
              </a:rPr>
              <a:t>first</a:t>
            </a:r>
            <a:r>
              <a:rPr lang="en-US" sz="1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TABLES: </a:t>
            </a:r>
            <a:r>
              <a:rPr lang="en-US" sz="18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526628">
              <a:lnSpc>
                <a:spcPct val="100000"/>
              </a:lnSpc>
            </a:pPr>
            <a:endParaRPr lang="en-US" sz="18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800" b="1" dirty="0">
              <a:latin typeface="Trebuchet MS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03018" y="6177352"/>
            <a:ext cx="2943254" cy="150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33223805" y="15269320"/>
            <a:ext cx="6870215" cy="1088867"/>
          </a:xfrm>
          <a:prstGeom prst="rect">
            <a:avLst/>
          </a:prstGeom>
          <a:noFill/>
        </p:spPr>
        <p:txBody>
          <a:bodyPr wrap="square" lIns="58781" tIns="29390" rIns="58781" bIns="29390" rtlCol="0">
            <a:spAutoFit/>
          </a:bodyPr>
          <a:lstStyle/>
          <a:p>
            <a:pPr>
              <a:lnSpc>
                <a:spcPts val="2025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Berkeley  CA  94710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3166594" y="15136895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61339" y="2781300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2821436" rtl="0" eaLnBrk="1" latinLnBrk="0" hangingPunct="1">
        <a:spcBef>
          <a:spcPct val="0"/>
        </a:spcBef>
        <a:buNone/>
        <a:defRPr sz="56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058039" indent="-1058039" algn="l" defTabSz="282143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2417" indent="-881699" algn="l" defTabSz="2821436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52679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514" indent="-705359" algn="l" defTabSz="2821436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8231" indent="-705359" algn="l" defTabSz="2821436" rtl="0" eaLnBrk="1" latinLnBrk="0" hangingPunct="1">
        <a:spcBef>
          <a:spcPct val="20000"/>
        </a:spcBef>
        <a:buFont typeface="Arial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58950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69667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8038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91103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1071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21436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3215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642872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5359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46430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875027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28574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240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402681"/>
            <a:ext cx="32918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14365" y="16116300"/>
            <a:ext cx="1885950" cy="22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669" tIns="29329" rIns="58669" bIns="29329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47067" y="2628900"/>
            <a:ext cx="6209109" cy="13373100"/>
          </a:xfrm>
          <a:prstGeom prst="roundRect">
            <a:avLst>
              <a:gd name="adj" fmla="val 60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6850856" y="2628900"/>
            <a:ext cx="6209109" cy="13373100"/>
          </a:xfrm>
          <a:prstGeom prst="roundRect">
            <a:avLst>
              <a:gd name="adj" fmla="val 60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13354645" y="2628900"/>
            <a:ext cx="6209109" cy="13373100"/>
          </a:xfrm>
          <a:prstGeom prst="roundRect">
            <a:avLst>
              <a:gd name="adj" fmla="val 60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9858434" y="2628900"/>
            <a:ext cx="6209109" cy="13373100"/>
          </a:xfrm>
          <a:prstGeom prst="roundRect">
            <a:avLst>
              <a:gd name="adj" fmla="val 60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26362224" y="2628900"/>
            <a:ext cx="6209109" cy="13373100"/>
          </a:xfrm>
          <a:prstGeom prst="roundRect">
            <a:avLst>
              <a:gd name="adj" fmla="val 60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-8157411" y="-9798"/>
            <a:ext cx="7893468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27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1800" b="1" dirty="0" smtClean="0">
              <a:latin typeface="Trebuchet MS" pitchFamily="34" charset="0"/>
            </a:endParaRPr>
          </a:p>
          <a:p>
            <a:pPr defTabSz="3765639"/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2007 template produces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a 36x72</a:t>
            </a:r>
            <a:r>
              <a:rPr lang="en-US" sz="1800" baseline="0" dirty="0" smtClean="0">
                <a:latin typeface="Trebuchet MS" pitchFamily="34" charset="0"/>
              </a:rPr>
              <a:t> inch</a:t>
            </a:r>
            <a:r>
              <a:rPr lang="en-US" sz="1800" dirty="0" smtClean="0">
                <a:latin typeface="Trebuchet MS" pitchFamily="34" charset="0"/>
              </a:rPr>
              <a:t> professional  poster</a:t>
            </a:r>
            <a:r>
              <a:rPr lang="en-US" sz="1800" smtClean="0">
                <a:latin typeface="Trebuchet MS" pitchFamily="34" charset="0"/>
              </a:rPr>
              <a:t>. You</a:t>
            </a:r>
            <a:r>
              <a:rPr lang="en-US" sz="1800" baseline="0" smtClean="0">
                <a:latin typeface="Trebuchet MS" pitchFamily="34" charset="0"/>
              </a:rPr>
              <a:t> can u</a:t>
            </a:r>
            <a:r>
              <a:rPr lang="en-US" sz="1800" smtClean="0">
                <a:latin typeface="Trebuchet MS" pitchFamily="34" charset="0"/>
              </a:rPr>
              <a:t>se</a:t>
            </a:r>
            <a:r>
              <a:rPr lang="en-US" sz="1800" baseline="0" smtClean="0">
                <a:latin typeface="Trebuchet MS" pitchFamily="34" charset="0"/>
              </a:rPr>
              <a:t> it to create your research poster and </a:t>
            </a:r>
            <a:r>
              <a:rPr lang="en-US" sz="1800" smtClean="0">
                <a:latin typeface="Trebuchet MS" pitchFamily="34" charset="0"/>
              </a:rPr>
              <a:t>save valuable time placing titles, subtitles,</a:t>
            </a:r>
            <a:r>
              <a:rPr lang="en-US" sz="1800" baseline="0" smtClean="0">
                <a:latin typeface="Trebuchet MS" pitchFamily="34" charset="0"/>
              </a:rPr>
              <a:t> text, and graphics</a:t>
            </a:r>
            <a:r>
              <a:rPr lang="en-US" sz="1800" smtClean="0">
                <a:latin typeface="Trebuchet MS" pitchFamily="34" charset="0"/>
              </a:rPr>
              <a:t>. </a:t>
            </a:r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To view our template tutorials, go online to </a:t>
            </a: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1800" dirty="0" smtClean="0">
                <a:latin typeface="Trebuchet MS" pitchFamily="34" charset="0"/>
              </a:rPr>
              <a:t>and click on </a:t>
            </a: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When</a:t>
            </a:r>
            <a:r>
              <a:rPr lang="en-US" sz="1800" baseline="0" dirty="0" smtClean="0">
                <a:latin typeface="Trebuchet MS" pitchFamily="34" charset="0"/>
              </a:rPr>
              <a:t> you are ready to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baseline="0" dirty="0" smtClean="0">
                <a:latin typeface="Trebuchet MS" pitchFamily="34" charset="0"/>
              </a:rPr>
              <a:t> print your poster</a:t>
            </a:r>
            <a:r>
              <a:rPr lang="en-US" sz="1800" dirty="0" smtClean="0">
                <a:latin typeface="Trebuchet MS" pitchFamily="34" charset="0"/>
              </a:rPr>
              <a:t>,</a:t>
            </a:r>
            <a:r>
              <a:rPr lang="en-US" sz="1800" baseline="0" dirty="0" smtClean="0">
                <a:latin typeface="Trebuchet MS" pitchFamily="34" charset="0"/>
              </a:rPr>
              <a:t> go online to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1800" dirty="0" smtClean="0">
                <a:latin typeface="Trebuchet MS" pitchFamily="34" charset="0"/>
              </a:rPr>
              <a:t/>
            </a:r>
            <a:br>
              <a:rPr lang="en-US" sz="1800" dirty="0" smtClean="0">
                <a:latin typeface="Trebuchet MS" pitchFamily="34" charset="0"/>
              </a:rPr>
            </a:br>
            <a:endParaRPr lang="en-US" sz="1800" dirty="0" smtClean="0">
              <a:latin typeface="Trebuchet MS" pitchFamily="34" charset="0"/>
            </a:endParaRPr>
          </a:p>
          <a:p>
            <a:pPr algn="l" defTabSz="3765639"/>
            <a:r>
              <a:rPr lang="en-US" sz="18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18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2508125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25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Trebuchet MS" pitchFamily="34" charset="0"/>
              </a:rPr>
              <a:t>To</a:t>
            </a:r>
            <a:r>
              <a:rPr lang="en-US" sz="1800" baseline="0" dirty="0" smtClean="0">
                <a:latin typeface="Trebuchet MS" pitchFamily="34" charset="0"/>
              </a:rPr>
              <a:t> add text, c</a:t>
            </a:r>
            <a:r>
              <a:rPr lang="en-US" sz="1800" dirty="0" smtClean="0">
                <a:latin typeface="Trebuchet MS" pitchFamily="34" charset="0"/>
              </a:rPr>
              <a:t>lick inside</a:t>
            </a:r>
            <a:r>
              <a:rPr lang="en-US" sz="18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(to select it).  Place your cursor on its frame, and your cursor will change to this symbol          .  Click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1800" dirty="0" smtClean="0">
              <a:latin typeface="Trebuchet MS" pitchFamily="34" charset="0"/>
            </a:endParaRPr>
          </a:p>
          <a:p>
            <a:pPr defTabSz="376563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18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700" b="1" dirty="0">
              <a:latin typeface="Trebuchet MS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8104773" y="11115004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57911" y="7215806"/>
            <a:ext cx="442913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-7670881" y="15395655"/>
            <a:ext cx="6925830" cy="651775"/>
            <a:chOff x="44242388" y="28041207"/>
            <a:chExt cx="9771400" cy="1103478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5" name="Picture 34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2"/>
            <p:cNvSpPr txBox="1"/>
            <p:nvPr userDrawn="1"/>
          </p:nvSpPr>
          <p:spPr>
            <a:xfrm>
              <a:off x="45342599" y="28041207"/>
              <a:ext cx="8671189" cy="109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-8104773" y="5514158"/>
            <a:ext cx="786940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-8146336" y="9410901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166594" y="0"/>
            <a:ext cx="7537847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800" b="1" dirty="0" smtClean="0"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1800" baseline="0" dirty="0" smtClean="0">
                <a:latin typeface="Trebuchet MS" pitchFamily="34" charset="0"/>
              </a:rPr>
            </a:br>
            <a:r>
              <a:rPr lang="en-US" sz="1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endParaRPr lang="en-US" sz="24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Go to the </a:t>
            </a:r>
            <a:r>
              <a:rPr lang="en-US" sz="1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1800" baseline="0" dirty="0" smtClean="0">
                <a:latin typeface="Trebuchet MS" pitchFamily="34" charset="0"/>
              </a:rPr>
            </a:b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This template has four </a:t>
            </a:r>
            <a:r>
              <a:rPr lang="en-US" sz="1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column layouts.  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TEXT: </a:t>
            </a:r>
            <a:r>
              <a:rPr lang="en-US" sz="1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PHOTOS: </a:t>
            </a:r>
            <a:r>
              <a:rPr lang="en-US" sz="1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1800" u="sng" baseline="0" dirty="0" smtClean="0">
                <a:latin typeface="Trebuchet MS" pitchFamily="34" charset="0"/>
              </a:rPr>
              <a:t>first</a:t>
            </a:r>
            <a:r>
              <a:rPr lang="en-US" sz="1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TABLES: </a:t>
            </a:r>
            <a:r>
              <a:rPr lang="en-US" sz="18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526628">
              <a:lnSpc>
                <a:spcPct val="100000"/>
              </a:lnSpc>
            </a:pPr>
            <a:endParaRPr lang="en-US" sz="18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800" b="1" dirty="0">
              <a:latin typeface="Trebuchet MS" pitchFamily="34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03018" y="6177352"/>
            <a:ext cx="2943254" cy="150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33223805" y="15269320"/>
            <a:ext cx="6870215" cy="1088867"/>
          </a:xfrm>
          <a:prstGeom prst="rect">
            <a:avLst/>
          </a:prstGeom>
          <a:noFill/>
        </p:spPr>
        <p:txBody>
          <a:bodyPr wrap="square" lIns="58781" tIns="29390" rIns="58781" bIns="29390" rtlCol="0">
            <a:spAutoFit/>
          </a:bodyPr>
          <a:lstStyle/>
          <a:p>
            <a:pPr>
              <a:lnSpc>
                <a:spcPts val="2025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Berkeley  CA  94710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3166594" y="15136895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161339" y="2781300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2821436" rtl="0" eaLnBrk="1" latinLnBrk="0" hangingPunct="1">
        <a:spcBef>
          <a:spcPct val="0"/>
        </a:spcBef>
        <a:buNone/>
        <a:defRPr sz="56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058039" indent="-1058039" algn="l" defTabSz="282143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2417" indent="-881699" algn="l" defTabSz="2821436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52679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514" indent="-705359" algn="l" defTabSz="2821436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8231" indent="-705359" algn="l" defTabSz="2821436" rtl="0" eaLnBrk="1" latinLnBrk="0" hangingPunct="1">
        <a:spcBef>
          <a:spcPct val="20000"/>
        </a:spcBef>
        <a:buFont typeface="Arial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58950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69667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8038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91103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1071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21436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3215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642872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5359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46430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875027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28574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240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402681"/>
            <a:ext cx="329184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14365" y="16116300"/>
            <a:ext cx="1885950" cy="22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669" tIns="29329" rIns="58669" bIns="29329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355997" y="2657475"/>
            <a:ext cx="6209109" cy="13373100"/>
          </a:xfrm>
          <a:prstGeom prst="roundRect">
            <a:avLst>
              <a:gd name="adj" fmla="val 8383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26371154" y="2657475"/>
            <a:ext cx="6209109" cy="13373100"/>
          </a:xfrm>
          <a:prstGeom prst="roundRect">
            <a:avLst>
              <a:gd name="adj" fmla="val 8383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6863656" y="2657475"/>
            <a:ext cx="19208948" cy="13373100"/>
          </a:xfrm>
          <a:prstGeom prst="roundRect">
            <a:avLst>
              <a:gd name="adj" fmla="val 3682"/>
            </a:avLst>
          </a:prstGeom>
          <a:gradFill>
            <a:gsLst>
              <a:gs pos="0">
                <a:srgbClr val="CDD2DE"/>
              </a:gs>
              <a:gs pos="0">
                <a:srgbClr val="F3F5FA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58781" tIns="29390" rIns="58781" bIns="2939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8157411" y="-9798"/>
            <a:ext cx="7893468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27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27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1800" b="1" dirty="0" smtClean="0">
              <a:latin typeface="Trebuchet MS" pitchFamily="34" charset="0"/>
            </a:endParaRPr>
          </a:p>
          <a:p>
            <a:pPr defTabSz="3765639"/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2007 template produces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a 36x72</a:t>
            </a:r>
            <a:r>
              <a:rPr lang="en-US" sz="1800" baseline="0" dirty="0" smtClean="0">
                <a:latin typeface="Trebuchet MS" pitchFamily="34" charset="0"/>
              </a:rPr>
              <a:t> inch</a:t>
            </a:r>
            <a:r>
              <a:rPr lang="en-US" sz="1800" dirty="0" smtClean="0">
                <a:latin typeface="Trebuchet MS" pitchFamily="34" charset="0"/>
              </a:rPr>
              <a:t> professional  poster</a:t>
            </a:r>
            <a:r>
              <a:rPr lang="en-US" sz="1800" smtClean="0">
                <a:latin typeface="Trebuchet MS" pitchFamily="34" charset="0"/>
              </a:rPr>
              <a:t>. You</a:t>
            </a:r>
            <a:r>
              <a:rPr lang="en-US" sz="1800" baseline="0" smtClean="0">
                <a:latin typeface="Trebuchet MS" pitchFamily="34" charset="0"/>
              </a:rPr>
              <a:t> can u</a:t>
            </a:r>
            <a:r>
              <a:rPr lang="en-US" sz="1800" smtClean="0">
                <a:latin typeface="Trebuchet MS" pitchFamily="34" charset="0"/>
              </a:rPr>
              <a:t>se</a:t>
            </a:r>
            <a:r>
              <a:rPr lang="en-US" sz="1800" baseline="0" smtClean="0">
                <a:latin typeface="Trebuchet MS" pitchFamily="34" charset="0"/>
              </a:rPr>
              <a:t> it to create your research poster and </a:t>
            </a:r>
            <a:r>
              <a:rPr lang="en-US" sz="1800" smtClean="0">
                <a:latin typeface="Trebuchet MS" pitchFamily="34" charset="0"/>
              </a:rPr>
              <a:t>save valuable time placing titles, subtitles,</a:t>
            </a:r>
            <a:r>
              <a:rPr lang="en-US" sz="1800" baseline="0" smtClean="0">
                <a:latin typeface="Trebuchet MS" pitchFamily="34" charset="0"/>
              </a:rPr>
              <a:t> text, and graphics</a:t>
            </a:r>
            <a:r>
              <a:rPr lang="en-US" sz="1800" smtClean="0">
                <a:latin typeface="Trebuchet MS" pitchFamily="34" charset="0"/>
              </a:rPr>
              <a:t>. </a:t>
            </a:r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To view our template tutorials, go online to </a:t>
            </a: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1800" dirty="0" smtClean="0">
                <a:latin typeface="Trebuchet MS" pitchFamily="34" charset="0"/>
              </a:rPr>
              <a:t>and click on </a:t>
            </a: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r>
              <a:rPr lang="en-US" sz="1800" dirty="0" smtClean="0">
                <a:latin typeface="Trebuchet MS" pitchFamily="34" charset="0"/>
              </a:rPr>
              <a:t>When</a:t>
            </a:r>
            <a:r>
              <a:rPr lang="en-US" sz="1800" baseline="0" dirty="0" smtClean="0">
                <a:latin typeface="Trebuchet MS" pitchFamily="34" charset="0"/>
              </a:rPr>
              <a:t> you are ready to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baseline="0" dirty="0" smtClean="0">
                <a:latin typeface="Trebuchet MS" pitchFamily="34" charset="0"/>
              </a:rPr>
              <a:t> print your poster</a:t>
            </a:r>
            <a:r>
              <a:rPr lang="en-US" sz="1800" dirty="0" smtClean="0">
                <a:latin typeface="Trebuchet MS" pitchFamily="34" charset="0"/>
              </a:rPr>
              <a:t>,</a:t>
            </a:r>
            <a:r>
              <a:rPr lang="en-US" sz="1800" baseline="0" dirty="0" smtClean="0">
                <a:latin typeface="Trebuchet MS" pitchFamily="34" charset="0"/>
              </a:rPr>
              <a:t> go online to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1800" dirty="0" smtClean="0">
                <a:latin typeface="Trebuchet MS" pitchFamily="34" charset="0"/>
              </a:rPr>
              <a:t/>
            </a:r>
            <a:br>
              <a:rPr lang="en-US" sz="1800" dirty="0" smtClean="0">
                <a:latin typeface="Trebuchet MS" pitchFamily="34" charset="0"/>
              </a:rPr>
            </a:br>
            <a:endParaRPr lang="en-US" sz="1800" dirty="0" smtClean="0">
              <a:latin typeface="Trebuchet MS" pitchFamily="34" charset="0"/>
            </a:endParaRPr>
          </a:p>
          <a:p>
            <a:pPr algn="l" defTabSz="3765639"/>
            <a:r>
              <a:rPr lang="en-US" sz="18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18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2508125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25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Trebuchet MS" pitchFamily="34" charset="0"/>
              </a:rPr>
              <a:t>To</a:t>
            </a:r>
            <a:r>
              <a:rPr lang="en-US" sz="1800" baseline="0" dirty="0" smtClean="0">
                <a:latin typeface="Trebuchet MS" pitchFamily="34" charset="0"/>
              </a:rPr>
              <a:t> add text, c</a:t>
            </a:r>
            <a:r>
              <a:rPr lang="en-US" sz="1800" dirty="0" smtClean="0">
                <a:latin typeface="Trebuchet MS" pitchFamily="34" charset="0"/>
              </a:rPr>
              <a:t>lick inside</a:t>
            </a:r>
            <a:r>
              <a:rPr lang="en-US" sz="18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(to select it).  Place your cursor on its frame, and your cursor will change to this symbol          .  Click </a:t>
            </a:r>
            <a:r>
              <a:rPr lang="en-US" sz="1800" u="sng" baseline="0" dirty="0" smtClean="0">
                <a:latin typeface="Trebuchet MS" pitchFamily="34" charset="0"/>
              </a:rPr>
              <a:t>once</a:t>
            </a:r>
            <a:r>
              <a:rPr lang="en-US" sz="18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1800" dirty="0" smtClean="0">
              <a:latin typeface="Trebuchet MS" pitchFamily="34" charset="0"/>
            </a:endParaRPr>
          </a:p>
          <a:p>
            <a:pPr defTabSz="376563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18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dirty="0" smtClean="0">
              <a:latin typeface="Trebuchet MS" pitchFamily="34" charset="0"/>
            </a:endParaRPr>
          </a:p>
          <a:p>
            <a:pPr defTabSz="4389219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4389219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1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r>
              <a:rPr lang="en-US" sz="1800" dirty="0" smtClean="0">
                <a:latin typeface="Trebuchet MS" pitchFamily="34" charset="0"/>
              </a:rPr>
              <a:t> </a:t>
            </a:r>
            <a:endParaRPr lang="en-US" sz="1800" baseline="0" dirty="0" smtClean="0">
              <a:latin typeface="Trebuchet MS" pitchFamily="34" charset="0"/>
            </a:endParaRPr>
          </a:p>
          <a:p>
            <a:pPr defTabSz="2821641"/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2700" b="1" dirty="0">
              <a:latin typeface="Trebuchet MS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8104773" y="11115004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57911" y="7215806"/>
            <a:ext cx="442913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-7670881" y="15395655"/>
            <a:ext cx="6925830" cy="651775"/>
            <a:chOff x="44242388" y="28041207"/>
            <a:chExt cx="9771400" cy="1103478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0" name="Picture 29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1" name="TextBox 32"/>
            <p:cNvSpPr txBox="1"/>
            <p:nvPr userDrawn="1"/>
          </p:nvSpPr>
          <p:spPr>
            <a:xfrm>
              <a:off x="45342599" y="28041207"/>
              <a:ext cx="8671189" cy="109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-8104773" y="5514158"/>
            <a:ext cx="786940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8146336" y="9410901"/>
            <a:ext cx="7854724" cy="39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81" tIns="29390" rIns="58781" bIns="2939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166594" y="0"/>
            <a:ext cx="7537847" cy="1645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0" tIns="235120" rIns="117560" bIns="117560" rtlCol="0" anchor="t" anchorCtr="0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800" b="1" dirty="0" smtClean="0"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r>
              <a:rPr lang="en-US" sz="1800" dirty="0" smtClean="0">
                <a:latin typeface="Trebuchet MS" pitchFamily="34" charset="0"/>
              </a:rPr>
              <a:t>This PowerPoint</a:t>
            </a:r>
            <a:r>
              <a:rPr lang="en-US" sz="1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1800" baseline="0" dirty="0" smtClean="0">
                <a:latin typeface="Trebuchet MS" pitchFamily="34" charset="0"/>
              </a:rPr>
            </a:br>
            <a:r>
              <a:rPr lang="en-US" sz="1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526628">
              <a:lnSpc>
                <a:spcPct val="100000"/>
              </a:lnSpc>
            </a:pPr>
            <a:endParaRPr lang="en-US" sz="2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endParaRPr lang="en-US" sz="24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ts val="2100"/>
              </a:lnSpc>
            </a:pPr>
            <a:r>
              <a:rPr lang="en-US" sz="2400" b="1" baseline="0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1800" baseline="0" dirty="0" smtClean="0">
              <a:latin typeface="Trebuchet MS" pitchFamily="34" charset="0"/>
            </a:endParaRPr>
          </a:p>
          <a:p>
            <a:pPr algn="ctr"/>
            <a:endParaRPr lang="en-US" sz="1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Go to the </a:t>
            </a:r>
            <a:r>
              <a:rPr lang="en-US" sz="1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1800" baseline="0" dirty="0" smtClean="0">
                <a:latin typeface="Trebuchet MS" pitchFamily="34" charset="0"/>
              </a:rPr>
            </a:b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1800" dirty="0" smtClean="0">
                <a:latin typeface="Trebuchet MS" pitchFamily="34" charset="0"/>
              </a:rPr>
              <a:t>This template has four </a:t>
            </a:r>
            <a:r>
              <a:rPr lang="en-US" sz="1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column layouts.  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TEXT: </a:t>
            </a:r>
            <a:r>
              <a:rPr lang="en-US" sz="1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PHOTOS: </a:t>
            </a:r>
            <a:r>
              <a:rPr lang="en-US" sz="1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1800" u="sng" baseline="0" dirty="0" smtClean="0">
                <a:latin typeface="Trebuchet MS" pitchFamily="34" charset="0"/>
              </a:rPr>
              <a:t>first</a:t>
            </a:r>
            <a:r>
              <a:rPr lang="en-US" sz="1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u="sng" baseline="0" dirty="0" smtClean="0">
                <a:latin typeface="Trebuchet MS" pitchFamily="34" charset="0"/>
              </a:rPr>
              <a:t>TABLES: </a:t>
            </a:r>
            <a:r>
              <a:rPr lang="en-US" sz="18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1800" u="sng" baseline="0" dirty="0" smtClean="0">
                <a:latin typeface="Trebuchet MS" pitchFamily="34" charset="0"/>
              </a:rPr>
              <a:t>right-click</a:t>
            </a:r>
            <a:r>
              <a:rPr lang="en-US" sz="18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endParaRPr lang="en-US" sz="1800" baseline="0" dirty="0" smtClean="0">
              <a:latin typeface="Trebuchet MS" pitchFamily="34" charset="0"/>
            </a:endParaRPr>
          </a:p>
          <a:p>
            <a:pPr defTabSz="2689420"/>
            <a:r>
              <a:rPr lang="en-US" sz="1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18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526628">
              <a:lnSpc>
                <a:spcPct val="100000"/>
              </a:lnSpc>
            </a:pPr>
            <a:endParaRPr lang="en-US" sz="18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aseline="0" dirty="0" smtClean="0"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2821641">
              <a:lnSpc>
                <a:spcPct val="100000"/>
              </a:lnSpc>
            </a:pPr>
            <a:endParaRPr lang="en-US" sz="1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800" b="1" dirty="0">
              <a:latin typeface="Trebuchet MS" pitchFamily="34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03018" y="6177352"/>
            <a:ext cx="2943254" cy="150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33223805" y="15269320"/>
            <a:ext cx="6870215" cy="1088867"/>
          </a:xfrm>
          <a:prstGeom prst="rect">
            <a:avLst/>
          </a:prstGeom>
          <a:noFill/>
        </p:spPr>
        <p:txBody>
          <a:bodyPr wrap="square" lIns="58781" tIns="29390" rIns="58781" bIns="29390" rtlCol="0">
            <a:spAutoFit/>
          </a:bodyPr>
          <a:lstStyle/>
          <a:p>
            <a:pPr>
              <a:lnSpc>
                <a:spcPts val="2025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Berkeley  CA  94710</a:t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3166594" y="15136895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161339" y="2781300"/>
            <a:ext cx="7537847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2821436" rtl="0" eaLnBrk="1" latinLnBrk="0" hangingPunct="1">
        <a:spcBef>
          <a:spcPct val="0"/>
        </a:spcBef>
        <a:buNone/>
        <a:defRPr sz="56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058039" indent="-1058039" algn="l" defTabSz="282143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2417" indent="-881699" algn="l" defTabSz="2821436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52679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514" indent="-705359" algn="l" defTabSz="2821436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8231" indent="-705359" algn="l" defTabSz="2821436" rtl="0" eaLnBrk="1" latinLnBrk="0" hangingPunct="1">
        <a:spcBef>
          <a:spcPct val="20000"/>
        </a:spcBef>
        <a:buFont typeface="Arial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58950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69667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80386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91103" indent="-705359" algn="l" defTabSz="2821436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1071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21436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3215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642872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53590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464309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875027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285745" algn="l" defTabSz="2821436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emf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5.emf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0"/>
          </p:nvPr>
        </p:nvSpPr>
        <p:spPr>
          <a:xfrm>
            <a:off x="329179" y="6808318"/>
            <a:ext cx="6218224" cy="108645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world</a:t>
            </a:r>
            <a:r>
              <a:rPr lang="en-US" dirty="0"/>
              <a:t> (or hypothesis) is a complete sequence of seismic </a:t>
            </a:r>
            <a:r>
              <a:rPr lang="en-US" dirty="0">
                <a:solidFill>
                  <a:schemeClr val="accent2"/>
                </a:solidFill>
              </a:rPr>
              <a:t>events</a:t>
            </a:r>
            <a:r>
              <a:rPr lang="en-US" dirty="0"/>
              <a:t>, associated </a:t>
            </a:r>
            <a:r>
              <a:rPr lang="en-US" dirty="0">
                <a:solidFill>
                  <a:schemeClr val="accent2"/>
                </a:solidFill>
              </a:rPr>
              <a:t>true </a:t>
            </a:r>
            <a:r>
              <a:rPr lang="en-US" dirty="0"/>
              <a:t>arrivals, </a:t>
            </a: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/>
              <a:t>arrivals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coda</a:t>
            </a:r>
            <a:r>
              <a:rPr lang="en-US" dirty="0"/>
              <a:t> arrivals.</a:t>
            </a:r>
          </a:p>
          <a:p>
            <a:endParaRPr lang="en-US" dirty="0"/>
          </a:p>
          <a:p>
            <a:r>
              <a:rPr lang="en-US" b="1" dirty="0"/>
              <a:t>P</a:t>
            </a:r>
            <a:r>
              <a:rPr lang="en-US" b="1" dirty="0">
                <a:sym typeface="Symbol" pitchFamily="-107" charset="2"/>
              </a:rPr>
              <a:t>(world) = </a:t>
            </a:r>
            <a:r>
              <a:rPr lang="en-US" b="1" dirty="0"/>
              <a:t>P</a:t>
            </a:r>
            <a:r>
              <a:rPr lang="en-US" b="1" baseline="-25000" dirty="0">
                <a:sym typeface="Symbol" pitchFamily="-107" charset="2"/>
              </a:rPr>
              <a:t></a:t>
            </a:r>
            <a:r>
              <a:rPr lang="en-US" b="1" dirty="0">
                <a:sym typeface="Symbol" pitchFamily="-107" charset="2"/>
              </a:rPr>
              <a:t>(events) P</a:t>
            </a:r>
            <a:r>
              <a:rPr lang="el-GR" b="1" baseline="-25000" dirty="0">
                <a:sym typeface="Symbol" pitchFamily="-107" charset="2"/>
              </a:rPr>
              <a:t>Φ</a:t>
            </a:r>
            <a:r>
              <a:rPr lang="en-US" b="1" dirty="0">
                <a:sym typeface="Symbol" pitchFamily="-107" charset="2"/>
              </a:rPr>
              <a:t>(true | events) P</a:t>
            </a:r>
            <a:r>
              <a:rPr lang="el-GR" b="1" baseline="-25000" dirty="0">
                <a:sym typeface="Symbol" pitchFamily="-107" charset="2"/>
              </a:rPr>
              <a:t>λ</a:t>
            </a:r>
            <a:r>
              <a:rPr lang="en-US" b="1" dirty="0">
                <a:sym typeface="Symbol" pitchFamily="-107" charset="2"/>
              </a:rPr>
              <a:t>(false) P</a:t>
            </a:r>
            <a:r>
              <a:rPr lang="el-GR" b="1" baseline="-25000" dirty="0">
                <a:sym typeface="Symbol" pitchFamily="-107" charset="2"/>
              </a:rPr>
              <a:t>γ</a:t>
            </a:r>
            <a:r>
              <a:rPr lang="en-US" b="1" dirty="0">
                <a:sym typeface="Symbol" pitchFamily="-107" charset="2"/>
              </a:rPr>
              <a:t>(coda | true, false</a:t>
            </a:r>
            <a:r>
              <a:rPr lang="en-US" b="1" dirty="0" smtClean="0">
                <a:sym typeface="Symbol" pitchFamily="-107" charset="2"/>
              </a:rPr>
              <a:t>)</a:t>
            </a:r>
            <a:endParaRPr lang="en-US" b="1" dirty="0"/>
          </a:p>
        </p:txBody>
      </p:sp>
      <p:sp>
        <p:nvSpPr>
          <p:cNvPr id="117" name="Text Placeholder 1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NET-VISA</a:t>
            </a:r>
            <a:endParaRPr lang="en-US" dirty="0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20"/>
          </p:nvPr>
        </p:nvSpPr>
        <p:spPr>
          <a:xfrm>
            <a:off x="6863954" y="2651137"/>
            <a:ext cx="6201965" cy="426487"/>
          </a:xfrm>
        </p:spPr>
        <p:txBody>
          <a:bodyPr/>
          <a:lstStyle/>
          <a:p>
            <a:r>
              <a:rPr lang="en-US" dirty="0"/>
              <a:t>Generative Model (continued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1" name="Text Placeholder 120"/>
          <p:cNvSpPr>
            <a:spLocks noGrp="1"/>
          </p:cNvSpPr>
          <p:nvPr>
            <p:ph type="body" sz="quarter" idx="21"/>
          </p:nvPr>
        </p:nvSpPr>
        <p:spPr>
          <a:xfrm>
            <a:off x="355998" y="3094343"/>
            <a:ext cx="6218224" cy="1474250"/>
          </a:xfrm>
        </p:spPr>
        <p:txBody>
          <a:bodyPr/>
          <a:lstStyle/>
          <a:p>
            <a:r>
              <a:rPr lang="en-US" dirty="0" smtClean="0"/>
              <a:t>NET-VISA </a:t>
            </a:r>
            <a:r>
              <a:rPr lang="en-US" dirty="0"/>
              <a:t>(</a:t>
            </a:r>
            <a:r>
              <a:rPr lang="en-US" dirty="0" err="1"/>
              <a:t>NETwork</a:t>
            </a:r>
            <a:r>
              <a:rPr lang="en-US" dirty="0"/>
              <a:t> processing Vertically Integrated Seismic Analysis) is a generative probabilistic model of global-scale seismology and an inference algorithm that deduces the seismic bulletin with the highest posterior probability given all the seismic detections (aka arrivals or triggers) and misdetections observed by a network of stations. </a:t>
            </a:r>
          </a:p>
          <a:p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22"/>
          </p:nvPr>
        </p:nvSpPr>
        <p:spPr>
          <a:xfrm>
            <a:off x="355996" y="6452742"/>
            <a:ext cx="6218224" cy="426487"/>
          </a:xfrm>
        </p:spPr>
        <p:txBody>
          <a:bodyPr/>
          <a:lstStyle/>
          <a:p>
            <a:r>
              <a:rPr lang="en-US" dirty="0"/>
              <a:t>Generative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3" name="Text Placeholder 122"/>
          <p:cNvSpPr>
            <a:spLocks noGrp="1"/>
          </p:cNvSpPr>
          <p:nvPr>
            <p:ph type="body" sz="quarter" idx="23"/>
          </p:nvPr>
        </p:nvSpPr>
        <p:spPr>
          <a:xfrm>
            <a:off x="13353393" y="3179119"/>
            <a:ext cx="6206195" cy="2982355"/>
          </a:xfrm>
        </p:spPr>
        <p:txBody>
          <a:bodyPr/>
          <a:lstStyle/>
          <a:p>
            <a:r>
              <a:rPr lang="en-US" dirty="0" smtClean="0"/>
              <a:t>Existing model assumed that all phases are generated independently.</a:t>
            </a:r>
          </a:p>
          <a:p>
            <a:r>
              <a:rPr lang="en-US" dirty="0" smtClean="0"/>
              <a:t>This can lead to anomalous phase orders, for example an S phase before a P phase. Although this is quite rare, about 1 </a:t>
            </a:r>
            <a:r>
              <a:rPr lang="en-US" dirty="0" smtClean="0"/>
              <a:t>such occurrence in 30 days of data.</a:t>
            </a:r>
          </a:p>
          <a:p>
            <a:r>
              <a:rPr lang="en-US" dirty="0" smtClean="0"/>
              <a:t>Also, an event could generate a P phase with a higher slowness than an S phase at the same station.</a:t>
            </a:r>
          </a:p>
          <a:p>
            <a:r>
              <a:rPr lang="en-US" dirty="0" smtClean="0"/>
              <a:t>Some of the arrival time residuals could be quite high.</a:t>
            </a:r>
          </a:p>
          <a:p>
            <a:r>
              <a:rPr lang="en-US" dirty="0" smtClean="0"/>
              <a:t>Often </a:t>
            </a:r>
            <a:r>
              <a:rPr lang="en-US" dirty="0" err="1" smtClean="0"/>
              <a:t>pP</a:t>
            </a:r>
            <a:r>
              <a:rPr lang="en-US" dirty="0" smtClean="0"/>
              <a:t> phases are freely associated whereas analysts prefer to be more conservative with such phases.</a:t>
            </a:r>
          </a:p>
          <a:p>
            <a:r>
              <a:rPr lang="en-US" dirty="0" smtClean="0"/>
              <a:t>The following phase association rules have been added to the model to address the above shortcomings. </a:t>
            </a:r>
          </a:p>
          <a:p>
            <a:r>
              <a:rPr lang="en-US" dirty="0" smtClean="0"/>
              <a:t>The following rules are not used during the birth move.</a:t>
            </a:r>
            <a:endParaRPr lang="en-US" dirty="0"/>
          </a:p>
        </p:txBody>
      </p:sp>
      <p:sp>
        <p:nvSpPr>
          <p:cNvPr id="124" name="Text Placeholder 1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Problem – Lack of Phase Correlations</a:t>
            </a:r>
            <a:endParaRPr lang="en-US" dirty="0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" name="Text Placeholder 1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7" name="Text Placeholder 1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9" name="Text Placeholder 1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30"/>
          </p:nvPr>
        </p:nvSpPr>
        <p:spPr>
          <a:xfrm>
            <a:off x="26360438" y="12850930"/>
            <a:ext cx="6204347" cy="784830"/>
          </a:xfrm>
        </p:spPr>
        <p:txBody>
          <a:bodyPr/>
          <a:lstStyle/>
          <a:p>
            <a:r>
              <a:rPr lang="en-US" dirty="0" smtClean="0"/>
              <a:t>The work done in this project was funded by the CTBTO. We are grateful to Dmitry </a:t>
            </a:r>
            <a:r>
              <a:rPr lang="en-US" dirty="0" err="1" smtClean="0"/>
              <a:t>Bobrov</a:t>
            </a:r>
            <a:r>
              <a:rPr lang="en-US" dirty="0" smtClean="0"/>
              <a:t> for suggesting the matching criteria for events and to Mark Prior for devising the formula for measuring the bulletin cost.</a:t>
            </a:r>
            <a:endParaRPr lang="en-US" dirty="0"/>
          </a:p>
        </p:txBody>
      </p:sp>
      <p:sp>
        <p:nvSpPr>
          <p:cNvPr id="131" name="Text Placeholder 130"/>
          <p:cNvSpPr>
            <a:spLocks noGrp="1"/>
          </p:cNvSpPr>
          <p:nvPr>
            <p:ph type="body" sz="quarter" idx="96"/>
          </p:nvPr>
        </p:nvSpPr>
        <p:spPr>
          <a:xfrm>
            <a:off x="7503484" y="5036371"/>
            <a:ext cx="5005250" cy="6124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False </a:t>
            </a:r>
            <a:r>
              <a:rPr lang="en-US" dirty="0"/>
              <a:t>amplitude as a mixture of Gaussians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Uniform in time, slowness, and </a:t>
            </a:r>
            <a:r>
              <a:rPr lang="en-US" dirty="0" smtClean="0"/>
              <a:t>azimuth</a:t>
            </a:r>
            <a:endParaRPr lang="en-US" dirty="0"/>
          </a:p>
        </p:txBody>
      </p:sp>
      <p:sp>
        <p:nvSpPr>
          <p:cNvPr id="133" name="Text Placeholder 132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9931"/>
          <a:stretch>
            <a:fillRect/>
          </a:stretch>
        </p:blipFill>
        <p:spPr/>
      </p:pic>
      <p:sp>
        <p:nvSpPr>
          <p:cNvPr id="135" name="Text Placeholder 134"/>
          <p:cNvSpPr>
            <a:spLocks noGrp="1"/>
          </p:cNvSpPr>
          <p:nvPr>
            <p:ph type="body" sz="quarter" idx="149"/>
          </p:nvPr>
        </p:nvSpPr>
        <p:spPr>
          <a:xfrm>
            <a:off x="302024" y="7884060"/>
            <a:ext cx="6191407" cy="426487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aseline="-25000" dirty="0">
                <a:sym typeface="Symbol" pitchFamily="-107" charset="2"/>
              </a:rPr>
              <a:t></a:t>
            </a:r>
            <a:r>
              <a:rPr lang="en-US" dirty="0">
                <a:sym typeface="Symbol" pitchFamily="-107" charset="2"/>
              </a:rPr>
              <a:t>(events) </a:t>
            </a:r>
            <a:endParaRPr lang="en-US" dirty="0"/>
          </a:p>
        </p:txBody>
      </p:sp>
      <p:sp>
        <p:nvSpPr>
          <p:cNvPr id="137" name="Text Placeholder 136"/>
          <p:cNvSpPr>
            <a:spLocks noGrp="1"/>
          </p:cNvSpPr>
          <p:nvPr>
            <p:ph type="body" sz="quarter" idx="160"/>
          </p:nvPr>
        </p:nvSpPr>
        <p:spPr>
          <a:xfrm>
            <a:off x="13353393" y="6634152"/>
            <a:ext cx="6206195" cy="181895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phase X has an IASPEI time before phase Y then the measured arrival time of phase X should be before phase 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phase X has an IASPEI slowness less than that of phase Y then the measured slowness value of phase X should be less than that of phase 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absolute time residual for any phase should not exceed 20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associate </a:t>
            </a:r>
            <a:r>
              <a:rPr lang="en-US" dirty="0" err="1"/>
              <a:t>pP</a:t>
            </a:r>
            <a:r>
              <a:rPr lang="en-US" dirty="0"/>
              <a:t> phases if at least 3 such phases are associated to an event.</a:t>
            </a:r>
          </a:p>
          <a:p>
            <a:endParaRPr lang="en-US" dirty="0"/>
          </a:p>
        </p:txBody>
      </p:sp>
      <p:sp>
        <p:nvSpPr>
          <p:cNvPr id="138" name="Text Placeholder 137"/>
          <p:cNvSpPr>
            <a:spLocks noGrp="1"/>
          </p:cNvSpPr>
          <p:nvPr>
            <p:ph type="body" sz="quarter" idx="161"/>
          </p:nvPr>
        </p:nvSpPr>
        <p:spPr>
          <a:xfrm>
            <a:off x="6850340" y="8855309"/>
            <a:ext cx="6203509" cy="426487"/>
          </a:xfrm>
        </p:spPr>
        <p:txBody>
          <a:bodyPr/>
          <a:lstStyle/>
          <a:p>
            <a:r>
              <a:rPr lang="en-US" dirty="0"/>
              <a:t>Heuristic </a:t>
            </a:r>
            <a:r>
              <a:rPr lang="en-US" dirty="0" smtClean="0"/>
              <a:t>Inference</a:t>
            </a:r>
          </a:p>
        </p:txBody>
      </p:sp>
      <p:sp>
        <p:nvSpPr>
          <p:cNvPr id="139" name="Text Placeholder 138"/>
          <p:cNvSpPr>
            <a:spLocks noGrp="1"/>
          </p:cNvSpPr>
          <p:nvPr>
            <p:ph type="body" sz="quarter" idx="162"/>
          </p:nvPr>
        </p:nvSpPr>
        <p:spPr>
          <a:xfrm>
            <a:off x="26360438" y="14047334"/>
            <a:ext cx="6204347" cy="426487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140" name="Text Placeholder 139"/>
          <p:cNvSpPr>
            <a:spLocks noGrp="1"/>
          </p:cNvSpPr>
          <p:nvPr>
            <p:ph type="body" sz="quarter" idx="16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" name="Text Placeholder 140"/>
          <p:cNvSpPr>
            <a:spLocks noGrp="1"/>
          </p:cNvSpPr>
          <p:nvPr>
            <p:ph type="body" sz="quarter" idx="1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" name="Text Placeholder 143"/>
          <p:cNvSpPr>
            <a:spLocks noGrp="1"/>
          </p:cNvSpPr>
          <p:nvPr>
            <p:ph type="body" sz="quarter" idx="1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68"/>
          </p:nvPr>
        </p:nvSpPr>
        <p:spPr>
          <a:xfrm>
            <a:off x="13353393" y="8548169"/>
            <a:ext cx="6206195" cy="426487"/>
          </a:xfrm>
        </p:spPr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146" name="Text Placeholder 145"/>
          <p:cNvSpPr>
            <a:spLocks noGrp="1"/>
          </p:cNvSpPr>
          <p:nvPr>
            <p:ph type="body" sz="quarter" idx="169"/>
          </p:nvPr>
        </p:nvSpPr>
        <p:spPr>
          <a:xfrm>
            <a:off x="6850340" y="5675599"/>
            <a:ext cx="6203509" cy="426487"/>
          </a:xfrm>
        </p:spPr>
        <p:txBody>
          <a:bodyPr/>
          <a:lstStyle/>
          <a:p>
            <a:r>
              <a:rPr lang="en-US" dirty="0">
                <a:sym typeface="Symbol" pitchFamily="-107" charset="2"/>
              </a:rPr>
              <a:t>P</a:t>
            </a:r>
            <a:r>
              <a:rPr lang="el-GR" baseline="-25000" dirty="0">
                <a:sym typeface="Symbol" pitchFamily="-107" charset="2"/>
              </a:rPr>
              <a:t>γ</a:t>
            </a:r>
            <a:r>
              <a:rPr lang="en-US" dirty="0">
                <a:sym typeface="Symbol" pitchFamily="-107" charset="2"/>
              </a:rPr>
              <a:t>(coda | true, false arrivals</a:t>
            </a:r>
            <a:r>
              <a:rPr lang="en-US" dirty="0" smtClean="0">
                <a:sym typeface="Symbol" pitchFamily="-107" charset="2"/>
              </a:rPr>
              <a:t>)</a:t>
            </a:r>
            <a:endParaRPr lang="en-US" dirty="0"/>
          </a:p>
        </p:txBody>
      </p:sp>
      <p:sp>
        <p:nvSpPr>
          <p:cNvPr id="147" name="Text Placeholder 146"/>
          <p:cNvSpPr>
            <a:spLocks noGrp="1"/>
          </p:cNvSpPr>
          <p:nvPr>
            <p:ph type="body" sz="quarter" idx="170"/>
          </p:nvPr>
        </p:nvSpPr>
        <p:spPr>
          <a:xfrm>
            <a:off x="6850340" y="3021799"/>
            <a:ext cx="6203509" cy="426487"/>
          </a:xfrm>
        </p:spPr>
        <p:txBody>
          <a:bodyPr/>
          <a:lstStyle/>
          <a:p>
            <a:r>
              <a:rPr lang="en-US" dirty="0">
                <a:sym typeface="Symbol" pitchFamily="-107" charset="2"/>
              </a:rPr>
              <a:t>P</a:t>
            </a:r>
            <a:r>
              <a:rPr lang="el-GR" baseline="-25000" dirty="0">
                <a:sym typeface="Symbol" pitchFamily="-107" charset="2"/>
              </a:rPr>
              <a:t>λ</a:t>
            </a:r>
            <a:r>
              <a:rPr lang="en-US" dirty="0">
                <a:sym typeface="Symbol" pitchFamily="-107" charset="2"/>
              </a:rPr>
              <a:t>(false arrivals) </a:t>
            </a:r>
            <a:endParaRPr lang="en-US" dirty="0"/>
          </a:p>
        </p:txBody>
      </p:sp>
      <p:sp>
        <p:nvSpPr>
          <p:cNvPr id="148" name="Text Placeholder 147"/>
          <p:cNvSpPr>
            <a:spLocks noGrp="1"/>
          </p:cNvSpPr>
          <p:nvPr>
            <p:ph type="body" sz="quarter" idx="171"/>
          </p:nvPr>
        </p:nvSpPr>
        <p:spPr>
          <a:xfrm>
            <a:off x="302024" y="11643814"/>
            <a:ext cx="6191407" cy="426487"/>
          </a:xfrm>
        </p:spPr>
        <p:txBody>
          <a:bodyPr/>
          <a:lstStyle/>
          <a:p>
            <a:r>
              <a:rPr lang="en-US" dirty="0">
                <a:sym typeface="Symbol" pitchFamily="-107" charset="2"/>
              </a:rPr>
              <a:t>P</a:t>
            </a:r>
            <a:r>
              <a:rPr lang="el-GR" baseline="-25000" dirty="0">
                <a:sym typeface="Symbol" pitchFamily="-107" charset="2"/>
              </a:rPr>
              <a:t>Φ</a:t>
            </a:r>
            <a:r>
              <a:rPr lang="en-US" dirty="0">
                <a:sym typeface="Symbol" pitchFamily="-107" charset="2"/>
              </a:rPr>
              <a:t>(true arrivals| events</a:t>
            </a:r>
            <a:r>
              <a:rPr lang="en-US" dirty="0" smtClean="0">
                <a:sym typeface="Symbol" pitchFamily="-107" charset="2"/>
              </a:rPr>
              <a:t>)</a:t>
            </a:r>
            <a:endParaRPr lang="en-US" dirty="0"/>
          </a:p>
        </p:txBody>
      </p:sp>
      <p:sp>
        <p:nvSpPr>
          <p:cNvPr id="149" name="Text Placeholder 148"/>
          <p:cNvSpPr>
            <a:spLocks noGrp="1"/>
          </p:cNvSpPr>
          <p:nvPr>
            <p:ph type="body" sz="quarter" idx="172"/>
          </p:nvPr>
        </p:nvSpPr>
        <p:spPr>
          <a:xfrm>
            <a:off x="13353393" y="6162097"/>
            <a:ext cx="6206195" cy="426487"/>
          </a:xfrm>
        </p:spPr>
        <p:txBody>
          <a:bodyPr/>
          <a:lstStyle/>
          <a:p>
            <a:r>
              <a:rPr lang="en-US" dirty="0" smtClean="0"/>
              <a:t>Phase Rules</a:t>
            </a:r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73"/>
          </p:nvPr>
        </p:nvSpPr>
        <p:spPr>
          <a:xfrm>
            <a:off x="6863954" y="8242834"/>
            <a:ext cx="6189895" cy="6124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Coda </a:t>
            </a:r>
            <a:r>
              <a:rPr lang="en-US" dirty="0"/>
              <a:t>time delay as a Gamma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Azimuth, Slowness, and Amplitude differences as </a:t>
            </a:r>
            <a:r>
              <a:rPr lang="en-US" dirty="0" err="1" smtClean="0"/>
              <a:t>Laplacians</a:t>
            </a:r>
            <a:endParaRPr lang="en-US" dirty="0"/>
          </a:p>
        </p:txBody>
      </p:sp>
      <p:sp>
        <p:nvSpPr>
          <p:cNvPr id="151" name="Text Placeholder 150"/>
          <p:cNvSpPr>
            <a:spLocks noGrp="1"/>
          </p:cNvSpPr>
          <p:nvPr>
            <p:ph type="body" sz="quarter" idx="174"/>
          </p:nvPr>
        </p:nvSpPr>
        <p:spPr>
          <a:xfrm>
            <a:off x="6863954" y="9213850"/>
            <a:ext cx="6189895" cy="6124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Start with a world with no events and all arrivals are noise or coda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Series of moves change the world to improve its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75"/>
          </p:nvPr>
        </p:nvSpPr>
        <p:spPr>
          <a:xfrm>
            <a:off x="6850340" y="9798875"/>
            <a:ext cx="6203509" cy="108645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   Birth </a:t>
            </a:r>
            <a:r>
              <a:rPr lang="en-US" b="1" dirty="0"/>
              <a:t>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Inverts detections to get seed locations.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Associates seed locations to detections to identify the best set of locations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76"/>
          </p:nvPr>
        </p:nvSpPr>
        <p:spPr>
          <a:xfrm>
            <a:off x="6994584" y="12736286"/>
            <a:ext cx="3012554" cy="569387"/>
          </a:xfrm>
        </p:spPr>
        <p:txBody>
          <a:bodyPr/>
          <a:lstStyle/>
          <a:p>
            <a:r>
              <a:rPr lang="en-US" i="1" dirty="0"/>
              <a:t>Example inverting detections of weak </a:t>
            </a:r>
            <a:r>
              <a:rPr lang="en-US" i="1" dirty="0" smtClean="0"/>
              <a:t>events</a:t>
            </a:r>
            <a:endParaRPr lang="en-US" i="1" dirty="0"/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77"/>
          </p:nvPr>
        </p:nvSpPr>
        <p:spPr>
          <a:xfrm>
            <a:off x="10007138" y="12736286"/>
            <a:ext cx="2872542" cy="569387"/>
          </a:xfrm>
        </p:spPr>
        <p:txBody>
          <a:bodyPr/>
          <a:lstStyle/>
          <a:p>
            <a:r>
              <a:rPr lang="en-US" i="1" dirty="0"/>
              <a:t>Example inverting detections of strong </a:t>
            </a:r>
            <a:r>
              <a:rPr lang="en-US" i="1" dirty="0" smtClean="0"/>
              <a:t>events</a:t>
            </a:r>
            <a:endParaRPr lang="en-US" i="1" dirty="0"/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78"/>
          </p:nvPr>
        </p:nvSpPr>
        <p:spPr>
          <a:xfrm>
            <a:off x="6863954" y="13305673"/>
            <a:ext cx="6189895" cy="212058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 Improve </a:t>
            </a:r>
            <a:r>
              <a:rPr lang="en-US" b="1" dirty="0"/>
              <a:t>Arrivals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Associate each arrival with the best event-phase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/>
              <a:t>Improve </a:t>
            </a:r>
            <a:r>
              <a:rPr lang="en-US" b="1" dirty="0"/>
              <a:t>Event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Find the best location for an event given the currently associated detections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Death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Kill unsupported events.</a:t>
            </a:r>
          </a:p>
          <a:p>
            <a:endParaRPr lang="en-US" dirty="0"/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9"/>
          </p:nvPr>
        </p:nvSpPr>
        <p:spPr>
          <a:xfrm>
            <a:off x="26360438" y="14588033"/>
            <a:ext cx="6204347" cy="569387"/>
          </a:xfrm>
        </p:spPr>
        <p:txBody>
          <a:bodyPr/>
          <a:lstStyle/>
          <a:p>
            <a:r>
              <a:rPr lang="en-GB" i="1" dirty="0"/>
              <a:t>The views expressed in this paper are those of the authors and do not necessarily reflect the views of the CTBTO Preparatory Commission</a:t>
            </a:r>
            <a:r>
              <a:rPr lang="en-GB" i="1" dirty="0" smtClean="0"/>
              <a:t>.</a:t>
            </a:r>
            <a:endParaRPr lang="en-US" dirty="0"/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0"/>
          </p:nvPr>
        </p:nvSpPr>
        <p:spPr>
          <a:xfrm>
            <a:off x="922055" y="14388186"/>
            <a:ext cx="5130402" cy="138807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Detection </a:t>
            </a:r>
            <a:r>
              <a:rPr lang="en-US" dirty="0"/>
              <a:t>probability using Logistic model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IASPEI + Laplace model for travel time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SASC + Laplace model for azimuth and </a:t>
            </a:r>
            <a:r>
              <a:rPr lang="en-US" dirty="0" smtClean="0"/>
              <a:t>slowness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Amplitude as a linear regression with Gaussian </a:t>
            </a:r>
            <a:r>
              <a:rPr lang="en-US" dirty="0" smtClean="0"/>
              <a:t>noise</a:t>
            </a:r>
            <a:endParaRPr lang="en-US" dirty="0"/>
          </a:p>
          <a:p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81"/>
          </p:nvPr>
        </p:nvSpPr>
        <p:spPr>
          <a:xfrm>
            <a:off x="922055" y="10772806"/>
            <a:ext cx="5108631" cy="8710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Location </a:t>
            </a:r>
            <a:r>
              <a:rPr lang="en-US" dirty="0"/>
              <a:t>prior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Gutenberg Richter magnitude prior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Uniform in depth, and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8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9931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8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9931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8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4" b="14914"/>
          <a:stretch>
            <a:fillRect/>
          </a:stretch>
        </p:blipFill>
        <p:spPr/>
      </p:pic>
      <p:sp>
        <p:nvSpPr>
          <p:cNvPr id="163" name="Picture Placeholder 162"/>
          <p:cNvSpPr>
            <a:spLocks noGrp="1"/>
          </p:cNvSpPr>
          <p:nvPr>
            <p:ph type="pic" sz="quarter" idx="186"/>
          </p:nvPr>
        </p:nvSpPr>
        <p:spPr/>
      </p:sp>
      <p:sp>
        <p:nvSpPr>
          <p:cNvPr id="164" name="Picture Placeholder 163"/>
          <p:cNvSpPr>
            <a:spLocks noGrp="1"/>
          </p:cNvSpPr>
          <p:nvPr>
            <p:ph type="pic" sz="quarter" idx="187"/>
          </p:nvPr>
        </p:nvSpPr>
        <p:spPr/>
      </p:sp>
      <p:sp>
        <p:nvSpPr>
          <p:cNvPr id="165" name="Picture Placeholder 164"/>
          <p:cNvSpPr>
            <a:spLocks noGrp="1"/>
          </p:cNvSpPr>
          <p:nvPr>
            <p:ph type="pic" sz="quarter" idx="188"/>
          </p:nvPr>
        </p:nvSpPr>
        <p:spPr/>
      </p:sp>
      <p:sp>
        <p:nvSpPr>
          <p:cNvPr id="166" name="Picture Placeholder 165"/>
          <p:cNvSpPr>
            <a:spLocks noGrp="1"/>
          </p:cNvSpPr>
          <p:nvPr>
            <p:ph type="pic" sz="quarter" idx="189"/>
          </p:nvPr>
        </p:nvSpPr>
        <p:spPr/>
      </p:sp>
      <p:sp>
        <p:nvSpPr>
          <p:cNvPr id="167" name="Picture Placeholder 166"/>
          <p:cNvSpPr>
            <a:spLocks noGrp="1"/>
          </p:cNvSpPr>
          <p:nvPr>
            <p:ph type="pic" sz="quarter" idx="190"/>
          </p:nvPr>
        </p:nvSpPr>
        <p:spPr/>
      </p:sp>
      <p:sp>
        <p:nvSpPr>
          <p:cNvPr id="168" name="Picture Placeholder 167"/>
          <p:cNvSpPr>
            <a:spLocks noGrp="1"/>
          </p:cNvSpPr>
          <p:nvPr>
            <p:ph type="pic" sz="quarter" idx="191"/>
          </p:nvPr>
        </p:nvSpPr>
        <p:spPr/>
      </p:sp>
      <p:sp>
        <p:nvSpPr>
          <p:cNvPr id="169" name="Picture Placeholder 168"/>
          <p:cNvSpPr>
            <a:spLocks noGrp="1"/>
          </p:cNvSpPr>
          <p:nvPr>
            <p:ph type="pic" sz="quarter" idx="192"/>
          </p:nvPr>
        </p:nvSpPr>
        <p:spPr/>
      </p:sp>
      <p:pic>
        <p:nvPicPr>
          <p:cNvPr id="12" name="Picture Placeholder 11"/>
          <p:cNvPicPr>
            <a:picLocks noGrp="1" noChangeAspect="1"/>
          </p:cNvPicPr>
          <p:nvPr>
            <p:ph type="pic" sz="quarter" idx="19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r="7184"/>
          <a:stretch>
            <a:fillRect/>
          </a:stretch>
        </p:blipFill>
        <p:spPr>
          <a:xfrm>
            <a:off x="20005675" y="9213850"/>
            <a:ext cx="5873750" cy="6564313"/>
          </a:xfrm>
        </p:spPr>
      </p:pic>
      <p:sp>
        <p:nvSpPr>
          <p:cNvPr id="136" name="Text Placeholder 135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Nimar</a:t>
            </a:r>
            <a:r>
              <a:rPr lang="en-US" i="1" dirty="0" smtClean="0"/>
              <a:t> S. </a:t>
            </a:r>
            <a:r>
              <a:rPr lang="en-US" i="1" dirty="0" err="1" smtClean="0"/>
              <a:t>Arora</a:t>
            </a:r>
            <a:endParaRPr lang="en-US" i="1" dirty="0"/>
          </a:p>
        </p:txBody>
      </p:sp>
      <p:sp>
        <p:nvSpPr>
          <p:cNvPr id="172" name="Text Placeholder 171"/>
          <p:cNvSpPr>
            <a:spLocks noGrp="1"/>
          </p:cNvSpPr>
          <p:nvPr>
            <p:ph type="body" sz="quarter" idx="195"/>
          </p:nvPr>
        </p:nvSpPr>
        <p:spPr/>
        <p:txBody>
          <a:bodyPr/>
          <a:lstStyle/>
          <a:p>
            <a:r>
              <a:rPr lang="en-US" dirty="0" smtClean="0"/>
              <a:t>Bayesian Logic, Inc.</a:t>
            </a:r>
            <a:endParaRPr lang="en-US" dirty="0"/>
          </a:p>
        </p:txBody>
      </p:sp>
      <p:sp>
        <p:nvSpPr>
          <p:cNvPr id="173" name="Text Placeholder 172"/>
          <p:cNvSpPr>
            <a:spLocks noGrp="1"/>
          </p:cNvSpPr>
          <p:nvPr>
            <p:ph type="body" sz="quarter" idx="196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Incorporating seismic phase correlations into a probabilistic model </a:t>
            </a:r>
            <a:r>
              <a:rPr lang="en-US" sz="4800" dirty="0" smtClean="0"/>
              <a:t>of global-scale </a:t>
            </a:r>
            <a:r>
              <a:rPr lang="en-US" sz="4800" dirty="0"/>
              <a:t>seismology</a:t>
            </a:r>
          </a:p>
        </p:txBody>
      </p:sp>
      <p:pic>
        <p:nvPicPr>
          <p:cNvPr id="1030" name="Picture 6" descr="C:\Users\nimar\Dropbox\Photos\BayesianLogic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" y="1058952"/>
            <a:ext cx="3939555" cy="4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295" y="1072088"/>
            <a:ext cx="4093490" cy="63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9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r="466"/>
          <a:stretch>
            <a:fillRect/>
          </a:stretch>
        </p:blipFill>
        <p:spPr>
          <a:xfrm>
            <a:off x="19983223" y="3646488"/>
            <a:ext cx="5873750" cy="5114925"/>
          </a:xfrm>
        </p:spPr>
      </p:pic>
      <p:sp>
        <p:nvSpPr>
          <p:cNvPr id="70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4514295" y="4703978"/>
            <a:ext cx="2033110" cy="1277261"/>
          </a:xfrm>
        </p:spPr>
        <p:txBody>
          <a:bodyPr/>
          <a:lstStyle/>
          <a:p>
            <a:r>
              <a:rPr lang="en-US" i="1" dirty="0" smtClean="0"/>
              <a:t>Blue dots and triangles are primary seismic stations.</a:t>
            </a:r>
          </a:p>
        </p:txBody>
      </p:sp>
      <p:pic>
        <p:nvPicPr>
          <p:cNvPr id="71" name="Picture 292" descr="ims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9801" y="4329784"/>
            <a:ext cx="374015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74" descr="location_prior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75075" y="8326468"/>
            <a:ext cx="402907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5189486" y="8907741"/>
            <a:ext cx="1488272" cy="778663"/>
          </a:xfrm>
        </p:spPr>
        <p:txBody>
          <a:bodyPr/>
          <a:lstStyle/>
          <a:p>
            <a:r>
              <a:rPr lang="en-US" i="1" dirty="0" smtClean="0"/>
              <a:t>Event location</a:t>
            </a:r>
          </a:p>
          <a:p>
            <a:r>
              <a:rPr lang="en-US" i="1" dirty="0" smtClean="0"/>
              <a:t>density.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85707"/>
              </p:ext>
            </p:extLst>
          </p:nvPr>
        </p:nvGraphicFramePr>
        <p:xfrm>
          <a:off x="801160" y="12124594"/>
          <a:ext cx="22733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Acrobat Document" r:id="rId12" imgW="7454880" imgH="5634720" progId="AcroExch.Document.11">
                  <p:embed/>
                </p:oleObj>
              </mc:Choice>
              <mc:Fallback>
                <p:oleObj name="Acrobat Document" r:id="rId12" imgW="7454880" imgH="5634720" progId="AcroExch.Document.11">
                  <p:embed/>
                  <p:pic>
                    <p:nvPicPr>
                      <p:cNvPr id="0" name="Object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60" y="12124594"/>
                        <a:ext cx="22733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57483"/>
              </p:ext>
            </p:extLst>
          </p:nvPr>
        </p:nvGraphicFramePr>
        <p:xfrm>
          <a:off x="3625397" y="12070301"/>
          <a:ext cx="230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Acrobat Document" r:id="rId14" imgW="7454880" imgH="5634720" progId="AcroExch.Document.11">
                  <p:embed/>
                </p:oleObj>
              </mc:Choice>
              <mc:Fallback>
                <p:oleObj name="Acrobat Document" r:id="rId14" imgW="7454880" imgH="5634720" progId="AcroExch.Document.11">
                  <p:embed/>
                  <p:pic>
                    <p:nvPicPr>
                      <p:cNvPr id="0" name="Object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397" y="12070301"/>
                        <a:ext cx="2308225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489857" y="13846921"/>
            <a:ext cx="2906486" cy="353943"/>
          </a:xfrm>
        </p:spPr>
        <p:txBody>
          <a:bodyPr/>
          <a:lstStyle/>
          <a:p>
            <a:r>
              <a:rPr lang="en-US" i="1" dirty="0" smtClean="0"/>
              <a:t>Detection </a:t>
            </a:r>
            <a:r>
              <a:rPr lang="en-US" i="1" dirty="0" smtClean="0"/>
              <a:t>probability </a:t>
            </a:r>
            <a:r>
              <a:rPr lang="en-US" i="1" dirty="0" err="1" smtClean="0"/>
              <a:t>vs</a:t>
            </a:r>
            <a:r>
              <a:rPr lang="en-US" i="1" dirty="0" smtClean="0"/>
              <a:t> </a:t>
            </a:r>
            <a:r>
              <a:rPr lang="en-US" i="1" dirty="0" smtClean="0"/>
              <a:t>distance.</a:t>
            </a:r>
          </a:p>
        </p:txBody>
      </p:sp>
      <p:sp>
        <p:nvSpPr>
          <p:cNvPr id="85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3756026" y="13869488"/>
            <a:ext cx="2498609" cy="391090"/>
          </a:xfrm>
        </p:spPr>
        <p:txBody>
          <a:bodyPr/>
          <a:lstStyle/>
          <a:p>
            <a:r>
              <a:rPr lang="en-US" i="1" dirty="0" smtClean="0"/>
              <a:t>Arrival time </a:t>
            </a:r>
            <a:r>
              <a:rPr lang="en-US" i="1" dirty="0" err="1" smtClean="0"/>
              <a:t>vs</a:t>
            </a:r>
            <a:r>
              <a:rPr lang="en-US" i="1" dirty="0" smtClean="0"/>
              <a:t> IASPEI.</a:t>
            </a:r>
          </a:p>
        </p:txBody>
      </p:sp>
      <p:pic>
        <p:nvPicPr>
          <p:cNvPr id="86" name="Picture Placeholder 190" descr="FalseAmpSite6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16" cstate="print"/>
          <a:srcRect l="4146" r="4146"/>
          <a:stretch>
            <a:fillRect/>
          </a:stretch>
        </p:blipFill>
        <p:spPr>
          <a:xfrm>
            <a:off x="7909120" y="3472098"/>
            <a:ext cx="2275946" cy="1507744"/>
          </a:xfrm>
          <a:prstGeom prst="rect">
            <a:avLst/>
          </a:prstGeom>
        </p:spPr>
      </p:pic>
      <p:sp>
        <p:nvSpPr>
          <p:cNvPr id="87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0367318" y="3796388"/>
            <a:ext cx="1488272" cy="778663"/>
          </a:xfrm>
        </p:spPr>
        <p:txBody>
          <a:bodyPr/>
          <a:lstStyle/>
          <a:p>
            <a:r>
              <a:rPr lang="en-US" i="1" dirty="0" smtClean="0"/>
              <a:t>False arrival</a:t>
            </a:r>
          </a:p>
          <a:p>
            <a:r>
              <a:rPr lang="en-US" i="1" dirty="0" smtClean="0"/>
              <a:t>amplitude</a:t>
            </a:r>
          </a:p>
        </p:txBody>
      </p:sp>
      <p:pic>
        <p:nvPicPr>
          <p:cNvPr id="88" name="Picture Placeholder 130" descr="CodaCodaAzimuth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17" cstate="print"/>
          <a:srcRect l="4702" r="4702"/>
          <a:stretch>
            <a:fillRect/>
          </a:stretch>
        </p:blipFill>
        <p:spPr>
          <a:xfrm>
            <a:off x="10007138" y="6158681"/>
            <a:ext cx="2501596" cy="1657230"/>
          </a:xfrm>
          <a:prstGeom prst="rect">
            <a:avLst/>
          </a:prstGeom>
        </p:spPr>
      </p:pic>
      <p:pic>
        <p:nvPicPr>
          <p:cNvPr id="89" name="Picture Placeholder 132" descr="CodaCodaTime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18" cstate="print"/>
          <a:srcRect l="4702" r="4702"/>
          <a:stretch>
            <a:fillRect/>
          </a:stretch>
        </p:blipFill>
        <p:spPr>
          <a:xfrm>
            <a:off x="7122483" y="6127801"/>
            <a:ext cx="2555375" cy="1692857"/>
          </a:xfrm>
          <a:prstGeom prst="rect">
            <a:avLst/>
          </a:prstGeom>
        </p:spPr>
      </p:pic>
      <p:sp>
        <p:nvSpPr>
          <p:cNvPr id="90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7503484" y="7875141"/>
            <a:ext cx="2155371" cy="353943"/>
          </a:xfrm>
        </p:spPr>
        <p:txBody>
          <a:bodyPr/>
          <a:lstStyle/>
          <a:p>
            <a:r>
              <a:rPr lang="en-US" i="1" dirty="0" smtClean="0"/>
              <a:t>Coda </a:t>
            </a:r>
            <a:r>
              <a:rPr lang="en-US" i="1" dirty="0" smtClean="0"/>
              <a:t>time</a:t>
            </a:r>
            <a:r>
              <a:rPr lang="en-US" i="1" dirty="0"/>
              <a:t> </a:t>
            </a:r>
            <a:r>
              <a:rPr lang="en-US" i="1" dirty="0" smtClean="0"/>
              <a:t>delay</a:t>
            </a:r>
            <a:endParaRPr lang="en-US" i="1" dirty="0" smtClean="0"/>
          </a:p>
        </p:txBody>
      </p:sp>
      <p:sp>
        <p:nvSpPr>
          <p:cNvPr id="91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0185066" y="7826407"/>
            <a:ext cx="2259771" cy="405480"/>
          </a:xfrm>
        </p:spPr>
        <p:txBody>
          <a:bodyPr/>
          <a:lstStyle/>
          <a:p>
            <a:r>
              <a:rPr lang="en-US" i="1" dirty="0" smtClean="0"/>
              <a:t>Coda </a:t>
            </a:r>
            <a:r>
              <a:rPr lang="en-US" i="1" dirty="0" smtClean="0"/>
              <a:t>azimuth</a:t>
            </a:r>
            <a:r>
              <a:rPr lang="en-US" i="1" dirty="0"/>
              <a:t> </a:t>
            </a:r>
            <a:r>
              <a:rPr lang="en-US" i="1" dirty="0" smtClean="0"/>
              <a:t>difference</a:t>
            </a:r>
            <a:endParaRPr lang="en-US" i="1" dirty="0" smtClean="0"/>
          </a:p>
        </p:txBody>
      </p:sp>
      <p:pic>
        <p:nvPicPr>
          <p:cNvPr id="92" name="Picture Placeholder 146" descr="run-496-visa-756-inv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19" cstate="print"/>
          <a:srcRect l="4146" r="4146"/>
          <a:stretch>
            <a:fillRect/>
          </a:stretch>
        </p:blipFill>
        <p:spPr>
          <a:xfrm>
            <a:off x="6994584" y="10798601"/>
            <a:ext cx="2924945" cy="1937685"/>
          </a:xfrm>
          <a:prstGeom prst="rect">
            <a:avLst/>
          </a:prstGeom>
        </p:spPr>
      </p:pic>
      <p:pic>
        <p:nvPicPr>
          <p:cNvPr id="93" name="Picture Placeholder 161" descr="run-496-visa-866-inv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0" cstate="print"/>
          <a:srcRect l="4146" r="4146"/>
          <a:stretch>
            <a:fillRect/>
          </a:stretch>
        </p:blipFill>
        <p:spPr>
          <a:xfrm>
            <a:off x="9919529" y="10761970"/>
            <a:ext cx="2960151" cy="1961009"/>
          </a:xfrm>
          <a:prstGeom prst="rect">
            <a:avLst/>
          </a:prstGeom>
        </p:spPr>
      </p:pic>
      <p:sp>
        <p:nvSpPr>
          <p:cNvPr id="96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9311773" y="10747065"/>
            <a:ext cx="694163" cy="447211"/>
          </a:xfrm>
        </p:spPr>
        <p:txBody>
          <a:bodyPr/>
          <a:lstStyle/>
          <a:p>
            <a:r>
              <a:rPr lang="en-US" sz="1100" dirty="0" smtClean="0"/>
              <a:t>JMA event</a:t>
            </a:r>
          </a:p>
        </p:txBody>
      </p:sp>
      <p:sp>
        <p:nvSpPr>
          <p:cNvPr id="97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7185527" y="12242976"/>
            <a:ext cx="694163" cy="507819"/>
          </a:xfrm>
        </p:spPr>
        <p:txBody>
          <a:bodyPr/>
          <a:lstStyle/>
          <a:p>
            <a:r>
              <a:rPr lang="en-US" sz="1100" dirty="0" smtClean="0"/>
              <a:t>LEB event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7116346" y="12066203"/>
            <a:ext cx="149400" cy="271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2"/>
          </p:cNvCxnSpPr>
          <p:nvPr/>
        </p:nvCxnSpPr>
        <p:spPr>
          <a:xfrm flipH="1">
            <a:off x="9485746" y="11194276"/>
            <a:ext cx="173109" cy="229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60"/>
          </p:nvPr>
        </p:nvSpPr>
        <p:spPr>
          <a:xfrm>
            <a:off x="13353393" y="9195416"/>
            <a:ext cx="6206195" cy="3111621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Match events in a reference bulletin and the test bulletin which have two arrivals in common. We require that the arrivals be associated using a similar phase label for both events.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Measure the overlap – the fraction of reference events that are matched.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Measure the inconsistency – the fraction of the test events that are not matched.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 the cost of the solution as a weighted average of the overlap and inconsistency normalized by the number of reference events. We assign a weight of 10 to the overlap and 1 to the inconsistency since it takes a lot more work by the analysts to add an event than to discard a false event.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Cost = 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72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48x96-Template-V2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PosterPresentations.com-36x72-Template-V2b</Template>
  <TotalTime>10794</TotalTime>
  <Words>772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PosterPresentations.com-36x72-Template-V2b</vt:lpstr>
      <vt:lpstr>1_PosterPresentations.com-48x96-Template-V2</vt:lpstr>
      <vt:lpstr>1_Classic 3 Columns</vt:lpstr>
      <vt:lpstr>Acrobat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Nimar Arora</dc:creator>
  <cp:lastModifiedBy>Nimar S. Arora</cp:lastModifiedBy>
  <cp:revision>62</cp:revision>
  <dcterms:created xsi:type="dcterms:W3CDTF">2011-04-21T17:12:27Z</dcterms:created>
  <dcterms:modified xsi:type="dcterms:W3CDTF">2013-04-05T09:29:50Z</dcterms:modified>
</cp:coreProperties>
</file>