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0" r:id="rId5"/>
    <p:sldId id="262" r:id="rId6"/>
    <p:sldId id="259" r:id="rId7"/>
    <p:sldId id="261" r:id="rId8"/>
  </p:sldIdLst>
  <p:sldSz cx="9875838" cy="17559338"/>
  <p:notesSz cx="6858000" cy="9144000"/>
  <p:defaultTextStyle>
    <a:defPPr>
      <a:defRPr lang="sv-SE"/>
    </a:defPPr>
    <a:lvl1pPr marL="0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73938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47879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321817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95756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69695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643634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417573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91511" algn="l" defTabSz="773938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" userDrawn="1">
          <p15:clr>
            <a:srgbClr val="A4A3A4"/>
          </p15:clr>
        </p15:guide>
        <p15:guide id="2" pos="321" userDrawn="1">
          <p15:clr>
            <a:srgbClr val="A4A3A4"/>
          </p15:clr>
        </p15:guide>
        <p15:guide id="3" pos="5755" userDrawn="1">
          <p15:clr>
            <a:srgbClr val="A4A3A4"/>
          </p15:clr>
        </p15:guide>
        <p15:guide id="4" orient="horz" pos="10747" userDrawn="1">
          <p15:clr>
            <a:srgbClr val="A4A3A4"/>
          </p15:clr>
        </p15:guide>
        <p15:guide id="5" pos="464" userDrawn="1">
          <p15:clr>
            <a:srgbClr val="A4A3A4"/>
          </p15:clr>
        </p15:guide>
        <p15:guide id="6" pos="5900" userDrawn="1">
          <p15:clr>
            <a:srgbClr val="A4A3A4"/>
          </p15:clr>
        </p15:guide>
        <p15:guide id="7" orient="horz" pos="472" userDrawn="1">
          <p15:clr>
            <a:srgbClr val="A4A3A4"/>
          </p15:clr>
        </p15:guide>
        <p15:guide id="8" orient="horz" pos="1698" userDrawn="1">
          <p15:clr>
            <a:srgbClr val="A4A3A4"/>
          </p15:clr>
        </p15:guide>
        <p15:guide id="9" orient="horz" pos="5893" userDrawn="1">
          <p15:clr>
            <a:srgbClr val="A4A3A4"/>
          </p15:clr>
        </p15:guide>
        <p15:guide id="10" orient="horz" pos="5403" userDrawn="1">
          <p15:clr>
            <a:srgbClr val="A4A3A4"/>
          </p15:clr>
        </p15:guide>
        <p15:guide id="11" orient="horz" pos="7708" userDrawn="1">
          <p15:clr>
            <a:srgbClr val="A4A3A4"/>
          </p15:clr>
        </p15:guide>
        <p15:guide id="12" orient="horz" pos="9250" userDrawn="1">
          <p15:clr>
            <a:srgbClr val="A4A3A4"/>
          </p15:clr>
        </p15:guide>
        <p15:guide id="13" orient="horz" pos="2031" userDrawn="1">
          <p15:clr>
            <a:srgbClr val="A4A3A4"/>
          </p15:clr>
        </p15:guide>
        <p15:guide id="14" orient="horz" pos="7844" userDrawn="1">
          <p15:clr>
            <a:srgbClr val="A4A3A4"/>
          </p15:clr>
        </p15:guide>
        <p15:guide id="15" orient="horz" pos="9590" userDrawn="1">
          <p15:clr>
            <a:srgbClr val="A4A3A4"/>
          </p15:clr>
        </p15:guide>
        <p15:guide id="16" orient="horz" pos="9908" userDrawn="1">
          <p15:clr>
            <a:srgbClr val="A4A3A4"/>
          </p15:clr>
        </p15:guide>
        <p15:guide id="17" orient="horz" pos="5667" userDrawn="1">
          <p15:clr>
            <a:srgbClr val="A4A3A4"/>
          </p15:clr>
        </p15:guide>
        <p15:guide id="18" orient="horz" pos="2197" userDrawn="1">
          <p15:clr>
            <a:srgbClr val="A4A3A4"/>
          </p15:clr>
        </p15:guide>
        <p15:guide id="19" orient="horz" pos="81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0433"/>
    <a:srgbClr val="ECF3F3"/>
    <a:srgbClr val="4DB5BC"/>
    <a:srgbClr val="EDDBE4"/>
    <a:srgbClr val="FF876F"/>
    <a:srgbClr val="EDF4F4"/>
    <a:srgbClr val="5C003C"/>
    <a:srgbClr val="D40963"/>
    <a:srgbClr val="870052"/>
    <a:srgbClr val="323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10" autoAdjust="0"/>
    <p:restoredTop sz="96197" autoAdjust="0"/>
  </p:normalViewPr>
  <p:slideViewPr>
    <p:cSldViewPr snapToGrid="0" snapToObjects="1">
      <p:cViewPr varScale="1">
        <p:scale>
          <a:sx n="51" d="100"/>
          <a:sy n="51" d="100"/>
        </p:scale>
        <p:origin x="3728" y="240"/>
      </p:cViewPr>
      <p:guideLst>
        <p:guide orient="horz" pos="314"/>
        <p:guide pos="321"/>
        <p:guide pos="5755"/>
        <p:guide orient="horz" pos="10747"/>
        <p:guide pos="464"/>
        <p:guide pos="5900"/>
        <p:guide orient="horz" pos="472"/>
        <p:guide orient="horz" pos="1698"/>
        <p:guide orient="horz" pos="5893"/>
        <p:guide orient="horz" pos="5403"/>
        <p:guide orient="horz" pos="7708"/>
        <p:guide orient="horz" pos="9250"/>
        <p:guide orient="horz" pos="2031"/>
        <p:guide orient="horz" pos="7844"/>
        <p:guide orient="horz" pos="9590"/>
        <p:guide orient="horz" pos="9908"/>
        <p:guide orient="horz" pos="5667"/>
        <p:guide orient="horz" pos="2197"/>
        <p:guide orient="horz" pos="81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-312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885B6-81CD-4709-8240-57A57A7872B3}" type="datetimeFigureOut">
              <a:rPr lang="sv-SE" smtClean="0"/>
              <a:pPr/>
              <a:t>2025-03-10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B3D24-FAEC-40A1-8BFF-6ACD034DCB94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82260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26AE2-04E0-46E1-949A-0B8B98D45AA4}" type="datetimeFigureOut">
              <a:rPr lang="sv-SE" smtClean="0"/>
              <a:pPr/>
              <a:t>2025-03-10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685800"/>
            <a:ext cx="1927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4BD9CC-202C-4E86-8CB3-D5062C1CC8E1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3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773938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547879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2321817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3095756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3869695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4643634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5417573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6191511" algn="l" defTabSz="1547879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plomm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7" y="623146"/>
            <a:ext cx="8826993" cy="2649290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vitt och bör ligga på </a:t>
            </a:r>
            <a:br>
              <a:rPr lang="sv-SE" dirty="0"/>
            </a:br>
            <a:r>
              <a:rPr lang="sv-SE" dirty="0"/>
              <a:t>max tre rader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6BDD946D-011E-0497-341E-B6313F514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9587" y="3237103"/>
            <a:ext cx="8864757" cy="53401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B9D82EE8-3BE2-AC66-8FE4-BAA0A6AB41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9382" y="8564228"/>
            <a:ext cx="2406868" cy="448687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bg1"/>
                </a:solidFill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61291" y="9206391"/>
            <a:ext cx="8864756" cy="323406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B323869-316B-BD11-52B2-FD4AD4C4D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588" y="12994736"/>
            <a:ext cx="8864756" cy="1689639"/>
          </a:xfrm>
          <a:prstGeom prst="rect">
            <a:avLst/>
          </a:prstGeom>
          <a:solidFill>
            <a:srgbClr val="ED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Platshållare för text 17">
            <a:extLst>
              <a:ext uri="{FF2B5EF4-FFF2-40B4-BE49-F238E27FC236}">
                <a16:creationId xmlns:a16="http://schemas.microsoft.com/office/drawing/2014/main" id="{31400011-28F1-2132-DBBB-74AB991521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0751" y="13404765"/>
            <a:ext cx="8029865" cy="490849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Rubrik t ex Datum och tid</a:t>
            </a:r>
          </a:p>
        </p:txBody>
      </p:sp>
      <p:sp>
        <p:nvSpPr>
          <p:cNvPr id="19" name="Platshållare för text 17">
            <a:extLst>
              <a:ext uri="{FF2B5EF4-FFF2-40B4-BE49-F238E27FC236}">
                <a16:creationId xmlns:a16="http://schemas.microsoft.com/office/drawing/2014/main" id="{3EFA779D-5AB9-A4FA-7BB2-420B9BCD52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0750" y="13833172"/>
            <a:ext cx="8029865" cy="490849"/>
          </a:xfrm>
        </p:spPr>
        <p:txBody>
          <a:bodyPr>
            <a:noAutofit/>
          </a:bodyPr>
          <a:lstStyle>
            <a:lvl1pPr marL="0" indent="0">
              <a:buNone/>
              <a:defRPr sz="2400" b="1"/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Rubrik t ex Lokal och adress</a:t>
            </a:r>
          </a:p>
        </p:txBody>
      </p:sp>
      <p:sp>
        <p:nvSpPr>
          <p:cNvPr id="21" name="Platshållare för text 20">
            <a:extLst>
              <a:ext uri="{FF2B5EF4-FFF2-40B4-BE49-F238E27FC236}">
                <a16:creationId xmlns:a16="http://schemas.microsoft.com/office/drawing/2014/main" id="{9AF101E6-C8B6-7C68-572D-76524FB5A6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9588" y="14854107"/>
            <a:ext cx="8856662" cy="541020"/>
          </a:xfrm>
        </p:spPr>
        <p:txBody>
          <a:bodyPr>
            <a:no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  <a:lvl2pPr marL="773938" indent="0">
              <a:buNone/>
              <a:defRPr sz="2600">
                <a:solidFill>
                  <a:schemeClr val="bg1"/>
                </a:solidFill>
              </a:defRPr>
            </a:lvl2pPr>
            <a:lvl3pPr marL="1547877" indent="0">
              <a:buNone/>
              <a:defRPr sz="2600">
                <a:solidFill>
                  <a:schemeClr val="bg1"/>
                </a:solidFill>
              </a:defRPr>
            </a:lvl3pPr>
            <a:lvl4pPr marL="2321817" indent="0">
              <a:buNone/>
              <a:defRPr sz="2600">
                <a:solidFill>
                  <a:schemeClr val="bg1"/>
                </a:solidFill>
              </a:defRPr>
            </a:lvl4pPr>
            <a:lvl5pPr marL="3095756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Ange webbadress</a:t>
            </a:r>
          </a:p>
        </p:txBody>
      </p:sp>
      <p:pic>
        <p:nvPicPr>
          <p:cNvPr id="16" name="Bild 15" descr="Logotyp Karolinska Institutet.">
            <a:extLst>
              <a:ext uri="{FF2B5EF4-FFF2-40B4-BE49-F238E27FC236}">
                <a16:creationId xmlns:a16="http://schemas.microsoft.com/office/drawing/2014/main" id="{A72F43BE-57D3-4288-FABB-1CB5F3C9D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362" y="15703828"/>
            <a:ext cx="3292092" cy="137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ljusblå">
    <p:bg>
      <p:bgPr>
        <a:solidFill>
          <a:srgbClr val="EC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835086" cy="2649290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plommonfärg och bör ligga på max tre rader</a:t>
            </a:r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B9D82EE8-3BE2-AC66-8FE4-BAA0A6AB41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19179" y="8601464"/>
            <a:ext cx="2406868" cy="448687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tx1"/>
                </a:solidFill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61291" y="9206391"/>
            <a:ext cx="8864756" cy="32340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7B323869-316B-BD11-52B2-FD4AD4C4D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588" y="12994736"/>
            <a:ext cx="8864756" cy="16896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Platshållare för text 17">
            <a:extLst>
              <a:ext uri="{FF2B5EF4-FFF2-40B4-BE49-F238E27FC236}">
                <a16:creationId xmlns:a16="http://schemas.microsoft.com/office/drawing/2014/main" id="{31400011-28F1-2132-DBBB-74AB991521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0751" y="13404765"/>
            <a:ext cx="8029865" cy="49084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Rubrik t ex Datum och tid</a:t>
            </a:r>
          </a:p>
        </p:txBody>
      </p:sp>
      <p:sp>
        <p:nvSpPr>
          <p:cNvPr id="19" name="Platshållare för text 17">
            <a:extLst>
              <a:ext uri="{FF2B5EF4-FFF2-40B4-BE49-F238E27FC236}">
                <a16:creationId xmlns:a16="http://schemas.microsoft.com/office/drawing/2014/main" id="{3EFA779D-5AB9-A4FA-7BB2-420B9BCD52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0750" y="13815965"/>
            <a:ext cx="8029865" cy="490849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Rubrik t ex Lokal och adress</a:t>
            </a:r>
          </a:p>
        </p:txBody>
      </p:sp>
      <p:sp>
        <p:nvSpPr>
          <p:cNvPr id="21" name="Platshållare för text 20">
            <a:extLst>
              <a:ext uri="{FF2B5EF4-FFF2-40B4-BE49-F238E27FC236}">
                <a16:creationId xmlns:a16="http://schemas.microsoft.com/office/drawing/2014/main" id="{9AF101E6-C8B6-7C68-572D-76524FB5A6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171" y="14854107"/>
            <a:ext cx="8815825" cy="541020"/>
          </a:xfrm>
        </p:spPr>
        <p:txBody>
          <a:bodyPr>
            <a:noAutofit/>
          </a:bodyPr>
          <a:lstStyle>
            <a:lvl1pPr marL="0" indent="0">
              <a:buNone/>
              <a:defRPr sz="2600">
                <a:solidFill>
                  <a:schemeClr val="tx1"/>
                </a:solidFill>
              </a:defRPr>
            </a:lvl1pPr>
            <a:lvl2pPr marL="773938" indent="0">
              <a:buNone/>
              <a:defRPr sz="2600">
                <a:solidFill>
                  <a:schemeClr val="bg1"/>
                </a:solidFill>
              </a:defRPr>
            </a:lvl2pPr>
            <a:lvl3pPr marL="1547877" indent="0">
              <a:buNone/>
              <a:defRPr sz="2600">
                <a:solidFill>
                  <a:schemeClr val="bg1"/>
                </a:solidFill>
              </a:defRPr>
            </a:lvl3pPr>
            <a:lvl4pPr marL="2321817" indent="0">
              <a:buNone/>
              <a:defRPr sz="2600">
                <a:solidFill>
                  <a:schemeClr val="bg1"/>
                </a:solidFill>
              </a:defRPr>
            </a:lvl4pPr>
            <a:lvl5pPr marL="3095756" indent="0"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Ange webbadress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651FDB11-AE61-1FDE-01AA-327F355FF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DB404B4-1AD3-0DBF-522A-BFE81D58C4F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09587" y="3237103"/>
            <a:ext cx="8864757" cy="534016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på första eller andra ikonen i den andra raden av ikoner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36339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plommon utan 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813052" cy="2649290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vitt och bör ligga på </a:t>
            </a:r>
            <a:br>
              <a:rPr lang="sv-SE" dirty="0"/>
            </a:br>
            <a:r>
              <a:rPr lang="sv-SE" dirty="0"/>
              <a:t>max fyra rader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8B014ED7-ACB0-CCDF-FDC6-712937748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1292" y="4358641"/>
            <a:ext cx="8824688" cy="213408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773938" indent="0">
              <a:buNone/>
              <a:defRPr sz="3200">
                <a:solidFill>
                  <a:schemeClr val="bg1"/>
                </a:solidFill>
              </a:defRPr>
            </a:lvl2pPr>
            <a:lvl3pPr marL="1547877" indent="0">
              <a:buNone/>
              <a:defRPr sz="3200">
                <a:solidFill>
                  <a:schemeClr val="bg1"/>
                </a:solidFill>
              </a:defRPr>
            </a:lvl3pPr>
            <a:lvl4pPr marL="2321817" indent="0">
              <a:buNone/>
              <a:defRPr sz="3200">
                <a:solidFill>
                  <a:schemeClr val="bg1"/>
                </a:solidFill>
              </a:defRPr>
            </a:lvl4pPr>
            <a:lvl5pPr marL="3095756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Inledning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39258" y="6714449"/>
            <a:ext cx="8835087" cy="2991677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cxnSp>
        <p:nvCxnSpPr>
          <p:cNvPr id="5" name="Rak koppling 4">
            <a:extLst>
              <a:ext uri="{FF2B5EF4-FFF2-40B4-BE49-F238E27FC236}">
                <a16:creationId xmlns:a16="http://schemas.microsoft.com/office/drawing/2014/main" id="{9A4DF115-0F4C-965E-8D7D-670EE34AB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6600" y="9994602"/>
            <a:ext cx="8388994" cy="0"/>
          </a:xfrm>
          <a:prstGeom prst="line">
            <a:avLst/>
          </a:prstGeom>
          <a:ln w="2857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77E1E61D-2129-0347-5F1A-AC15E132A8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4944" y="10694084"/>
            <a:ext cx="8834400" cy="6094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dag (datum och tid) för evenemanget.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F23F0305-E4AC-2DE6-81BF-4A5943EA26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3940" y="11958884"/>
            <a:ext cx="8834400" cy="107896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plats (lokal och adress) för evenemanget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D2D2511-868B-826D-47E6-51B39A914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98" y="13487115"/>
            <a:ext cx="8864756" cy="1716627"/>
          </a:xfrm>
          <a:prstGeom prst="rect">
            <a:avLst/>
          </a:prstGeom>
          <a:solidFill>
            <a:srgbClr val="FF87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Platshållare för text 24">
            <a:extLst>
              <a:ext uri="{FF2B5EF4-FFF2-40B4-BE49-F238E27FC236}">
                <a16:creationId xmlns:a16="http://schemas.microsoft.com/office/drawing/2014/main" id="{600C3B7C-F755-D8AC-F058-5B7BCA10A0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316" y="14301046"/>
            <a:ext cx="8292974" cy="7207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pic>
        <p:nvPicPr>
          <p:cNvPr id="16" name="Bild 15" descr="Logotyp Karolinska Institutet.">
            <a:extLst>
              <a:ext uri="{FF2B5EF4-FFF2-40B4-BE49-F238E27FC236}">
                <a16:creationId xmlns:a16="http://schemas.microsoft.com/office/drawing/2014/main" id="{A72F43BE-57D3-4288-FABB-1CB5F3C9D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362" y="15703828"/>
            <a:ext cx="3292092" cy="1371705"/>
          </a:xfrm>
          <a:prstGeom prst="rect">
            <a:avLst/>
          </a:prstGeom>
        </p:spPr>
      </p:pic>
      <p:sp>
        <p:nvSpPr>
          <p:cNvPr id="6" name="Platshållare för text 5">
            <a:extLst>
              <a:ext uri="{FF2B5EF4-FFF2-40B4-BE49-F238E27FC236}">
                <a16:creationId xmlns:a16="http://schemas.microsoft.com/office/drawing/2014/main" id="{3C46D54F-B7E1-B214-E29F-238328710B0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5503" y="13980683"/>
            <a:ext cx="8295786" cy="393485"/>
          </a:xfrm>
        </p:spPr>
        <p:txBody>
          <a:bodyPr>
            <a:noAutofit/>
          </a:bodyPr>
          <a:lstStyle>
            <a:lvl1pPr marL="0" indent="0">
              <a:lnSpc>
                <a:spcPts val="3000"/>
              </a:lnSpc>
              <a:buNone/>
              <a:defRPr sz="2400" b="1"/>
            </a:lvl1pPr>
          </a:lstStyle>
          <a:p>
            <a:pPr lvl="0"/>
            <a:r>
              <a:rPr lang="sv-SE" dirty="0"/>
              <a:t>Kort rubrik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888FB200-6E63-DC3E-58A7-BCB77BD06A1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53193" y="10130018"/>
            <a:ext cx="8835087" cy="867686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Rubrik t ex Datum och tid</a:t>
            </a:r>
          </a:p>
          <a:p>
            <a:pPr lvl="0"/>
            <a:endParaRPr lang="sv-SE" dirty="0"/>
          </a:p>
        </p:txBody>
      </p:sp>
      <p:sp>
        <p:nvSpPr>
          <p:cNvPr id="18" name="Platshållare för text 17">
            <a:extLst>
              <a:ext uri="{FF2B5EF4-FFF2-40B4-BE49-F238E27FC236}">
                <a16:creationId xmlns:a16="http://schemas.microsoft.com/office/drawing/2014/main" id="{A1FA0638-7725-24DE-0239-2B4C8D5F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3290" y="11443383"/>
            <a:ext cx="8834400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Rubrik t ex Lokal och adress</a:t>
            </a:r>
          </a:p>
          <a:p>
            <a:pPr lvl="0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8640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ljusblå liten bild">
    <p:bg>
      <p:bgPr>
        <a:solidFill>
          <a:srgbClr val="EC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586336" cy="2649290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plommonfärg och bör ligga på max tre rader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8B014ED7-ACB0-CCDF-FDC6-712937748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1293" y="3337561"/>
            <a:ext cx="4819295" cy="2195387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773938" indent="0">
              <a:buNone/>
              <a:defRPr sz="3200">
                <a:solidFill>
                  <a:schemeClr val="bg1"/>
                </a:solidFill>
              </a:defRPr>
            </a:lvl2pPr>
            <a:lvl3pPr marL="1547877" indent="0">
              <a:buNone/>
              <a:defRPr sz="3200">
                <a:solidFill>
                  <a:schemeClr val="bg1"/>
                </a:solidFill>
              </a:defRPr>
            </a:lvl3pPr>
            <a:lvl4pPr marL="2321817" indent="0">
              <a:buNone/>
              <a:defRPr sz="3200">
                <a:solidFill>
                  <a:schemeClr val="bg1"/>
                </a:solidFill>
              </a:defRPr>
            </a:lvl4pPr>
            <a:lvl5pPr marL="3095756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Inledning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54944" y="5532949"/>
            <a:ext cx="4825643" cy="3554819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31" name="Platshållare för text 12">
            <a:extLst>
              <a:ext uri="{FF2B5EF4-FFF2-40B4-BE49-F238E27FC236}">
                <a16:creationId xmlns:a16="http://schemas.microsoft.com/office/drawing/2014/main" id="{3CDBB196-1F8A-FD6B-AF89-1C38869181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76018" y="8932268"/>
            <a:ext cx="2406868" cy="448687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tx1"/>
                </a:solidFill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77E1E61D-2129-0347-5F1A-AC15E132A8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587" y="10694084"/>
            <a:ext cx="8640000" cy="60946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dag (datum och tid) för evenemanget.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F23F0305-E4AC-2DE6-81BF-4A5943EA26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5587" y="11958884"/>
            <a:ext cx="8640000" cy="10789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plats (lokal och adress) för evenemanget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D2D2511-868B-826D-47E6-51B39A914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98" y="13487115"/>
            <a:ext cx="8864756" cy="17166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Platshållare för text 24">
            <a:extLst>
              <a:ext uri="{FF2B5EF4-FFF2-40B4-BE49-F238E27FC236}">
                <a16:creationId xmlns:a16="http://schemas.microsoft.com/office/drawing/2014/main" id="{600C3B7C-F755-D8AC-F058-5B7BCA10A0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975" y="14301046"/>
            <a:ext cx="8292974" cy="7207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1ADFC93A-DC50-EDE1-8D5A-D3983A62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6600" y="9994602"/>
            <a:ext cx="838899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Bild 33">
            <a:extLst>
              <a:ext uri="{FF2B5EF4-FFF2-40B4-BE49-F238E27FC236}">
                <a16:creationId xmlns:a16="http://schemas.microsoft.com/office/drawing/2014/main" id="{ADFA56D8-4C81-E9E0-CF6B-FA976A622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845011AF-0441-4FDC-9E78-54FEFA1A380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8163" y="13873106"/>
            <a:ext cx="8292974" cy="34867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dirty="0"/>
              <a:t>Kort rubrik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2FC49259-E60F-C7F0-CC5C-57AE703120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5587" y="10078806"/>
            <a:ext cx="8640000" cy="617911"/>
          </a:xfrm>
        </p:spPr>
        <p:txBody>
          <a:bodyPr>
            <a:normAutofit/>
          </a:bodyPr>
          <a:lstStyle>
            <a:lvl1pPr marL="0" indent="0">
              <a:buNone/>
              <a:defRPr sz="2600" b="1"/>
            </a:lvl1pPr>
          </a:lstStyle>
          <a:p>
            <a:pPr lvl="0"/>
            <a:r>
              <a:rPr lang="sv-SE" b="1" dirty="0"/>
              <a:t>Rubrik t ex Datum och tid</a:t>
            </a:r>
            <a:endParaRPr lang="sv-SE" dirty="0"/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D91E33FB-F6DD-B4D0-D8CE-B0FEF2E896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5587" y="11438714"/>
            <a:ext cx="8640000" cy="914400"/>
          </a:xfr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sv-SE" dirty="0"/>
              <a:t>Rubrik t ex Lokal och adress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B6B9CCB9-22A2-8FF0-2D32-C2408786194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5568696" y="3238896"/>
            <a:ext cx="3567368" cy="569575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på första eller andra ikonen i den andra raden av ikoner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2911025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bild plommon ljusblå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846722" cy="3480286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 ska skrivas </a:t>
            </a:r>
            <a:br>
              <a:rPr lang="sv-SE" dirty="0"/>
            </a:br>
            <a:r>
              <a:rPr lang="sv-SE" dirty="0"/>
              <a:t>i vitt och bör ligga på </a:t>
            </a:r>
            <a:br>
              <a:rPr lang="sv-SE" dirty="0"/>
            </a:br>
            <a:r>
              <a:rPr lang="sv-SE" dirty="0"/>
              <a:t>max fyra rader</a:t>
            </a:r>
            <a:br>
              <a:rPr lang="sv-SE" dirty="0"/>
            </a:br>
            <a:endParaRPr lang="sv-SE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780ABF-BD7B-8079-78EF-8E140FDA9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29199"/>
            <a:ext cx="9875838" cy="5507177"/>
          </a:xfrm>
          <a:prstGeom prst="rect">
            <a:avLst/>
          </a:prstGeom>
          <a:solidFill>
            <a:srgbClr val="EDF4F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8B014ED7-ACB0-CCDF-FDC6-712937748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39258" y="5864861"/>
            <a:ext cx="4706511" cy="1400727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solidFill>
                  <a:schemeClr val="accent1"/>
                </a:solidFill>
              </a:defRPr>
            </a:lvl1pPr>
            <a:lvl2pPr marL="773938" indent="0">
              <a:buNone/>
              <a:defRPr sz="3200">
                <a:solidFill>
                  <a:schemeClr val="bg1"/>
                </a:solidFill>
              </a:defRPr>
            </a:lvl2pPr>
            <a:lvl3pPr marL="1547877" indent="0">
              <a:buNone/>
              <a:defRPr sz="3200">
                <a:solidFill>
                  <a:schemeClr val="bg1"/>
                </a:solidFill>
              </a:defRPr>
            </a:lvl3pPr>
            <a:lvl4pPr marL="2321817" indent="0">
              <a:buNone/>
              <a:defRPr sz="3200">
                <a:solidFill>
                  <a:schemeClr val="bg1"/>
                </a:solidFill>
              </a:defRPr>
            </a:lvl4pPr>
            <a:lvl5pPr marL="3095756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Underrubrik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19398" y="7350761"/>
            <a:ext cx="4726371" cy="2486133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9" name="Platshållare för text 12">
            <a:extLst>
              <a:ext uri="{FF2B5EF4-FFF2-40B4-BE49-F238E27FC236}">
                <a16:creationId xmlns:a16="http://schemas.microsoft.com/office/drawing/2014/main" id="{F366BAC0-2F85-87CC-34A9-BF9E4DCE86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76018" y="9825785"/>
            <a:ext cx="2406868" cy="294799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tx1"/>
                </a:solidFill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77E1E61D-2129-0347-5F1A-AC15E132A8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5256" y="11281923"/>
            <a:ext cx="8640000" cy="6094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dag (datum och tid) för evenemanget.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F23F0305-E4AC-2DE6-81BF-4A5943EA26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256" y="12546723"/>
            <a:ext cx="8640000" cy="710373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plats (lokal och adress) för evenemanget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D2D2511-868B-826D-47E6-51B39A914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98" y="13487115"/>
            <a:ext cx="8864756" cy="1716627"/>
          </a:xfrm>
          <a:prstGeom prst="rect">
            <a:avLst/>
          </a:prstGeom>
          <a:solidFill>
            <a:srgbClr val="FF87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Platshållare för text 24">
            <a:extLst>
              <a:ext uri="{FF2B5EF4-FFF2-40B4-BE49-F238E27FC236}">
                <a16:creationId xmlns:a16="http://schemas.microsoft.com/office/drawing/2014/main" id="{600C3B7C-F755-D8AC-F058-5B7BCA10A0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2620" y="14301046"/>
            <a:ext cx="8305224" cy="7207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pic>
        <p:nvPicPr>
          <p:cNvPr id="16" name="Bild 15" descr="Logotyp Karolinska Institutet.">
            <a:extLst>
              <a:ext uri="{FF2B5EF4-FFF2-40B4-BE49-F238E27FC236}">
                <a16:creationId xmlns:a16="http://schemas.microsoft.com/office/drawing/2014/main" id="{A72F43BE-57D3-4288-FABB-1CB5F3C9D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362" y="15703828"/>
            <a:ext cx="3292092" cy="1371705"/>
          </a:xfrm>
          <a:prstGeom prst="rect">
            <a:avLst/>
          </a:prstGeom>
        </p:spPr>
      </p:pic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3B639E00-CEF2-FFC5-553C-CD212F74CEF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5256" y="10748284"/>
            <a:ext cx="8640000" cy="617911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b="1" dirty="0"/>
              <a:t>Rubrik t ex Datum och tid</a:t>
            </a:r>
            <a:endParaRPr lang="sv-SE" dirty="0"/>
          </a:p>
        </p:txBody>
      </p:sp>
      <p:sp>
        <p:nvSpPr>
          <p:cNvPr id="19" name="Platshållare för text 18">
            <a:extLst>
              <a:ext uri="{FF2B5EF4-FFF2-40B4-BE49-F238E27FC236}">
                <a16:creationId xmlns:a16="http://schemas.microsoft.com/office/drawing/2014/main" id="{C4BB8B5E-ACA3-C40D-18AA-FAF6E4289E1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256" y="12057836"/>
            <a:ext cx="8640000" cy="488887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b="1" dirty="0"/>
              <a:t>Rubrik t ex Lokal och adress</a:t>
            </a:r>
            <a:endParaRPr lang="sv-SE" dirty="0"/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7069E8E-586B-3DFB-3F6D-1A4B9634C94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735168" y="5766197"/>
            <a:ext cx="3402676" cy="40715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på första eller andra ikonen i den andra raden av ikoner för att infoga en bild</a:t>
            </a:r>
          </a:p>
        </p:txBody>
      </p:sp>
      <p:sp>
        <p:nvSpPr>
          <p:cNvPr id="11" name="Platshållare för innehåll 10">
            <a:extLst>
              <a:ext uri="{FF2B5EF4-FFF2-40B4-BE49-F238E27FC236}">
                <a16:creationId xmlns:a16="http://schemas.microsoft.com/office/drawing/2014/main" id="{5FE6CA60-3C70-44AE-9DC2-1B2140944CA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29808" y="13980683"/>
            <a:ext cx="8453078" cy="320365"/>
          </a:xfrm>
        </p:spPr>
        <p:txBody>
          <a:bodyPr tIns="0" rIns="0" bIns="0">
            <a:normAutofit/>
          </a:bodyPr>
          <a:lstStyle>
            <a:lvl1pPr marL="0" indent="0">
              <a:buNone/>
              <a:defRPr sz="2400" b="1"/>
            </a:lvl1pPr>
          </a:lstStyle>
          <a:p>
            <a:pPr lvl="0"/>
            <a:r>
              <a:rPr lang="sv-SE" dirty="0"/>
              <a:t>Kort rubrik</a:t>
            </a:r>
          </a:p>
        </p:txBody>
      </p:sp>
    </p:spTree>
    <p:extLst>
      <p:ext uri="{BB962C8B-B14F-4D97-AF65-F5344CB8AC3E}">
        <p14:creationId xmlns:p14="http://schemas.microsoft.com/office/powerpoint/2010/main" val="3855911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örre rubrik eller citat">
    <p:bg>
      <p:bgPr>
        <a:solidFill>
          <a:srgbClr val="EC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7" y="606817"/>
            <a:ext cx="8831737" cy="4588282"/>
          </a:xfrm>
        </p:spPr>
        <p:txBody>
          <a:bodyPr wrap="square" anchor="t" anchorCtr="0">
            <a:spAutoFit/>
          </a:bodyPr>
          <a:lstStyle>
            <a:lvl1pPr>
              <a:defRPr sz="9600" spc="-80" baseline="0">
                <a:solidFill>
                  <a:schemeClr val="accent1"/>
                </a:solidFill>
              </a:defRPr>
            </a:lvl1pPr>
          </a:lstStyle>
          <a:p>
            <a:r>
              <a:rPr lang="sv-SE" dirty="0"/>
              <a:t>Plats för stor rubrik eller ett citat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8B014ED7-ACB0-CCDF-FDC6-712937748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1291" y="10337183"/>
            <a:ext cx="8813052" cy="471352"/>
          </a:xfrm>
        </p:spPr>
        <p:txBody>
          <a:bodyPr>
            <a:noAutofit/>
          </a:bodyPr>
          <a:lstStyle>
            <a:lvl1pPr marL="0" indent="0">
              <a:buNone/>
              <a:defRPr sz="2600" b="1">
                <a:solidFill>
                  <a:schemeClr val="tx1"/>
                </a:solidFill>
              </a:defRPr>
            </a:lvl1pPr>
            <a:lvl2pPr marL="773938" indent="0">
              <a:buNone/>
              <a:defRPr sz="3200">
                <a:solidFill>
                  <a:schemeClr val="bg1"/>
                </a:solidFill>
              </a:defRPr>
            </a:lvl2pPr>
            <a:lvl3pPr marL="1547877" indent="0">
              <a:buNone/>
              <a:defRPr sz="3200">
                <a:solidFill>
                  <a:schemeClr val="bg1"/>
                </a:solidFill>
              </a:defRPr>
            </a:lvl3pPr>
            <a:lvl4pPr marL="2321817" indent="0">
              <a:buNone/>
              <a:defRPr sz="3200">
                <a:solidFill>
                  <a:schemeClr val="bg1"/>
                </a:solidFill>
              </a:defRPr>
            </a:lvl4pPr>
            <a:lvl5pPr marL="3095756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Liten rubrik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61291" y="10808534"/>
            <a:ext cx="8813052" cy="237799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D2D2511-868B-826D-47E6-51B39A914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9398" y="13487115"/>
            <a:ext cx="8864756" cy="17166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Platshållare för text 24">
            <a:extLst>
              <a:ext uri="{FF2B5EF4-FFF2-40B4-BE49-F238E27FC236}">
                <a16:creationId xmlns:a16="http://schemas.microsoft.com/office/drawing/2014/main" id="{600C3B7C-F755-D8AC-F058-5B7BCA10A03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02914" y="14345428"/>
            <a:ext cx="8158206" cy="7207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1ADFC93A-DC50-EDE1-8D5A-D3983A62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6600" y="9994602"/>
            <a:ext cx="838899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Bild 33">
            <a:extLst>
              <a:ext uri="{FF2B5EF4-FFF2-40B4-BE49-F238E27FC236}">
                <a16:creationId xmlns:a16="http://schemas.microsoft.com/office/drawing/2014/main" id="{ADFA56D8-4C81-E9E0-CF6B-FA976A622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1B1FAD6-4FBC-9998-B9F6-1DD99470FB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2914" y="13743394"/>
            <a:ext cx="8322680" cy="557652"/>
          </a:xfr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sv-SE" b="1" dirty="0"/>
              <a:t>Kort rubrik</a:t>
            </a:r>
          </a:p>
        </p:txBody>
      </p:sp>
    </p:spTree>
    <p:extLst>
      <p:ext uri="{BB962C8B-B14F-4D97-AF65-F5344CB8AC3E}">
        <p14:creationId xmlns:p14="http://schemas.microsoft.com/office/powerpoint/2010/main" val="65585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ommon stor bild m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12532117"/>
            <a:ext cx="8586336" cy="1818293"/>
          </a:xfrm>
        </p:spPr>
        <p:txBody>
          <a:bodyPr anchor="t" anchorCtr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 dirty="0"/>
              <a:t>Rubrik i vitt bör ligga på </a:t>
            </a:r>
            <a:br>
              <a:rPr lang="sv-SE" dirty="0"/>
            </a:br>
            <a:r>
              <a:rPr lang="sv-SE" dirty="0"/>
              <a:t>max två rader</a:t>
            </a:r>
          </a:p>
        </p:txBody>
      </p:sp>
      <p:sp>
        <p:nvSpPr>
          <p:cNvPr id="9" name="Platshållare för bild 8">
            <a:extLst>
              <a:ext uri="{FF2B5EF4-FFF2-40B4-BE49-F238E27FC236}">
                <a16:creationId xmlns:a16="http://schemas.microsoft.com/office/drawing/2014/main" id="{6BDD946D-011E-0497-341E-B6313F514C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9875838" cy="119348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B9D82EE8-3BE2-AC66-8FE4-BAA0A6AB41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47518" y="11569856"/>
            <a:ext cx="2406868" cy="448687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tx1"/>
                </a:solidFill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61292" y="14454155"/>
            <a:ext cx="8564302" cy="92574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</a:t>
            </a:r>
          </a:p>
        </p:txBody>
      </p:sp>
      <p:pic>
        <p:nvPicPr>
          <p:cNvPr id="16" name="Bild 15" descr="Logotyp Karolinska Institutet.">
            <a:extLst>
              <a:ext uri="{FF2B5EF4-FFF2-40B4-BE49-F238E27FC236}">
                <a16:creationId xmlns:a16="http://schemas.microsoft.com/office/drawing/2014/main" id="{A72F43BE-57D3-4288-FABB-1CB5F3C9D3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7362" y="15703828"/>
            <a:ext cx="3292092" cy="1371705"/>
          </a:xfrm>
          <a:prstGeom prst="rect">
            <a:avLst/>
          </a:prstGeom>
        </p:spPr>
      </p:pic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9148FC4-D4A6-FDE4-AE47-2F83A9883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77362" y="1140933"/>
            <a:ext cx="1875900" cy="1875900"/>
          </a:xfrm>
          <a:prstGeom prst="ellipse">
            <a:avLst/>
          </a:prstGeom>
          <a:solidFill>
            <a:schemeClr val="accent2"/>
          </a:solidFill>
        </p:spPr>
        <p:txBody>
          <a:bodyPr lIns="72000" tIns="72000" rIns="72000" bIns="72000" anchor="ctr" anchorCtr="0">
            <a:norm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sv-SE" dirty="0"/>
              <a:t>Valfri text</a:t>
            </a:r>
          </a:p>
        </p:txBody>
      </p:sp>
      <p:sp>
        <p:nvSpPr>
          <p:cNvPr id="8" name="Platshållare för text 7">
            <a:extLst>
              <a:ext uri="{FF2B5EF4-FFF2-40B4-BE49-F238E27FC236}">
                <a16:creationId xmlns:a16="http://schemas.microsoft.com/office/drawing/2014/main" id="{9950B202-927E-4D1B-D022-51178ED0FC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3662" y="1371599"/>
            <a:ext cx="3919537" cy="1453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Den prickiga kantlinjen runt cirkeln försvinner när man skriver texten</a:t>
            </a:r>
          </a:p>
        </p:txBody>
      </p:sp>
      <p:sp>
        <p:nvSpPr>
          <p:cNvPr id="4" name="Platshållare för text 7">
            <a:extLst>
              <a:ext uri="{FF2B5EF4-FFF2-40B4-BE49-F238E27FC236}">
                <a16:creationId xmlns:a16="http://schemas.microsoft.com/office/drawing/2014/main" id="{60F2737B-D3E4-46FB-E5DF-E43F4AE39C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53661" y="11428019"/>
            <a:ext cx="4341113" cy="14532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Ändra färg på bildbyline (svart resp. vit) beroende på bildens bakgrundsfärg</a:t>
            </a:r>
          </a:p>
        </p:txBody>
      </p:sp>
    </p:spTree>
    <p:extLst>
      <p:ext uri="{BB962C8B-B14F-4D97-AF65-F5344CB8AC3E}">
        <p14:creationId xmlns:p14="http://schemas.microsoft.com/office/powerpoint/2010/main" val="262254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arbetsmall m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321D49BE-69C5-5F41-BDBC-42960C92F7FF}"/>
              </a:ext>
            </a:extLst>
          </p:cNvPr>
          <p:cNvSpPr/>
          <p:nvPr userDrawn="1"/>
        </p:nvSpPr>
        <p:spPr>
          <a:xfrm>
            <a:off x="509588" y="13001087"/>
            <a:ext cx="8864756" cy="1689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972228" cy="2649290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Rubrik ska skrivas i svart och bör ligga på max tre rader</a:t>
            </a:r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B9D82EE8-3BE2-AC66-8FE4-BAA0A6AB41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04618" y="8580785"/>
            <a:ext cx="2406868" cy="448687"/>
          </a:xfrm>
        </p:spPr>
        <p:txBody>
          <a:bodyPr>
            <a:noAutofit/>
          </a:bodyPr>
          <a:lstStyle>
            <a:lvl1pPr marL="0" indent="0" algn="r">
              <a:buNone/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 sz="900">
                <a:solidFill>
                  <a:schemeClr val="bg1"/>
                </a:solidFill>
              </a:defRPr>
            </a:lvl2pPr>
            <a:lvl3pPr marL="1547877" indent="0">
              <a:buNone/>
              <a:defRPr sz="900">
                <a:solidFill>
                  <a:schemeClr val="bg1"/>
                </a:solidFill>
              </a:defRPr>
            </a:lvl3pPr>
            <a:lvl4pPr marL="2321817" indent="0">
              <a:buNone/>
              <a:defRPr sz="900">
                <a:solidFill>
                  <a:schemeClr val="bg1"/>
                </a:solidFill>
              </a:defRPr>
            </a:lvl4pPr>
            <a:lvl5pPr marL="3095756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© Fotografens namn</a:t>
            </a:r>
          </a:p>
          <a:p>
            <a:pPr lvl="0"/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61292" y="9206390"/>
            <a:ext cx="8864756" cy="32340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651FDB11-AE61-1FDE-01AA-327F355FF4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7" name="Platshållare för text 24">
            <a:extLst>
              <a:ext uri="{FF2B5EF4-FFF2-40B4-BE49-F238E27FC236}">
                <a16:creationId xmlns:a16="http://schemas.microsoft.com/office/drawing/2014/main" id="{18446612-ED11-2A8B-D6CF-3D7C9AC0A7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52" y="13860416"/>
            <a:ext cx="8029865" cy="7207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EE1E06E9-B2A5-B8CE-92A0-7F336CE1E3C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2915" y="15702789"/>
            <a:ext cx="3982756" cy="13717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på ikonen för att infoga en samarbetslogotyp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ADA66FCA-462E-4B16-E363-E466EA1A64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0752" y="13411140"/>
            <a:ext cx="8029865" cy="497146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v-SE" b="1" dirty="0"/>
              <a:t>Kort rubrik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264ED0B-482F-2DE2-528C-AC10170FC17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09588" y="3237103"/>
            <a:ext cx="8972228" cy="534650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sv-SE" dirty="0"/>
              <a:t>Klicka på första eller andra ikonen i den andra raden av ikoner för att infoga en bild</a:t>
            </a:r>
          </a:p>
        </p:txBody>
      </p:sp>
    </p:spTree>
    <p:extLst>
      <p:ext uri="{BB962C8B-B14F-4D97-AF65-F5344CB8AC3E}">
        <p14:creationId xmlns:p14="http://schemas.microsoft.com/office/powerpoint/2010/main" val="330684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arbetsmall utan 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ACCF5754-C124-69AA-0C0B-14C57709D4A0}"/>
              </a:ext>
            </a:extLst>
          </p:cNvPr>
          <p:cNvSpPr/>
          <p:nvPr userDrawn="1"/>
        </p:nvSpPr>
        <p:spPr>
          <a:xfrm>
            <a:off x="0" y="3237247"/>
            <a:ext cx="9875838" cy="11977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54788" tIns="77394" rIns="154788" bIns="77394" rtlCol="0" anchor="ctr"/>
          <a:lstStyle/>
          <a:p>
            <a:pPr algn="ctr"/>
            <a:endParaRPr lang="sv-SE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539258" y="606817"/>
            <a:ext cx="8761414" cy="2649290"/>
          </a:xfrm>
        </p:spPr>
        <p:txBody>
          <a:bodyPr wrap="square" anchor="t" anchorCtr="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Rubrik ska skrivas i svart och bör ligga på max tre rader</a:t>
            </a:r>
          </a:p>
        </p:txBody>
      </p:sp>
      <p:sp>
        <p:nvSpPr>
          <p:cNvPr id="28" name="Platshållare för text 27">
            <a:extLst>
              <a:ext uri="{FF2B5EF4-FFF2-40B4-BE49-F238E27FC236}">
                <a16:creationId xmlns:a16="http://schemas.microsoft.com/office/drawing/2014/main" id="{8B014ED7-ACB0-CCDF-FDC6-7129377482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1291" y="3706526"/>
            <a:ext cx="8761414" cy="2355809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 sz="3200">
                <a:solidFill>
                  <a:schemeClr val="bg1"/>
                </a:solidFill>
              </a:defRPr>
            </a:lvl2pPr>
            <a:lvl3pPr marL="1547877" indent="0">
              <a:buNone/>
              <a:defRPr sz="3200">
                <a:solidFill>
                  <a:schemeClr val="bg1"/>
                </a:solidFill>
              </a:defRPr>
            </a:lvl3pPr>
            <a:lvl4pPr marL="2321817" indent="0">
              <a:buNone/>
              <a:defRPr sz="3200">
                <a:solidFill>
                  <a:schemeClr val="bg1"/>
                </a:solidFill>
              </a:defRPr>
            </a:lvl4pPr>
            <a:lvl5pPr marL="3095756" indent="0">
              <a:buNone/>
              <a:defRPr sz="3200">
                <a:solidFill>
                  <a:schemeClr val="bg1"/>
                </a:solidFill>
              </a:defRPr>
            </a:lvl5pPr>
          </a:lstStyle>
          <a:p>
            <a:pPr lvl="0"/>
            <a:r>
              <a:rPr lang="sv-SE" dirty="0"/>
              <a:t>Inledning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553133" y="6062335"/>
            <a:ext cx="8739565" cy="3157121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4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218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0957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869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643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17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1915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dirty="0"/>
              <a:t>Text om evenemanget</a:t>
            </a:r>
          </a:p>
        </p:txBody>
      </p:sp>
      <p:sp>
        <p:nvSpPr>
          <p:cNvPr id="10" name="Platshållare för text 9">
            <a:extLst>
              <a:ext uri="{FF2B5EF4-FFF2-40B4-BE49-F238E27FC236}">
                <a16:creationId xmlns:a16="http://schemas.microsoft.com/office/drawing/2014/main" id="{77E1E61D-2129-0347-5F1A-AC15E132A8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4944" y="10694084"/>
            <a:ext cx="8813052" cy="609464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dag (datum och tid) för evenemanget.</a:t>
            </a:r>
          </a:p>
        </p:txBody>
      </p:sp>
      <p:sp>
        <p:nvSpPr>
          <p:cNvPr id="12" name="Platshållare för text 9">
            <a:extLst>
              <a:ext uri="{FF2B5EF4-FFF2-40B4-BE49-F238E27FC236}">
                <a16:creationId xmlns:a16="http://schemas.microsoft.com/office/drawing/2014/main" id="{F23F0305-E4AC-2DE6-81BF-4A5943EA26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2928" y="11958884"/>
            <a:ext cx="8813052" cy="107896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/>
            </a:lvl2pPr>
            <a:lvl3pPr marL="1547877" indent="0">
              <a:buNone/>
              <a:defRPr/>
            </a:lvl3pPr>
            <a:lvl4pPr marL="2321817" indent="0">
              <a:buNone/>
              <a:defRPr/>
            </a:lvl4pPr>
            <a:lvl5pPr marL="3095756" indent="0">
              <a:buNone/>
              <a:defRPr/>
            </a:lvl5pPr>
          </a:lstStyle>
          <a:p>
            <a:pPr lvl="0"/>
            <a:r>
              <a:rPr lang="sv-SE" dirty="0"/>
              <a:t>Ange plats (lokal och adress) för evenemanget</a:t>
            </a:r>
          </a:p>
        </p:txBody>
      </p:sp>
      <p:cxnSp>
        <p:nvCxnSpPr>
          <p:cNvPr id="32" name="Rak koppling 31">
            <a:extLst>
              <a:ext uri="{FF2B5EF4-FFF2-40B4-BE49-F238E27FC236}">
                <a16:creationId xmlns:a16="http://schemas.microsoft.com/office/drawing/2014/main" id="{1ADFC93A-DC50-EDE1-8D5A-D3983A62D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6600" y="9994602"/>
            <a:ext cx="8388994" cy="0"/>
          </a:xfrm>
          <a:prstGeom prst="lin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Bild 33">
            <a:extLst>
              <a:ext uri="{FF2B5EF4-FFF2-40B4-BE49-F238E27FC236}">
                <a16:creationId xmlns:a16="http://schemas.microsoft.com/office/drawing/2014/main" id="{ADFA56D8-4C81-E9E0-CF6B-FA976A6223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15956ED6-3449-4EC9-F007-58B59348D860}"/>
              </a:ext>
            </a:extLst>
          </p:cNvPr>
          <p:cNvSpPr/>
          <p:nvPr userDrawn="1"/>
        </p:nvSpPr>
        <p:spPr>
          <a:xfrm>
            <a:off x="509588" y="13001087"/>
            <a:ext cx="8864756" cy="16896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Platshållare för text 24">
            <a:extLst>
              <a:ext uri="{FF2B5EF4-FFF2-40B4-BE49-F238E27FC236}">
                <a16:creationId xmlns:a16="http://schemas.microsoft.com/office/drawing/2014/main" id="{8E288112-668C-BA28-3234-505EEDDD435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0752" y="13829972"/>
            <a:ext cx="8214334" cy="72072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73938" indent="0">
              <a:buNone/>
              <a:defRPr sz="2400"/>
            </a:lvl2pPr>
            <a:lvl3pPr marL="1547877" indent="0">
              <a:buNone/>
              <a:defRPr sz="2400"/>
            </a:lvl3pPr>
            <a:lvl4pPr marL="2321817" indent="0">
              <a:buNone/>
              <a:defRPr sz="2400"/>
            </a:lvl4pPr>
            <a:lvl5pPr marL="3095756" indent="0">
              <a:buNone/>
              <a:defRPr sz="2400"/>
            </a:lvl5pPr>
          </a:lstStyle>
          <a:p>
            <a:pPr lvl="0"/>
            <a:r>
              <a:rPr lang="sv-SE" dirty="0"/>
              <a:t>Webbadress eller annan info</a:t>
            </a:r>
          </a:p>
        </p:txBody>
      </p:sp>
      <p:sp>
        <p:nvSpPr>
          <p:cNvPr id="13" name="Platshållare för bild 10">
            <a:extLst>
              <a:ext uri="{FF2B5EF4-FFF2-40B4-BE49-F238E27FC236}">
                <a16:creationId xmlns:a16="http://schemas.microsoft.com/office/drawing/2014/main" id="{D55A6279-5856-C91D-5229-5C3C6C0B80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72915" y="15702789"/>
            <a:ext cx="3982756" cy="137170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v-SE" dirty="0"/>
              <a:t>Klicka på ikonen för att infoga en samarbetslogotyp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62255640-92F6-75DB-61C2-0B0ED8F1DA9B}"/>
              </a:ext>
            </a:extLst>
          </p:cNvPr>
          <p:cNvSpPr txBox="1"/>
          <p:nvPr userDrawn="1"/>
        </p:nvSpPr>
        <p:spPr>
          <a:xfrm>
            <a:off x="627732" y="10176626"/>
            <a:ext cx="2977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b="1" dirty="0">
                <a:latin typeface="Arial" panose="020B0604020202020204" pitchFamily="34" charset="0"/>
                <a:cs typeface="Arial" panose="020B0604020202020204" pitchFamily="34" charset="0"/>
              </a:rPr>
              <a:t>Datum och tid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1C647D80-1B9C-7DA4-B415-23ED16A89D12}"/>
              </a:ext>
            </a:extLst>
          </p:cNvPr>
          <p:cNvSpPr txBox="1"/>
          <p:nvPr userDrawn="1"/>
        </p:nvSpPr>
        <p:spPr>
          <a:xfrm>
            <a:off x="627732" y="11354651"/>
            <a:ext cx="32838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600" b="1" dirty="0">
                <a:latin typeface="Arial" panose="020B0604020202020204" pitchFamily="34" charset="0"/>
                <a:cs typeface="Arial" panose="020B0604020202020204" pitchFamily="34" charset="0"/>
              </a:rPr>
              <a:t>Lokal och adress</a:t>
            </a:r>
          </a:p>
        </p:txBody>
      </p:sp>
      <p:sp>
        <p:nvSpPr>
          <p:cNvPr id="11" name="Platshållare för text 10">
            <a:extLst>
              <a:ext uri="{FF2B5EF4-FFF2-40B4-BE49-F238E27FC236}">
                <a16:creationId xmlns:a16="http://schemas.microsoft.com/office/drawing/2014/main" id="{3EBE6375-D731-AFD6-B307-14BBF5D430F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0752" y="13394816"/>
            <a:ext cx="8214334" cy="497146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v-SE" b="1" dirty="0"/>
              <a:t>Kort rubrik</a:t>
            </a:r>
          </a:p>
        </p:txBody>
      </p:sp>
    </p:spTree>
    <p:extLst>
      <p:ext uri="{BB962C8B-B14F-4D97-AF65-F5344CB8AC3E}">
        <p14:creationId xmlns:p14="http://schemas.microsoft.com/office/powerpoint/2010/main" val="3105797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93793" y="703187"/>
            <a:ext cx="8888254" cy="2926557"/>
          </a:xfrm>
          <a:prstGeom prst="rect">
            <a:avLst/>
          </a:prstGeom>
        </p:spPr>
        <p:txBody>
          <a:bodyPr vert="horz" lIns="154788" tIns="77394" rIns="154788" bIns="77394" rtlCol="0" anchor="ctr">
            <a:normAutofit/>
          </a:bodyPr>
          <a:lstStyle/>
          <a:p>
            <a:r>
              <a:rPr lang="sv-SE" dirty="0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93793" y="4097181"/>
            <a:ext cx="8888254" cy="11588352"/>
          </a:xfrm>
          <a:prstGeom prst="rect">
            <a:avLst/>
          </a:prstGeom>
        </p:spPr>
        <p:txBody>
          <a:bodyPr vert="horz" lIns="154788" tIns="77394" rIns="154788" bIns="77394" rtlCol="0">
            <a:normAutofit/>
          </a:bodyPr>
          <a:lstStyle/>
          <a:p>
            <a:pPr lvl="0"/>
            <a:r>
              <a:rPr lang="sv-SE" dirty="0"/>
              <a:t>Klicka här för att ändra format på bakgrundstexten</a:t>
            </a:r>
          </a:p>
          <a:p>
            <a:pPr lvl="1"/>
            <a:r>
              <a:rPr lang="sv-SE" dirty="0"/>
              <a:t>Nivå två</a:t>
            </a:r>
          </a:p>
          <a:p>
            <a:pPr lvl="2"/>
            <a:r>
              <a:rPr lang="sv-SE" dirty="0"/>
              <a:t>Nivå tre</a:t>
            </a:r>
          </a:p>
          <a:p>
            <a:pPr lvl="3"/>
            <a:r>
              <a:rPr lang="sv-SE" dirty="0"/>
              <a:t>Nivå fyra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93792" y="16274907"/>
            <a:ext cx="2304363" cy="934873"/>
          </a:xfrm>
          <a:prstGeom prst="rect">
            <a:avLst/>
          </a:prstGeom>
        </p:spPr>
        <p:txBody>
          <a:bodyPr vert="horz" lIns="154788" tIns="77394" rIns="154788" bIns="77394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4EE3E-85EC-4EAD-B282-842F493D7C0F}" type="datetime1">
              <a:rPr lang="sv-SE" smtClean="0"/>
              <a:pPr/>
              <a:t>2025-03-10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374245" y="16274907"/>
            <a:ext cx="3127349" cy="934873"/>
          </a:xfrm>
          <a:prstGeom prst="rect">
            <a:avLst/>
          </a:prstGeom>
        </p:spPr>
        <p:txBody>
          <a:bodyPr vert="horz" lIns="154788" tIns="77394" rIns="154788" bIns="77394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7077684" y="16274907"/>
            <a:ext cx="2304363" cy="934873"/>
          </a:xfrm>
          <a:prstGeom prst="rect">
            <a:avLst/>
          </a:prstGeom>
        </p:spPr>
        <p:txBody>
          <a:bodyPr vert="horz" lIns="154788" tIns="77394" rIns="154788" bIns="77394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1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26409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1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hdr="0" ftr="0" dt="0"/>
  <p:txStyles>
    <p:titleStyle>
      <a:lvl1pPr algn="l" defTabSz="773938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580454" indent="-580454" algn="l" defTabSz="773938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1257651" indent="-483713" algn="l" defTabSz="773938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934847" indent="-386970" algn="l" defTabSz="77393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2708787" indent="-386970" algn="l" defTabSz="773938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82726" indent="-386970" algn="l" defTabSz="773938" rtl="0" eaLnBrk="1" latinLnBrk="0" hangingPunct="1">
        <a:spcBef>
          <a:spcPct val="20000"/>
        </a:spcBef>
        <a:buFont typeface="Arial"/>
        <a:buChar char="»"/>
        <a:defRPr sz="3300" kern="1200">
          <a:solidFill>
            <a:schemeClr val="tx1"/>
          </a:solidFill>
          <a:latin typeface="+mn-lt"/>
          <a:ea typeface="+mn-ea"/>
          <a:cs typeface="+mn-cs"/>
        </a:defRPr>
      </a:lvl5pPr>
      <a:lvl6pPr marL="4256664" indent="-386970" algn="l" defTabSz="77393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6pPr>
      <a:lvl7pPr marL="5030603" indent="-386970" algn="l" defTabSz="77393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7pPr>
      <a:lvl8pPr marL="5804543" indent="-386970" algn="l" defTabSz="77393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8pPr>
      <a:lvl9pPr marL="6578482" indent="-386970" algn="l" defTabSz="773938" rtl="0" eaLnBrk="1" latinLnBrk="0" hangingPunct="1">
        <a:spcBef>
          <a:spcPct val="20000"/>
        </a:spcBef>
        <a:buFont typeface="Arial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73938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47879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321817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95756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69695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643634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417573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191511" algn="l" defTabSz="77393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5B397875-1977-5128-1216-CBD230DAB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57" y="623146"/>
            <a:ext cx="8826993" cy="2249180"/>
          </a:xfrm>
        </p:spPr>
        <p:txBody>
          <a:bodyPr/>
          <a:lstStyle/>
          <a:p>
            <a:r>
              <a:rPr lang="sv-SE" sz="4800" dirty="0" err="1"/>
              <a:t>Introduction</a:t>
            </a:r>
            <a:r>
              <a:rPr lang="sv-SE" sz="4800" dirty="0"/>
              <a:t> to </a:t>
            </a:r>
            <a:r>
              <a:rPr lang="sv-SE" sz="4800" dirty="0" err="1"/>
              <a:t>Biostatistics</a:t>
            </a:r>
            <a:r>
              <a:rPr lang="sv-SE" sz="4800" dirty="0"/>
              <a:t> &amp; </a:t>
            </a:r>
            <a:r>
              <a:rPr lang="sv-SE" sz="4800" dirty="0" err="1"/>
              <a:t>Machine</a:t>
            </a:r>
            <a:r>
              <a:rPr lang="sv-SE" sz="4800" dirty="0"/>
              <a:t> Learning</a:t>
            </a:r>
            <a:br>
              <a:rPr lang="sv-SE" sz="4800" dirty="0"/>
            </a:br>
            <a:r>
              <a:rPr lang="sv-SE" sz="4000" dirty="0"/>
              <a:t>Short </a:t>
            </a:r>
            <a:r>
              <a:rPr lang="sv-SE" sz="3600" dirty="0"/>
              <a:t>Course</a:t>
            </a:r>
            <a:endParaRPr lang="sv-SE" sz="4800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73284017-6CFB-E685-5853-D1F40CC46A6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195" r="4195"/>
          <a:stretch>
            <a:fillRect/>
          </a:stretch>
        </p:blipFill>
        <p:spPr/>
      </p:pic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E3ECC49-4430-9AD8-0EA3-33ACC7B17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sv-SE" dirty="0"/>
              <a:t>©️ Olga Dethlefsen</a:t>
            </a:r>
          </a:p>
        </p:txBody>
      </p:sp>
      <p:sp>
        <p:nvSpPr>
          <p:cNvPr id="10" name="Underrubrik 9">
            <a:extLst>
              <a:ext uri="{FF2B5EF4-FFF2-40B4-BE49-F238E27FC236}">
                <a16:creationId xmlns:a16="http://schemas.microsoft.com/office/drawing/2014/main" id="{E6B10C1D-0D56-F0C9-8905-FB3A71209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v-SE" dirty="0"/>
              <a:t>A national </a:t>
            </a:r>
            <a:r>
              <a:rPr lang="sv-SE" dirty="0" err="1"/>
              <a:t>course</a:t>
            </a:r>
            <a:r>
              <a:rPr lang="sv-SE" dirty="0"/>
              <a:t> </a:t>
            </a:r>
            <a:r>
              <a:rPr lang="sv-SE" dirty="0" err="1"/>
              <a:t>open</a:t>
            </a:r>
            <a:r>
              <a:rPr lang="sv-SE" dirty="0"/>
              <a:t> to PhD students, researchers, and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staff</a:t>
            </a:r>
            <a:r>
              <a:rPr lang="sv-SE" dirty="0"/>
              <a:t> from Swedish </a:t>
            </a:r>
            <a:r>
              <a:rPr lang="sv-SE" dirty="0" err="1"/>
              <a:t>universities</a:t>
            </a:r>
            <a:r>
              <a:rPr lang="sv-SE" dirty="0"/>
              <a:t> and the </a:t>
            </a:r>
            <a:r>
              <a:rPr lang="sv-SE" dirty="0" err="1"/>
              <a:t>life</a:t>
            </a:r>
            <a:r>
              <a:rPr lang="sv-SE" dirty="0"/>
              <a:t> science </a:t>
            </a:r>
            <a:r>
              <a:rPr lang="sv-SE" dirty="0" err="1"/>
              <a:t>industry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analyze</a:t>
            </a:r>
            <a:r>
              <a:rPr lang="sv-SE" dirty="0"/>
              <a:t> research data.</a:t>
            </a:r>
          </a:p>
          <a:p>
            <a:endParaRPr lang="sv-SE" dirty="0"/>
          </a:p>
          <a:p>
            <a:r>
              <a:rPr lang="sv-SE" dirty="0" err="1"/>
              <a:t>Probability</a:t>
            </a:r>
            <a:r>
              <a:rPr lang="sv-SE" dirty="0"/>
              <a:t> </a:t>
            </a:r>
            <a:r>
              <a:rPr lang="sv-SE" dirty="0" err="1"/>
              <a:t>theory</a:t>
            </a:r>
            <a:r>
              <a:rPr lang="sv-SE" dirty="0"/>
              <a:t>. </a:t>
            </a:r>
            <a:r>
              <a:rPr lang="sv-SE" dirty="0" err="1"/>
              <a:t>Hypothesis</a:t>
            </a:r>
            <a:r>
              <a:rPr lang="sv-SE" dirty="0"/>
              <a:t> </a:t>
            </a:r>
            <a:r>
              <a:rPr lang="sv-SE" dirty="0" err="1"/>
              <a:t>testing</a:t>
            </a:r>
            <a:r>
              <a:rPr lang="sv-SE" dirty="0"/>
              <a:t>. </a:t>
            </a:r>
            <a:r>
              <a:rPr lang="sv-SE" dirty="0" err="1"/>
              <a:t>Confidence</a:t>
            </a:r>
            <a:r>
              <a:rPr lang="sv-SE" dirty="0"/>
              <a:t> </a:t>
            </a:r>
            <a:r>
              <a:rPr lang="sv-SE" dirty="0" err="1"/>
              <a:t>intervals</a:t>
            </a:r>
            <a:r>
              <a:rPr lang="sv-SE" dirty="0"/>
              <a:t>. </a:t>
            </a:r>
            <a:r>
              <a:rPr lang="sv-SE" dirty="0" err="1"/>
              <a:t>Resampling</a:t>
            </a:r>
            <a:r>
              <a:rPr lang="sv-SE" dirty="0"/>
              <a:t>. </a:t>
            </a:r>
            <a:r>
              <a:rPr lang="sv-SE" dirty="0" err="1"/>
              <a:t>Linear</a:t>
            </a:r>
            <a:r>
              <a:rPr lang="sv-SE" dirty="0"/>
              <a:t> regression </a:t>
            </a:r>
            <a:r>
              <a:rPr lang="sv-SE" dirty="0" err="1"/>
              <a:t>methods</a:t>
            </a:r>
            <a:r>
              <a:rPr lang="sv-SE" dirty="0"/>
              <a:t>. </a:t>
            </a:r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generalized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.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evaluation</a:t>
            </a:r>
            <a:r>
              <a:rPr lang="sv-SE" dirty="0"/>
              <a:t>. </a:t>
            </a:r>
            <a:r>
              <a:rPr lang="sv-SE" dirty="0" err="1"/>
              <a:t>Unsupervised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. </a:t>
            </a:r>
            <a:r>
              <a:rPr lang="sv-SE" dirty="0" err="1"/>
              <a:t>Clustering</a:t>
            </a:r>
            <a:r>
              <a:rPr lang="sv-SE" dirty="0"/>
              <a:t>. Dimension </a:t>
            </a:r>
            <a:r>
              <a:rPr lang="sv-SE" dirty="0" err="1"/>
              <a:t>reduction</a:t>
            </a:r>
            <a:r>
              <a:rPr lang="sv-SE" dirty="0"/>
              <a:t> </a:t>
            </a:r>
            <a:r>
              <a:rPr lang="sv-SE" dirty="0" err="1"/>
              <a:t>methods</a:t>
            </a:r>
            <a:r>
              <a:rPr lang="sv-SE" dirty="0"/>
              <a:t>. </a:t>
            </a:r>
            <a:r>
              <a:rPr lang="sv-SE" dirty="0" err="1"/>
              <a:t>Supervised</a:t>
            </a:r>
            <a:r>
              <a:rPr lang="sv-SE" dirty="0"/>
              <a:t> </a:t>
            </a:r>
            <a:r>
              <a:rPr lang="sv-SE" dirty="0" err="1"/>
              <a:t>learning</a:t>
            </a:r>
            <a:r>
              <a:rPr lang="sv-SE" dirty="0"/>
              <a:t> </a:t>
            </a:r>
            <a:r>
              <a:rPr lang="sv-SE" dirty="0" err="1"/>
              <a:t>incl</a:t>
            </a:r>
            <a:r>
              <a:rPr lang="sv-SE" dirty="0"/>
              <a:t>. </a:t>
            </a:r>
            <a:r>
              <a:rPr lang="sv-SE" dirty="0" err="1"/>
              <a:t>classification</a:t>
            </a:r>
            <a:endParaRPr lang="sv-SE" dirty="0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53ACF0C8-D2E7-C308-A034-82B36DC4A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sv-SE" dirty="0"/>
              <a:t>April, 7th – 11th, 2025</a:t>
            </a:r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99AA9420-18AD-B4BF-E058-5997F5B3BA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sv-SE" dirty="0"/>
              <a:t>BMC, Uppsala</a:t>
            </a:r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DFDA3576-21EE-2EC9-BB36-F10B25CC91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sv-SE" dirty="0" err="1"/>
              <a:t>https</a:t>
            </a:r>
            <a:r>
              <a:rPr lang="sv-SE" dirty="0"/>
              <a:t>://</a:t>
            </a:r>
            <a:r>
              <a:rPr lang="sv-SE" dirty="0" err="1"/>
              <a:t>nbisweden.github.io</a:t>
            </a:r>
            <a:r>
              <a:rPr lang="sv-SE" dirty="0"/>
              <a:t>/ML4Life/</a:t>
            </a:r>
          </a:p>
        </p:txBody>
      </p:sp>
    </p:spTree>
    <p:extLst>
      <p:ext uri="{BB962C8B-B14F-4D97-AF65-F5344CB8AC3E}">
        <p14:creationId xmlns:p14="http://schemas.microsoft.com/office/powerpoint/2010/main" val="82703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ubrik 8">
            <a:extLst>
              <a:ext uri="{FF2B5EF4-FFF2-40B4-BE49-F238E27FC236}">
                <a16:creationId xmlns:a16="http://schemas.microsoft.com/office/drawing/2014/main" id="{5B397875-1977-5128-1216-CBD230DAB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A13618EB-E436-30E1-E22D-9C03A8515F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2" name="Platshållare för text 11">
            <a:extLst>
              <a:ext uri="{FF2B5EF4-FFF2-40B4-BE49-F238E27FC236}">
                <a16:creationId xmlns:a16="http://schemas.microsoft.com/office/drawing/2014/main" id="{3E3ECC49-4430-9AD8-0EA3-33ACC7B17E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0" name="Underrubrik 9">
            <a:extLst>
              <a:ext uri="{FF2B5EF4-FFF2-40B4-BE49-F238E27FC236}">
                <a16:creationId xmlns:a16="http://schemas.microsoft.com/office/drawing/2014/main" id="{E6B10C1D-0D56-F0C9-8905-FB3A71209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3" name="Platshållare för text 12">
            <a:extLst>
              <a:ext uri="{FF2B5EF4-FFF2-40B4-BE49-F238E27FC236}">
                <a16:creationId xmlns:a16="http://schemas.microsoft.com/office/drawing/2014/main" id="{53ACF0C8-D2E7-C308-A034-82B36DC4A8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4" name="Platshållare för text 13">
            <a:extLst>
              <a:ext uri="{FF2B5EF4-FFF2-40B4-BE49-F238E27FC236}">
                <a16:creationId xmlns:a16="http://schemas.microsoft.com/office/drawing/2014/main" id="{99AA9420-18AD-B4BF-E058-5997F5B3BA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15" name="Platshållare för text 14">
            <a:extLst>
              <a:ext uri="{FF2B5EF4-FFF2-40B4-BE49-F238E27FC236}">
                <a16:creationId xmlns:a16="http://schemas.microsoft.com/office/drawing/2014/main" id="{DFDA3576-21EE-2EC9-BB36-F10B25CC91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38720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8FFA6CA6-AB98-70AB-618A-36C1EBB75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06" y="4034351"/>
            <a:ext cx="4092049" cy="8619666"/>
          </a:xfrm>
          <a:prstGeom prst="rect">
            <a:avLst/>
          </a:prstGeom>
        </p:spPr>
      </p:pic>
      <p:pic>
        <p:nvPicPr>
          <p:cNvPr id="29" name="Bildobjekt 28">
            <a:extLst>
              <a:ext uri="{FF2B5EF4-FFF2-40B4-BE49-F238E27FC236}">
                <a16:creationId xmlns:a16="http://schemas.microsoft.com/office/drawing/2014/main" id="{CA364C91-0C01-A094-8513-4F3A2586D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22" y="13828996"/>
            <a:ext cx="2990913" cy="3309098"/>
          </a:xfrm>
          <a:prstGeom prst="rect">
            <a:avLst/>
          </a:prstGeom>
        </p:spPr>
      </p:pic>
      <p:sp>
        <p:nvSpPr>
          <p:cNvPr id="4" name="Rubrik 3">
            <a:extLst>
              <a:ext uri="{FF2B5EF4-FFF2-40B4-BE49-F238E27FC236}">
                <a16:creationId xmlns:a16="http://schemas.microsoft.com/office/drawing/2014/main" id="{25F06202-B03F-C22D-EA55-513ECC43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58" y="606817"/>
            <a:ext cx="8835086" cy="987296"/>
          </a:xfrm>
        </p:spPr>
        <p:txBody>
          <a:bodyPr/>
          <a:lstStyle/>
          <a:p>
            <a:r>
              <a:rPr lang="sv-SE" dirty="0"/>
              <a:t>Instruktionssida 1/2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0FE3024-EDB8-695A-BBD9-F7B0D88A7A29}"/>
              </a:ext>
            </a:extLst>
          </p:cNvPr>
          <p:cNvSpPr txBox="1"/>
          <p:nvPr/>
        </p:nvSpPr>
        <p:spPr>
          <a:xfrm>
            <a:off x="625912" y="2586345"/>
            <a:ext cx="2011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Klicka på knappen </a:t>
            </a:r>
            <a:r>
              <a:rPr lang="sv-SE" sz="1800" b="1" dirty="0"/>
              <a:t>Ny bild</a:t>
            </a:r>
            <a:r>
              <a:rPr lang="sv-SE" sz="1800" dirty="0"/>
              <a:t> för val av olika layoutsidor.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DDEF9A93-79D4-9E2E-5C38-359036FE1C6A}"/>
              </a:ext>
            </a:extLst>
          </p:cNvPr>
          <p:cNvSpPr txBox="1"/>
          <p:nvPr/>
        </p:nvSpPr>
        <p:spPr>
          <a:xfrm>
            <a:off x="3704389" y="2604533"/>
            <a:ext cx="215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Klicka på knappen </a:t>
            </a:r>
            <a:r>
              <a:rPr lang="sv-SE" sz="1800" b="1" dirty="0"/>
              <a:t>Layout </a:t>
            </a:r>
            <a:r>
              <a:rPr lang="sv-SE" sz="1800" dirty="0"/>
              <a:t>för att byta layout på befintlig sida.</a:t>
            </a: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532155E4-82E9-3D06-F8C3-A8BA5C275494}"/>
              </a:ext>
            </a:extLst>
          </p:cNvPr>
          <p:cNvSpPr txBox="1"/>
          <p:nvPr/>
        </p:nvSpPr>
        <p:spPr>
          <a:xfrm>
            <a:off x="5228102" y="4173399"/>
            <a:ext cx="2163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Klicka på knappen </a:t>
            </a:r>
            <a:r>
              <a:rPr lang="sv-SE" sz="1800" b="1" dirty="0"/>
              <a:t>Återställ </a:t>
            </a:r>
            <a:r>
              <a:rPr lang="sv-SE" sz="1800" dirty="0"/>
              <a:t>för att återställa på sidan enligt mallens layoutsida.</a:t>
            </a:r>
          </a:p>
        </p:txBody>
      </p:sp>
      <p:cxnSp>
        <p:nvCxnSpPr>
          <p:cNvPr id="14" name="Rak koppling 13">
            <a:extLst>
              <a:ext uri="{FF2B5EF4-FFF2-40B4-BE49-F238E27FC236}">
                <a16:creationId xmlns:a16="http://schemas.microsoft.com/office/drawing/2014/main" id="{7AB2C907-5615-81D3-7084-EDAE0F4A4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030778" y="3786674"/>
            <a:ext cx="600912" cy="427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ak koppling 15">
            <a:extLst>
              <a:ext uri="{FF2B5EF4-FFF2-40B4-BE49-F238E27FC236}">
                <a16:creationId xmlns:a16="http://schemas.microsoft.com/office/drawing/2014/main" id="{385746CB-3543-87F3-A1D1-7028B6A24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667526" y="3204698"/>
            <a:ext cx="1036863" cy="9687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B27A9409-8B00-2CB6-E544-DFA948C31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58731" y="4725505"/>
            <a:ext cx="2469371" cy="18655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ruta 18">
            <a:extLst>
              <a:ext uri="{FF2B5EF4-FFF2-40B4-BE49-F238E27FC236}">
                <a16:creationId xmlns:a16="http://schemas.microsoft.com/office/drawing/2014/main" id="{7D3E6B53-C461-5C70-B925-E20D272BB7A8}"/>
              </a:ext>
            </a:extLst>
          </p:cNvPr>
          <p:cNvSpPr txBox="1"/>
          <p:nvPr/>
        </p:nvSpPr>
        <p:spPr>
          <a:xfrm>
            <a:off x="847423" y="12878656"/>
            <a:ext cx="2814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För att färgsätta objekt använd KI temafärger</a:t>
            </a:r>
          </a:p>
        </p:txBody>
      </p:sp>
      <p:cxnSp>
        <p:nvCxnSpPr>
          <p:cNvPr id="21" name="Rak koppling 20">
            <a:extLst>
              <a:ext uri="{FF2B5EF4-FFF2-40B4-BE49-F238E27FC236}">
                <a16:creationId xmlns:a16="http://schemas.microsoft.com/office/drawing/2014/main" id="{B38E077D-0AEB-1499-CD77-D84C1D73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254695" y="13524987"/>
            <a:ext cx="504036" cy="73827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Bild 29" descr="Logotyp Karolinska Institutet.">
            <a:extLst>
              <a:ext uri="{FF2B5EF4-FFF2-40B4-BE49-F238E27FC236}">
                <a16:creationId xmlns:a16="http://schemas.microsoft.com/office/drawing/2014/main" id="{0F26FAC4-746F-A7EF-5D41-CF0EFB223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B4BADDEC-A147-0450-C089-C38C52C84AD9}"/>
              </a:ext>
            </a:extLst>
          </p:cNvPr>
          <p:cNvSpPr txBox="1"/>
          <p:nvPr/>
        </p:nvSpPr>
        <p:spPr>
          <a:xfrm>
            <a:off x="5228102" y="7767377"/>
            <a:ext cx="20115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800" dirty="0"/>
              <a:t>Det finns </a:t>
            </a:r>
            <a:r>
              <a:rPr lang="sv-SE" sz="1800" b="1" dirty="0"/>
              <a:t>sju </a:t>
            </a:r>
          </a:p>
          <a:p>
            <a:r>
              <a:rPr lang="sv-SE" sz="1800" b="1" dirty="0"/>
              <a:t>KI-mallar</a:t>
            </a:r>
            <a:r>
              <a:rPr lang="sv-SE" sz="1800" dirty="0"/>
              <a:t> med KI:s profil + två samarbetsmallar som har en mer neutral layout.</a:t>
            </a:r>
          </a:p>
          <a:p>
            <a:endParaRPr lang="sv-SE" sz="1800" dirty="0"/>
          </a:p>
        </p:txBody>
      </p:sp>
      <p:sp>
        <p:nvSpPr>
          <p:cNvPr id="23" name="Höger klammerparentes 22">
            <a:extLst>
              <a:ext uri="{FF2B5EF4-FFF2-40B4-BE49-F238E27FC236}">
                <a16:creationId xmlns:a16="http://schemas.microsoft.com/office/drawing/2014/main" id="{C7C623E3-F65D-9014-AD5D-B4C1AC24DF32}"/>
              </a:ext>
            </a:extLst>
          </p:cNvPr>
          <p:cNvSpPr/>
          <p:nvPr/>
        </p:nvSpPr>
        <p:spPr>
          <a:xfrm>
            <a:off x="4804754" y="5464169"/>
            <a:ext cx="290183" cy="6482408"/>
          </a:xfrm>
          <a:prstGeom prst="rightBrace">
            <a:avLst/>
          </a:prstGeom>
          <a:noFill/>
          <a:ln w="3175">
            <a:solidFill>
              <a:srgbClr val="4F04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B640949-846C-0625-BD7B-8AEBB27D656A}"/>
              </a:ext>
            </a:extLst>
          </p:cNvPr>
          <p:cNvSpPr txBox="1"/>
          <p:nvPr/>
        </p:nvSpPr>
        <p:spPr>
          <a:xfrm>
            <a:off x="4469446" y="12898665"/>
            <a:ext cx="54063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1800" noProof="1"/>
              <a:t>Länkfärg</a:t>
            </a:r>
            <a:r>
              <a:rPr lang="sv-SE" sz="1800" dirty="0"/>
              <a:t> är som standard plommon </a:t>
            </a:r>
            <a:r>
              <a:rPr lang="sv-SE" sz="1800" dirty="0">
                <a:solidFill>
                  <a:schemeClr val="accent1"/>
                </a:solidFill>
              </a:rPr>
              <a:t>www.ki.se</a:t>
            </a:r>
            <a:r>
              <a:rPr lang="sv-SE" sz="1800" dirty="0"/>
              <a:t>, måste bytas till vit om bakgrunden är mörk.</a:t>
            </a:r>
          </a:p>
        </p:txBody>
      </p:sp>
      <p:sp>
        <p:nvSpPr>
          <p:cNvPr id="3" name="textruta 5">
            <a:extLst>
              <a:ext uri="{FF2B5EF4-FFF2-40B4-BE49-F238E27FC236}">
                <a16:creationId xmlns:a16="http://schemas.microsoft.com/office/drawing/2014/main" id="{CFBA7F1A-D8B6-8ADD-F48D-3789A598D85C}"/>
              </a:ext>
            </a:extLst>
          </p:cNvPr>
          <p:cNvSpPr txBox="1"/>
          <p:nvPr/>
        </p:nvSpPr>
        <p:spPr>
          <a:xfrm>
            <a:off x="3848518" y="8595003"/>
            <a:ext cx="2178802" cy="369332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3938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7879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1817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5756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69695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3634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17573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1511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1800" dirty="0">
                <a:solidFill>
                  <a:schemeClr val="accent2"/>
                </a:solidFill>
                <a:latin typeface="+mn-lt"/>
              </a:rPr>
              <a:t>Ta bort denna sida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FBA7F1A-D8B6-8ADD-F48D-3789A598D85C}"/>
              </a:ext>
            </a:extLst>
          </p:cNvPr>
          <p:cNvSpPr txBox="1"/>
          <p:nvPr/>
        </p:nvSpPr>
        <p:spPr>
          <a:xfrm>
            <a:off x="6391394" y="116714"/>
            <a:ext cx="3291286" cy="52322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3938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7879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1817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5756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69695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3634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17573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1511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2800" dirty="0">
                <a:solidFill>
                  <a:schemeClr val="accent2"/>
                </a:solidFill>
                <a:latin typeface="+mn-lt"/>
              </a:rPr>
              <a:t>Ta bort denna sida</a:t>
            </a:r>
          </a:p>
        </p:txBody>
      </p:sp>
    </p:spTree>
    <p:extLst>
      <p:ext uri="{BB962C8B-B14F-4D97-AF65-F5344CB8AC3E}">
        <p14:creationId xmlns:p14="http://schemas.microsoft.com/office/powerpoint/2010/main" val="124486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25F06202-B03F-C22D-EA55-513ECC43B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258" y="606817"/>
            <a:ext cx="8835086" cy="987296"/>
          </a:xfrm>
        </p:spPr>
        <p:txBody>
          <a:bodyPr/>
          <a:lstStyle/>
          <a:p>
            <a:r>
              <a:rPr lang="sv-SE" dirty="0"/>
              <a:t>Instruktionssida 2/2</a:t>
            </a:r>
          </a:p>
        </p:txBody>
      </p:sp>
      <p:pic>
        <p:nvPicPr>
          <p:cNvPr id="30" name="Bild 29" descr="Logotyp Karolinska Institutet.">
            <a:extLst>
              <a:ext uri="{FF2B5EF4-FFF2-40B4-BE49-F238E27FC236}">
                <a16:creationId xmlns:a16="http://schemas.microsoft.com/office/drawing/2014/main" id="{0F26FAC4-746F-A7EF-5D41-CF0EFB22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8903" y="15707606"/>
            <a:ext cx="3292092" cy="1371705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ED98CA4E-7AD4-3B24-9F27-AD0724D4BBDA}"/>
              </a:ext>
            </a:extLst>
          </p:cNvPr>
          <p:cNvSpPr txBox="1"/>
          <p:nvPr/>
        </p:nvSpPr>
        <p:spPr>
          <a:xfrm>
            <a:off x="624318" y="2720830"/>
            <a:ext cx="49335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b="1" dirty="0"/>
              <a:t>Färg, tillgänglighet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88FB0EE9-956B-409F-5493-58242074966F}"/>
              </a:ext>
            </a:extLst>
          </p:cNvPr>
          <p:cNvSpPr txBox="1"/>
          <p:nvPr/>
        </p:nvSpPr>
        <p:spPr>
          <a:xfrm>
            <a:off x="624318" y="3562676"/>
            <a:ext cx="88350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sz="2000" dirty="0"/>
              <a:t>Bokstäverna i cirklarna anger vilka färgkombinationer som är tillåtna och som uppfyller tillgänglighetskraven. </a:t>
            </a:r>
          </a:p>
          <a:p>
            <a:endParaRPr lang="sv-SE" sz="2000" dirty="0"/>
          </a:p>
          <a:p>
            <a:r>
              <a:rPr lang="sv-SE" sz="2000" dirty="0"/>
              <a:t>Även textens storlek påverkar färgintrycket och därmed läsbarheten, speciellt i digitala medier. Därför finns specifika rekommendationer gällande textstorlekar. Här utgår man ifrån vanlig text i stor skala på minst 18 pt/24 pt och mindre text på minst 14 pt/18.5 pt. </a:t>
            </a:r>
          </a:p>
          <a:p>
            <a:endParaRPr lang="sv-SE" sz="2000" dirty="0"/>
          </a:p>
          <a:p>
            <a:r>
              <a:rPr lang="sv-SE" sz="2000" dirty="0"/>
              <a:t>Alla färgkombinationer förutom plommon på orange fungerar i såväl stor som liten skala. Obs! I digitala kanaler används generellt större typografi än i trycksaker (t.ex. 16 pt brödtext på webben motsvarar ca 9 pt brödtext i en trycksak).</a:t>
            </a: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C3E17605-A497-58C7-3111-729D35069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18" y="7348328"/>
            <a:ext cx="8206698" cy="7589165"/>
          </a:xfrm>
          <a:prstGeom prst="rect">
            <a:avLst/>
          </a:prstGeom>
        </p:spPr>
      </p:pic>
      <p:sp>
        <p:nvSpPr>
          <p:cNvPr id="2" name="textruta 1">
            <a:extLst>
              <a:ext uri="{FF2B5EF4-FFF2-40B4-BE49-F238E27FC236}">
                <a16:creationId xmlns:a16="http://schemas.microsoft.com/office/drawing/2014/main" id="{15C9BCFE-27AC-126B-9EBE-1ADE01C17694}"/>
              </a:ext>
            </a:extLst>
          </p:cNvPr>
          <p:cNvSpPr txBox="1"/>
          <p:nvPr/>
        </p:nvSpPr>
        <p:spPr>
          <a:xfrm>
            <a:off x="6391394" y="116714"/>
            <a:ext cx="3291286" cy="523220"/>
          </a:xfrm>
          <a:prstGeom prst="rect">
            <a:avLst/>
          </a:prstGeom>
          <a:noFill/>
          <a:ln w="635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sv-SE"/>
            </a:defPPr>
            <a:lvl1pPr marL="0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3938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47879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21817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95756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869695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43634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17573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191511" algn="l" defTabSz="773938" rtl="0" eaLnBrk="1" latinLnBrk="0" hangingPunct="1"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sv-SE" sz="2800" dirty="0">
                <a:solidFill>
                  <a:schemeClr val="accent2"/>
                </a:solidFill>
                <a:latin typeface="+mn-lt"/>
              </a:rPr>
              <a:t>Ta bort denna sida</a:t>
            </a:r>
          </a:p>
        </p:txBody>
      </p:sp>
    </p:spTree>
    <p:extLst>
      <p:ext uri="{BB962C8B-B14F-4D97-AF65-F5344CB8AC3E}">
        <p14:creationId xmlns:p14="http://schemas.microsoft.com/office/powerpoint/2010/main" val="1901263608"/>
      </p:ext>
    </p:extLst>
  </p:cSld>
  <p:clrMapOvr>
    <a:masterClrMapping/>
  </p:clrMapOvr>
</p:sld>
</file>

<file path=ppt/theme/theme1.xml><?xml version="1.0" encoding="utf-8"?>
<a:theme xmlns:a="http://schemas.openxmlformats.org/drawingml/2006/main" name="KI - stående 1080x1920">
  <a:themeElements>
    <a:clrScheme name="K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F0433"/>
      </a:accent1>
      <a:accent2>
        <a:srgbClr val="FF876F"/>
      </a:accent2>
      <a:accent3>
        <a:srgbClr val="870052"/>
      </a:accent3>
      <a:accent4>
        <a:srgbClr val="FFDDD6"/>
      </a:accent4>
      <a:accent5>
        <a:srgbClr val="4DB5BC"/>
      </a:accent5>
      <a:accent6>
        <a:srgbClr val="CCEBED"/>
      </a:accent6>
      <a:hlink>
        <a:srgbClr val="870052"/>
      </a:hlink>
      <a:folHlink>
        <a:srgbClr val="C490AA"/>
      </a:folHlink>
    </a:clrScheme>
    <a:fontScheme name="KI PPT">
      <a:majorFont>
        <a:latin typeface="DM Sans Medium"/>
        <a:ea typeface=""/>
        <a:cs typeface=""/>
      </a:majorFont>
      <a:minorFont>
        <a:latin typeface="DM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 w="6350">
          <a:solidFill>
            <a:schemeClr val="accent1"/>
          </a:solidFill>
        </a:ln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igital skärm stående 1080x1920 v1.2.2.potx" id="{6CBD39D1-D2F0-4593-B9AE-F255A305E846}" vid="{D701ABBD-C032-46A1-A6EC-2658558BBBB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5BE51D60BA44B86811C5F608C49E" ma:contentTypeVersion="2" ma:contentTypeDescription="Create a new document." ma:contentTypeScope="" ma:versionID="760769066f2a30e99cc1b4720967938a">
  <xsd:schema xmlns:xsd="http://www.w3.org/2001/XMLSchema" xmlns:xs="http://www.w3.org/2001/XMLSchema" xmlns:p="http://schemas.microsoft.com/office/2006/metadata/properties" xmlns:ns2="6843b716-3f6d-4983-a753-faa1afd2f446" targetNamespace="http://schemas.microsoft.com/office/2006/metadata/properties" ma:root="true" ma:fieldsID="29b49728fb3cda550bb5750d2f9aa78a" ns2:_="">
    <xsd:import namespace="6843b716-3f6d-4983-a753-faa1afd2f4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43b716-3f6d-4983-a753-faa1afd2f4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B433FC-132A-4E92-9886-10FB0AA420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43b716-3f6d-4983-a753-faa1afd2f4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A15AC-6B8D-4D59-A0F0-2FC240006E0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DBED530-0FD5-41E9-9EFC-F5D7D56CE5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Digital_skarm_staende_1080x1920</Template>
  <TotalTime>23</TotalTime>
  <Words>304</Words>
  <Application>Microsoft Macintosh PowerPoint</Application>
  <PresentationFormat>Custom</PresentationFormat>
  <Paragraphs>26</Paragraphs>
  <Slides>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DM Sans</vt:lpstr>
      <vt:lpstr>DM Sans Medium</vt:lpstr>
      <vt:lpstr>KI - stående 1080x1920</vt:lpstr>
      <vt:lpstr>Introduction to Biostatistics &amp; Machine Learning Short Course</vt:lpstr>
      <vt:lpstr>PowerPoint Presentation</vt:lpstr>
      <vt:lpstr>Instruktionssida 1/2</vt:lpstr>
      <vt:lpstr>Instruktionssida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Bruce</dc:creator>
  <cp:lastModifiedBy>Olga</cp:lastModifiedBy>
  <cp:revision>4</cp:revision>
  <dcterms:created xsi:type="dcterms:W3CDTF">2022-10-20T13:58:17Z</dcterms:created>
  <dcterms:modified xsi:type="dcterms:W3CDTF">2025-03-10T14:41:49Z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0x010100B8615BE51D60BA44B86811C5F608C49E</vt:lpwstr>
  </property>
</Properties>
</file>