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0" r:id="rId2"/>
    <p:sldId id="26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24"/>
    <p:restoredTop sz="96405"/>
  </p:normalViewPr>
  <p:slideViewPr>
    <p:cSldViewPr snapToGrid="0">
      <p:cViewPr varScale="1">
        <p:scale>
          <a:sx n="138" d="100"/>
          <a:sy n="138" d="100"/>
        </p:scale>
        <p:origin x="4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353E0-0A84-4FCB-6E65-A30FD78DC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F9E109-E665-A507-D4A5-0B6357726B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50548-8036-CA79-165F-83FFD8386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C33D-73BF-2E43-B53A-D686D9FCA367}" type="datetimeFigureOut">
              <a:rPr lang="en-US" smtClean="0"/>
              <a:t>3/6/25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CB17A-0E42-F620-E9A8-F5AD9AF10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62F22-F65E-EBBE-3B4D-01D2C08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F3D9-EB11-BE44-871E-B9FCA375C2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380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FD7D3-57EC-4831-EF19-33F01A010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AFC855-8F26-DB03-E847-1319948D7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32CA8-4D3F-AE1E-78CF-5500BDC92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C33D-73BF-2E43-B53A-D686D9FCA367}" type="datetimeFigureOut">
              <a:rPr lang="en-US" smtClean="0"/>
              <a:t>3/6/25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6AF90-32EC-DE1E-0EE6-1B670DC3C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27B4A-D181-67E6-AC07-582B0880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F3D9-EB11-BE44-871E-B9FCA375C2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697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7E8F6F-8158-79D1-A645-0C8AD91C1E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4EB722-AA3F-45EB-3F62-8B3049316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16EEB-D95C-3CDF-48C0-B7B16FB90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C33D-73BF-2E43-B53A-D686D9FCA367}" type="datetimeFigureOut">
              <a:rPr lang="en-US" smtClean="0"/>
              <a:t>3/6/25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354C5-6AF2-3423-5EC2-4E325A7D1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38A02-FE20-C210-3E6B-364538D3A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F3D9-EB11-BE44-871E-B9FCA375C2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430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D7B05-D8AE-017B-F294-C33B69A9D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7A788-949C-8982-00FD-37EC2D2F8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77453-FECF-BA8E-ECC7-09ED4F105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C33D-73BF-2E43-B53A-D686D9FCA367}" type="datetimeFigureOut">
              <a:rPr lang="en-US" smtClean="0"/>
              <a:t>3/6/25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F4614-A46B-6BB8-A32A-371054E99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023D5-E832-FD9E-144E-EA4161328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F3D9-EB11-BE44-871E-B9FCA375C2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873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3C566-50B2-D76F-3727-1F13765A9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116162-9754-F4DF-AA2F-33E40E7DE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DFCFD-60FD-DA5D-011E-0CC9100B0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C33D-73BF-2E43-B53A-D686D9FCA367}" type="datetimeFigureOut">
              <a:rPr lang="en-US" smtClean="0"/>
              <a:t>3/6/25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3D4E8-51C8-44EF-E8EC-371EA62EF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4F18B-2729-4BDD-6C45-66E8BA447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F3D9-EB11-BE44-871E-B9FCA375C2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729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627B4-A700-1933-E571-179A6142D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0C000-30D0-0F56-FEB3-E34436FEB2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BE7F9E-084B-443B-BDCF-1922EA474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F2F98B-D35F-A6CE-D6A1-1B82F4F39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C33D-73BF-2E43-B53A-D686D9FCA367}" type="datetimeFigureOut">
              <a:rPr lang="en-US" smtClean="0"/>
              <a:t>3/6/25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B25E8-749E-47D3-B01C-6568ABFC2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89BEF-A736-C7E4-75EC-950FBC865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F3D9-EB11-BE44-871E-B9FCA375C2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810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C033E-1679-3F95-A5C6-5000DB362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998C9-6025-5BE7-9364-662F31B40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8C2C84-39F2-98AE-AC01-ABA3B121F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4F6B2F-0458-3D9E-EABA-E3BD452EC9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57C70B-D597-1C83-E68F-5C6C67D600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1A59BB-C3F0-1D1B-AF09-928FFA9C1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C33D-73BF-2E43-B53A-D686D9FCA367}" type="datetimeFigureOut">
              <a:rPr lang="en-US" smtClean="0"/>
              <a:t>3/6/25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230E89-B3E3-38A2-2492-7E32151F1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7967D6-3ECA-DCE9-3AF8-A492EE8C7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F3D9-EB11-BE44-871E-B9FCA375C2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503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8FC4D-C921-7A3B-64A9-598B1F95E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8CD47A-8151-E450-7F28-9FEADE973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C33D-73BF-2E43-B53A-D686D9FCA367}" type="datetimeFigureOut">
              <a:rPr lang="en-US" smtClean="0"/>
              <a:t>3/6/25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5EA807-1106-487D-AB66-A8FEF5AE5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433078-57E3-A268-FB74-6F9081104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F3D9-EB11-BE44-871E-B9FCA375C2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58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25E871-A787-9730-6F44-741F4A767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C33D-73BF-2E43-B53A-D686D9FCA367}" type="datetimeFigureOut">
              <a:rPr lang="en-US" smtClean="0"/>
              <a:t>3/6/25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5D8903-D056-095C-8088-E22AF3A4A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422FA1-CACC-5C81-D808-CFA5DD22A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F3D9-EB11-BE44-871E-B9FCA375C2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872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1A43A-7B7D-84CB-8968-389B9CBBF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346DE-A6BC-49F0-C322-85B2D9A33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8481C-073E-1201-DAF4-6AAC28999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79623-F4A9-B927-6BA8-135307302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C33D-73BF-2E43-B53A-D686D9FCA367}" type="datetimeFigureOut">
              <a:rPr lang="en-US" smtClean="0"/>
              <a:t>3/6/25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6A101-B757-B55D-9005-E4685843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53934-C9D5-06B0-EB30-037CE16BB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F3D9-EB11-BE44-871E-B9FCA375C2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765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FFE93-4082-A838-EF3D-02D19A87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E22D17-9E62-6CC0-1A11-6A25CA65B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D94DB1-1454-B031-1774-AA7C1A62F0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BDD708-CCA5-6288-688D-8F3166ECA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C33D-73BF-2E43-B53A-D686D9FCA367}" type="datetimeFigureOut">
              <a:rPr lang="en-US" smtClean="0"/>
              <a:t>3/6/25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BBE6B7-9AD4-24D4-77EB-12670764B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3C885-24A4-6144-A965-04AEAF129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F3D9-EB11-BE44-871E-B9FCA375C2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587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AFADC5-C71F-18CD-5DAC-F1112F269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5C3C2-131F-AEA2-7077-A1285B43E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1A062-B886-3CF6-BF3A-C3CBA8D0F5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8C33D-73BF-2E43-B53A-D686D9FCA367}" type="datetimeFigureOut">
              <a:rPr lang="en-US" smtClean="0"/>
              <a:t>3/6/25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C1E85-B84A-935C-5CA7-A11226C2D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BC43B-F0C7-BD6C-5DF2-A77A7AA64C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F3D9-EB11-BE44-871E-B9FCA375C2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254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70A1FA8-A5D5-6249-A973-7E47E8145748}"/>
              </a:ext>
            </a:extLst>
          </p:cNvPr>
          <p:cNvSpPr/>
          <p:nvPr/>
        </p:nvSpPr>
        <p:spPr>
          <a:xfrm>
            <a:off x="10886" y="-13461"/>
            <a:ext cx="12192000" cy="688492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342484-B274-EF5B-0180-0CC8BB890E8C}"/>
              </a:ext>
            </a:extLst>
          </p:cNvPr>
          <p:cNvSpPr/>
          <p:nvPr/>
        </p:nvSpPr>
        <p:spPr>
          <a:xfrm>
            <a:off x="6222925" y="559446"/>
            <a:ext cx="5396798" cy="5754857"/>
          </a:xfrm>
          <a:prstGeom prst="rect">
            <a:avLst/>
          </a:prstGeom>
          <a:solidFill>
            <a:schemeClr val="bg1">
              <a:alpha val="89385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rgbClr val="045C64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713647-C2B5-1044-BCD0-B51981BC55A9}"/>
              </a:ext>
            </a:extLst>
          </p:cNvPr>
          <p:cNvSpPr txBox="1"/>
          <p:nvPr/>
        </p:nvSpPr>
        <p:spPr>
          <a:xfrm>
            <a:off x="6540542" y="2942215"/>
            <a:ext cx="484554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400" dirty="0">
                <a:effectLst/>
                <a:latin typeface="Helvetica Neue" panose="02000503000000020004" pitchFamily="2" charset="0"/>
              </a:rPr>
              <a:t>National course for PhD students, researchers and other employees in need of biostatistical and machine learning skills. Probability theory. Hypothesis </a:t>
            </a:r>
            <a:r>
              <a:rPr lang="en-GB" sz="1400" dirty="0">
                <a:latin typeface="Helvetica Neue" panose="02000503000000020004" pitchFamily="2" charset="0"/>
              </a:rPr>
              <a:t>testing. Linear regression methods. GLM. Model evaluation. Clustering. Dimension reduction. Random Forest. </a:t>
            </a:r>
          </a:p>
          <a:p>
            <a:pPr algn="l"/>
            <a:endParaRPr lang="en-GB" sz="1400" dirty="0">
              <a:latin typeface="Helvetica Neue" panose="02000503000000020004" pitchFamily="2" charset="0"/>
            </a:endParaRPr>
          </a:p>
          <a:p>
            <a:pPr algn="l"/>
            <a:r>
              <a:rPr lang="en-GB" sz="1400" dirty="0">
                <a:latin typeface="Helvetica Neue" panose="02000503000000020004" pitchFamily="2" charset="0"/>
              </a:rPr>
              <a:t>Apply by </a:t>
            </a:r>
            <a:r>
              <a:rPr lang="en-GB" sz="1400" b="1" dirty="0">
                <a:latin typeface="Helvetica Neue" panose="02000503000000020004" pitchFamily="2" charset="0"/>
              </a:rPr>
              <a:t>March 14</a:t>
            </a:r>
            <a:r>
              <a:rPr lang="en-GB" sz="1400" b="1" baseline="30000" dirty="0">
                <a:latin typeface="Helvetica Neue" panose="02000503000000020004" pitchFamily="2" charset="0"/>
              </a:rPr>
              <a:t>th</a:t>
            </a:r>
            <a:endParaRPr lang="en-GB" sz="1400" b="1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BA4DF5A-3316-F04D-BB4D-899F4485CAC4}"/>
              </a:ext>
            </a:extLst>
          </p:cNvPr>
          <p:cNvSpPr txBox="1">
            <a:spLocks/>
          </p:cNvSpPr>
          <p:nvPr/>
        </p:nvSpPr>
        <p:spPr>
          <a:xfrm>
            <a:off x="6540542" y="753455"/>
            <a:ext cx="4845542" cy="9054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b="1" dirty="0">
                <a:latin typeface="Lato" panose="020F0502020204030203" pitchFamily="34" charset="77"/>
              </a:rPr>
              <a:t>Introduction to Biostatistics and Machine Learning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0EC61C-1C8A-C041-8E21-1BA596EC5DBF}"/>
              </a:ext>
            </a:extLst>
          </p:cNvPr>
          <p:cNvSpPr/>
          <p:nvPr/>
        </p:nvSpPr>
        <p:spPr>
          <a:xfrm>
            <a:off x="0" y="-13461"/>
            <a:ext cx="2374199" cy="766916"/>
          </a:xfrm>
          <a:prstGeom prst="rect">
            <a:avLst/>
          </a:prstGeom>
          <a:solidFill>
            <a:srgbClr val="A7C947">
              <a:alpha val="9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rgbClr val="A7C947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41014EED-7433-854A-B839-2BE1C25859B3}"/>
              </a:ext>
            </a:extLst>
          </p:cNvPr>
          <p:cNvSpPr txBox="1">
            <a:spLocks/>
          </p:cNvSpPr>
          <p:nvPr/>
        </p:nvSpPr>
        <p:spPr>
          <a:xfrm>
            <a:off x="163387" y="152848"/>
            <a:ext cx="1651685" cy="4065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bg1"/>
                </a:solidFill>
                <a:latin typeface="Lato" panose="020F0502020204030203" pitchFamily="34" charset="77"/>
              </a:rPr>
              <a:t>Course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1CABD6-9B62-93D7-B5C8-FFBC8A96B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390" y="6123930"/>
            <a:ext cx="2069810" cy="44973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8B2CAB3-ACD2-10E4-CCFE-F8AE9C057C67}"/>
              </a:ext>
            </a:extLst>
          </p:cNvPr>
          <p:cNvSpPr/>
          <p:nvPr/>
        </p:nvSpPr>
        <p:spPr>
          <a:xfrm>
            <a:off x="5888052" y="1914756"/>
            <a:ext cx="3146502" cy="875814"/>
          </a:xfrm>
          <a:prstGeom prst="rect">
            <a:avLst/>
          </a:prstGeom>
          <a:solidFill>
            <a:srgbClr val="A7C9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1905F6B-1C49-FFF8-0179-B984079816F5}"/>
              </a:ext>
            </a:extLst>
          </p:cNvPr>
          <p:cNvSpPr txBox="1">
            <a:spLocks/>
          </p:cNvSpPr>
          <p:nvPr/>
        </p:nvSpPr>
        <p:spPr>
          <a:xfrm>
            <a:off x="6008356" y="2104066"/>
            <a:ext cx="5234659" cy="6056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sv-SE" sz="1800" b="1" dirty="0">
                <a:solidFill>
                  <a:schemeClr val="bg1"/>
                </a:solidFill>
                <a:latin typeface="Lato" panose="020F0502020204030203" pitchFamily="34" charset="77"/>
              </a:rPr>
              <a:t>April 07</a:t>
            </a:r>
            <a:r>
              <a:rPr lang="sv-SE" sz="1800" b="1" baseline="30000" dirty="0">
                <a:solidFill>
                  <a:schemeClr val="bg1"/>
                </a:solidFill>
                <a:latin typeface="Lato" panose="020F0502020204030203" pitchFamily="34" charset="77"/>
              </a:rPr>
              <a:t>th</a:t>
            </a:r>
            <a:r>
              <a:rPr lang="sv-SE" sz="1800" b="1" dirty="0">
                <a:solidFill>
                  <a:schemeClr val="bg1"/>
                </a:solidFill>
                <a:latin typeface="Lato" panose="020F0502020204030203" pitchFamily="34" charset="77"/>
              </a:rPr>
              <a:t> – 11</a:t>
            </a:r>
            <a:r>
              <a:rPr lang="sv-SE" sz="1800" b="1" baseline="30000" dirty="0">
                <a:solidFill>
                  <a:schemeClr val="bg1"/>
                </a:solidFill>
                <a:latin typeface="Lato" panose="020F0502020204030203" pitchFamily="34" charset="77"/>
              </a:rPr>
              <a:t>th</a:t>
            </a:r>
          </a:p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sv-SE" sz="1800" b="1" dirty="0">
                <a:solidFill>
                  <a:schemeClr val="bg1"/>
                </a:solidFill>
                <a:latin typeface="Lato" panose="020F0502020204030203" pitchFamily="34" charset="77"/>
              </a:rPr>
              <a:t>BMC, Uppsala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A5D5EA1-ED64-1EDF-C904-6D0427F3355D}"/>
              </a:ext>
            </a:extLst>
          </p:cNvPr>
          <p:cNvGrpSpPr/>
          <p:nvPr/>
        </p:nvGrpSpPr>
        <p:grpSpPr>
          <a:xfrm>
            <a:off x="6508833" y="4709493"/>
            <a:ext cx="4980706" cy="1510572"/>
            <a:chOff x="6531444" y="4436231"/>
            <a:chExt cx="4891544" cy="1021013"/>
          </a:xfrm>
        </p:grpSpPr>
        <p:sp>
          <p:nvSpPr>
            <p:cNvPr id="11" name="Subtitle 2">
              <a:extLst>
                <a:ext uri="{FF2B5EF4-FFF2-40B4-BE49-F238E27FC236}">
                  <a16:creationId xmlns:a16="http://schemas.microsoft.com/office/drawing/2014/main" id="{335DFFAB-4216-3CEE-0972-46C8C67B5A34}"/>
                </a:ext>
              </a:extLst>
            </p:cNvPr>
            <p:cNvSpPr txBox="1">
              <a:spLocks/>
            </p:cNvSpPr>
            <p:nvPr/>
          </p:nvSpPr>
          <p:spPr>
            <a:xfrm>
              <a:off x="6577446" y="4436231"/>
              <a:ext cx="4845542" cy="663643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r>
                <a:rPr lang="en-US" sz="1600" dirty="0">
                  <a:latin typeface="Lato" panose="020F0502020204030203" pitchFamily="34" charset="77"/>
                </a:rPr>
                <a:t>Read more: </a:t>
              </a: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r>
                <a:rPr lang="en-US" sz="1600" b="1" i="1" dirty="0">
                  <a:latin typeface="Lato" panose="020F0502020204030203" pitchFamily="34" charset="77"/>
                </a:rPr>
                <a:t>https://</a:t>
              </a:r>
              <a:r>
                <a:rPr lang="en-US" sz="1600" b="1" i="1" dirty="0" err="1">
                  <a:latin typeface="Lato" panose="020F0502020204030203" pitchFamily="34" charset="77"/>
                </a:rPr>
                <a:t>nbisweden.github.io</a:t>
              </a:r>
              <a:r>
                <a:rPr lang="en-US" sz="1600" b="1" i="1" dirty="0">
                  <a:latin typeface="Lato" panose="020F0502020204030203" pitchFamily="34" charset="77"/>
                </a:rPr>
                <a:t>/ML4Life/</a:t>
              </a: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r>
                <a:rPr lang="en-US" sz="1600" dirty="0">
                  <a:latin typeface="Lato" panose="020F0502020204030203" pitchFamily="34" charset="77"/>
                </a:rPr>
                <a:t>or </a:t>
              </a:r>
              <a:r>
                <a:rPr lang="en-US" sz="1600" b="1" i="1" dirty="0">
                  <a:latin typeface="Lato" panose="020F0502020204030203" pitchFamily="34" charset="77"/>
                </a:rPr>
                <a:t>https://</a:t>
              </a:r>
              <a:r>
                <a:rPr lang="en-US" sz="1600" b="1" i="1" dirty="0" err="1">
                  <a:latin typeface="Lato" panose="020F0502020204030203" pitchFamily="34" charset="77"/>
                </a:rPr>
                <a:t>training.scilifelab.se</a:t>
              </a:r>
              <a:r>
                <a:rPr lang="en-US" sz="1600" b="1" i="1" dirty="0">
                  <a:latin typeface="Lato" panose="020F0502020204030203" pitchFamily="34" charset="77"/>
                </a:rPr>
                <a:t>/events</a:t>
              </a:r>
            </a:p>
          </p:txBody>
        </p:sp>
        <p:pic>
          <p:nvPicPr>
            <p:cNvPr id="13" name="Picture 12" descr="A close up of a logo&#10;&#10;Description automatically generated">
              <a:extLst>
                <a:ext uri="{FF2B5EF4-FFF2-40B4-BE49-F238E27FC236}">
                  <a16:creationId xmlns:a16="http://schemas.microsoft.com/office/drawing/2014/main" id="{031995B4-36E9-A5DE-96C1-A6B3050DD5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31444" y="4908778"/>
              <a:ext cx="882896" cy="548466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98411626-CFBD-8378-18AF-A8C76B65B5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41056" y="5212903"/>
            <a:ext cx="1078668" cy="107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568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3B2648-AFC7-BE6B-8769-74074A5A2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5" y="-13461"/>
            <a:ext cx="12181115" cy="688497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3BA37B6-7DA7-A14A-B480-309586537846}"/>
              </a:ext>
            </a:extLst>
          </p:cNvPr>
          <p:cNvSpPr/>
          <p:nvPr/>
        </p:nvSpPr>
        <p:spPr>
          <a:xfrm>
            <a:off x="6222925" y="559446"/>
            <a:ext cx="5396798" cy="5754857"/>
          </a:xfrm>
          <a:prstGeom prst="rect">
            <a:avLst/>
          </a:prstGeom>
          <a:solidFill>
            <a:schemeClr val="bg1">
              <a:alpha val="89385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rgbClr val="045C64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713647-C2B5-1044-BCD0-B51981BC55A9}"/>
              </a:ext>
            </a:extLst>
          </p:cNvPr>
          <p:cNvSpPr txBox="1"/>
          <p:nvPr/>
        </p:nvSpPr>
        <p:spPr>
          <a:xfrm>
            <a:off x="6533283" y="2950088"/>
            <a:ext cx="466556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400" dirty="0">
                <a:effectLst/>
                <a:latin typeface="Helvetica Neue" panose="02000503000000020004" pitchFamily="2" charset="0"/>
              </a:rPr>
              <a:t>National course for PhD students and researchers who </a:t>
            </a:r>
            <a:r>
              <a:rPr lang="en-GB" sz="1400" dirty="0">
                <a:latin typeface="Helvetica Neue" panose="02000503000000020004" pitchFamily="2" charset="0"/>
              </a:rPr>
              <a:t>want</a:t>
            </a:r>
            <a:r>
              <a:rPr lang="en-GB" sz="1400" dirty="0">
                <a:effectLst/>
                <a:latin typeface="Helvetica Neue" panose="02000503000000020004" pitchFamily="2" charset="0"/>
              </a:rPr>
              <a:t> to improve their ability to </a:t>
            </a:r>
            <a:r>
              <a:rPr lang="en-GB" sz="1400" dirty="0" err="1">
                <a:effectLst/>
                <a:latin typeface="Helvetica Neue" panose="02000503000000020004" pitchFamily="2" charset="0"/>
              </a:rPr>
              <a:t>analyze</a:t>
            </a:r>
            <a:r>
              <a:rPr lang="en-GB" sz="1400" dirty="0">
                <a:effectLst/>
                <a:latin typeface="Helvetica Neue" panose="02000503000000020004" pitchFamily="2" charset="0"/>
              </a:rPr>
              <a:t> data. Expand </a:t>
            </a:r>
            <a:r>
              <a:rPr lang="en-GB" sz="1400" dirty="0">
                <a:latin typeface="Helvetica Neue" panose="02000503000000020004" pitchFamily="2" charset="0"/>
              </a:rPr>
              <a:t>your data skills with dimensionality reduction methods beyond PCA, mixed-effect models, survival, PLS for single and multi-omics data sets and neural networks. </a:t>
            </a:r>
          </a:p>
          <a:p>
            <a:pPr algn="l"/>
            <a:endParaRPr lang="en-GB" sz="1400" dirty="0">
              <a:effectLst/>
              <a:latin typeface="Helvetica Neue" panose="02000503000000020004" pitchFamily="2" charset="0"/>
            </a:endParaRPr>
          </a:p>
          <a:p>
            <a:pPr algn="l"/>
            <a:r>
              <a:rPr lang="en-GB" sz="1400" dirty="0">
                <a:latin typeface="Helvetica Neue" panose="02000503000000020004" pitchFamily="2" charset="0"/>
              </a:rPr>
              <a:t>Apply by </a:t>
            </a:r>
            <a:r>
              <a:rPr lang="en-GB" sz="1400" b="1" dirty="0">
                <a:latin typeface="Helvetica Neue" panose="02000503000000020004" pitchFamily="2" charset="0"/>
              </a:rPr>
              <a:t>May 2</a:t>
            </a:r>
            <a:r>
              <a:rPr lang="en-GB" sz="1400" b="1" baseline="30000" dirty="0">
                <a:latin typeface="Helvetica Neue" panose="02000503000000020004" pitchFamily="2" charset="0"/>
              </a:rPr>
              <a:t>nd</a:t>
            </a:r>
            <a:endParaRPr lang="en-GB" sz="1400" b="1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BA4DF5A-3316-F04D-BB4D-899F4485CAC4}"/>
              </a:ext>
            </a:extLst>
          </p:cNvPr>
          <p:cNvSpPr txBox="1">
            <a:spLocks/>
          </p:cNvSpPr>
          <p:nvPr/>
        </p:nvSpPr>
        <p:spPr>
          <a:xfrm>
            <a:off x="6523460" y="753455"/>
            <a:ext cx="5022188" cy="9054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b="1" dirty="0">
                <a:latin typeface="Lato" panose="020F0502020204030203" pitchFamily="34" charset="77"/>
              </a:rPr>
              <a:t>Machine Learning in Life Sciences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0EC61C-1C8A-C041-8E21-1BA596EC5DBF}"/>
              </a:ext>
            </a:extLst>
          </p:cNvPr>
          <p:cNvSpPr/>
          <p:nvPr/>
        </p:nvSpPr>
        <p:spPr>
          <a:xfrm>
            <a:off x="0" y="-13461"/>
            <a:ext cx="2374199" cy="766916"/>
          </a:xfrm>
          <a:prstGeom prst="rect">
            <a:avLst/>
          </a:prstGeom>
          <a:solidFill>
            <a:srgbClr val="A7C947">
              <a:alpha val="9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rgbClr val="A7C947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41014EED-7433-854A-B839-2BE1C25859B3}"/>
              </a:ext>
            </a:extLst>
          </p:cNvPr>
          <p:cNvSpPr txBox="1">
            <a:spLocks/>
          </p:cNvSpPr>
          <p:nvPr/>
        </p:nvSpPr>
        <p:spPr>
          <a:xfrm>
            <a:off x="163387" y="152848"/>
            <a:ext cx="1651685" cy="4065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bg1"/>
                </a:solidFill>
                <a:latin typeface="Lato" panose="020F0502020204030203" pitchFamily="34" charset="77"/>
              </a:rPr>
              <a:t>Course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718965-13A5-AE43-82A1-C2DC68A41D9D}"/>
              </a:ext>
            </a:extLst>
          </p:cNvPr>
          <p:cNvSpPr/>
          <p:nvPr/>
        </p:nvSpPr>
        <p:spPr>
          <a:xfrm>
            <a:off x="5888052" y="1914756"/>
            <a:ext cx="3146502" cy="875814"/>
          </a:xfrm>
          <a:prstGeom prst="rect">
            <a:avLst/>
          </a:prstGeom>
          <a:solidFill>
            <a:srgbClr val="A7C9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5634AFC7-DE1B-A54A-940F-E9AE8681AEDC}"/>
              </a:ext>
            </a:extLst>
          </p:cNvPr>
          <p:cNvSpPr txBox="1">
            <a:spLocks/>
          </p:cNvSpPr>
          <p:nvPr/>
        </p:nvSpPr>
        <p:spPr>
          <a:xfrm>
            <a:off x="6008356" y="2104066"/>
            <a:ext cx="5234659" cy="6056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sv-SE" sz="1800" b="1" dirty="0">
                <a:solidFill>
                  <a:schemeClr val="bg1"/>
                </a:solidFill>
                <a:latin typeface="Lato" panose="020F0502020204030203" pitchFamily="34" charset="77"/>
              </a:rPr>
              <a:t>June 09</a:t>
            </a:r>
            <a:r>
              <a:rPr lang="sv-SE" sz="1800" b="1" baseline="30000" dirty="0">
                <a:solidFill>
                  <a:schemeClr val="bg1"/>
                </a:solidFill>
                <a:latin typeface="Lato" panose="020F0502020204030203" pitchFamily="34" charset="77"/>
              </a:rPr>
              <a:t>th</a:t>
            </a:r>
            <a:r>
              <a:rPr lang="sv-SE" sz="1800" b="1" dirty="0">
                <a:solidFill>
                  <a:schemeClr val="bg1"/>
                </a:solidFill>
                <a:latin typeface="Lato" panose="020F0502020204030203" pitchFamily="34" charset="77"/>
              </a:rPr>
              <a:t> – 13</a:t>
            </a:r>
            <a:r>
              <a:rPr lang="sv-SE" sz="1800" b="1" baseline="30000" dirty="0">
                <a:solidFill>
                  <a:schemeClr val="bg1"/>
                </a:solidFill>
                <a:latin typeface="Lato" panose="020F0502020204030203" pitchFamily="34" charset="77"/>
              </a:rPr>
              <a:t>th</a:t>
            </a:r>
          </a:p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sv-SE" sz="1800" b="1" dirty="0">
                <a:solidFill>
                  <a:schemeClr val="bg1"/>
                </a:solidFill>
                <a:latin typeface="Lato" panose="020F0502020204030203" pitchFamily="34" charset="77"/>
              </a:rPr>
              <a:t>BMC, Uppsala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B604044-2D67-014C-9BEC-79CE62C21DF5}"/>
              </a:ext>
            </a:extLst>
          </p:cNvPr>
          <p:cNvGrpSpPr/>
          <p:nvPr/>
        </p:nvGrpSpPr>
        <p:grpSpPr>
          <a:xfrm>
            <a:off x="6511511" y="4719602"/>
            <a:ext cx="4958316" cy="1489441"/>
            <a:chOff x="6538573" y="4441922"/>
            <a:chExt cx="4869555" cy="1006730"/>
          </a:xfrm>
        </p:grpSpPr>
        <p:sp>
          <p:nvSpPr>
            <p:cNvPr id="18" name="Subtitle 2">
              <a:extLst>
                <a:ext uri="{FF2B5EF4-FFF2-40B4-BE49-F238E27FC236}">
                  <a16:creationId xmlns:a16="http://schemas.microsoft.com/office/drawing/2014/main" id="{D8ADE09B-10F1-1E4C-A772-A31E75B12736}"/>
                </a:ext>
              </a:extLst>
            </p:cNvPr>
            <p:cNvSpPr txBox="1">
              <a:spLocks/>
            </p:cNvSpPr>
            <p:nvPr/>
          </p:nvSpPr>
          <p:spPr>
            <a:xfrm>
              <a:off x="6562586" y="4441922"/>
              <a:ext cx="4845542" cy="663643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r>
                <a:rPr lang="en-US" sz="1600" dirty="0">
                  <a:latin typeface="Lato" panose="020F0502020204030203" pitchFamily="34" charset="77"/>
                </a:rPr>
                <a:t>Read more: </a:t>
              </a: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r>
                <a:rPr lang="en-US" sz="1600" b="1" i="1" dirty="0">
                  <a:latin typeface="Lato" panose="020F0502020204030203" pitchFamily="34" charset="77"/>
                </a:rPr>
                <a:t>https://</a:t>
              </a:r>
              <a:r>
                <a:rPr lang="en-US" sz="1600" b="1" i="1" dirty="0" err="1">
                  <a:latin typeface="Lato" panose="020F0502020204030203" pitchFamily="34" charset="77"/>
                </a:rPr>
                <a:t>nbisweden.github.io</a:t>
              </a:r>
              <a:r>
                <a:rPr lang="en-US" sz="1600" b="1" i="1" dirty="0">
                  <a:latin typeface="Lato" panose="020F0502020204030203" pitchFamily="34" charset="77"/>
                </a:rPr>
                <a:t>/ML4Life/</a:t>
              </a: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r>
                <a:rPr lang="en-US" sz="1600" dirty="0">
                  <a:latin typeface="Lato" panose="020F0502020204030203" pitchFamily="34" charset="77"/>
                </a:rPr>
                <a:t>or </a:t>
              </a:r>
              <a:r>
                <a:rPr lang="en-US" sz="1600" b="1" i="1" dirty="0">
                  <a:latin typeface="Lato" panose="020F0502020204030203" pitchFamily="34" charset="77"/>
                </a:rPr>
                <a:t>https://</a:t>
              </a:r>
              <a:r>
                <a:rPr lang="en-US" sz="1600" b="1" i="1" dirty="0" err="1">
                  <a:latin typeface="Lato" panose="020F0502020204030203" pitchFamily="34" charset="77"/>
                </a:rPr>
                <a:t>training.scilifelab.se</a:t>
              </a:r>
              <a:r>
                <a:rPr lang="en-US" sz="1600" b="1" i="1" dirty="0">
                  <a:latin typeface="Lato" panose="020F0502020204030203" pitchFamily="34" charset="77"/>
                </a:rPr>
                <a:t>/events</a:t>
              </a:r>
            </a:p>
          </p:txBody>
        </p:sp>
        <p:pic>
          <p:nvPicPr>
            <p:cNvPr id="8" name="Picture 7" descr="A close up of a logo&#10;&#10;Description automatically generated">
              <a:extLst>
                <a:ext uri="{FF2B5EF4-FFF2-40B4-BE49-F238E27FC236}">
                  <a16:creationId xmlns:a16="http://schemas.microsoft.com/office/drawing/2014/main" id="{71485E95-32AD-B748-AC63-39B02F75B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38573" y="4900186"/>
              <a:ext cx="882896" cy="548466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05D49C1C-32D1-8A52-BE5B-63FF9F1BA2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390" y="6123930"/>
            <a:ext cx="2069810" cy="4497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DF7E6EE-DEE4-2C87-C47E-847F5553B0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41056" y="5212903"/>
            <a:ext cx="1078668" cy="107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809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167</Words>
  <Application>Microsoft Macintosh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Helvetica Neue</vt:lpstr>
      <vt:lpstr>Lato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Mun-Gwan Hong</dc:creator>
  <cp:lastModifiedBy>Olga</cp:lastModifiedBy>
  <cp:revision>14</cp:revision>
  <dcterms:created xsi:type="dcterms:W3CDTF">2023-10-18T14:51:10Z</dcterms:created>
  <dcterms:modified xsi:type="dcterms:W3CDTF">2025-03-06T12:06:47Z</dcterms:modified>
</cp:coreProperties>
</file>