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57" r:id="rId3"/>
    <p:sldId id="292" r:id="rId4"/>
    <p:sldId id="282" r:id="rId5"/>
    <p:sldId id="283" r:id="rId6"/>
    <p:sldId id="259" r:id="rId7"/>
    <p:sldId id="258" r:id="rId8"/>
    <p:sldId id="284" r:id="rId9"/>
    <p:sldId id="260" r:id="rId10"/>
    <p:sldId id="261" r:id="rId11"/>
    <p:sldId id="262" r:id="rId12"/>
    <p:sldId id="263" r:id="rId13"/>
    <p:sldId id="265" r:id="rId14"/>
    <p:sldId id="266" r:id="rId15"/>
    <p:sldId id="270" r:id="rId16"/>
    <p:sldId id="267" r:id="rId17"/>
    <p:sldId id="277" r:id="rId18"/>
    <p:sldId id="285" r:id="rId19"/>
    <p:sldId id="286" r:id="rId20"/>
    <p:sldId id="287" r:id="rId21"/>
    <p:sldId id="288" r:id="rId22"/>
    <p:sldId id="290" r:id="rId23"/>
    <p:sldId id="289" r:id="rId24"/>
    <p:sldId id="272" r:id="rId25"/>
    <p:sldId id="291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47" autoAdjust="0"/>
    <p:restoredTop sz="94681"/>
  </p:normalViewPr>
  <p:slideViewPr>
    <p:cSldViewPr snapToGrid="0" snapToObjects="1" showGuides="1">
      <p:cViewPr varScale="1">
        <p:scale>
          <a:sx n="67" d="100"/>
          <a:sy n="67" d="100"/>
        </p:scale>
        <p:origin x="570" y="72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1DC996-1A4B-4D4F-A733-3A00E5ABC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19" b="20129"/>
          <a:stretch/>
        </p:blipFill>
        <p:spPr>
          <a:xfrm>
            <a:off x="870857" y="714374"/>
            <a:ext cx="2699680" cy="14430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0CC22B5-8500-2C45-91DE-A596A6DF1C3B}"/>
              </a:ext>
            </a:extLst>
          </p:cNvPr>
          <p:cNvSpPr txBox="1"/>
          <p:nvPr/>
        </p:nvSpPr>
        <p:spPr>
          <a:xfrm>
            <a:off x="870857" y="2360386"/>
            <a:ext cx="5808000" cy="253915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G2M Case Study</a:t>
            </a:r>
          </a:p>
          <a:p>
            <a:r>
              <a:rPr lang="en-US" sz="2500" dirty="0">
                <a:solidFill>
                  <a:srgbClr val="FF6600"/>
                </a:solidFill>
              </a:rPr>
              <a:t>Virtual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FF6600"/>
                </a:solidFill>
              </a:rPr>
              <a:t>Internship</a:t>
            </a:r>
          </a:p>
          <a:p>
            <a:endParaRPr lang="en-US" sz="4000" dirty="0"/>
          </a:p>
          <a:p>
            <a:r>
              <a:rPr lang="en-US" sz="2500" dirty="0" smtClean="0">
                <a:solidFill>
                  <a:srgbClr val="FF6600"/>
                </a:solidFill>
              </a:rPr>
              <a:t>25-10-2021</a:t>
            </a:r>
            <a:endParaRPr lang="en-US" sz="25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9C2959-59DB-F748-9A93-E5DF86BCF6D2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ANALYSIS CONT..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72" y="2343150"/>
            <a:ext cx="10178628" cy="36831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60216" y="1772721"/>
            <a:ext cx="4660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Inter"/>
              </a:rPr>
              <a:t>Average profits over </a:t>
            </a:r>
            <a:r>
              <a:rPr lang="en-US" sz="2000" b="1" dirty="0" smtClean="0">
                <a:solidFill>
                  <a:srgbClr val="000000"/>
                </a:solidFill>
                <a:latin typeface="Inter"/>
              </a:rPr>
              <a:t>Rides (Monthly)</a:t>
            </a:r>
            <a:endParaRPr lang="en-US" sz="20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6069163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4.5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C618E71-57DB-5240-87DD-E7F49B7B67CC}"/>
              </a:ext>
            </a:extLst>
          </p:cNvPr>
          <p:cNvSpPr/>
          <p:nvPr/>
        </p:nvSpPr>
        <p:spPr>
          <a:xfrm>
            <a:off x="7055666" y="1373852"/>
            <a:ext cx="742860" cy="316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79C901E-0FA4-9841-8F38-143DE1BCD3B3}"/>
              </a:ext>
            </a:extLst>
          </p:cNvPr>
          <p:cNvSpPr/>
          <p:nvPr/>
        </p:nvSpPr>
        <p:spPr>
          <a:xfrm>
            <a:off x="0" y="-16865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2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45" y="2537835"/>
            <a:ext cx="9044910" cy="32221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3924" y="1767775"/>
            <a:ext cx="4262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Inter"/>
              </a:rPr>
              <a:t>Average profits over </a:t>
            </a:r>
            <a:r>
              <a:rPr lang="en-US" sz="2000" b="1" dirty="0" smtClean="0">
                <a:solidFill>
                  <a:srgbClr val="000000"/>
                </a:solidFill>
                <a:latin typeface="Inter"/>
              </a:rPr>
              <a:t>Km (Annual)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695949" y="5760005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4.6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ANALYSIS CONT..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95082" y="6237820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ter"/>
              </a:rPr>
              <a:t>Profit per Km decreases over time in both companies.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ED7758-9668-C549-8B57-C20E9108591A}"/>
              </a:ext>
            </a:extLst>
          </p:cNvPr>
          <p:cNvSpPr/>
          <p:nvPr/>
        </p:nvSpPr>
        <p:spPr>
          <a:xfrm>
            <a:off x="-6531" y="-12312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3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81" y="2545984"/>
            <a:ext cx="8885776" cy="33385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41181" y="5764101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4.7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ANALYSIS CONT..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893724"/>
            <a:ext cx="437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Inter"/>
              </a:rPr>
              <a:t>Average profits over </a:t>
            </a:r>
            <a:r>
              <a:rPr lang="en-US" sz="2000" b="1" dirty="0" smtClean="0">
                <a:solidFill>
                  <a:srgbClr val="000000"/>
                </a:solidFill>
                <a:latin typeface="Inter"/>
              </a:rPr>
              <a:t>Km (Monthly)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366837" y="6197703"/>
            <a:ext cx="10415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Inter"/>
              </a:rPr>
              <a:t>Profit per </a:t>
            </a:r>
            <a:r>
              <a:rPr lang="en-US" dirty="0" smtClean="0">
                <a:latin typeface="Inter"/>
              </a:rPr>
              <a:t>Km </a:t>
            </a:r>
            <a:r>
              <a:rPr lang="en-US" dirty="0">
                <a:latin typeface="Inter"/>
              </a:rPr>
              <a:t>in Yellow cab company is higher than Pink cab company for each and every month.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2A11D8-7445-6148-8CE7-8E1140D70E28}"/>
              </a:ext>
            </a:extLst>
          </p:cNvPr>
          <p:cNvSpPr/>
          <p:nvPr/>
        </p:nvSpPr>
        <p:spPr>
          <a:xfrm>
            <a:off x="0" y="-12312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ANALYSIS CONT..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2335"/>
            <a:ext cx="9415866" cy="44785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3900" y="1572225"/>
            <a:ext cx="2273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Inter"/>
              </a:rPr>
              <a:t>P</a:t>
            </a:r>
            <a:r>
              <a:rPr lang="en-US" sz="2000" b="1" dirty="0" smtClean="0">
                <a:solidFill>
                  <a:srgbClr val="000000"/>
                </a:solidFill>
                <a:latin typeface="Inter"/>
              </a:rPr>
              <a:t>rofit - City wise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10326" y="6257984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4.8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44125" y="1826002"/>
            <a:ext cx="17859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analysis New York city has been removed from both cab companies to get a better sight of the profits over the other cities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we can conclude that Yellow Cab has greater market share in every City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4DDBF0E-CC36-9C41-940D-C9EE0C11B4F2}"/>
              </a:ext>
            </a:extLst>
          </p:cNvPr>
          <p:cNvSpPr/>
          <p:nvPr/>
        </p:nvSpPr>
        <p:spPr>
          <a:xfrm>
            <a:off x="0" y="-10498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3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972335"/>
            <a:ext cx="5693703" cy="3067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3" y="2012924"/>
            <a:ext cx="5900917" cy="334803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ANALYSIS CONT..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3900" y="1572225"/>
            <a:ext cx="3812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Inter"/>
              </a:rPr>
              <a:t>P</a:t>
            </a:r>
            <a:r>
              <a:rPr lang="en-US" sz="2000" b="1" dirty="0" smtClean="0">
                <a:solidFill>
                  <a:srgbClr val="000000"/>
                </a:solidFill>
                <a:latin typeface="Inter"/>
              </a:rPr>
              <a:t>rofit - City wise (Percentage)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1806" y="5120728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4.9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0206" y="5504069"/>
            <a:ext cx="115184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Inter"/>
              </a:rPr>
              <a:t>Now, we can answer the second hypothesis. For that, let's assume that if the profitability percentage of rides per city is higher than 80%, it will perform </a:t>
            </a:r>
            <a:r>
              <a:rPr lang="en-US" sz="1600" dirty="0" smtClean="0">
                <a:latin typeface="Inter"/>
              </a:rPr>
              <a:t>well.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Inter"/>
              </a:rPr>
              <a:t>Then </a:t>
            </a:r>
            <a:r>
              <a:rPr lang="en-US" sz="1600" dirty="0">
                <a:latin typeface="Inter"/>
              </a:rPr>
              <a:t>we can say that</a:t>
            </a:r>
            <a:r>
              <a:rPr lang="en-US" sz="1600" dirty="0" smtClean="0">
                <a:latin typeface="Inter"/>
              </a:rPr>
              <a:t>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latin typeface="Inter"/>
              </a:rPr>
              <a:t>profitability percentage of rides change by cities and Yellow Cab has a high performance </a:t>
            </a:r>
            <a:r>
              <a:rPr lang="en-US" sz="1600" dirty="0" smtClean="0">
                <a:latin typeface="Inter"/>
              </a:rPr>
              <a:t>according </a:t>
            </a:r>
            <a:r>
              <a:rPr lang="en-US" sz="1600" dirty="0">
                <a:latin typeface="Inter"/>
              </a:rPr>
              <a:t>to the analysis by </a:t>
            </a:r>
            <a:r>
              <a:rPr lang="en-US" sz="1600" dirty="0" smtClean="0">
                <a:latin typeface="Inter"/>
              </a:rPr>
              <a:t>maintaining </a:t>
            </a:r>
            <a:r>
              <a:rPr lang="en-US" sz="1600" dirty="0">
                <a:latin typeface="Inter"/>
              </a:rPr>
              <a:t>a high level of profitable rides in every City.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99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A1A7594-02FF-E846-981D-0DDF22812493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ANALYSIS CONT..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95" y="2215205"/>
            <a:ext cx="6070027" cy="37750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23900" y="1572225"/>
            <a:ext cx="19062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Inter"/>
              </a:rPr>
              <a:t>P</a:t>
            </a:r>
            <a:r>
              <a:rPr lang="en-US" sz="2000" b="1" dirty="0" smtClean="0">
                <a:solidFill>
                  <a:srgbClr val="000000"/>
                </a:solidFill>
                <a:latin typeface="Inter"/>
              </a:rPr>
              <a:t>rofit per day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90501" y="6124019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4.10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72438" y="2810072"/>
            <a:ext cx="3500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Yellow cabs, the average profit per holiday is less than the average profit per normal day.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considering the average profit per day in pink cab company, they have gained a bit of higher profit 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holiday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normal day.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0D125DC-4913-1143-875B-0F16168D9AB4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DEMAND ANALYSIS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94" y="2003113"/>
            <a:ext cx="8408031" cy="35433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3900" y="1603003"/>
            <a:ext cx="213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Inter"/>
              </a:rPr>
              <a:t>Annual Demand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778956" y="5546414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5.1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199" y="5946524"/>
            <a:ext cx="10748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Inter"/>
              </a:rPr>
              <a:t>Yearly demand of Yellow cab company is maintained nearly 4 times greater than the demand of Pink cab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7DFF6F-A90B-6546-9D32-7DCBBCB30A48}"/>
              </a:ext>
            </a:extLst>
          </p:cNvPr>
          <p:cNvSpPr/>
          <p:nvPr/>
        </p:nvSpPr>
        <p:spPr>
          <a:xfrm>
            <a:off x="0" y="-12312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 ANALYSIS CONT..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68" y="2038349"/>
            <a:ext cx="8367945" cy="3876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36105" y="5743987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5.2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900" y="1772280"/>
            <a:ext cx="2250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Inter"/>
              </a:rPr>
              <a:t>Monthly Demand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52500" y="6207676"/>
            <a:ext cx="10877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a seasonality of demand changing throughout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highest demand is in December.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FEA7FA-8D36-8444-8BD6-6E45A8C37B50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 ANALYSIS CONT..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0"/>
          <a:stretch/>
        </p:blipFill>
        <p:spPr>
          <a:xfrm>
            <a:off x="1250156" y="1921721"/>
            <a:ext cx="9691688" cy="39075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1721666"/>
            <a:ext cx="2369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Inter"/>
              </a:rPr>
              <a:t>Demand </a:t>
            </a:r>
            <a:r>
              <a:rPr lang="en-US" sz="2000" b="1" dirty="0" smtClean="0">
                <a:solidFill>
                  <a:srgbClr val="000000"/>
                </a:solidFill>
                <a:latin typeface="Inter"/>
              </a:rPr>
              <a:t>Age wise</a:t>
            </a:r>
            <a:endParaRPr lang="en-US" sz="20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6068" y="5660023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5.3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23044" y="6182443"/>
            <a:ext cx="8449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Inter"/>
              </a:rPr>
              <a:t>Each year both companies have more customers in the age class of 20-40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FEA7FA-8D36-8444-8BD6-6E45A8C37B50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CLIENT ANALYSIS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550421"/>
            <a:ext cx="2832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Inter"/>
              </a:rPr>
              <a:t>Loyalty of customers</a:t>
            </a:r>
            <a:endParaRPr lang="en-US" sz="20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9979" y="6379458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5.4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41" y="3152831"/>
            <a:ext cx="4217046" cy="3226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722" y="3044842"/>
            <a:ext cx="5276396" cy="33346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35114" y="6379458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5.5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2118" y="2044377"/>
            <a:ext cx="1028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Inter"/>
              </a:rPr>
              <a:t>To analyze the Loyalty rates, Let's define 2 classes:</a:t>
            </a:r>
          </a:p>
          <a:p>
            <a:r>
              <a:rPr lang="en-US" sz="1600" b="1" dirty="0">
                <a:latin typeface="Inter"/>
              </a:rPr>
              <a:t>1. Medium loyalty </a:t>
            </a:r>
            <a:r>
              <a:rPr lang="en-US" sz="1600" b="1" dirty="0" smtClean="0">
                <a:latin typeface="Inter"/>
              </a:rPr>
              <a:t>Customers -</a:t>
            </a:r>
            <a:r>
              <a:rPr lang="en-US" sz="1600" dirty="0">
                <a:latin typeface="Inter"/>
              </a:rPr>
              <a:t> Customers who took more than 10 rides yearly.</a:t>
            </a:r>
            <a:br>
              <a:rPr lang="en-US" sz="1600" dirty="0">
                <a:latin typeface="Inter"/>
              </a:rPr>
            </a:br>
            <a:r>
              <a:rPr lang="en-US" sz="1600" b="1" dirty="0">
                <a:latin typeface="Inter"/>
              </a:rPr>
              <a:t>2. High loyalty </a:t>
            </a:r>
            <a:r>
              <a:rPr lang="en-US" sz="1600" b="1" dirty="0" smtClean="0">
                <a:latin typeface="Inter"/>
              </a:rPr>
              <a:t>Customers -</a:t>
            </a:r>
            <a:r>
              <a:rPr lang="en-US" sz="1600" dirty="0">
                <a:latin typeface="Inter"/>
              </a:rPr>
              <a:t> Customers who took more than 10 rides monthly</a:t>
            </a:r>
            <a:endParaRPr lang="en-US" sz="1600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031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743076"/>
            <a:ext cx="11068050" cy="4672012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XYZ 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is a private firm in US. 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Due to remarkable growth in the Cab Industry in last few years and multiple key players in the market, it is planning for an investment in Cab </a:t>
            </a:r>
            <a:r>
              <a:rPr lang="en-US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industry.</a:t>
            </a:r>
            <a:endParaRPr lang="en-US" sz="4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4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Go-to-Market(G2M) strategy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A go-to-market strategy (GTM strategy) is an action plan that specifies how a company will reach target customers and achieve competitive </a:t>
            </a:r>
            <a:r>
              <a:rPr lang="en-US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advantage. Go-to-market 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strategies tend to focus on the short-term, but effective ones will also consider how any immediate success can be sustained over a longer period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4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actionable insights to help XYZ firm in identifying the right company for making investment.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463"/>
            <a:ext cx="10648950" cy="88582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BACKGROUND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FEA7FA-8D36-8444-8BD6-6E45A8C37B50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ANALYSIS CONT..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550421"/>
            <a:ext cx="5450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Inter"/>
              </a:rPr>
              <a:t>Loyalty of customers (High loyalty Clients)</a:t>
            </a:r>
            <a:endParaRPr lang="en-US" sz="20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6486" y="5610217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5.6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35114" y="5570589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5.7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02" y="2117040"/>
            <a:ext cx="5022933" cy="3501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59" y="2117040"/>
            <a:ext cx="5153469" cy="35306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33512" y="6347999"/>
            <a:ext cx="7310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Inter"/>
              </a:rPr>
              <a:t>Yellow Cab </a:t>
            </a:r>
            <a:r>
              <a:rPr lang="en-US" dirty="0">
                <a:latin typeface="Inter"/>
              </a:rPr>
              <a:t>Company is doing better in both classes of Loyalty Rates.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FEA7FA-8D36-8444-8BD6-6E45A8C37B50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ANALYSIS CONT..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550421"/>
            <a:ext cx="4652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Inter"/>
              </a:rPr>
              <a:t>Variation of payment mode with time</a:t>
            </a:r>
            <a:endParaRPr lang="en-US" sz="20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9981" y="6221737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5.8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17" y="2143034"/>
            <a:ext cx="6919913" cy="3886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879446" y="3377068"/>
            <a:ext cx="30077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Inter"/>
              </a:rPr>
              <a:t>Minimal deviations in the payment method are observed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FEA7FA-8D36-8444-8BD6-6E45A8C37B50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ANALYSIS CONT..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550421"/>
            <a:ext cx="3358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Inter"/>
              </a:rPr>
              <a:t>Payment mode (City wise)</a:t>
            </a:r>
            <a:endParaRPr lang="en-US" sz="20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4387" y="6418322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5.9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15" y="1950531"/>
            <a:ext cx="7451296" cy="44677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879446" y="3377068"/>
            <a:ext cx="30077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Minimal deviations of the payment method are observed in each city.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FEA7FA-8D36-8444-8BD6-6E45A8C37B50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ANALYSIS CONT..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550421"/>
            <a:ext cx="3360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Inter"/>
              </a:rPr>
              <a:t>Payment mode (Age wise)</a:t>
            </a:r>
            <a:endParaRPr lang="en-US" sz="20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9967" y="6063346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5.10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99" y="2095709"/>
            <a:ext cx="5924550" cy="3819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46046" y="3377068"/>
            <a:ext cx="3007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Minimal deviations of the payment method are observed with respect to the age of the clients.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1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087AA53-A2BE-554B-AAE4-C6D527006499}"/>
              </a:ext>
            </a:extLst>
          </p:cNvPr>
          <p:cNvSpPr txBox="1"/>
          <p:nvPr/>
        </p:nvSpPr>
        <p:spPr>
          <a:xfrm>
            <a:off x="762000" y="1595021"/>
            <a:ext cx="10591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How does the profit change over time?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According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the analysis, Yellow Cab Company's earnings are more stable than Pink Cab Company's earnings.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Profit per ride of Yellow cab company is higher than Pink cab company over three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Profit per Km decreases over time in both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Profit per Km in Yellow cab company is higher than Pink cab company for each and every month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How does the percentage of profitable trips change by the city?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Profitability percentage of rides change by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Yellow Cab has greater market share in every City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How does average profit change by holidays?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Yellow cabs, the average profit per holiday is less than the average profit per normal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Pink cab company have gained a bit of higher profit on holidays than normal days.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  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RECOMMENDATION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4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087AA53-A2BE-554B-AAE4-C6D527006499}"/>
              </a:ext>
            </a:extLst>
          </p:cNvPr>
          <p:cNvSpPr txBox="1"/>
          <p:nvPr/>
        </p:nvSpPr>
        <p:spPr>
          <a:xfrm>
            <a:off x="661987" y="1595021"/>
            <a:ext cx="108680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How does the demand of the cab industry change over time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Yearly demand of Yellow cab company is about 4 times greater than yearly demand of Pink cab company.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a seasonality of demand changing throughout the year in both cab companies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5. How the demand varies according to age?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 both companies have more customers in the age class of 20-40 years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6.Loyalty of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Yellow Cab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 is doing better in both classes of Loyalty Rates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7. Fluctuations of payment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Minimal deviations in the payment method are observed over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Minimal deviations of the payment method are observed in each city.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Minimal deviations of the payment method are observed with respect to the age of the clients.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According to the overall analysis Yellow cab company is better than the Pink cab company for investing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the overall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 cab company is better than the Pink cab company for investing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  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CONT..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C08CB0-2E68-164C-9080-887E2D20B522}"/>
              </a:ext>
            </a:extLst>
          </p:cNvPr>
          <p:cNvSpPr/>
          <p:nvPr/>
        </p:nvSpPr>
        <p:spPr>
          <a:xfrm>
            <a:off x="-1" y="0"/>
            <a:ext cx="6086475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67532E-7508-4245-8E91-38CA363A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1" y="5663743"/>
            <a:ext cx="1654627" cy="13371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293" y="2323436"/>
            <a:ext cx="7729220" cy="1443038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6600"/>
                </a:solidFill>
              </a:rPr>
              <a:t>Thank </a:t>
            </a:r>
            <a:r>
              <a:rPr lang="en-US" sz="9600" dirty="0" smtClean="0">
                <a:solidFill>
                  <a:srgbClr val="FF6600"/>
                </a:solidFill>
              </a:rPr>
              <a:t>You!</a:t>
            </a:r>
            <a:endParaRPr lang="en-US" sz="9600" dirty="0">
              <a:solidFill>
                <a:srgbClr val="FF6600"/>
              </a:solidFill>
            </a:endParaRPr>
          </a:p>
          <a:p>
            <a:endParaRPr lang="en-US" sz="9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2143126"/>
            <a:ext cx="9124951" cy="30146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does the profit change over time?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does the percentage of profitable trips change by the city?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does average profit change by holidays?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does the demand of the cab industry change over time?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the demand varies according to age?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Loyalty of 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Fluctuations of payment methods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463"/>
            <a:ext cx="10648950" cy="88582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HYPOTHESIS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207"/>
            <a:ext cx="10515600" cy="3873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This data analysis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has been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mainly divided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three parts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34290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 Understanding and Preparation</a:t>
            </a:r>
          </a:p>
          <a:p>
            <a:pPr marL="914400" indent="-34290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Exploratory data analysis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1650" indent="514350"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Profit Analysis</a:t>
            </a:r>
          </a:p>
          <a:p>
            <a:pPr marL="1771650" indent="514350"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Demand Analysis</a:t>
            </a:r>
          </a:p>
          <a:p>
            <a:pPr marL="1771650" indent="514350"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Client Analysis</a:t>
            </a:r>
          </a:p>
          <a:p>
            <a:pPr marL="177165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342900">
              <a:buFont typeface="+mj-lt"/>
              <a:buAutoNum type="arabicPeriod" startAt="3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 for investment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444"/>
            <a:ext cx="10515600" cy="112871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DATA ANALYSIS SUMMARY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93" y="1584949"/>
            <a:ext cx="10515600" cy="501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165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444"/>
            <a:ext cx="10515600" cy="112871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SUMMARY CONT..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790654" y="2243114"/>
            <a:ext cx="9144503" cy="2850476"/>
            <a:chOff x="1305115" y="2464474"/>
            <a:chExt cx="9779802" cy="383036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689" y="2876921"/>
              <a:ext cx="768551" cy="76855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495" y="5142014"/>
              <a:ext cx="768551" cy="76855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6669" y="2869616"/>
              <a:ext cx="734464" cy="73446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092" y="2880419"/>
              <a:ext cx="768551" cy="76855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495" y="2885776"/>
              <a:ext cx="768551" cy="76855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0756" y="2886897"/>
              <a:ext cx="699901" cy="699901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>
              <a:stCxn id="2" idx="2"/>
              <a:endCxn id="7" idx="1"/>
            </p:cNvCxnSpPr>
            <p:nvPr/>
          </p:nvCxnSpPr>
          <p:spPr>
            <a:xfrm>
              <a:off x="1977965" y="3645472"/>
              <a:ext cx="3390530" cy="1880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2"/>
            </p:cNvCxnSpPr>
            <p:nvPr/>
          </p:nvCxnSpPr>
          <p:spPr>
            <a:xfrm>
              <a:off x="3865368" y="3648970"/>
              <a:ext cx="1503127" cy="1487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2"/>
            </p:cNvCxnSpPr>
            <p:nvPr/>
          </p:nvCxnSpPr>
          <p:spPr>
            <a:xfrm>
              <a:off x="5752771" y="3654327"/>
              <a:ext cx="0" cy="1374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8" idx="2"/>
            </p:cNvCxnSpPr>
            <p:nvPr/>
          </p:nvCxnSpPr>
          <p:spPr>
            <a:xfrm flipH="1">
              <a:off x="6156773" y="3604080"/>
              <a:ext cx="1527129" cy="1521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1" idx="2"/>
              <a:endCxn id="7" idx="3"/>
            </p:cNvCxnSpPr>
            <p:nvPr/>
          </p:nvCxnSpPr>
          <p:spPr>
            <a:xfrm flipH="1">
              <a:off x="6137047" y="3586798"/>
              <a:ext cx="3443660" cy="1939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05115" y="2473283"/>
              <a:ext cx="1601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Roboto Mono"/>
                </a:rPr>
                <a:t>Cab_Data.csv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77307" y="2473281"/>
              <a:ext cx="2507610" cy="41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  <a:latin typeface="Roboto Mono"/>
                </a:rPr>
                <a:t>Us-holiday-dates.csv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08301" y="2464474"/>
              <a:ext cx="1869007" cy="41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  <a:latin typeface="Roboto Mono"/>
                </a:rPr>
                <a:t>Transaction_ID.csv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56540" y="2473283"/>
              <a:ext cx="994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  <a:latin typeface="Roboto Mono"/>
                </a:rPr>
                <a:t>City.csv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28651" y="2479407"/>
              <a:ext cx="17796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  <a:latin typeface="Roboto Mono"/>
                </a:rPr>
                <a:t>Customer_ID.csv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51923" y="5956287"/>
              <a:ext cx="1601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Roboto Mono"/>
                </a:rPr>
                <a:t>m</a:t>
              </a:r>
              <a:r>
                <a:rPr lang="en-US" sz="1600" dirty="0" smtClean="0">
                  <a:solidFill>
                    <a:schemeClr val="accent6">
                      <a:lumMod val="75000"/>
                    </a:schemeClr>
                  </a:solidFill>
                  <a:latin typeface="Roboto Mono"/>
                </a:rPr>
                <a:t>aster_df.csv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133305" y="5258725"/>
            <a:ext cx="5547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of Features: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   15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Total Data Points: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359392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Timeframe: 	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from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31/01/2016 to 31/12/2018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435408" y="6318215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2.1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8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BEE7A3-F2C2-8145-B852-24B96B83A958}"/>
              </a:ext>
            </a:extLst>
          </p:cNvPr>
          <p:cNvSpPr txBox="1"/>
          <p:nvPr/>
        </p:nvSpPr>
        <p:spPr>
          <a:xfrm>
            <a:off x="938638" y="2128835"/>
            <a:ext cx="102441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outliers in the 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Price_Charged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feature. But since we do not have enough information on the components that made the 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Price_Charged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it is not appropriate to treat it as an outlier.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calculating the Profit per ride, all other factors were considered as constants and only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Price_Charged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Cost_of_Trip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features were used to calculate the profit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feature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dataset is treated as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cab users in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city.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Yellow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Pink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cab)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xmlns="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07" y="245578"/>
            <a:ext cx="10515600" cy="100565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ASSUMPTIONS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According to the graphs, there are outliers in the 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Price Charged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feature. But since we do not have enough information on the components that made the 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Price Charged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, it is not appropriate to treat it as an outlier.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PROFIT ANALYSIS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47" y="2131586"/>
            <a:ext cx="9767505" cy="41198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1731476"/>
            <a:ext cx="1936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Inter"/>
              </a:rPr>
              <a:t>Annual Profits</a:t>
            </a:r>
            <a:endParaRPr lang="en-US" sz="20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7875" y="6344722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4.1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1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ANALYSIS CONT..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8915" y="1906423"/>
            <a:ext cx="2048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Inter"/>
              </a:rPr>
              <a:t>Monthly </a:t>
            </a:r>
            <a:r>
              <a:rPr lang="en-US" sz="2000" b="1" dirty="0">
                <a:solidFill>
                  <a:srgbClr val="000000"/>
                </a:solidFill>
                <a:latin typeface="Inter"/>
              </a:rPr>
              <a:t>Profits</a:t>
            </a:r>
            <a:endParaRPr lang="en-US" sz="20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15" y="2337311"/>
            <a:ext cx="8635482" cy="36716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36318" y="6045837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4.2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86938" y="2628900"/>
            <a:ext cx="20859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Yellow Cab Company's earnings are more stable with fluctuations of 23.08% while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Pink Cab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Company's earnings vary with fluctuations of 61.22%.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B714281-3974-8549-B509-9AD67893AA9A}"/>
              </a:ext>
            </a:extLst>
          </p:cNvPr>
          <p:cNvSpPr/>
          <p:nvPr/>
        </p:nvSpPr>
        <p:spPr>
          <a:xfrm>
            <a:off x="0" y="-12312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0216" y="1772721"/>
            <a:ext cx="4548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Inter"/>
              </a:rPr>
              <a:t>Average profits over </a:t>
            </a:r>
            <a:r>
              <a:rPr lang="en-US" sz="2000" b="1" dirty="0" smtClean="0">
                <a:solidFill>
                  <a:srgbClr val="000000"/>
                </a:solidFill>
                <a:latin typeface="Inter"/>
              </a:rPr>
              <a:t>Rides (Annual)</a:t>
            </a:r>
            <a:endParaRPr lang="en-US" sz="20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4" y="2573952"/>
            <a:ext cx="5589376" cy="30696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C526CBCB-8ADA-0E48-96D7-11EEE40222DD}"/>
              </a:ext>
            </a:extLst>
          </p:cNvPr>
          <p:cNvSpPr txBox="1">
            <a:spLocks/>
          </p:cNvSpPr>
          <p:nvPr/>
        </p:nvSpPr>
        <p:spPr>
          <a:xfrm>
            <a:off x="838200" y="121444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ANALYSIS CONT..</a:t>
            </a:r>
            <a:endParaRPr lang="en-US"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0375" y="5794688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4.3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478" y="2573952"/>
            <a:ext cx="2623697" cy="31278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"/>
          <a:stretch/>
        </p:blipFill>
        <p:spPr>
          <a:xfrm>
            <a:off x="9403413" y="2612567"/>
            <a:ext cx="2472666" cy="3030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24925" y="5647727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 4.4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40090" y="6327359"/>
            <a:ext cx="5711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ter"/>
              </a:rPr>
              <a:t>Profit per ride decreases over time in both companies.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765</Words>
  <Application>Microsoft Office PowerPoint</Application>
  <PresentationFormat>Widescreen</PresentationFormat>
  <Paragraphs>161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Inter</vt:lpstr>
      <vt:lpstr>Roboto Mono</vt:lpstr>
      <vt:lpstr>Wingdings</vt:lpstr>
      <vt:lpstr>Office Theme</vt:lpstr>
      <vt:lpstr>PowerPoint Presentation</vt:lpstr>
      <vt:lpstr>1. BACKGROUND</vt:lpstr>
      <vt:lpstr>2. HYPOTHESIS</vt:lpstr>
      <vt:lpstr>3. DATA ANALYSIS SUMMARY</vt:lpstr>
      <vt:lpstr>DATA ANALYSIS SUMMARY CONT..</vt:lpstr>
      <vt:lpstr>4. ASSUMPTIONS</vt:lpstr>
      <vt:lpstr>Profit Analysis</vt:lpstr>
      <vt:lpstr>Profit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User</cp:lastModifiedBy>
  <cp:revision>172</cp:revision>
  <cp:lastPrinted>2019-08-24T08:13:50Z</cp:lastPrinted>
  <dcterms:created xsi:type="dcterms:W3CDTF">2019-08-19T15:39:24Z</dcterms:created>
  <dcterms:modified xsi:type="dcterms:W3CDTF">2021-10-25T10:33:26Z</dcterms:modified>
</cp:coreProperties>
</file>