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jU1L0olL2HzWk2ytyMy5oXXND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39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1-column" showMasterSp="0">
  <p:cSld name="Title and Content black 1-column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2"/>
          <p:cNvSpPr txBox="1"/>
          <p:nvPr>
            <p:ph idx="1" type="body"/>
          </p:nvPr>
        </p:nvSpPr>
        <p:spPr>
          <a:xfrm>
            <a:off x="1267261" y="1523224"/>
            <a:ext cx="10709835" cy="4721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167080" y="6334462"/>
            <a:ext cx="425942" cy="48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14" name="Google Shape;14;p12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showMasterSp="0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showMasterSp="0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1-column" showMasterSp="0">
  <p:cSld name="Section Title white 1-colum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cxnSp>
        <p:nvCxnSpPr>
          <p:cNvPr id="61" name="Google Shape;61;p25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2-column" showMasterSp="0">
  <p:cSld name="Section Title white 2-colum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cxnSp>
        <p:nvCxnSpPr>
          <p:cNvPr id="66" name="Google Shape;66;p26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1-column" showMasterSp="0">
  <p:cSld name="Title and Content white 1-colum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2-column" showMasterSp="0">
  <p:cSld name="Title and Content white 2-colum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3-column" showMasterSp="0">
  <p:cSld name="Title and Content white 3-colum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>
            <a:off x="924361" y="1745524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39841" y="6457965"/>
            <a:ext cx="386626" cy="375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 white 1-column" showMasterSp="0">
  <p:cSld name="Outline white 1-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cxnSp>
        <p:nvCxnSpPr>
          <p:cNvPr id="20" name="Google Shape;20;p13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" name="Google Shape;21;p13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9483" y="275093"/>
            <a:ext cx="3158750" cy="145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-column" showMasterSp="0">
  <p:cSld name="Title and Content 1-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1267261" y="1524000"/>
            <a:ext cx="10709835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79" cy="85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showMasterSp="0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showMasterSp="0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showMasterSp="0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2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09600" y="1600200"/>
            <a:ext cx="10972800" cy="4350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0"/>
          <p:cNvSpPr txBox="1"/>
          <p:nvPr/>
        </p:nvSpPr>
        <p:spPr>
          <a:xfrm>
            <a:off x="4038600" y="6356349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2022 Institute of Data</a:t>
            </a:r>
            <a:endParaRPr b="0" i="0" sz="1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991596" y="275498"/>
            <a:ext cx="10709835" cy="1758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7200"/>
              <a:buFont typeface="Cambria"/>
              <a:buNone/>
            </a:pPr>
            <a:r>
              <a:rPr lang="en-US" sz="7200">
                <a:latin typeface="Cambria"/>
                <a:ea typeface="Cambria"/>
                <a:cs typeface="Cambria"/>
                <a:sym typeface="Cambria"/>
              </a:rPr>
              <a:t>Software Engineering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>
              <a:solidFill>
                <a:srgbClr val="DD475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US" sz="4400">
                <a:solidFill>
                  <a:srgbClr val="DD4755"/>
                </a:solidFill>
                <a:latin typeface="Cambria"/>
                <a:ea typeface="Cambria"/>
                <a:cs typeface="Cambria"/>
                <a:sym typeface="Cambria"/>
              </a:rPr>
              <a:t>Capstone Project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2"/>
          <p:cNvCxnSpPr/>
          <p:nvPr/>
        </p:nvCxnSpPr>
        <p:spPr>
          <a:xfrm>
            <a:off x="3330887" y="5269266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DD475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" name="Google Shape;87;p2"/>
          <p:cNvCxnSpPr/>
          <p:nvPr/>
        </p:nvCxnSpPr>
        <p:spPr>
          <a:xfrm>
            <a:off x="3330887" y="4117302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DD4755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Capstone Project</a:t>
            </a:r>
            <a:endParaRPr/>
          </a:p>
        </p:txBody>
      </p:sp>
      <p:sp>
        <p:nvSpPr>
          <p:cNvPr id="93" name="Google Shape;93;p30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You are required to </a:t>
            </a:r>
            <a:r>
              <a:rPr b="1" lang="en-US" sz="2000">
                <a:solidFill>
                  <a:srgbClr val="0000FF"/>
                </a:solidFill>
              </a:rPr>
              <a:t>define, design and deliver </a:t>
            </a:r>
            <a:r>
              <a:rPr lang="en-US" sz="2000"/>
              <a:t>a </a:t>
            </a:r>
            <a:r>
              <a:rPr b="1" lang="en-US" sz="2000">
                <a:solidFill>
                  <a:srgbClr val="0000FF"/>
                </a:solidFill>
              </a:rPr>
              <a:t>software project</a:t>
            </a:r>
            <a:r>
              <a:rPr b="1" lang="en-US" sz="2000">
                <a:solidFill>
                  <a:srgbClr val="1DBBDD"/>
                </a:solidFill>
              </a:rPr>
              <a:t> </a:t>
            </a:r>
            <a:r>
              <a:rPr lang="en-US" sz="2000"/>
              <a:t>towards the end of the course, showcasing the skills you have learnt in the course. It will give you full exposure to the software development life cycle.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Project deliverables: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Code (GitHub repository including a Readme file)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Presentation and Demo of 5-10 minutes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Project document (template provided)</a:t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Please have regular check-ins with your lead trainer to maximise chances of a successful outcome</a:t>
            </a:r>
            <a:endParaRPr sz="2000">
              <a:solidFill>
                <a:srgbClr val="0000FF"/>
              </a:solidFill>
            </a:endParaRPr>
          </a:p>
          <a:p>
            <a:pPr indent="-190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3142051" y="1577995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Your project must make use of the following: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Client-Server architecture (or Client - Server - other services)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database for CRUD operations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Displaying data and updating it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user interface to submit new data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Unit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Examples include user management systems, an online store, or implementing a popular board game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838200" y="365125"/>
            <a:ext cx="54711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Project evaluation criteria	</a:t>
            </a:r>
            <a:endParaRPr b="1"/>
          </a:p>
        </p:txBody>
      </p:sp>
      <p:sp>
        <p:nvSpPr>
          <p:cNvPr id="106" name="Google Shape;106;p5"/>
          <p:cNvSpPr txBox="1"/>
          <p:nvPr/>
        </p:nvSpPr>
        <p:spPr>
          <a:xfrm>
            <a:off x="982207" y="2546145"/>
            <a:ext cx="3650753" cy="2185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The project is evaluated on the quality, clarity and completeness of its definition, design and delivery.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1592" y="924106"/>
            <a:ext cx="2924175" cy="54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6467" y="345135"/>
            <a:ext cx="2905125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Institute of Data</dc:creator>
</cp:coreProperties>
</file>