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77" r:id="rId4"/>
    <p:sldId id="260" r:id="rId5"/>
    <p:sldId id="269" r:id="rId6"/>
    <p:sldId id="268" r:id="rId7"/>
    <p:sldId id="271" r:id="rId8"/>
    <p:sldId id="273" r:id="rId9"/>
    <p:sldId id="274" r:id="rId10"/>
    <p:sldId id="275" r:id="rId11"/>
    <p:sldId id="263" r:id="rId12"/>
    <p:sldId id="264" r:id="rId13"/>
    <p:sldId id="265" r:id="rId14"/>
    <p:sldId id="276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ailwindcss.com/docs" TargetMode="External"/><Relationship Id="rId3" Type="http://schemas.openxmlformats.org/officeDocument/2006/relationships/hyperlink" Target="https://jose.dev/" TargetMode="External"/><Relationship Id="rId7" Type="http://schemas.openxmlformats.org/officeDocument/2006/relationships/hyperlink" Target="https://dev.mysql.com/doc/" TargetMode="External"/><Relationship Id="rId2" Type="http://schemas.openxmlformats.org/officeDocument/2006/relationships/hyperlink" Target="https://nextjs.org/docs/app/building-your-application/ro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.com/" TargetMode="External"/><Relationship Id="rId11" Type="http://schemas.openxmlformats.org/officeDocument/2006/relationships/hyperlink" Target="https://openai.com/chatgpt" TargetMode="External"/><Relationship Id="rId5" Type="http://schemas.openxmlformats.org/officeDocument/2006/relationships/hyperlink" Target="https://github.com/drizzle-team/drizzle-orm" TargetMode="External"/><Relationship Id="rId10" Type="http://schemas.openxmlformats.org/officeDocument/2006/relationships/hyperlink" Target="https://developer.mozilla.org/en-US/docs/Glossary/MVC" TargetMode="External"/><Relationship Id="rId4" Type="http://schemas.openxmlformats.org/officeDocument/2006/relationships/hyperlink" Target="https://github.com/panva/jose" TargetMode="External"/><Relationship Id="rId9" Type="http://schemas.openxmlformats.org/officeDocument/2006/relationships/hyperlink" Target="https://www.radix-ui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CAAC-A51B-9383-870D-AA5A6D979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13031-C587-46F8-4106-066819D1C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Task Manager</a:t>
            </a:r>
          </a:p>
        </p:txBody>
      </p:sp>
    </p:spTree>
    <p:extLst>
      <p:ext uri="{BB962C8B-B14F-4D97-AF65-F5344CB8AC3E}">
        <p14:creationId xmlns:p14="http://schemas.microsoft.com/office/powerpoint/2010/main" val="22206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671209"/>
            <a:ext cx="3615926" cy="1256445"/>
          </a:xfrm>
        </p:spPr>
        <p:txBody>
          <a:bodyPr>
            <a:normAutofit fontScale="90000"/>
          </a:bodyPr>
          <a:lstStyle/>
          <a:p>
            <a:r>
              <a:rPr lang="en-GB" dirty="0"/>
              <a:t>Figma Designs </a:t>
            </a:r>
            <a:br>
              <a:rPr lang="en-GB" dirty="0"/>
            </a:br>
            <a:r>
              <a:rPr lang="en-GB" dirty="0"/>
              <a:t>(</a:t>
            </a:r>
            <a:r>
              <a:rPr lang="en-GB" sz="3600" dirty="0"/>
              <a:t>Mobile Devices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88254D-4DA7-9D5D-CE01-072F96D5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527" y="292513"/>
            <a:ext cx="4089431" cy="59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9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A3BC-A9A2-6D24-11C2-DEB44169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8174"/>
          </a:xfrm>
        </p:spPr>
        <p:txBody>
          <a:bodyPr/>
          <a:lstStyle/>
          <a:p>
            <a:r>
              <a:rPr lang="en-GB" dirty="0"/>
              <a:t>Project Timeline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0912356-5AB4-D739-53D3-F316253A2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579271"/>
              </p:ext>
            </p:extLst>
          </p:nvPr>
        </p:nvGraphicFramePr>
        <p:xfrm>
          <a:off x="1371600" y="1741251"/>
          <a:ext cx="9601200" cy="353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668">
                  <a:extLst>
                    <a:ext uri="{9D8B030D-6E8A-4147-A177-3AD203B41FA5}">
                      <a16:colId xmlns:a16="http://schemas.microsoft.com/office/drawing/2014/main" val="520052852"/>
                    </a:ext>
                  </a:extLst>
                </a:gridCol>
                <a:gridCol w="6517532">
                  <a:extLst>
                    <a:ext uri="{9D8B030D-6E8A-4147-A177-3AD203B41FA5}">
                      <a16:colId xmlns:a16="http://schemas.microsoft.com/office/drawing/2014/main" val="2972893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Date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Activities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54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7–12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Requirement finalization, environment setup, user/team/authentication dev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44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13–17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Core functionality: project/task management, dashboard, notifications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65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18–20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Testing, bug fixing, UI refinements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05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21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Review and rehearsal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2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22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Presentation and feedback session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47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92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9D37-CDF2-0683-5B57-50166F42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7902"/>
          </a:xfrm>
        </p:spPr>
        <p:txBody>
          <a:bodyPr/>
          <a:lstStyle/>
          <a:p>
            <a:r>
              <a:rPr lang="en-GB" dirty="0"/>
              <a:t>Effort Allocation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0FC4EB-98AC-D7A2-128F-A45C5986B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647638"/>
              </p:ext>
            </p:extLst>
          </p:nvPr>
        </p:nvGraphicFramePr>
        <p:xfrm>
          <a:off x="1371603" y="1848256"/>
          <a:ext cx="9601197" cy="25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264247552"/>
                    </a:ext>
                  </a:extLst>
                </a:gridCol>
                <a:gridCol w="1799618">
                  <a:extLst>
                    <a:ext uri="{9D8B030D-6E8A-4147-A177-3AD203B41FA5}">
                      <a16:colId xmlns:a16="http://schemas.microsoft.com/office/drawing/2014/main" val="2449722732"/>
                    </a:ext>
                  </a:extLst>
                </a:gridCol>
                <a:gridCol w="4601180">
                  <a:extLst>
                    <a:ext uri="{9D8B030D-6E8A-4147-A177-3AD203B41FA5}">
                      <a16:colId xmlns:a16="http://schemas.microsoft.com/office/drawing/2014/main" val="111389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Responsibility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Effort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9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Requirement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Finalizing requirements and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UI/UX design, frontend/backend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5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Development&amp;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Manual testing, bug fixes, quality assurance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Presentation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Demos and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7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47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E6AD-B77D-D40E-6879-4BAEBCA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4C4D-088B-7CC7-8B2E-73DCE509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206074"/>
          </a:xfrm>
        </p:spPr>
        <p:txBody>
          <a:bodyPr/>
          <a:lstStyle/>
          <a:p>
            <a:r>
              <a:rPr lang="en-GB" dirty="0"/>
              <a:t>Advanced Reporting &amp; Analytics</a:t>
            </a:r>
          </a:p>
          <a:p>
            <a:r>
              <a:rPr lang="en-GB" dirty="0"/>
              <a:t>Third-Party Integrations(Stripe Payment )</a:t>
            </a:r>
          </a:p>
          <a:p>
            <a:r>
              <a:rPr lang="en-GB" dirty="0"/>
              <a:t>Document Management </a:t>
            </a:r>
          </a:p>
          <a:p>
            <a:r>
              <a:rPr lang="en-GB" dirty="0"/>
              <a:t>Custom Workflows</a:t>
            </a:r>
          </a:p>
          <a:p>
            <a:r>
              <a:rPr lang="en-GB" dirty="0"/>
              <a:t>Role-Based Access Control (RBAC) - (Clerk – Authentication)</a:t>
            </a:r>
          </a:p>
          <a:p>
            <a:r>
              <a:rPr lang="en-GB" dirty="0"/>
              <a:t>Mobile App for iOS and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5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9D37-CDF2-0683-5B57-50166F42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95864"/>
            <a:ext cx="9601200" cy="967902"/>
          </a:xfrm>
        </p:spPr>
        <p:txBody>
          <a:bodyPr/>
          <a:lstStyle/>
          <a:p>
            <a:r>
              <a:rPr lang="en-GB" dirty="0"/>
              <a:t>System Demo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D43E63-39D0-9358-6CB0-5F7EB3E8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B4A5-164F-8645-3034-FC26DA5B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414054" cy="611659"/>
          </a:xfrm>
        </p:spPr>
        <p:txBody>
          <a:bodyPr>
            <a:normAutofit/>
          </a:bodyPr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5E7B-2DB0-16BE-A82D-54C7F23C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011" y="1428750"/>
            <a:ext cx="7982465" cy="4490136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Next.js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 15+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nextjs.org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/docs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App Router Overview: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2"/>
              </a:rPr>
              <a:t>https://nextjs.org/docs/app/building-your-application/routing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Middleware in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Next.js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Middleware Guide: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nextjs.org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/docs/app/building-your-application/routing/middleware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JOSE Library (JWT Authentication)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3"/>
              </a:rPr>
              <a:t>https://jose.dev/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GitHub Repository: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4"/>
              </a:rPr>
              <a:t>https://github.com/panva/jose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Drizzle ORM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orm.drizzle.team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GitHub: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5"/>
              </a:rPr>
              <a:t>https://github.com/drizzle-team/drizzle-orm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MySQL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Site: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6"/>
              </a:rPr>
              <a:t>https://www.mysql.com/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Developer Docs: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7"/>
              </a:rPr>
              <a:t>https://dev.mysql.com/doc/</a:t>
            </a:r>
            <a:endParaRPr lang="en-GB" sz="18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Tailwind CSS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8"/>
              </a:rPr>
              <a:t>https://tailwindcss.com/docs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ShadCN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 UI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Component Library: https://</a:t>
            </a:r>
            <a:r>
              <a:rPr lang="en-GB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ui.shadcn.com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Based on Radix UI: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9"/>
              </a:rPr>
              <a:t>https://www.radix-ui.com/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MVC Architecture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MDN Glossary: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10"/>
              </a:rPr>
              <a:t>https://developer.mozilla.org/en-US/docs/Glossary/MVC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ChatGPT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 (</a:t>
            </a: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OpenAI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)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Assisted in 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code suggestions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,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Helped with 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clarifying MVC pattern for </a:t>
            </a: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NextJS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, and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Learn more: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11"/>
              </a:rPr>
              <a:t>https://openai.com/chatgpt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530352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C2C6-E968-7248-09D4-F26594E8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01A06D-0D27-0348-0128-29D908A9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8128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F9B-7539-D318-649E-8DFBE73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0081"/>
          </a:xfrm>
        </p:spPr>
        <p:txBody>
          <a:bodyPr>
            <a:normAutofit/>
          </a:bodyPr>
          <a:lstStyle/>
          <a:p>
            <a:r>
              <a:rPr lang="en-GB" dirty="0"/>
              <a:t>Business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26E4-E1A9-8CF3-F48D-7DDA3B06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9344"/>
            <a:ext cx="9601200" cy="371596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b="1" dirty="0"/>
              <a:t>Facilitate Communication and Collaboration</a:t>
            </a:r>
            <a:br>
              <a:rPr lang="en-GB" dirty="0"/>
            </a:br>
            <a:r>
              <a:rPr lang="en-GB" dirty="0"/>
              <a:t>→ Centralized updates, better team alignment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b="1" dirty="0"/>
              <a:t>Ensure Accountability and Ownership</a:t>
            </a:r>
            <a:br>
              <a:rPr lang="en-GB" dirty="0"/>
            </a:br>
            <a:r>
              <a:rPr lang="en-GB" dirty="0"/>
              <a:t>→ Clear roles, deadlines, and responsibilities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b="1" dirty="0"/>
              <a:t>Reduce Project Failures and Cost Overruns</a:t>
            </a:r>
            <a:br>
              <a:rPr lang="en-GB" dirty="0"/>
            </a:br>
            <a:r>
              <a:rPr lang="en-GB" dirty="0"/>
              <a:t>→ Early risk detection, improved project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3110-8248-86C4-353C-C6287A96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9536"/>
          </a:xfrm>
        </p:spPr>
        <p:txBody>
          <a:bodyPr/>
          <a:lstStyle/>
          <a:p>
            <a:r>
              <a:rPr lang="en-GB" dirty="0"/>
              <a:t>Target Market : Small Businesses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5869-01C4-B3C6-C43A-D2A5AA15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4987"/>
            <a:ext cx="9601200" cy="3112851"/>
          </a:xfrm>
        </p:spPr>
        <p:txBody>
          <a:bodyPr/>
          <a:lstStyle/>
          <a:p>
            <a:r>
              <a:rPr lang="en-GB" dirty="0"/>
              <a:t>This lightweight project management tool to be tailored for small businesses — helping teams stay organized, hit deadlines, and collaborate, without enterprise-level costs.</a:t>
            </a:r>
          </a:p>
          <a:p>
            <a:pPr lvl="1"/>
            <a:r>
              <a:rPr lang="en-GB" dirty="0"/>
              <a:t>Small businesses with 5–50 people</a:t>
            </a:r>
          </a:p>
          <a:p>
            <a:pPr lvl="1"/>
            <a:r>
              <a:rPr lang="en-GB" dirty="0"/>
              <a:t>Limited software budgets</a:t>
            </a:r>
          </a:p>
          <a:p>
            <a:pPr lvl="1"/>
            <a:r>
              <a:rPr lang="en-GB" dirty="0"/>
              <a:t>Rely on spreadsheets, emails, or other free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F76B-2E17-79B2-7ABC-C2D0D39E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264"/>
          </a:xfrm>
        </p:spPr>
        <p:txBody>
          <a:bodyPr/>
          <a:lstStyle/>
          <a:p>
            <a:r>
              <a:rPr lang="en-GB" dirty="0"/>
              <a:t>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4A31-FFAD-6CDB-1886-99C4BA10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0123"/>
            <a:ext cx="9601200" cy="2937753"/>
          </a:xfrm>
        </p:spPr>
        <p:txBody>
          <a:bodyPr>
            <a:normAutofit/>
          </a:bodyPr>
          <a:lstStyle/>
          <a:p>
            <a:r>
              <a:rPr lang="en-GB" dirty="0"/>
              <a:t>Responsive web application for task planning and collaboration</a:t>
            </a:r>
          </a:p>
          <a:p>
            <a:r>
              <a:rPr lang="en-GB" dirty="0"/>
              <a:t>Accessible across desktop, tablet, and mobile devices</a:t>
            </a:r>
          </a:p>
          <a:p>
            <a:r>
              <a:rPr lang="en-GB" dirty="0"/>
              <a:t>Key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User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Project creation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Task creation and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Status updates and deadlines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7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8719"/>
          </a:xfrm>
        </p:spPr>
        <p:txBody>
          <a:bodyPr/>
          <a:lstStyle/>
          <a:p>
            <a:r>
              <a:rPr lang="en-GB" dirty="0"/>
              <a:t>Technology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A8EA-2390-2A10-679B-4E7C448C3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4520"/>
            <a:ext cx="9601200" cy="3540868"/>
          </a:xfrm>
        </p:spPr>
        <p:txBody>
          <a:bodyPr/>
          <a:lstStyle/>
          <a:p>
            <a:r>
              <a:rPr lang="en-GB" dirty="0"/>
              <a:t>Full-Stack Framework (</a:t>
            </a:r>
            <a:r>
              <a:rPr lang="en-GB" dirty="0" err="1"/>
              <a:t>Next.JS</a:t>
            </a:r>
            <a:r>
              <a:rPr lang="en-GB" dirty="0"/>
              <a:t> 15+)</a:t>
            </a:r>
          </a:p>
          <a:p>
            <a:pPr lvl="1"/>
            <a:r>
              <a:rPr lang="en-GB" dirty="0"/>
              <a:t>Handles both </a:t>
            </a:r>
            <a:r>
              <a:rPr lang="en-GB" b="1" dirty="0"/>
              <a:t>Frontend</a:t>
            </a:r>
            <a:r>
              <a:rPr lang="en-GB" dirty="0"/>
              <a:t> and </a:t>
            </a:r>
            <a:r>
              <a:rPr lang="en-GB" b="1" dirty="0"/>
              <a:t>Backend</a:t>
            </a:r>
            <a:endParaRPr lang="en-GB" dirty="0"/>
          </a:p>
          <a:p>
            <a:r>
              <a:rPr lang="en-GB" dirty="0"/>
              <a:t>ORM (Drizzle)</a:t>
            </a:r>
          </a:p>
          <a:p>
            <a:pPr lvl="1"/>
            <a:r>
              <a:rPr lang="en-GB" dirty="0"/>
              <a:t>Type-safe, schema-first ORM for SQL databases</a:t>
            </a:r>
          </a:p>
          <a:p>
            <a:r>
              <a:rPr lang="en-GB" dirty="0"/>
              <a:t>Database (MySQL)</a:t>
            </a:r>
          </a:p>
          <a:p>
            <a:r>
              <a:rPr lang="en-GB" dirty="0"/>
              <a:t>Styling (Tailwind CSS) </a:t>
            </a:r>
          </a:p>
          <a:p>
            <a:pPr lvl="1"/>
            <a:r>
              <a:rPr lang="en-GB" dirty="0" err="1"/>
              <a:t>ShadCN</a:t>
            </a:r>
            <a:endParaRPr lang="en-GB" dirty="0"/>
          </a:p>
          <a:p>
            <a:r>
              <a:rPr lang="en-GB" dirty="0"/>
              <a:t>GitHub - Version Control &amp; Collaboration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1CCE-2F11-1D54-D4E4-6865EFAC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7085"/>
          </a:xfrm>
        </p:spPr>
        <p:txBody>
          <a:bodyPr>
            <a:normAutofit/>
          </a:bodyPr>
          <a:lstStyle/>
          <a:p>
            <a:r>
              <a:rPr lang="en-GB" dirty="0"/>
              <a:t>Development Process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823E-DAFD-6585-4E1F-56AE333A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9071"/>
            <a:ext cx="9601200" cy="4834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Requirements Gathering </a:t>
            </a:r>
            <a:br>
              <a:rPr lang="en-GB" dirty="0"/>
            </a:br>
            <a:r>
              <a:rPr lang="en-GB" dirty="0"/>
              <a:t>– Defined scope and business needs (SRS)</a:t>
            </a:r>
          </a:p>
          <a:p>
            <a:r>
              <a:rPr lang="en-GB" b="1" dirty="0"/>
              <a:t>System Design</a:t>
            </a:r>
            <a:br>
              <a:rPr lang="en-GB" dirty="0"/>
            </a:br>
            <a:r>
              <a:rPr lang="en-GB" dirty="0"/>
              <a:t>– Architecture, database schema (drizzle), UI mock-ups (Figma)</a:t>
            </a:r>
          </a:p>
          <a:p>
            <a:r>
              <a:rPr lang="en-GB" b="1" dirty="0"/>
              <a:t>Development</a:t>
            </a:r>
            <a:br>
              <a:rPr lang="en-GB" dirty="0"/>
            </a:br>
            <a:r>
              <a:rPr lang="en-GB" dirty="0"/>
              <a:t>– Feature development in small cycles</a:t>
            </a:r>
          </a:p>
          <a:p>
            <a:r>
              <a:rPr lang="en-GB" b="1" dirty="0"/>
              <a:t>Testing &amp; QA</a:t>
            </a:r>
          </a:p>
          <a:p>
            <a:pPr lvl="1"/>
            <a:r>
              <a:rPr lang="en-GB" i="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64128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14" y="671209"/>
            <a:ext cx="7131401" cy="850078"/>
          </a:xfrm>
        </p:spPr>
        <p:txBody>
          <a:bodyPr>
            <a:normAutofit fontScale="90000"/>
          </a:bodyPr>
          <a:lstStyle/>
          <a:p>
            <a:r>
              <a:rPr lang="en-GB" dirty="0"/>
              <a:t>Application Architecture (MVC)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2FD795-C876-D58A-09B2-B66B61354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19" y="1521287"/>
            <a:ext cx="6499102" cy="4238545"/>
          </a:xfrm>
        </p:spPr>
      </p:pic>
    </p:spTree>
    <p:extLst>
      <p:ext uri="{BB962C8B-B14F-4D97-AF65-F5344CB8AC3E}">
        <p14:creationId xmlns:p14="http://schemas.microsoft.com/office/powerpoint/2010/main" val="106994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93" y="483088"/>
            <a:ext cx="9893029" cy="632297"/>
          </a:xfrm>
        </p:spPr>
        <p:txBody>
          <a:bodyPr>
            <a:normAutofit fontScale="90000"/>
          </a:bodyPr>
          <a:lstStyle/>
          <a:p>
            <a:r>
              <a:rPr lang="en-GB" dirty="0"/>
              <a:t>Database Schema – Drizzle ORM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548817-D846-67D5-949D-043C265AB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92" y="1643974"/>
            <a:ext cx="4713138" cy="20087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899B7D-FAC2-9A84-7C3B-57AB47EF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592" y="4131049"/>
            <a:ext cx="4682928" cy="2364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172A8-0FC8-C5A6-E0EC-D386930DD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556" y="1680033"/>
            <a:ext cx="4488165" cy="2798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3FE6A0-197E-0726-A4C4-F597D6BFE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556" y="4973545"/>
            <a:ext cx="4493098" cy="140136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6CA91C2-4078-799B-958F-575BBC2B5D2D}"/>
              </a:ext>
            </a:extLst>
          </p:cNvPr>
          <p:cNvSpPr txBox="1">
            <a:spLocks/>
          </p:cNvSpPr>
          <p:nvPr/>
        </p:nvSpPr>
        <p:spPr>
          <a:xfrm>
            <a:off x="1489693" y="1315269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Users Table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3F3FBCD-75A5-EFB3-6659-C3B8F6A60418}"/>
              </a:ext>
            </a:extLst>
          </p:cNvPr>
          <p:cNvSpPr txBox="1">
            <a:spLocks/>
          </p:cNvSpPr>
          <p:nvPr/>
        </p:nvSpPr>
        <p:spPr>
          <a:xfrm>
            <a:off x="1489693" y="3781438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Projects</a:t>
            </a:r>
            <a:endParaRPr lang="en-US" sz="20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A613D6B-55FF-B47C-81E0-A7EEED7FF6AE}"/>
              </a:ext>
            </a:extLst>
          </p:cNvPr>
          <p:cNvSpPr txBox="1">
            <a:spLocks/>
          </p:cNvSpPr>
          <p:nvPr/>
        </p:nvSpPr>
        <p:spPr>
          <a:xfrm>
            <a:off x="6761405" y="1354542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Tasks</a:t>
            </a:r>
            <a:endParaRPr lang="en-US" sz="2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52006E1-DEE7-0C9F-E1FF-15519A7EBFFE}"/>
              </a:ext>
            </a:extLst>
          </p:cNvPr>
          <p:cNvSpPr txBox="1">
            <a:spLocks/>
          </p:cNvSpPr>
          <p:nvPr/>
        </p:nvSpPr>
        <p:spPr>
          <a:xfrm>
            <a:off x="6819773" y="4701965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Relationships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710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671209"/>
            <a:ext cx="6128426" cy="632297"/>
          </a:xfrm>
        </p:spPr>
        <p:txBody>
          <a:bodyPr>
            <a:normAutofit fontScale="90000"/>
          </a:bodyPr>
          <a:lstStyle/>
          <a:p>
            <a:r>
              <a:rPr lang="en-GB" dirty="0"/>
              <a:t>Figma Designs </a:t>
            </a:r>
            <a:br>
              <a:rPr lang="en-GB" dirty="0"/>
            </a:br>
            <a:r>
              <a:rPr lang="en-GB" dirty="0"/>
              <a:t>(Desktop)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E1802E-6DAC-CDB9-5BD4-C4D0BB189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832" y="1303506"/>
            <a:ext cx="6972474" cy="4852261"/>
          </a:xfrm>
        </p:spPr>
      </p:pic>
    </p:spTree>
    <p:extLst>
      <p:ext uri="{BB962C8B-B14F-4D97-AF65-F5344CB8AC3E}">
        <p14:creationId xmlns:p14="http://schemas.microsoft.com/office/powerpoint/2010/main" val="29345151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1799</TotalTime>
  <Words>597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Franklin Gothic Book</vt:lpstr>
      <vt:lpstr>Symbol</vt:lpstr>
      <vt:lpstr>Times New Roman</vt:lpstr>
      <vt:lpstr>Crop</vt:lpstr>
      <vt:lpstr>Capstone Project</vt:lpstr>
      <vt:lpstr>Business Objectives</vt:lpstr>
      <vt:lpstr>Target Market : Small Businesses</vt:lpstr>
      <vt:lpstr>Project Scope</vt:lpstr>
      <vt:lpstr>Technology Stack</vt:lpstr>
      <vt:lpstr>Development Process</vt:lpstr>
      <vt:lpstr>Application Architecture (MVC)</vt:lpstr>
      <vt:lpstr>Database Schema – Drizzle ORM</vt:lpstr>
      <vt:lpstr>Figma Designs  (Desktop)</vt:lpstr>
      <vt:lpstr>Figma Designs  (Mobile Devices)</vt:lpstr>
      <vt:lpstr>Project Timeline</vt:lpstr>
      <vt:lpstr>Effort Allocation</vt:lpstr>
      <vt:lpstr>Future Work</vt:lpstr>
      <vt:lpstr>System Demo</vt:lpstr>
      <vt:lpstr>References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Nima NT</dc:creator>
  <cp:lastModifiedBy>Nima NT</cp:lastModifiedBy>
  <cp:revision>62</cp:revision>
  <dcterms:created xsi:type="dcterms:W3CDTF">2025-07-11T02:23:12Z</dcterms:created>
  <dcterms:modified xsi:type="dcterms:W3CDTF">2025-07-22T05:43:16Z</dcterms:modified>
</cp:coreProperties>
</file>