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7" r:id="rId7"/>
    <p:sldId id="268" r:id="rId8"/>
    <p:sldId id="269" r:id="rId9"/>
    <p:sldId id="260" r:id="rId10"/>
    <p:sldId id="261"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sz="4000" b="1" dirty="0">
                <a:solidFill>
                  <a:srgbClr val="7030A0"/>
                </a:solidFill>
              </a:rPr>
              <a:t>Deciding </a:t>
            </a:r>
            <a:r>
              <a:rPr lang="en-GB" sz="4000" b="1" dirty="0" smtClean="0">
                <a:solidFill>
                  <a:srgbClr val="7030A0"/>
                </a:solidFill>
              </a:rPr>
              <a:t>Best Keywords from Research Papers for the</a:t>
            </a:r>
            <a:br>
              <a:rPr lang="en-GB" sz="4000" b="1" dirty="0" smtClean="0">
                <a:solidFill>
                  <a:srgbClr val="7030A0"/>
                </a:solidFill>
              </a:rPr>
            </a:br>
            <a:r>
              <a:rPr lang="en-GB" sz="4000" b="1" dirty="0" smtClean="0">
                <a:solidFill>
                  <a:srgbClr val="7030A0"/>
                </a:solidFill>
              </a:rPr>
              <a:t>Marketing of AI Conference </a:t>
            </a:r>
            <a:r>
              <a:rPr lang="en-GB" dirty="0"/>
              <a:t/>
            </a:r>
            <a:br>
              <a:rPr lang="en-GB" dirty="0"/>
            </a:br>
            <a:endParaRPr lang="en-GB" dirty="0"/>
          </a:p>
        </p:txBody>
      </p:sp>
      <p:sp>
        <p:nvSpPr>
          <p:cNvPr id="3" name="Subtitle 2"/>
          <p:cNvSpPr>
            <a:spLocks noGrp="1"/>
          </p:cNvSpPr>
          <p:nvPr>
            <p:ph type="subTitle" idx="1"/>
          </p:nvPr>
        </p:nvSpPr>
        <p:spPr>
          <a:xfrm>
            <a:off x="1507067" y="3801979"/>
            <a:ext cx="7766936" cy="1815050"/>
          </a:xfrm>
        </p:spPr>
        <p:txBody>
          <a:bodyPr>
            <a:normAutofit fontScale="92500" lnSpcReduction="10000"/>
          </a:bodyPr>
          <a:lstStyle/>
          <a:p>
            <a:pPr algn="ctr"/>
            <a:r>
              <a:rPr lang="en-GB" b="1" dirty="0" smtClean="0">
                <a:solidFill>
                  <a:srgbClr val="002060"/>
                </a:solidFill>
              </a:rPr>
              <a:t>By : Mrs. </a:t>
            </a:r>
            <a:r>
              <a:rPr lang="en-GB" b="1" dirty="0" err="1" smtClean="0">
                <a:solidFill>
                  <a:srgbClr val="002060"/>
                </a:solidFill>
              </a:rPr>
              <a:t>Vaishali</a:t>
            </a:r>
            <a:r>
              <a:rPr lang="en-GB" b="1" dirty="0" smtClean="0">
                <a:solidFill>
                  <a:srgbClr val="002060"/>
                </a:solidFill>
              </a:rPr>
              <a:t> </a:t>
            </a:r>
            <a:r>
              <a:rPr lang="en-GB" b="1" dirty="0" err="1" smtClean="0">
                <a:solidFill>
                  <a:srgbClr val="002060"/>
                </a:solidFill>
              </a:rPr>
              <a:t>Nimbalkar</a:t>
            </a:r>
            <a:r>
              <a:rPr lang="en-GB" b="1" dirty="0" smtClean="0">
                <a:solidFill>
                  <a:srgbClr val="002060"/>
                </a:solidFill>
              </a:rPr>
              <a:t> ( TL ) </a:t>
            </a:r>
          </a:p>
          <a:p>
            <a:pPr algn="ctr"/>
            <a:r>
              <a:rPr lang="en-GB" b="1" dirty="0" err="1" smtClean="0">
                <a:solidFill>
                  <a:srgbClr val="002060"/>
                </a:solidFill>
              </a:rPr>
              <a:t>Mr.Harshal</a:t>
            </a:r>
            <a:r>
              <a:rPr lang="en-GB" b="1" dirty="0" smtClean="0">
                <a:solidFill>
                  <a:srgbClr val="002060"/>
                </a:solidFill>
              </a:rPr>
              <a:t> </a:t>
            </a:r>
            <a:r>
              <a:rPr lang="en-GB" b="1" dirty="0" err="1" smtClean="0">
                <a:solidFill>
                  <a:srgbClr val="002060"/>
                </a:solidFill>
              </a:rPr>
              <a:t>Patil</a:t>
            </a:r>
            <a:endParaRPr lang="en-GB" b="1" dirty="0" smtClean="0">
              <a:solidFill>
                <a:srgbClr val="002060"/>
              </a:solidFill>
            </a:endParaRPr>
          </a:p>
          <a:p>
            <a:pPr algn="ctr"/>
            <a:r>
              <a:rPr lang="en-GB" b="1" dirty="0" smtClean="0">
                <a:solidFill>
                  <a:srgbClr val="002060"/>
                </a:solidFill>
              </a:rPr>
              <a:t>Mr. Mayur Rindhe</a:t>
            </a:r>
          </a:p>
          <a:p>
            <a:pPr algn="ctr"/>
            <a:r>
              <a:rPr lang="en-GB" b="1" dirty="0" err="1" smtClean="0">
                <a:solidFill>
                  <a:srgbClr val="002060"/>
                </a:solidFill>
              </a:rPr>
              <a:t>Mr.Shivshankar</a:t>
            </a:r>
            <a:r>
              <a:rPr lang="en-GB" b="1" dirty="0" smtClean="0">
                <a:solidFill>
                  <a:srgbClr val="002060"/>
                </a:solidFill>
              </a:rPr>
              <a:t> </a:t>
            </a:r>
            <a:r>
              <a:rPr lang="en-GB" b="1" dirty="0" err="1" smtClean="0">
                <a:solidFill>
                  <a:srgbClr val="002060"/>
                </a:solidFill>
              </a:rPr>
              <a:t>Ambhore</a:t>
            </a:r>
            <a:endParaRPr lang="en-GB" b="1" dirty="0" smtClean="0">
              <a:solidFill>
                <a:srgbClr val="002060"/>
              </a:solidFill>
            </a:endParaRPr>
          </a:p>
          <a:p>
            <a:pPr algn="ctr"/>
            <a:r>
              <a:rPr lang="en-GB" b="1" dirty="0" smtClean="0">
                <a:solidFill>
                  <a:srgbClr val="002060"/>
                </a:solidFill>
              </a:rPr>
              <a:t>Jan , 2020</a:t>
            </a:r>
            <a:endParaRPr lang="en-GB" b="1" dirty="0">
              <a:solidFill>
                <a:srgbClr val="002060"/>
              </a:solidFill>
            </a:endParaRPr>
          </a:p>
        </p:txBody>
      </p:sp>
      <p:sp>
        <p:nvSpPr>
          <p:cNvPr id="4" name="TextBox 3"/>
          <p:cNvSpPr txBox="1"/>
          <p:nvPr/>
        </p:nvSpPr>
        <p:spPr>
          <a:xfrm>
            <a:off x="2485623" y="399245"/>
            <a:ext cx="5576552" cy="369332"/>
          </a:xfrm>
          <a:prstGeom prst="rect">
            <a:avLst/>
          </a:prstGeom>
          <a:noFill/>
        </p:spPr>
        <p:txBody>
          <a:bodyPr wrap="square" rtlCol="0">
            <a:spAutoFit/>
          </a:bodyPr>
          <a:lstStyle/>
          <a:p>
            <a:pPr algn="ctr"/>
            <a:r>
              <a:rPr lang="en-GB" dirty="0"/>
              <a:t> </a:t>
            </a:r>
            <a:r>
              <a:rPr lang="en-GB" b="1" dirty="0" err="1" smtClean="0"/>
              <a:t>Maxgen</a:t>
            </a:r>
            <a:r>
              <a:rPr lang="en-GB" b="1" dirty="0" smtClean="0"/>
              <a:t> Technology </a:t>
            </a:r>
            <a:r>
              <a:rPr lang="en-GB" b="1" dirty="0" err="1" smtClean="0"/>
              <a:t>Pvt.</a:t>
            </a:r>
            <a:r>
              <a:rPr lang="en-GB" b="1" dirty="0" smtClean="0"/>
              <a:t> </a:t>
            </a:r>
            <a:r>
              <a:rPr lang="en-GB" b="1" dirty="0" err="1" smtClean="0"/>
              <a:t>Ltd</a:t>
            </a:r>
            <a:r>
              <a:rPr lang="en-GB" dirty="0" err="1" smtClean="0"/>
              <a:t>,Pune</a:t>
            </a:r>
            <a:endParaRPr lang="en-GB" dirty="0"/>
          </a:p>
        </p:txBody>
      </p:sp>
    </p:spTree>
    <p:extLst>
      <p:ext uri="{BB962C8B-B14F-4D97-AF65-F5344CB8AC3E}">
        <p14:creationId xmlns:p14="http://schemas.microsoft.com/office/powerpoint/2010/main" val="1693061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32326"/>
            <a:ext cx="8596668" cy="716925"/>
          </a:xfrm>
        </p:spPr>
        <p:txBody>
          <a:bodyPr/>
          <a:lstStyle/>
          <a:p>
            <a:r>
              <a:rPr lang="en-GB" dirty="0" smtClean="0"/>
              <a:t>Discussion :</a:t>
            </a:r>
            <a:endParaRPr lang="en-GB" dirty="0"/>
          </a:p>
        </p:txBody>
      </p:sp>
      <p:sp>
        <p:nvSpPr>
          <p:cNvPr id="3" name="Content Placeholder 2"/>
          <p:cNvSpPr>
            <a:spLocks noGrp="1"/>
          </p:cNvSpPr>
          <p:nvPr>
            <p:ph idx="1"/>
          </p:nvPr>
        </p:nvSpPr>
        <p:spPr>
          <a:xfrm>
            <a:off x="574303" y="1684071"/>
            <a:ext cx="8596668" cy="4265968"/>
          </a:xfrm>
        </p:spPr>
        <p:txBody>
          <a:bodyPr/>
          <a:lstStyle/>
          <a:p>
            <a:r>
              <a:rPr lang="en-GB" dirty="0" smtClean="0"/>
              <a:t>As we can see from the diagram there are some clusters which are overlapping with each other , it means that there are some text keywords , which are sharing the clusters as they occurred frequently .</a:t>
            </a:r>
          </a:p>
          <a:p>
            <a:r>
              <a:rPr lang="en-GB" dirty="0" smtClean="0"/>
              <a:t>We selected 9 clusters as it seems to be the best from elbow method.</a:t>
            </a:r>
            <a:endParaRPr lang="en-GB" dirty="0" smtClean="0"/>
          </a:p>
        </p:txBody>
      </p:sp>
    </p:spTree>
    <p:extLst>
      <p:ext uri="{BB962C8B-B14F-4D97-AF65-F5344CB8AC3E}">
        <p14:creationId xmlns:p14="http://schemas.microsoft.com/office/powerpoint/2010/main" val="1847973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 :</a:t>
            </a:r>
            <a:endParaRPr lang="en-GB" dirty="0"/>
          </a:p>
        </p:txBody>
      </p:sp>
      <p:sp>
        <p:nvSpPr>
          <p:cNvPr id="3" name="Content Placeholder 2"/>
          <p:cNvSpPr>
            <a:spLocks noGrp="1"/>
          </p:cNvSpPr>
          <p:nvPr>
            <p:ph idx="1"/>
          </p:nvPr>
        </p:nvSpPr>
        <p:spPr/>
        <p:txBody>
          <a:bodyPr/>
          <a:lstStyle/>
          <a:p>
            <a:r>
              <a:rPr lang="en-GB" dirty="0" smtClean="0"/>
              <a:t>Hence with the help of power of NLP and t-SNE we can suggest that 25 keywords can be used for digital marketing (SEO)</a:t>
            </a:r>
          </a:p>
          <a:p>
            <a:r>
              <a:rPr lang="en-GB" dirty="0" smtClean="0"/>
              <a:t>As these keywords we suggested from research papers , so there is also need to use some extra keywords which are not covered in this keywords , so as to do better SEO and get better traffic on website .</a:t>
            </a:r>
            <a:endParaRPr lang="en-GB" dirty="0"/>
          </a:p>
        </p:txBody>
      </p:sp>
    </p:spTree>
    <p:extLst>
      <p:ext uri="{BB962C8B-B14F-4D97-AF65-F5344CB8AC3E}">
        <p14:creationId xmlns:p14="http://schemas.microsoft.com/office/powerpoint/2010/main" val="2490651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6737" y="321972"/>
            <a:ext cx="8078804" cy="5666704"/>
          </a:xfrm>
          <a:prstGeom prst="rect">
            <a:avLst/>
          </a:prstGeom>
        </p:spPr>
      </p:pic>
    </p:spTree>
    <p:extLst>
      <p:ext uri="{BB962C8B-B14F-4D97-AF65-F5344CB8AC3E}">
        <p14:creationId xmlns:p14="http://schemas.microsoft.com/office/powerpoint/2010/main" val="104238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t>Business Problem :</a:t>
            </a:r>
            <a:r>
              <a:rPr lang="en-GB" sz="3200" dirty="0"/>
              <a:t/>
            </a:r>
            <a:br>
              <a:rPr lang="en-GB" sz="3200" dirty="0"/>
            </a:br>
            <a:endParaRPr lang="en-GB" sz="3200" dirty="0"/>
          </a:p>
        </p:txBody>
      </p:sp>
      <p:sp>
        <p:nvSpPr>
          <p:cNvPr id="3" name="Content Placeholder 2"/>
          <p:cNvSpPr>
            <a:spLocks noGrp="1"/>
          </p:cNvSpPr>
          <p:nvPr>
            <p:ph idx="1"/>
          </p:nvPr>
        </p:nvSpPr>
        <p:spPr>
          <a:xfrm>
            <a:off x="677334" y="1390568"/>
            <a:ext cx="8596668" cy="4926011"/>
          </a:xfrm>
        </p:spPr>
        <p:txBody>
          <a:bodyPr>
            <a:normAutofit/>
          </a:bodyPr>
          <a:lstStyle/>
          <a:p>
            <a:r>
              <a:rPr lang="en-GB" dirty="0" smtClean="0"/>
              <a:t>A Technological University Arranges AI conference after every couple of years. In this conference university invites all the enthusiast who are interested AI and related technology .Conference is all about recent trends and research happening in Artificial Intelligence field across the globe.</a:t>
            </a:r>
          </a:p>
          <a:p>
            <a:r>
              <a:rPr lang="en-GB" dirty="0" smtClean="0"/>
              <a:t> Students from different fields making their contribution to this fields through  Writing various Articles and Research papers .University helps students to publish the papers and </a:t>
            </a:r>
            <a:r>
              <a:rPr lang="en-GB" dirty="0" err="1" smtClean="0"/>
              <a:t>asure</a:t>
            </a:r>
            <a:r>
              <a:rPr lang="en-GB" dirty="0" smtClean="0"/>
              <a:t> further help.  </a:t>
            </a:r>
          </a:p>
          <a:p>
            <a:r>
              <a:rPr lang="en-GB" dirty="0" smtClean="0"/>
              <a:t>This year also university wants to conduct AI conference , and university wants that more people should take part in the conference , so they decided to do digital marketing so that they can reach </a:t>
            </a:r>
            <a:r>
              <a:rPr lang="en-GB" dirty="0" err="1" smtClean="0"/>
              <a:t>upto</a:t>
            </a:r>
            <a:r>
              <a:rPr lang="en-GB" dirty="0" smtClean="0"/>
              <a:t> more people in less time.</a:t>
            </a:r>
          </a:p>
          <a:p>
            <a:r>
              <a:rPr lang="en-GB" dirty="0" smtClean="0"/>
              <a:t>As university is new in the field of Digital Marketing and don’t know about SEO and many more things , so they wants somebody to sort out this problem. University is ready to help and co-operate whatever wants by a technological person.</a:t>
            </a:r>
          </a:p>
          <a:p>
            <a:pPr marL="0" indent="0">
              <a:buNone/>
            </a:pPr>
            <a:endParaRPr lang="en-GB" dirty="0" smtClean="0"/>
          </a:p>
          <a:p>
            <a:endParaRPr lang="en-GB" dirty="0"/>
          </a:p>
        </p:txBody>
      </p:sp>
    </p:spTree>
    <p:extLst>
      <p:ext uri="{BB962C8B-B14F-4D97-AF65-F5344CB8AC3E}">
        <p14:creationId xmlns:p14="http://schemas.microsoft.com/office/powerpoint/2010/main" val="3595512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 </a:t>
            </a:r>
            <a:endParaRPr lang="en-GB" dirty="0"/>
          </a:p>
        </p:txBody>
      </p:sp>
      <p:sp>
        <p:nvSpPr>
          <p:cNvPr id="3" name="Content Placeholder 2"/>
          <p:cNvSpPr>
            <a:spLocks noGrp="1"/>
          </p:cNvSpPr>
          <p:nvPr>
            <p:ph idx="1"/>
          </p:nvPr>
        </p:nvSpPr>
        <p:spPr>
          <a:xfrm>
            <a:off x="677334" y="1774223"/>
            <a:ext cx="8596668" cy="3880773"/>
          </a:xfrm>
        </p:spPr>
        <p:txBody>
          <a:bodyPr/>
          <a:lstStyle/>
          <a:p>
            <a:r>
              <a:rPr lang="en-GB" u="sng" dirty="0" smtClean="0"/>
              <a:t>Data Required </a:t>
            </a:r>
            <a:r>
              <a:rPr lang="en-GB" dirty="0" smtClean="0"/>
              <a:t>:</a:t>
            </a:r>
          </a:p>
          <a:p>
            <a:pPr>
              <a:buFont typeface="Arial" panose="020B0604020202020204" pitchFamily="34" charset="0"/>
              <a:buChar char="•"/>
            </a:pPr>
            <a:r>
              <a:rPr lang="en-GB" dirty="0" smtClean="0"/>
              <a:t>For SEO we need keywords (We can decide it manually but that may go wrong).</a:t>
            </a:r>
          </a:p>
          <a:p>
            <a:pPr>
              <a:buFont typeface="Arial" panose="020B0604020202020204" pitchFamily="34" charset="0"/>
              <a:buChar char="•"/>
            </a:pPr>
            <a:r>
              <a:rPr lang="en-GB" dirty="0" smtClean="0"/>
              <a:t>University has research papers submitted by students , we can get recent topics which are relevant </a:t>
            </a:r>
            <a:r>
              <a:rPr lang="en-GB" dirty="0" smtClean="0"/>
              <a:t>, trending and </a:t>
            </a:r>
            <a:r>
              <a:rPr lang="en-GB" dirty="0" smtClean="0"/>
              <a:t> </a:t>
            </a:r>
            <a:r>
              <a:rPr lang="en-GB" dirty="0" smtClean="0"/>
              <a:t>new in AI.</a:t>
            </a:r>
          </a:p>
          <a:p>
            <a:pPr>
              <a:buFont typeface="Arial" panose="020B0604020202020204" pitchFamily="34" charset="0"/>
              <a:buChar char="•"/>
            </a:pPr>
            <a:r>
              <a:rPr lang="en-GB" dirty="0" smtClean="0"/>
              <a:t>University has their own database of students &amp; their research papers .</a:t>
            </a:r>
          </a:p>
          <a:p>
            <a:pPr>
              <a:buFont typeface="Arial" panose="020B0604020202020204" pitchFamily="34" charset="0"/>
              <a:buChar char="•"/>
            </a:pPr>
            <a:endParaRPr lang="en-GB" dirty="0" smtClean="0"/>
          </a:p>
          <a:p>
            <a:pPr>
              <a:buFont typeface="Wingdings" panose="05000000000000000000" pitchFamily="2" charset="2"/>
              <a:buChar char="Ø"/>
            </a:pPr>
            <a:r>
              <a:rPr lang="en-GB" u="sng" dirty="0" err="1" smtClean="0"/>
              <a:t>Sourcrs</a:t>
            </a:r>
            <a:r>
              <a:rPr lang="en-GB" u="sng" dirty="0" smtClean="0"/>
              <a:t> of data </a:t>
            </a:r>
            <a:r>
              <a:rPr lang="en-GB" dirty="0" smtClean="0"/>
              <a:t>:</a:t>
            </a:r>
          </a:p>
          <a:p>
            <a:pPr>
              <a:buFont typeface="Arial" panose="020B0604020202020204" pitchFamily="34" charset="0"/>
              <a:buChar char="•"/>
            </a:pPr>
            <a:r>
              <a:rPr lang="en-GB" dirty="0" smtClean="0"/>
              <a:t>University database</a:t>
            </a:r>
          </a:p>
        </p:txBody>
      </p:sp>
    </p:spTree>
    <p:extLst>
      <p:ext uri="{BB962C8B-B14F-4D97-AF65-F5344CB8AC3E}">
        <p14:creationId xmlns:p14="http://schemas.microsoft.com/office/powerpoint/2010/main" val="2204607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1470"/>
          </a:xfrm>
        </p:spPr>
        <p:txBody>
          <a:bodyPr/>
          <a:lstStyle/>
          <a:p>
            <a:r>
              <a:rPr lang="en-GB" b="1" dirty="0" smtClean="0"/>
              <a:t>Methodology :</a:t>
            </a:r>
            <a:endParaRPr lang="en-GB" dirty="0"/>
          </a:p>
        </p:txBody>
      </p:sp>
      <p:sp>
        <p:nvSpPr>
          <p:cNvPr id="3" name="Content Placeholder 2"/>
          <p:cNvSpPr>
            <a:spLocks noGrp="1"/>
          </p:cNvSpPr>
          <p:nvPr>
            <p:ph idx="1"/>
          </p:nvPr>
        </p:nvSpPr>
        <p:spPr>
          <a:xfrm>
            <a:off x="509908" y="1481070"/>
            <a:ext cx="8596668" cy="4883635"/>
          </a:xfrm>
        </p:spPr>
        <p:txBody>
          <a:bodyPr>
            <a:normAutofit/>
          </a:bodyPr>
          <a:lstStyle/>
          <a:p>
            <a:endParaRPr lang="en-GB" dirty="0"/>
          </a:p>
          <a:p>
            <a:r>
              <a:rPr lang="en-GB" dirty="0" smtClean="0"/>
              <a:t>Collecting the database and convert it into </a:t>
            </a:r>
            <a:r>
              <a:rPr lang="en-GB" dirty="0" smtClean="0"/>
              <a:t>usable</a:t>
            </a:r>
            <a:r>
              <a:rPr lang="en-GB" dirty="0" smtClean="0"/>
              <a:t> </a:t>
            </a:r>
            <a:r>
              <a:rPr lang="en-GB" dirty="0" smtClean="0"/>
              <a:t>format </a:t>
            </a:r>
          </a:p>
          <a:p>
            <a:r>
              <a:rPr lang="en-GB" dirty="0" smtClean="0"/>
              <a:t>Importing Excel data to </a:t>
            </a:r>
            <a:r>
              <a:rPr lang="en-GB" dirty="0" err="1" smtClean="0"/>
              <a:t>Jupyter</a:t>
            </a:r>
            <a:r>
              <a:rPr lang="en-GB" dirty="0" smtClean="0"/>
              <a:t>(Python)</a:t>
            </a:r>
          </a:p>
          <a:p>
            <a:r>
              <a:rPr lang="en-GB" dirty="0" smtClean="0"/>
              <a:t>Missing values treatment and data cleaning(special character removal)</a:t>
            </a:r>
            <a:endParaRPr lang="en-GB" dirty="0"/>
          </a:p>
          <a:p>
            <a:r>
              <a:rPr lang="en-GB" dirty="0" smtClean="0"/>
              <a:t>Starting with NLP</a:t>
            </a:r>
          </a:p>
          <a:p>
            <a:r>
              <a:rPr lang="en-GB" dirty="0" smtClean="0"/>
              <a:t>Tokenization</a:t>
            </a:r>
          </a:p>
          <a:p>
            <a:r>
              <a:rPr lang="en-GB" dirty="0" err="1" smtClean="0"/>
              <a:t>Stopwords</a:t>
            </a:r>
            <a:r>
              <a:rPr lang="en-GB" dirty="0" smtClean="0"/>
              <a:t> Removal</a:t>
            </a:r>
          </a:p>
          <a:p>
            <a:r>
              <a:rPr lang="en-GB" dirty="0" smtClean="0"/>
              <a:t>Lemmatization</a:t>
            </a:r>
          </a:p>
          <a:p>
            <a:r>
              <a:rPr lang="en-GB" dirty="0" err="1" smtClean="0"/>
              <a:t>Tdf-idf</a:t>
            </a:r>
            <a:r>
              <a:rPr lang="en-GB" dirty="0" smtClean="0"/>
              <a:t> </a:t>
            </a:r>
            <a:r>
              <a:rPr lang="en-GB" dirty="0" err="1" smtClean="0"/>
              <a:t>vecorizor</a:t>
            </a:r>
            <a:endParaRPr lang="en-GB" dirty="0" smtClean="0"/>
          </a:p>
          <a:p>
            <a:r>
              <a:rPr lang="en-GB" dirty="0" smtClean="0"/>
              <a:t>Applying </a:t>
            </a:r>
            <a:r>
              <a:rPr lang="en-GB" dirty="0" smtClean="0"/>
              <a:t>K-Means </a:t>
            </a:r>
            <a:r>
              <a:rPr lang="en-GB" dirty="0" smtClean="0"/>
              <a:t>Clustering </a:t>
            </a:r>
          </a:p>
          <a:p>
            <a:r>
              <a:rPr lang="en-GB" dirty="0" err="1" smtClean="0"/>
              <a:t>tSNE</a:t>
            </a:r>
            <a:endParaRPr lang="en-GB" dirty="0" smtClean="0"/>
          </a:p>
          <a:p>
            <a:r>
              <a:rPr lang="en-GB" dirty="0" smtClean="0"/>
              <a:t>Final keywords (Top 25 )</a:t>
            </a:r>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032907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Terminologies Explained:</a:t>
            </a:r>
            <a:endParaRPr lang="en-GB" dirty="0"/>
          </a:p>
        </p:txBody>
      </p:sp>
      <p:sp>
        <p:nvSpPr>
          <p:cNvPr id="3" name="Content Placeholder 2"/>
          <p:cNvSpPr>
            <a:spLocks noGrp="1"/>
          </p:cNvSpPr>
          <p:nvPr>
            <p:ph idx="1"/>
          </p:nvPr>
        </p:nvSpPr>
        <p:spPr/>
        <p:txBody>
          <a:bodyPr/>
          <a:lstStyle/>
          <a:p>
            <a:r>
              <a:rPr lang="en-GB" sz="2000" b="1" u="sng" dirty="0" smtClean="0">
                <a:latin typeface="Arial Black" panose="020B0A04020102020204" pitchFamily="34" charset="0"/>
              </a:rPr>
              <a:t>Natural Language Processing:</a:t>
            </a:r>
          </a:p>
          <a:p>
            <a:r>
              <a:rPr lang="en-GB" dirty="0"/>
              <a:t>NLP is a branch of data science that consists of systematic processes for </a:t>
            </a:r>
            <a:r>
              <a:rPr lang="en-GB" dirty="0" err="1"/>
              <a:t>analyzing</a:t>
            </a:r>
            <a:r>
              <a:rPr lang="en-GB" dirty="0"/>
              <a:t>, understanding, and deriving information from the text data in a smart and efficient manner</a:t>
            </a:r>
            <a:r>
              <a:rPr lang="en-GB" dirty="0" smtClean="0"/>
              <a:t>.</a:t>
            </a:r>
          </a:p>
          <a:p>
            <a:endParaRPr lang="en-GB" dirty="0"/>
          </a:p>
          <a:p>
            <a:r>
              <a:rPr lang="en-GB" sz="2000" b="1" u="sng" dirty="0" smtClean="0">
                <a:latin typeface="Arial Black" panose="020B0A04020102020204" pitchFamily="34" charset="0"/>
              </a:rPr>
              <a:t>Tokenization:</a:t>
            </a:r>
          </a:p>
          <a:p>
            <a:r>
              <a:rPr lang="en-GB" dirty="0"/>
              <a:t>process of converting a text into </a:t>
            </a:r>
            <a:r>
              <a:rPr lang="en-GB" dirty="0" smtClean="0"/>
              <a:t>tokens</a:t>
            </a:r>
          </a:p>
          <a:p>
            <a:r>
              <a:rPr lang="en-GB" dirty="0"/>
              <a:t>Tokens – words or entities present in the text</a:t>
            </a:r>
            <a:endParaRPr lang="en-GB" dirty="0"/>
          </a:p>
        </p:txBody>
      </p:sp>
    </p:spTree>
    <p:extLst>
      <p:ext uri="{BB962C8B-B14F-4D97-AF65-F5344CB8AC3E}">
        <p14:creationId xmlns:p14="http://schemas.microsoft.com/office/powerpoint/2010/main" val="336579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37883"/>
            <a:ext cx="8596668" cy="5603480"/>
          </a:xfrm>
        </p:spPr>
        <p:txBody>
          <a:bodyPr/>
          <a:lstStyle/>
          <a:p>
            <a:r>
              <a:rPr lang="en-GB" sz="2000" b="1" u="sng" dirty="0" smtClean="0">
                <a:latin typeface="Arial Black" panose="020B0A04020102020204" pitchFamily="34" charset="0"/>
              </a:rPr>
              <a:t>Stop words :</a:t>
            </a:r>
          </a:p>
          <a:p>
            <a:r>
              <a:rPr lang="en-GB" dirty="0"/>
              <a:t>Any piece of text which is not relevant to the context of the data and the end-output can be specified as the noise</a:t>
            </a:r>
            <a:r>
              <a:rPr lang="en-GB" dirty="0" smtClean="0"/>
              <a:t>.</a:t>
            </a:r>
          </a:p>
          <a:p>
            <a:r>
              <a:rPr lang="en-GB" dirty="0"/>
              <a:t>language </a:t>
            </a:r>
            <a:r>
              <a:rPr lang="en-GB" dirty="0" smtClean="0"/>
              <a:t>stop words </a:t>
            </a:r>
            <a:r>
              <a:rPr lang="en-GB" dirty="0"/>
              <a:t>(commonly used words of a language – is, am, the, of, in </a:t>
            </a:r>
            <a:r>
              <a:rPr lang="en-GB" dirty="0" smtClean="0"/>
              <a:t>etc.)</a:t>
            </a:r>
          </a:p>
          <a:p>
            <a:endParaRPr lang="en-GB" dirty="0" smtClean="0">
              <a:latin typeface="Arial Black" panose="020B0A04020102020204" pitchFamily="34" charset="0"/>
            </a:endParaRPr>
          </a:p>
          <a:p>
            <a:r>
              <a:rPr lang="en-GB" sz="2000" b="1" u="sng" dirty="0" smtClean="0">
                <a:latin typeface="Arial Black" panose="020B0A04020102020204" pitchFamily="34" charset="0"/>
              </a:rPr>
              <a:t>Lemmatization:</a:t>
            </a:r>
          </a:p>
          <a:p>
            <a:r>
              <a:rPr lang="en-GB" sz="2000" dirty="0" smtClean="0"/>
              <a:t>Lemmatization</a:t>
            </a:r>
            <a:r>
              <a:rPr lang="en-GB" sz="2000" dirty="0"/>
              <a:t> </a:t>
            </a:r>
            <a:r>
              <a:rPr lang="en-GB" sz="2000" dirty="0" smtClean="0"/>
              <a:t>is </a:t>
            </a:r>
            <a:r>
              <a:rPr lang="en-GB" sz="2000" dirty="0"/>
              <a:t>an organized &amp; step by step procedure of obtaining the root form of the word, it makes use of vocabulary (dictionary importance of words) and morphological analysis (word structure and grammar relations).</a:t>
            </a:r>
            <a:endParaRPr lang="en-GB" sz="2000" b="1" dirty="0">
              <a:latin typeface="Arial Black" panose="020B0A04020102020204" pitchFamily="34" charset="0"/>
            </a:endParaRPr>
          </a:p>
        </p:txBody>
      </p:sp>
    </p:spTree>
    <p:extLst>
      <p:ext uri="{BB962C8B-B14F-4D97-AF65-F5344CB8AC3E}">
        <p14:creationId xmlns:p14="http://schemas.microsoft.com/office/powerpoint/2010/main" val="2068169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425" y="193182"/>
            <a:ext cx="8596668" cy="6664817"/>
          </a:xfrm>
        </p:spPr>
        <p:txBody>
          <a:bodyPr/>
          <a:lstStyle/>
          <a:p>
            <a:r>
              <a:rPr lang="en-GB" sz="2000" b="1" u="sng" dirty="0" smtClean="0">
                <a:latin typeface="Arial Black" panose="020B0A04020102020204" pitchFamily="34" charset="0"/>
              </a:rPr>
              <a:t>TF-IDF </a:t>
            </a:r>
            <a:r>
              <a:rPr lang="en-GB" sz="2000" b="1" u="sng" dirty="0" err="1">
                <a:latin typeface="Arial Black" panose="020B0A04020102020204" pitchFamily="34" charset="0"/>
              </a:rPr>
              <a:t>V</a:t>
            </a:r>
            <a:r>
              <a:rPr lang="en-GB" sz="2000" b="1" u="sng" dirty="0" err="1" smtClean="0">
                <a:latin typeface="Arial Black" panose="020B0A04020102020204" pitchFamily="34" charset="0"/>
              </a:rPr>
              <a:t>ecorizor</a:t>
            </a:r>
            <a:r>
              <a:rPr lang="en-GB" sz="2000" b="1" u="sng" dirty="0" smtClean="0">
                <a:latin typeface="Arial Black" panose="020B0A04020102020204" pitchFamily="34" charset="0"/>
              </a:rPr>
              <a:t>:</a:t>
            </a:r>
          </a:p>
          <a:p>
            <a:r>
              <a:rPr lang="en-GB" dirty="0"/>
              <a:t>Text data can also be quantified directly into numbers </a:t>
            </a:r>
            <a:r>
              <a:rPr lang="en-GB" dirty="0" smtClean="0"/>
              <a:t>using this </a:t>
            </a:r>
            <a:r>
              <a:rPr lang="en-GB" dirty="0" err="1" smtClean="0"/>
              <a:t>tf-idf</a:t>
            </a:r>
            <a:r>
              <a:rPr lang="en-GB" dirty="0" smtClean="0"/>
              <a:t> technique.</a:t>
            </a:r>
          </a:p>
          <a:p>
            <a:r>
              <a:rPr lang="en-GB" b="1" dirty="0"/>
              <a:t>Term Frequency (TF)</a:t>
            </a:r>
            <a:r>
              <a:rPr lang="en-GB" dirty="0"/>
              <a:t> – TF for a term “t” is defined as the count of a term “t” in a document “D”</a:t>
            </a:r>
          </a:p>
          <a:p>
            <a:r>
              <a:rPr lang="en-GB" b="1" dirty="0"/>
              <a:t>Inverse Document Frequency (IDF</a:t>
            </a:r>
            <a:r>
              <a:rPr lang="en-GB" dirty="0"/>
              <a:t>) – IDF for a term is defined as logarithm of ratio of total documents available in the corpus and number of documents containing the term T</a:t>
            </a:r>
            <a:r>
              <a:rPr lang="en-GB" dirty="0" smtClean="0"/>
              <a:t>.</a:t>
            </a:r>
          </a:p>
          <a:p>
            <a:endParaRPr lang="en-GB" dirty="0"/>
          </a:p>
          <a:p>
            <a:r>
              <a:rPr lang="en-GB" sz="2000" b="1" u="sng" dirty="0" smtClean="0">
                <a:latin typeface="Arial Black" panose="020B0A04020102020204" pitchFamily="34" charset="0"/>
              </a:rPr>
              <a:t>K-Means Clustering:</a:t>
            </a:r>
          </a:p>
          <a:p>
            <a:r>
              <a:rPr lang="en-GB" dirty="0" smtClean="0"/>
              <a:t>As data available with us is text data and don’t having any labels so we decided to go with unsupervised learning algorithm.</a:t>
            </a:r>
            <a:endParaRPr lang="en-GB" dirty="0"/>
          </a:p>
          <a:p>
            <a:r>
              <a:rPr lang="en-GB" dirty="0"/>
              <a:t>K-means clustering is one of the simplest and popular unsupervised machine learning algorithms.</a:t>
            </a:r>
            <a:endParaRPr lang="en-GB" b="1" dirty="0" smtClean="0">
              <a:latin typeface="Arial Black" panose="020B0A04020102020204" pitchFamily="34" charset="0"/>
            </a:endParaRPr>
          </a:p>
          <a:p>
            <a:r>
              <a:rPr lang="en-GB" dirty="0" smtClean="0"/>
              <a:t>K represents number of clusters.</a:t>
            </a:r>
          </a:p>
          <a:p>
            <a:r>
              <a:rPr lang="en-GB" dirty="0"/>
              <a:t>A cluster refers to a collection of data points aggregated together because of certain similarities</a:t>
            </a:r>
            <a:r>
              <a:rPr lang="en-GB" dirty="0" smtClean="0"/>
              <a:t>.</a:t>
            </a:r>
          </a:p>
          <a:p>
            <a:r>
              <a:rPr lang="en-GB" dirty="0"/>
              <a:t>We decided the best value of k using Elbow method .</a:t>
            </a:r>
          </a:p>
          <a:p>
            <a:endParaRPr lang="en-GB" dirty="0" smtClean="0"/>
          </a:p>
          <a:p>
            <a:endParaRPr lang="en-GB" dirty="0"/>
          </a:p>
          <a:p>
            <a:endParaRPr lang="en-GB" dirty="0"/>
          </a:p>
        </p:txBody>
      </p:sp>
    </p:spTree>
    <p:extLst>
      <p:ext uri="{BB962C8B-B14F-4D97-AF65-F5344CB8AC3E}">
        <p14:creationId xmlns:p14="http://schemas.microsoft.com/office/powerpoint/2010/main" val="1547053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321972"/>
            <a:ext cx="11312897" cy="6349283"/>
          </a:xfrm>
        </p:spPr>
        <p:txBody>
          <a:bodyPr/>
          <a:lstStyle/>
          <a:p>
            <a:endParaRPr lang="en-GB" dirty="0" smtClean="0"/>
          </a:p>
          <a:p>
            <a:r>
              <a:rPr lang="en-GB" sz="2000" b="1" u="sng" dirty="0" smtClean="0">
                <a:latin typeface="Arial Black" panose="020B0A04020102020204" pitchFamily="34" charset="0"/>
              </a:rPr>
              <a:t>t-SNE(</a:t>
            </a:r>
            <a:r>
              <a:rPr lang="en-GB" sz="2000" b="1" u="sng" dirty="0">
                <a:latin typeface="Arial Black" panose="020B0A04020102020204" pitchFamily="34" charset="0"/>
              </a:rPr>
              <a:t>t-Distributed Stochastic </a:t>
            </a:r>
            <a:r>
              <a:rPr lang="en-GB" sz="2000" b="1" u="sng" dirty="0" err="1">
                <a:latin typeface="Arial Black" panose="020B0A04020102020204" pitchFamily="34" charset="0"/>
              </a:rPr>
              <a:t>Neighbor</a:t>
            </a:r>
            <a:r>
              <a:rPr lang="en-GB" sz="2000" b="1" u="sng" dirty="0">
                <a:latin typeface="Arial Black" panose="020B0A04020102020204" pitchFamily="34" charset="0"/>
              </a:rPr>
              <a:t> </a:t>
            </a:r>
            <a:r>
              <a:rPr lang="en-GB" sz="2000" b="1" u="sng" dirty="0" smtClean="0">
                <a:latin typeface="Arial Black" panose="020B0A04020102020204" pitchFamily="34" charset="0"/>
              </a:rPr>
              <a:t>Embedding):</a:t>
            </a:r>
          </a:p>
          <a:p>
            <a:r>
              <a:rPr lang="en-GB" dirty="0" smtClean="0"/>
              <a:t>We have two options for </a:t>
            </a:r>
            <a:r>
              <a:rPr lang="en-GB" dirty="0" err="1" smtClean="0"/>
              <a:t>diamentionalty</a:t>
            </a:r>
            <a:r>
              <a:rPr lang="en-GB" dirty="0" smtClean="0"/>
              <a:t> reduction PCA &amp; t-SNE</a:t>
            </a:r>
          </a:p>
          <a:p>
            <a:r>
              <a:rPr lang="en-GB" dirty="0" err="1" smtClean="0"/>
              <a:t>PCA:</a:t>
            </a:r>
            <a:r>
              <a:rPr lang="en-GB" dirty="0" err="1"/>
              <a:t>Principal</a:t>
            </a:r>
            <a:r>
              <a:rPr lang="en-GB" dirty="0"/>
              <a:t> Component Analysis or PCA is a </a:t>
            </a:r>
            <a:r>
              <a:rPr lang="en-GB" dirty="0" smtClean="0">
                <a:solidFill>
                  <a:srgbClr val="FF0000"/>
                </a:solidFill>
              </a:rPr>
              <a:t>linear</a:t>
            </a:r>
          </a:p>
          <a:p>
            <a:pPr marL="0" indent="0">
              <a:buNone/>
            </a:pPr>
            <a:r>
              <a:rPr lang="en-GB" dirty="0" smtClean="0"/>
              <a:t> </a:t>
            </a:r>
            <a:r>
              <a:rPr lang="en-GB" dirty="0"/>
              <a:t>feature extraction </a:t>
            </a:r>
            <a:r>
              <a:rPr lang="en-GB" dirty="0" smtClean="0"/>
              <a:t>technique</a:t>
            </a:r>
          </a:p>
          <a:p>
            <a:r>
              <a:rPr lang="en-GB" dirty="0" err="1" smtClean="0"/>
              <a:t>t-SNE:</a:t>
            </a:r>
            <a:r>
              <a:rPr lang="en-GB" dirty="0" err="1"/>
              <a:t>t-Distributed</a:t>
            </a:r>
            <a:r>
              <a:rPr lang="en-GB" dirty="0"/>
              <a:t> Stochastic </a:t>
            </a:r>
            <a:r>
              <a:rPr lang="en-GB" dirty="0" err="1"/>
              <a:t>Neighbor</a:t>
            </a:r>
            <a:r>
              <a:rPr lang="en-GB" dirty="0"/>
              <a:t> Embedding </a:t>
            </a:r>
            <a:endParaRPr lang="en-GB" dirty="0" smtClean="0"/>
          </a:p>
          <a:p>
            <a:pPr marL="0" indent="0">
              <a:buNone/>
            </a:pPr>
            <a:r>
              <a:rPr lang="en-GB" dirty="0" smtClean="0"/>
              <a:t>(</a:t>
            </a:r>
            <a:r>
              <a:rPr lang="en-GB" dirty="0"/>
              <a:t>t-SNE) is a </a:t>
            </a:r>
            <a:r>
              <a:rPr lang="en-GB" dirty="0">
                <a:solidFill>
                  <a:srgbClr val="FF0000"/>
                </a:solidFill>
              </a:rPr>
              <a:t>non-linear</a:t>
            </a:r>
            <a:r>
              <a:rPr lang="en-GB" dirty="0"/>
              <a:t> technique for dimensionality </a:t>
            </a:r>
            <a:endParaRPr lang="en-GB" dirty="0" smtClean="0"/>
          </a:p>
          <a:p>
            <a:pPr marL="0" indent="0">
              <a:buNone/>
            </a:pPr>
            <a:r>
              <a:rPr lang="en-GB" dirty="0" smtClean="0"/>
              <a:t>reduction </a:t>
            </a:r>
            <a:r>
              <a:rPr lang="en-GB" dirty="0"/>
              <a:t>that is particularly well suited for </a:t>
            </a:r>
            <a:r>
              <a:rPr lang="en-GB" dirty="0" smtClean="0"/>
              <a:t>the</a:t>
            </a:r>
          </a:p>
          <a:p>
            <a:pPr marL="0" indent="0">
              <a:buNone/>
            </a:pPr>
            <a:r>
              <a:rPr lang="en-GB" dirty="0" smtClean="0"/>
              <a:t>visualization </a:t>
            </a:r>
            <a:r>
              <a:rPr lang="en-GB" dirty="0"/>
              <a:t>of high-dimensional datasets. </a:t>
            </a:r>
            <a:endParaRPr lang="en-GB" dirty="0" smtClean="0"/>
          </a:p>
          <a:p>
            <a:pPr marL="0" indent="0">
              <a:buNone/>
            </a:pPr>
            <a:r>
              <a:rPr lang="en-GB" dirty="0" smtClean="0"/>
              <a:t>It </a:t>
            </a:r>
            <a:r>
              <a:rPr lang="en-GB" dirty="0"/>
              <a:t>is extensively applied in image </a:t>
            </a:r>
            <a:r>
              <a:rPr lang="en-GB" dirty="0" smtClean="0"/>
              <a:t>processing &amp; NLP.</a:t>
            </a:r>
          </a:p>
          <a:p>
            <a:pPr marL="0" indent="0">
              <a:buNone/>
            </a:pPr>
            <a:endParaRPr lang="en-GB" dirty="0" smtClean="0"/>
          </a:p>
          <a:p>
            <a:endParaRPr lang="en-GB" dirty="0"/>
          </a:p>
        </p:txBody>
      </p:sp>
      <p:pic>
        <p:nvPicPr>
          <p:cNvPr id="4" name="Picture 3"/>
          <p:cNvPicPr>
            <a:picLocks noChangeAspect="1"/>
          </p:cNvPicPr>
          <p:nvPr/>
        </p:nvPicPr>
        <p:blipFill>
          <a:blip r:embed="rId2"/>
          <a:stretch>
            <a:fillRect/>
          </a:stretch>
        </p:blipFill>
        <p:spPr>
          <a:xfrm>
            <a:off x="6764164" y="2240655"/>
            <a:ext cx="5019675" cy="4076700"/>
          </a:xfrm>
          <a:prstGeom prst="rect">
            <a:avLst/>
          </a:prstGeom>
        </p:spPr>
      </p:pic>
    </p:spTree>
    <p:extLst>
      <p:ext uri="{BB962C8B-B14F-4D97-AF65-F5344CB8AC3E}">
        <p14:creationId xmlns:p14="http://schemas.microsoft.com/office/powerpoint/2010/main" val="4209614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3637"/>
            <a:ext cx="8596668" cy="652530"/>
          </a:xfrm>
        </p:spPr>
        <p:txBody>
          <a:bodyPr/>
          <a:lstStyle/>
          <a:p>
            <a:r>
              <a:rPr lang="en-GB" dirty="0" smtClean="0"/>
              <a:t>Results : Keywords </a:t>
            </a:r>
            <a:r>
              <a:rPr lang="en-GB" dirty="0"/>
              <a:t>for SEO</a:t>
            </a:r>
          </a:p>
        </p:txBody>
      </p:sp>
      <p:sp>
        <p:nvSpPr>
          <p:cNvPr id="3" name="Content Placeholder 2"/>
          <p:cNvSpPr>
            <a:spLocks noGrp="1"/>
          </p:cNvSpPr>
          <p:nvPr>
            <p:ph idx="1"/>
          </p:nvPr>
        </p:nvSpPr>
        <p:spPr>
          <a:xfrm>
            <a:off x="677334" y="959927"/>
            <a:ext cx="8596668" cy="5248367"/>
          </a:xfrm>
        </p:spPr>
        <p:txBody>
          <a:bodyPr>
            <a:normAutofit/>
          </a:bodyPr>
          <a:lstStyle/>
          <a:p>
            <a:endParaRPr lang="en-GB" dirty="0"/>
          </a:p>
          <a:p>
            <a:pPr marL="0" indent="0">
              <a:buNone/>
            </a:pPr>
            <a:r>
              <a:rPr lang="en-GB" sz="1400" b="1" dirty="0">
                <a:solidFill>
                  <a:schemeClr val="tx1"/>
                </a:solidFill>
                <a:latin typeface="Arial Black" panose="020B0A04020102020204" pitchFamily="34" charset="0"/>
              </a:rPr>
              <a:t>Game Theory</a:t>
            </a:r>
          </a:p>
          <a:p>
            <a:pPr marL="0" indent="0">
              <a:buNone/>
            </a:pPr>
            <a:r>
              <a:rPr lang="en-GB" sz="1400" b="1" dirty="0">
                <a:solidFill>
                  <a:schemeClr val="tx1"/>
                </a:solidFill>
                <a:latin typeface="Arial Black" panose="020B0A04020102020204" pitchFamily="34" charset="0"/>
              </a:rPr>
              <a:t>Social Media </a:t>
            </a:r>
            <a:r>
              <a:rPr lang="en-GB" sz="1400" b="1" dirty="0" smtClean="0">
                <a:solidFill>
                  <a:schemeClr val="tx1"/>
                </a:solidFill>
                <a:latin typeface="Arial Black" panose="020B0A04020102020204" pitchFamily="34" charset="0"/>
              </a:rPr>
              <a:t>Analytics</a:t>
            </a:r>
          </a:p>
          <a:p>
            <a:pPr marL="0" indent="0">
              <a:buNone/>
            </a:pPr>
            <a:r>
              <a:rPr lang="en-GB" sz="1400" b="1" dirty="0" smtClean="0">
                <a:solidFill>
                  <a:schemeClr val="tx1"/>
                </a:solidFill>
                <a:latin typeface="Arial Black" panose="020B0A04020102020204" pitchFamily="34" charset="0"/>
              </a:rPr>
              <a:t>Natural Language Processing(NLP)</a:t>
            </a:r>
          </a:p>
          <a:p>
            <a:pPr marL="0" indent="0">
              <a:buNone/>
            </a:pPr>
            <a:r>
              <a:rPr lang="en-GB" sz="1400" b="1" dirty="0" smtClean="0">
                <a:solidFill>
                  <a:schemeClr val="tx1"/>
                </a:solidFill>
                <a:latin typeface="Arial Black" panose="020B0A04020102020204" pitchFamily="34" charset="0"/>
              </a:rPr>
              <a:t>Optimization</a:t>
            </a:r>
            <a:endParaRPr lang="en-GB" sz="1400" b="1" dirty="0">
              <a:solidFill>
                <a:schemeClr val="tx1"/>
              </a:solidFill>
              <a:latin typeface="Arial Black" panose="020B0A04020102020204" pitchFamily="34" charset="0"/>
            </a:endParaRPr>
          </a:p>
          <a:p>
            <a:pPr marL="0" indent="0">
              <a:buNone/>
            </a:pPr>
            <a:r>
              <a:rPr lang="en-GB" sz="1400" b="1" dirty="0">
                <a:solidFill>
                  <a:schemeClr val="tx1"/>
                </a:solidFill>
                <a:latin typeface="Arial Black" panose="020B0A04020102020204" pitchFamily="34" charset="0"/>
              </a:rPr>
              <a:t>Computer Vision</a:t>
            </a:r>
          </a:p>
          <a:p>
            <a:pPr marL="0" indent="0">
              <a:buNone/>
            </a:pPr>
            <a:r>
              <a:rPr lang="en-GB" sz="1400" b="1" dirty="0">
                <a:solidFill>
                  <a:schemeClr val="tx1"/>
                </a:solidFill>
                <a:latin typeface="Arial Black" panose="020B0A04020102020204" pitchFamily="34" charset="0"/>
              </a:rPr>
              <a:t>Robotics</a:t>
            </a:r>
          </a:p>
          <a:p>
            <a:pPr marL="0" indent="0">
              <a:buNone/>
            </a:pPr>
            <a:r>
              <a:rPr lang="en-GB" sz="1400" b="1" dirty="0">
                <a:solidFill>
                  <a:schemeClr val="tx1"/>
                </a:solidFill>
                <a:latin typeface="Arial Black" panose="020B0A04020102020204" pitchFamily="34" charset="0"/>
              </a:rPr>
              <a:t>Model Learning</a:t>
            </a:r>
          </a:p>
          <a:p>
            <a:pPr marL="0" indent="0">
              <a:buNone/>
            </a:pPr>
            <a:r>
              <a:rPr lang="en-GB" sz="1400" b="1" dirty="0">
                <a:solidFill>
                  <a:schemeClr val="tx1"/>
                </a:solidFill>
                <a:latin typeface="Arial Black" panose="020B0A04020102020204" pitchFamily="34" charset="0"/>
              </a:rPr>
              <a:t>Neural Networks</a:t>
            </a:r>
          </a:p>
          <a:p>
            <a:pPr marL="0" indent="0">
              <a:buNone/>
            </a:pPr>
            <a:r>
              <a:rPr lang="en-GB" sz="1400" b="1" dirty="0">
                <a:solidFill>
                  <a:schemeClr val="tx1"/>
                </a:solidFill>
                <a:latin typeface="Arial Black" panose="020B0A04020102020204" pitchFamily="34" charset="0"/>
              </a:rPr>
              <a:t>Information Security</a:t>
            </a:r>
          </a:p>
          <a:p>
            <a:pPr marL="0" indent="0">
              <a:buNone/>
            </a:pPr>
            <a:r>
              <a:rPr lang="en-GB" sz="1400" b="1" dirty="0">
                <a:solidFill>
                  <a:schemeClr val="tx1"/>
                </a:solidFill>
                <a:latin typeface="Arial Black" panose="020B0A04020102020204" pitchFamily="34" charset="0"/>
              </a:rPr>
              <a:t>Linear Programming</a:t>
            </a:r>
          </a:p>
          <a:p>
            <a:pPr marL="0" indent="0">
              <a:buNone/>
            </a:pPr>
            <a:r>
              <a:rPr lang="en-GB" sz="1400" b="1" dirty="0">
                <a:solidFill>
                  <a:schemeClr val="tx1"/>
                </a:solidFill>
                <a:latin typeface="Arial Black" panose="020B0A04020102020204" pitchFamily="34" charset="0"/>
              </a:rPr>
              <a:t>Knowledge Graph</a:t>
            </a:r>
          </a:p>
          <a:p>
            <a:pPr marL="0" indent="0">
              <a:buNone/>
            </a:pPr>
            <a:r>
              <a:rPr lang="en-GB" sz="1400" b="1" dirty="0">
                <a:solidFill>
                  <a:schemeClr val="tx1"/>
                </a:solidFill>
                <a:latin typeface="Arial Black" panose="020B0A04020102020204" pitchFamily="34" charset="0"/>
              </a:rPr>
              <a:t>Reasoning Based Models</a:t>
            </a:r>
          </a:p>
          <a:p>
            <a:pPr marL="0" indent="0">
              <a:buNone/>
            </a:pPr>
            <a:r>
              <a:rPr lang="en-GB" sz="1400" b="1" dirty="0">
                <a:solidFill>
                  <a:schemeClr val="tx1"/>
                </a:solidFill>
                <a:latin typeface="Arial Black" panose="020B0A04020102020204" pitchFamily="34" charset="0"/>
              </a:rPr>
              <a:t>Probability Theory</a:t>
            </a:r>
          </a:p>
          <a:p>
            <a:pPr>
              <a:buFont typeface="Wingdings" panose="05000000000000000000" pitchFamily="2" charset="2"/>
              <a:buChar char="q"/>
            </a:pPr>
            <a:endParaRPr lang="en-GB" dirty="0"/>
          </a:p>
          <a:p>
            <a:pPr>
              <a:buFont typeface="Wingdings" panose="05000000000000000000" pitchFamily="2" charset="2"/>
              <a:buChar char="q"/>
            </a:pPr>
            <a:endParaRPr lang="en-GB" dirty="0"/>
          </a:p>
          <a:p>
            <a:pPr>
              <a:buFont typeface="Wingdings" panose="05000000000000000000" pitchFamily="2" charset="2"/>
              <a:buChar char="q"/>
            </a:pPr>
            <a:endParaRPr lang="en-GB" dirty="0"/>
          </a:p>
          <a:p>
            <a:pPr>
              <a:buFont typeface="Wingdings" panose="05000000000000000000" pitchFamily="2" charset="2"/>
              <a:buChar char="q"/>
            </a:pPr>
            <a:endParaRPr lang="en-GB" dirty="0"/>
          </a:p>
          <a:p>
            <a:pPr>
              <a:buFont typeface="Wingdings" panose="05000000000000000000" pitchFamily="2" charset="2"/>
              <a:buChar char="q"/>
            </a:pPr>
            <a:endParaRPr lang="en-GB" dirty="0"/>
          </a:p>
          <a:p>
            <a:pPr marL="0" indent="0">
              <a:buNone/>
            </a:pPr>
            <a:endParaRPr lang="en-GB" dirty="0"/>
          </a:p>
          <a:p>
            <a:pPr>
              <a:buFont typeface="Wingdings" panose="05000000000000000000" pitchFamily="2" charset="2"/>
              <a:buChar char="q"/>
            </a:pPr>
            <a:endParaRPr lang="en-GB" dirty="0"/>
          </a:p>
          <a:p>
            <a:endParaRPr lang="en-GB" dirty="0"/>
          </a:p>
        </p:txBody>
      </p:sp>
      <p:sp>
        <p:nvSpPr>
          <p:cNvPr id="5" name="TextBox 4"/>
          <p:cNvSpPr txBox="1"/>
          <p:nvPr/>
        </p:nvSpPr>
        <p:spPr>
          <a:xfrm>
            <a:off x="4891447" y="1311667"/>
            <a:ext cx="3284621" cy="4985980"/>
          </a:xfrm>
          <a:prstGeom prst="rect">
            <a:avLst/>
          </a:prstGeom>
          <a:noFill/>
        </p:spPr>
        <p:txBody>
          <a:bodyPr wrap="square" rtlCol="0">
            <a:spAutoFit/>
          </a:bodyPr>
          <a:lstStyle/>
          <a:p>
            <a:pPr>
              <a:lnSpc>
                <a:spcPct val="150000"/>
              </a:lnSpc>
            </a:pPr>
            <a:r>
              <a:rPr lang="en-GB" sz="1400" dirty="0">
                <a:latin typeface="Arial Black" panose="020B0A04020102020204" pitchFamily="34" charset="0"/>
              </a:rPr>
              <a:t>Recommender System </a:t>
            </a:r>
          </a:p>
          <a:p>
            <a:pPr>
              <a:lnSpc>
                <a:spcPct val="150000"/>
              </a:lnSpc>
            </a:pPr>
            <a:r>
              <a:rPr lang="en-GB" sz="1400" dirty="0" smtClean="0">
                <a:latin typeface="Arial Black" panose="020B0A04020102020204" pitchFamily="34" charset="0"/>
              </a:rPr>
              <a:t>Bayesian </a:t>
            </a:r>
            <a:r>
              <a:rPr lang="en-GB" sz="1400" dirty="0">
                <a:latin typeface="Arial Black" panose="020B0A04020102020204" pitchFamily="34" charset="0"/>
              </a:rPr>
              <a:t>spam filtering</a:t>
            </a:r>
          </a:p>
          <a:p>
            <a:pPr>
              <a:lnSpc>
                <a:spcPct val="150000"/>
              </a:lnSpc>
            </a:pPr>
            <a:r>
              <a:rPr lang="en-GB" sz="1400" dirty="0">
                <a:latin typeface="Arial Black" panose="020B0A04020102020204" pitchFamily="34" charset="0"/>
              </a:rPr>
              <a:t>Hidden Markov Model </a:t>
            </a:r>
          </a:p>
          <a:p>
            <a:pPr>
              <a:lnSpc>
                <a:spcPct val="150000"/>
              </a:lnSpc>
            </a:pPr>
            <a:r>
              <a:rPr lang="en-GB" sz="1400" dirty="0">
                <a:latin typeface="Arial Black" panose="020B0A04020102020204" pitchFamily="34" charset="0"/>
              </a:rPr>
              <a:t>Decision Making </a:t>
            </a:r>
          </a:p>
          <a:p>
            <a:pPr>
              <a:lnSpc>
                <a:spcPct val="150000"/>
              </a:lnSpc>
            </a:pPr>
            <a:r>
              <a:rPr lang="en-GB" sz="1400" dirty="0">
                <a:latin typeface="Arial Black" panose="020B0A04020102020204" pitchFamily="34" charset="0"/>
              </a:rPr>
              <a:t>Reinforcement Learning</a:t>
            </a:r>
          </a:p>
          <a:p>
            <a:pPr>
              <a:lnSpc>
                <a:spcPct val="150000"/>
              </a:lnSpc>
            </a:pPr>
            <a:r>
              <a:rPr lang="en-GB" sz="1400" dirty="0">
                <a:latin typeface="Arial Black" panose="020B0A04020102020204" pitchFamily="34" charset="0"/>
              </a:rPr>
              <a:t>Data Mining</a:t>
            </a:r>
          </a:p>
          <a:p>
            <a:pPr>
              <a:lnSpc>
                <a:spcPct val="150000"/>
              </a:lnSpc>
            </a:pPr>
            <a:r>
              <a:rPr lang="en-GB" sz="1400" dirty="0">
                <a:latin typeface="Arial Black" panose="020B0A04020102020204" pitchFamily="34" charset="0"/>
              </a:rPr>
              <a:t>Voice Recognition</a:t>
            </a:r>
          </a:p>
          <a:p>
            <a:pPr>
              <a:lnSpc>
                <a:spcPct val="150000"/>
              </a:lnSpc>
            </a:pPr>
            <a:r>
              <a:rPr lang="en-GB" sz="1400" dirty="0">
                <a:latin typeface="Arial Black" panose="020B0A04020102020204" pitchFamily="34" charset="0"/>
              </a:rPr>
              <a:t>Web Analytics</a:t>
            </a:r>
          </a:p>
          <a:p>
            <a:pPr>
              <a:lnSpc>
                <a:spcPct val="150000"/>
              </a:lnSpc>
            </a:pPr>
            <a:r>
              <a:rPr lang="en-GB" sz="1400" dirty="0">
                <a:latin typeface="Arial Black" panose="020B0A04020102020204" pitchFamily="34" charset="0"/>
              </a:rPr>
              <a:t>Planning &amp; Scheduling</a:t>
            </a:r>
          </a:p>
          <a:p>
            <a:pPr>
              <a:lnSpc>
                <a:spcPct val="150000"/>
              </a:lnSpc>
            </a:pPr>
            <a:r>
              <a:rPr lang="en-GB" sz="1400" dirty="0">
                <a:latin typeface="Arial Black" panose="020B0A04020102020204" pitchFamily="34" charset="0"/>
              </a:rPr>
              <a:t>Machine Learning Algorithm</a:t>
            </a:r>
          </a:p>
          <a:p>
            <a:pPr>
              <a:lnSpc>
                <a:spcPct val="150000"/>
              </a:lnSpc>
            </a:pPr>
            <a:r>
              <a:rPr lang="en-GB" sz="1400" dirty="0">
                <a:latin typeface="Arial Black" panose="020B0A04020102020204" pitchFamily="34" charset="0"/>
              </a:rPr>
              <a:t>Human Diagnosis</a:t>
            </a:r>
          </a:p>
          <a:p>
            <a:pPr>
              <a:lnSpc>
                <a:spcPct val="150000"/>
              </a:lnSpc>
            </a:pPr>
            <a:r>
              <a:rPr lang="en-GB" sz="1400" dirty="0">
                <a:latin typeface="Arial Black" panose="020B0A04020102020204" pitchFamily="34" charset="0"/>
              </a:rPr>
              <a:t>Heuristic Search</a:t>
            </a:r>
          </a:p>
          <a:p>
            <a:pPr>
              <a:lnSpc>
                <a:spcPct val="150000"/>
              </a:lnSpc>
            </a:pPr>
            <a:r>
              <a:rPr lang="en-GB" sz="1400" dirty="0">
                <a:latin typeface="Arial Black" panose="020B0A04020102020204" pitchFamily="34" charset="0"/>
              </a:rPr>
              <a:t>Knowledge Representation &amp; Reasoning</a:t>
            </a:r>
          </a:p>
          <a:p>
            <a:pPr>
              <a:lnSpc>
                <a:spcPct val="150000"/>
              </a:lnSpc>
            </a:pPr>
            <a:r>
              <a:rPr lang="en-GB" sz="1400" dirty="0">
                <a:latin typeface="Arial Black" panose="020B0A04020102020204" pitchFamily="34" charset="0"/>
              </a:rPr>
              <a:t>Ontology</a:t>
            </a:r>
          </a:p>
        </p:txBody>
      </p:sp>
    </p:spTree>
    <p:extLst>
      <p:ext uri="{BB962C8B-B14F-4D97-AF65-F5344CB8AC3E}">
        <p14:creationId xmlns:p14="http://schemas.microsoft.com/office/powerpoint/2010/main" val="13612784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922</TotalTime>
  <Words>725</Words>
  <Application>Microsoft Office PowerPoint</Application>
  <PresentationFormat>Widescreen</PresentationFormat>
  <Paragraphs>113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Trebuchet MS</vt:lpstr>
      <vt:lpstr>Wingdings</vt:lpstr>
      <vt:lpstr>Wingdings 3</vt:lpstr>
      <vt:lpstr>Facet</vt:lpstr>
      <vt:lpstr>Deciding Best Keywords from Research Papers for the Marketing of AI Conference  </vt:lpstr>
      <vt:lpstr>Business Problem : </vt:lpstr>
      <vt:lpstr>Data : </vt:lpstr>
      <vt:lpstr>Methodology :</vt:lpstr>
      <vt:lpstr>Terminologies Explained:</vt:lpstr>
      <vt:lpstr>PowerPoint Presentation</vt:lpstr>
      <vt:lpstr>PowerPoint Presentation</vt:lpstr>
      <vt:lpstr>PowerPoint Presentation</vt:lpstr>
      <vt:lpstr>Results : Keywords for SEO</vt:lpstr>
      <vt:lpstr>Discussion :</vt:lpstr>
      <vt:lpstr>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Deciding Best Place to Open New Shopping Centre in Mumbai , India</dc:title>
  <dc:creator>Mayur Rindhe</dc:creator>
  <cp:lastModifiedBy>Mayur Rindhe</cp:lastModifiedBy>
  <cp:revision>14</cp:revision>
  <dcterms:created xsi:type="dcterms:W3CDTF">2019-08-22T10:04:10Z</dcterms:created>
  <dcterms:modified xsi:type="dcterms:W3CDTF">2020-01-13T14:45:39Z</dcterms:modified>
</cp:coreProperties>
</file>