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8" r:id="rId6"/>
    <p:sldId id="269" r:id="rId7"/>
    <p:sldId id="260" r:id="rId8"/>
    <p:sldId id="270" r:id="rId9"/>
    <p:sldId id="261" r:id="rId10"/>
    <p:sldId id="271" r:id="rId11"/>
    <p:sldId id="263" r:id="rId12"/>
    <p:sldId id="272" r:id="rId13"/>
    <p:sldId id="273" r:id="rId14"/>
    <p:sldId id="264" r:id="rId15"/>
    <p:sldId id="274" r:id="rId16"/>
    <p:sldId id="275" r:id="rId17"/>
    <p:sldId id="265" r:id="rId18"/>
    <p:sldId id="266" r:id="rId19"/>
    <p:sldId id="267" r:id="rId2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17B2A-22C5-475D-82A3-CC41662DE60C}" v="26" dt="2024-11-26T09:03:20.04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1018" y="1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4725" y="490069"/>
            <a:ext cx="1958973" cy="493218"/>
          </a:xfrm>
          <a:prstGeom prst="rect">
            <a:avLst/>
          </a:prstGeom>
        </p:spPr>
        <p:txBody>
          <a:bodyPr wrap="square" lIns="0" tIns="0" rIns="0" bIns="0">
            <a:spAutoFit/>
          </a:bodyPr>
          <a:lstStyle>
            <a:lvl1pPr>
              <a:defRPr sz="2500" b="0" i="0">
                <a:solidFill>
                  <a:schemeClr val="tx1"/>
                </a:solidFill>
                <a:latin typeface="Arial MT"/>
                <a:cs typeface="Arial MT"/>
              </a:defRPr>
            </a:lvl1pPr>
          </a:lstStyle>
          <a:p>
            <a:endParaRPr/>
          </a:p>
        </p:txBody>
      </p:sp>
      <p:sp>
        <p:nvSpPr>
          <p:cNvPr id="3" name="Holder 3"/>
          <p:cNvSpPr>
            <a:spLocks noGrp="1"/>
          </p:cNvSpPr>
          <p:nvPr>
            <p:ph type="body" idx="1"/>
          </p:nvPr>
        </p:nvSpPr>
        <p:spPr>
          <a:xfrm>
            <a:off x="909637" y="1614487"/>
            <a:ext cx="7324725" cy="19780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331" y="312844"/>
            <a:ext cx="1117911" cy="1597930"/>
          </a:xfrm>
          <a:prstGeom prst="rect">
            <a:avLst/>
          </a:prstGeom>
        </p:spPr>
      </p:pic>
      <p:sp>
        <p:nvSpPr>
          <p:cNvPr id="3" name="object 3"/>
          <p:cNvSpPr txBox="1"/>
          <p:nvPr/>
        </p:nvSpPr>
        <p:spPr>
          <a:xfrm>
            <a:off x="3850075" y="433977"/>
            <a:ext cx="1670685" cy="193040"/>
          </a:xfrm>
          <a:prstGeom prst="rect">
            <a:avLst/>
          </a:prstGeom>
        </p:spPr>
        <p:txBody>
          <a:bodyPr vert="horz" wrap="square" lIns="0" tIns="12700" rIns="0" bIns="0" rtlCol="0">
            <a:spAutoFit/>
          </a:bodyPr>
          <a:lstStyle/>
          <a:p>
            <a:pPr marL="12700">
              <a:lnSpc>
                <a:spcPct val="100000"/>
              </a:lnSpc>
              <a:spcBef>
                <a:spcPts val="100"/>
              </a:spcBef>
            </a:pPr>
            <a:r>
              <a:rPr sz="1100" b="1" spc="-10" dirty="0">
                <a:solidFill>
                  <a:srgbClr val="2F5597"/>
                </a:solidFill>
                <a:latin typeface="Calibri"/>
                <a:cs typeface="Calibri"/>
              </a:rPr>
              <a:t>Marathwada</a:t>
            </a:r>
            <a:r>
              <a:rPr sz="1100" b="1" spc="-35" dirty="0">
                <a:solidFill>
                  <a:srgbClr val="2F5597"/>
                </a:solidFill>
                <a:latin typeface="Calibri"/>
                <a:cs typeface="Calibri"/>
              </a:rPr>
              <a:t> </a:t>
            </a:r>
            <a:r>
              <a:rPr sz="1100" b="1" dirty="0">
                <a:solidFill>
                  <a:srgbClr val="2F5597"/>
                </a:solidFill>
                <a:latin typeface="Calibri"/>
                <a:cs typeface="Calibri"/>
              </a:rPr>
              <a:t>Mitra</a:t>
            </a:r>
            <a:r>
              <a:rPr sz="1100" b="1" spc="-35" dirty="0">
                <a:solidFill>
                  <a:srgbClr val="2F5597"/>
                </a:solidFill>
                <a:latin typeface="Calibri"/>
                <a:cs typeface="Calibri"/>
              </a:rPr>
              <a:t> </a:t>
            </a:r>
            <a:r>
              <a:rPr sz="1100" b="1" spc="-10" dirty="0">
                <a:solidFill>
                  <a:srgbClr val="2F5597"/>
                </a:solidFill>
                <a:latin typeface="Calibri"/>
                <a:cs typeface="Calibri"/>
              </a:rPr>
              <a:t>mandal’s</a:t>
            </a:r>
            <a:endParaRPr sz="1100">
              <a:latin typeface="Calibri"/>
              <a:cs typeface="Calibri"/>
            </a:endParaRPr>
          </a:p>
        </p:txBody>
      </p:sp>
      <p:sp>
        <p:nvSpPr>
          <p:cNvPr id="4" name="object 4"/>
          <p:cNvSpPr txBox="1">
            <a:spLocks noGrp="1"/>
          </p:cNvSpPr>
          <p:nvPr>
            <p:ph type="title"/>
          </p:nvPr>
        </p:nvSpPr>
        <p:spPr>
          <a:xfrm>
            <a:off x="3043672" y="554373"/>
            <a:ext cx="3248025" cy="375920"/>
          </a:xfrm>
          <a:prstGeom prst="rect">
            <a:avLst/>
          </a:prstGeom>
        </p:spPr>
        <p:txBody>
          <a:bodyPr vert="horz" wrap="square" lIns="0" tIns="12700" rIns="0" bIns="0" rtlCol="0">
            <a:spAutoFit/>
          </a:bodyPr>
          <a:lstStyle/>
          <a:p>
            <a:pPr marL="12700">
              <a:lnSpc>
                <a:spcPct val="100000"/>
              </a:lnSpc>
              <a:spcBef>
                <a:spcPts val="100"/>
              </a:spcBef>
            </a:pPr>
            <a:r>
              <a:rPr sz="2300" b="1" dirty="0">
                <a:solidFill>
                  <a:srgbClr val="FF0000"/>
                </a:solidFill>
                <a:latin typeface="Calibri"/>
                <a:cs typeface="Calibri"/>
              </a:rPr>
              <a:t>COLLEGE</a:t>
            </a:r>
            <a:r>
              <a:rPr sz="2300" b="1" spc="-70" dirty="0">
                <a:solidFill>
                  <a:srgbClr val="FF0000"/>
                </a:solidFill>
                <a:latin typeface="Calibri"/>
                <a:cs typeface="Calibri"/>
              </a:rPr>
              <a:t> </a:t>
            </a:r>
            <a:r>
              <a:rPr sz="2300" b="1" dirty="0">
                <a:solidFill>
                  <a:srgbClr val="FF0000"/>
                </a:solidFill>
                <a:latin typeface="Calibri"/>
                <a:cs typeface="Calibri"/>
              </a:rPr>
              <a:t>OF</a:t>
            </a:r>
            <a:r>
              <a:rPr sz="2300" b="1" spc="-70" dirty="0">
                <a:solidFill>
                  <a:srgbClr val="FF0000"/>
                </a:solidFill>
                <a:latin typeface="Calibri"/>
                <a:cs typeface="Calibri"/>
              </a:rPr>
              <a:t> </a:t>
            </a:r>
            <a:r>
              <a:rPr sz="2300" b="1" spc="-10" dirty="0">
                <a:solidFill>
                  <a:srgbClr val="FF0000"/>
                </a:solidFill>
                <a:latin typeface="Calibri"/>
                <a:cs typeface="Calibri"/>
              </a:rPr>
              <a:t>ENGINEERING</a:t>
            </a:r>
            <a:endParaRPr sz="2300">
              <a:latin typeface="Calibri"/>
              <a:cs typeface="Calibri"/>
            </a:endParaRPr>
          </a:p>
        </p:txBody>
      </p:sp>
      <p:sp>
        <p:nvSpPr>
          <p:cNvPr id="5" name="object 5"/>
          <p:cNvSpPr txBox="1"/>
          <p:nvPr/>
        </p:nvSpPr>
        <p:spPr>
          <a:xfrm>
            <a:off x="1692242" y="866556"/>
            <a:ext cx="5241957" cy="3004027"/>
          </a:xfrm>
          <a:prstGeom prst="rect">
            <a:avLst/>
          </a:prstGeom>
        </p:spPr>
        <p:txBody>
          <a:bodyPr vert="horz" wrap="square" lIns="0" tIns="69215" rIns="0" bIns="0" rtlCol="0">
            <a:spAutoFit/>
          </a:bodyPr>
          <a:lstStyle/>
          <a:p>
            <a:pPr marL="31750" algn="ctr">
              <a:lnSpc>
                <a:spcPct val="100000"/>
              </a:lnSpc>
              <a:spcBef>
                <a:spcPts val="545"/>
              </a:spcBef>
            </a:pPr>
            <a:r>
              <a:rPr sz="1100" b="1" spc="-20" dirty="0">
                <a:solidFill>
                  <a:srgbClr val="2F5597"/>
                </a:solidFill>
                <a:latin typeface="Calibri"/>
                <a:cs typeface="Calibri"/>
              </a:rPr>
              <a:t>Karvenagar,</a:t>
            </a:r>
            <a:r>
              <a:rPr sz="1100" b="1" spc="45" dirty="0">
                <a:solidFill>
                  <a:srgbClr val="2F5597"/>
                </a:solidFill>
                <a:latin typeface="Calibri"/>
                <a:cs typeface="Calibri"/>
              </a:rPr>
              <a:t> </a:t>
            </a:r>
            <a:r>
              <a:rPr sz="1100" b="1" spc="-20" dirty="0">
                <a:solidFill>
                  <a:srgbClr val="2F5597"/>
                </a:solidFill>
                <a:latin typeface="Calibri"/>
                <a:cs typeface="Calibri"/>
              </a:rPr>
              <a:t>Pune</a:t>
            </a:r>
            <a:endParaRPr sz="1100" dirty="0">
              <a:latin typeface="Calibri"/>
              <a:cs typeface="Calibri"/>
            </a:endParaRPr>
          </a:p>
          <a:p>
            <a:pPr algn="ctr">
              <a:lnSpc>
                <a:spcPct val="100000"/>
              </a:lnSpc>
              <a:spcBef>
                <a:spcPts val="605"/>
              </a:spcBef>
            </a:pPr>
            <a:r>
              <a:rPr sz="1500" b="1" dirty="0">
                <a:solidFill>
                  <a:srgbClr val="2F5597"/>
                </a:solidFill>
                <a:latin typeface="Cambria"/>
                <a:cs typeface="Cambria"/>
              </a:rPr>
              <a:t>An</a:t>
            </a:r>
            <a:r>
              <a:rPr sz="1500" b="1" spc="-10" dirty="0">
                <a:solidFill>
                  <a:srgbClr val="2F5597"/>
                </a:solidFill>
                <a:latin typeface="Cambria"/>
                <a:cs typeface="Cambria"/>
              </a:rPr>
              <a:t> Autonomous Institute</a:t>
            </a:r>
            <a:endParaRPr sz="1500" dirty="0">
              <a:latin typeface="Cambria"/>
              <a:cs typeface="Cambria"/>
            </a:endParaRPr>
          </a:p>
          <a:p>
            <a:pPr marL="572770">
              <a:lnSpc>
                <a:spcPct val="100000"/>
              </a:lnSpc>
              <a:spcBef>
                <a:spcPts val="670"/>
              </a:spcBef>
            </a:pPr>
            <a:r>
              <a:rPr lang="en-IN" sz="1900" b="1" spc="-10" dirty="0">
                <a:latin typeface="Cambria"/>
                <a:cs typeface="Cambria"/>
              </a:rPr>
              <a:t>                           </a:t>
            </a:r>
            <a:r>
              <a:rPr sz="1900" b="1" spc="-10" dirty="0">
                <a:latin typeface="Cambria"/>
                <a:cs typeface="Cambria"/>
              </a:rPr>
              <a:t>Presentation</a:t>
            </a:r>
            <a:endParaRPr sz="1900" dirty="0">
              <a:latin typeface="Cambria"/>
              <a:cs typeface="Cambria"/>
            </a:endParaRPr>
          </a:p>
          <a:p>
            <a:pPr algn="ctr">
              <a:lnSpc>
                <a:spcPct val="100000"/>
              </a:lnSpc>
              <a:spcBef>
                <a:spcPts val="695"/>
              </a:spcBef>
            </a:pPr>
            <a:r>
              <a:rPr sz="1700" b="1" spc="-25" dirty="0">
                <a:latin typeface="Cambria"/>
                <a:cs typeface="Cambria"/>
              </a:rPr>
              <a:t>On</a:t>
            </a:r>
            <a:endParaRPr sz="1700" dirty="0">
              <a:latin typeface="Cambria"/>
              <a:cs typeface="Cambria"/>
            </a:endParaRPr>
          </a:p>
          <a:p>
            <a:pPr algn="ctr">
              <a:lnSpc>
                <a:spcPct val="100000"/>
              </a:lnSpc>
              <a:spcBef>
                <a:spcPts val="615"/>
              </a:spcBef>
            </a:pPr>
            <a:r>
              <a:rPr lang="en-IN" sz="2300" b="1" spc="-10" dirty="0">
                <a:latin typeface="Calibri"/>
                <a:cs typeface="Calibri"/>
              </a:rPr>
              <a:t>COURSE REGISTARTION SYSTEM.</a:t>
            </a:r>
          </a:p>
          <a:p>
            <a:pPr algn="ctr">
              <a:lnSpc>
                <a:spcPct val="100000"/>
              </a:lnSpc>
              <a:spcBef>
                <a:spcPts val="615"/>
              </a:spcBef>
            </a:pPr>
            <a:endParaRPr lang="en-IN" sz="2300" b="1" spc="-10" dirty="0">
              <a:latin typeface="Calibri"/>
              <a:cs typeface="Calibri"/>
            </a:endParaRPr>
          </a:p>
          <a:p>
            <a:pPr algn="ctr">
              <a:lnSpc>
                <a:spcPct val="100000"/>
              </a:lnSpc>
              <a:spcBef>
                <a:spcPts val="615"/>
              </a:spcBef>
            </a:pPr>
            <a:endParaRPr lang="en-IN" sz="2300" b="1" spc="-20" dirty="0">
              <a:latin typeface="Calibri"/>
              <a:cs typeface="Calibri"/>
            </a:endParaRPr>
          </a:p>
          <a:p>
            <a:pPr algn="ctr">
              <a:lnSpc>
                <a:spcPct val="100000"/>
              </a:lnSpc>
              <a:spcBef>
                <a:spcPts val="615"/>
              </a:spcBef>
            </a:pPr>
            <a:endParaRPr sz="2300" dirty="0">
              <a:latin typeface="Calibri"/>
              <a:cs typeface="Calibri"/>
            </a:endParaRPr>
          </a:p>
        </p:txBody>
      </p:sp>
      <p:pic>
        <p:nvPicPr>
          <p:cNvPr id="6" name="object 6"/>
          <p:cNvPicPr/>
          <p:nvPr/>
        </p:nvPicPr>
        <p:blipFill>
          <a:blip r:embed="rId3" cstate="print"/>
          <a:stretch>
            <a:fillRect/>
          </a:stretch>
        </p:blipFill>
        <p:spPr>
          <a:xfrm>
            <a:off x="7022156" y="471356"/>
            <a:ext cx="1654443" cy="10635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39A037-9F12-88D7-EAFB-25C1A472BC00}"/>
              </a:ext>
            </a:extLst>
          </p:cNvPr>
          <p:cNvSpPr txBox="1"/>
          <p:nvPr/>
        </p:nvSpPr>
        <p:spPr>
          <a:xfrm>
            <a:off x="0" y="725090"/>
            <a:ext cx="9144000" cy="3693319"/>
          </a:xfrm>
          <a:prstGeom prst="rect">
            <a:avLst/>
          </a:prstGeom>
          <a:noFill/>
        </p:spPr>
        <p:txBody>
          <a:bodyPr wrap="square">
            <a:spAutoFit/>
          </a:bodyPr>
          <a:lstStyle/>
          <a:p>
            <a:r>
              <a:rPr lang="en-US" b="1" dirty="0"/>
              <a:t>Identified Pain Points</a:t>
            </a:r>
          </a:p>
          <a:p>
            <a:pPr>
              <a:buFont typeface="+mj-lt"/>
              <a:buAutoNum type="arabicPeriod"/>
            </a:pPr>
            <a:r>
              <a:rPr lang="en-US" b="1" dirty="0"/>
              <a:t>Complex Interfaces</a:t>
            </a:r>
            <a:r>
              <a:rPr lang="en-US" dirty="0"/>
              <a:t>:</a:t>
            </a:r>
          </a:p>
          <a:p>
            <a:pPr marL="742950" lvl="1" indent="-285750">
              <a:buFont typeface="+mj-lt"/>
              <a:buAutoNum type="arabicPeriod"/>
            </a:pPr>
            <a:r>
              <a:rPr lang="en-US" dirty="0"/>
              <a:t>Existing systems often have cluttered layouts and non-intuitive workflows, leading to user errors.</a:t>
            </a:r>
          </a:p>
          <a:p>
            <a:pPr>
              <a:buFont typeface="+mj-lt"/>
              <a:buAutoNum type="arabicPeriod"/>
            </a:pPr>
            <a:r>
              <a:rPr lang="en-US" b="1" dirty="0"/>
              <a:t>Lack of Real-Time Updates</a:t>
            </a:r>
            <a:r>
              <a:rPr lang="en-US" dirty="0"/>
              <a:t>:</a:t>
            </a:r>
          </a:p>
          <a:p>
            <a:pPr marL="742950" lvl="1" indent="-285750">
              <a:buFont typeface="+mj-lt"/>
              <a:buAutoNum type="arabicPeriod"/>
            </a:pPr>
            <a:r>
              <a:rPr lang="en-US" dirty="0"/>
              <a:t>Delays in reflecting course availability or enrollment status result in confusion and dissatisfaction.</a:t>
            </a:r>
          </a:p>
          <a:p>
            <a:pPr>
              <a:buFont typeface="+mj-lt"/>
              <a:buAutoNum type="arabicPeriod"/>
            </a:pPr>
            <a:r>
              <a:rPr lang="en-US" b="1" dirty="0"/>
              <a:t>System Downtime</a:t>
            </a:r>
            <a:r>
              <a:rPr lang="en-US" dirty="0"/>
              <a:t>:</a:t>
            </a:r>
          </a:p>
          <a:p>
            <a:pPr marL="742950" lvl="1" indent="-285750">
              <a:buFont typeface="+mj-lt"/>
              <a:buAutoNum type="arabicPeriod"/>
            </a:pPr>
            <a:r>
              <a:rPr lang="en-US" dirty="0"/>
              <a:t>Many systems crash during peak registration periods, hindering smooth enrollment.</a:t>
            </a:r>
          </a:p>
          <a:p>
            <a:r>
              <a:rPr lang="en-US" b="1" dirty="0"/>
              <a:t>5.Poor Integration</a:t>
            </a:r>
            <a:r>
              <a:rPr lang="en-US" dirty="0"/>
              <a:t>:</a:t>
            </a:r>
          </a:p>
          <a:p>
            <a:pPr marL="742950" lvl="1" indent="-285750">
              <a:buFont typeface="+mj-lt"/>
              <a:buAutoNum type="arabicPeriod"/>
            </a:pPr>
            <a:r>
              <a:rPr lang="en-US" dirty="0"/>
              <a:t>Standalone systems that don’t sync with other platforms (e.g., LMS, calendars, or payment systems) lead to inefficiency.</a:t>
            </a:r>
          </a:p>
        </p:txBody>
      </p:sp>
    </p:spTree>
    <p:extLst>
      <p:ext uri="{BB962C8B-B14F-4D97-AF65-F5344CB8AC3E}">
        <p14:creationId xmlns:p14="http://schemas.microsoft.com/office/powerpoint/2010/main" val="2163209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9768" y="486960"/>
            <a:ext cx="8405632" cy="5203091"/>
          </a:xfrm>
          <a:prstGeom prst="rect">
            <a:avLst/>
          </a:prstGeom>
        </p:spPr>
        <p:txBody>
          <a:bodyPr vert="horz" wrap="square" lIns="0" tIns="12700" rIns="0" bIns="0" rtlCol="0">
            <a:spAutoFit/>
          </a:bodyPr>
          <a:lstStyle/>
          <a:p>
            <a:pPr marL="344805">
              <a:lnSpc>
                <a:spcPct val="100000"/>
              </a:lnSpc>
              <a:spcBef>
                <a:spcPts val="100"/>
              </a:spcBef>
            </a:pPr>
            <a:r>
              <a:rPr sz="1800" b="1" dirty="0">
                <a:solidFill>
                  <a:srgbClr val="7030A0"/>
                </a:solidFill>
                <a:latin typeface="Arial"/>
                <a:cs typeface="Arial"/>
              </a:rPr>
              <a:t>E.</a:t>
            </a:r>
            <a:r>
              <a:rPr sz="1800" b="1" spc="-10" dirty="0">
                <a:solidFill>
                  <a:srgbClr val="7030A0"/>
                </a:solidFill>
                <a:latin typeface="Arial"/>
                <a:cs typeface="Arial"/>
              </a:rPr>
              <a:t> Build</a:t>
            </a:r>
            <a:r>
              <a:rPr lang="en-IN" sz="1800" b="1" spc="-10" dirty="0">
                <a:solidFill>
                  <a:srgbClr val="7030A0"/>
                </a:solidFill>
                <a:latin typeface="Arial"/>
                <a:cs typeface="Arial"/>
              </a:rPr>
              <a:t>:</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System Architecture Overview</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system architecture is based on a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modular design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using C for backend processing and database connectivity. The architecture consists of the following layers: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Frontend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Backend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Tools and Technologies Used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4805">
              <a:lnSpc>
                <a:spcPct val="100000"/>
              </a:lnSpc>
              <a:spcBef>
                <a:spcPts val="100"/>
              </a:spcBef>
            </a:pPr>
            <a:endParaRPr lang="en-IN" sz="1800" b="1" spc="-10" dirty="0">
              <a:solidFill>
                <a:srgbClr val="7030A0"/>
              </a:solidFill>
              <a:latin typeface="Arial"/>
              <a:cs typeface="Arial"/>
            </a:endParaRPr>
          </a:p>
          <a:p>
            <a:pPr marL="344805">
              <a:lnSpc>
                <a:spcPct val="100000"/>
              </a:lnSpc>
              <a:spcBef>
                <a:spcPts val="100"/>
              </a:spcBef>
            </a:pPr>
            <a:endParaRPr lang="en-IN" sz="1800" dirty="0">
              <a:latin typeface="Arial"/>
              <a:cs typeface="Arial"/>
            </a:endParaRPr>
          </a:p>
          <a:p>
            <a:pPr>
              <a:lnSpc>
                <a:spcPct val="100000"/>
              </a:lnSpc>
              <a:spcBef>
                <a:spcPts val="1530"/>
              </a:spcBef>
            </a:pPr>
            <a:endParaRPr lang="en-IN" sz="1800" dirty="0">
              <a:latin typeface="Arial"/>
              <a:cs typeface="Arial"/>
            </a:endParaRPr>
          </a:p>
          <a:p>
            <a:pPr marL="12700">
              <a:lnSpc>
                <a:spcPct val="100000"/>
              </a:lnSpc>
            </a:pPr>
            <a:endParaRPr sz="135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8EAAA2E2-6D34-E7B1-617E-CF86480F9E35}"/>
              </a:ext>
            </a:extLst>
          </p:cNvPr>
          <p:cNvSpPr txBox="1"/>
          <p:nvPr/>
        </p:nvSpPr>
        <p:spPr>
          <a:xfrm>
            <a:off x="0" y="-1"/>
            <a:ext cx="9144000" cy="5088894"/>
          </a:xfrm>
          <a:prstGeom prst="rect">
            <a:avLst/>
          </a:prstGeom>
          <a:noFill/>
        </p:spPr>
        <p:txBody>
          <a:bodyPr wrap="square">
            <a:spAutoFit/>
          </a:bodyPr>
          <a:lstStyle/>
          <a:p>
            <a:pPr>
              <a:lnSpc>
                <a:spcPct val="107000"/>
              </a:lnSpc>
              <a:spcAft>
                <a:spcPts val="800"/>
              </a:spcAft>
            </a:pPr>
            <a:r>
              <a:rPr lang="en-IN" sz="1100" b="1" kern="100" dirty="0">
                <a:latin typeface="Calibri" panose="020F0502020204030204" pitchFamily="34" charset="0"/>
                <a:ea typeface="Calibri" panose="020F0502020204030204" pitchFamily="34" charset="0"/>
                <a:cs typeface="Times New Roman" panose="02020603050405020304" pitchFamily="18" charset="0"/>
              </a:rPr>
              <a:t>1</a:t>
            </a: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 Frontend (User Interface Design)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Command-Line Interface (CLI)</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Input/output operations using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scanf</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Menus for tasks like register , viewing courses, registering, and managing timings’</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b="1" kern="100" dirty="0">
                <a:latin typeface="Calibri" panose="020F0502020204030204" pitchFamily="34" charset="0"/>
                <a:ea typeface="Calibri" panose="020F0502020204030204" pitchFamily="34" charset="0"/>
                <a:cs typeface="Times New Roman" panose="02020603050405020304" pitchFamily="18" charset="0"/>
              </a:rPr>
              <a:t>2</a:t>
            </a: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 Backend (APIs and Business Logic)</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 C, the backend consists of modular functions to handle data processing, file I/O, and interaction with the database.</a:t>
            </a:r>
          </a:p>
          <a:p>
            <a:pPr marL="342900" lvl="0" indent="-342900">
              <a:lnSpc>
                <a:spcPct val="107000"/>
              </a:lnSpc>
              <a:spcAft>
                <a:spcPts val="800"/>
              </a:spcAft>
              <a:buSzPts val="1000"/>
              <a:buFont typeface="Symbol" panose="05050102010706020507" pitchFamily="18" charset="2"/>
              <a:buChar char=""/>
              <a:tabLst>
                <a:tab pos="4572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Functions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Student Operations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registerStudent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viewStudentCourses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studentID</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Course Operations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addCourse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Registration Logic</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checkScheduleConflict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studentID</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int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courseID</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void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registerForCourse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studentID</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int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courseID</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2716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AEB28F-30F0-8518-47F9-7215B7F0C21F}"/>
              </a:ext>
            </a:extLst>
          </p:cNvPr>
          <p:cNvSpPr txBox="1"/>
          <p:nvPr/>
        </p:nvSpPr>
        <p:spPr>
          <a:xfrm>
            <a:off x="152400" y="133350"/>
            <a:ext cx="8763000" cy="1399294"/>
          </a:xfrm>
          <a:prstGeom prst="rect">
            <a:avLst/>
          </a:prstGeom>
          <a:noFill/>
        </p:spPr>
        <p:txBody>
          <a:bodyPr wrap="square">
            <a:spAutoFit/>
          </a:bodyPr>
          <a:lstStyle/>
          <a:p>
            <a:pPr>
              <a:lnSpc>
                <a:spcPct val="107000"/>
              </a:lnSpc>
              <a:spcAft>
                <a:spcPts val="800"/>
              </a:spcAft>
            </a:pPr>
            <a:r>
              <a:rPr lang="en-IN" sz="1100" b="1" kern="100" dirty="0">
                <a:latin typeface="Calibri" panose="020F0502020204030204" pitchFamily="34" charset="0"/>
                <a:ea typeface="Calibri" panose="020F0502020204030204" pitchFamily="34" charset="0"/>
                <a:cs typeface="Times New Roman" panose="02020603050405020304" pitchFamily="18" charset="0"/>
              </a:rPr>
              <a:t>3</a:t>
            </a: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 Tools and Technologies Used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Programming</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Language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C</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Compiler</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mingw</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Testing Tools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3648625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1925" y="486960"/>
            <a:ext cx="655955" cy="579646"/>
          </a:xfrm>
          <a:prstGeom prst="rect">
            <a:avLst/>
          </a:prstGeom>
        </p:spPr>
        <p:txBody>
          <a:bodyPr vert="horz" wrap="square" lIns="0" tIns="12700" rIns="0" bIns="0" rtlCol="0">
            <a:spAutoFit/>
          </a:bodyPr>
          <a:lstStyle/>
          <a:p>
            <a:pPr marL="12700">
              <a:lnSpc>
                <a:spcPct val="100000"/>
              </a:lnSpc>
              <a:spcBef>
                <a:spcPts val="100"/>
              </a:spcBef>
            </a:pPr>
            <a:r>
              <a:rPr sz="1800" b="1" spc="-55" dirty="0" err="1">
                <a:solidFill>
                  <a:srgbClr val="7030A0"/>
                </a:solidFill>
                <a:latin typeface="Arial"/>
                <a:cs typeface="Arial"/>
              </a:rPr>
              <a:t>F.Test</a:t>
            </a:r>
            <a:endParaRPr lang="en-IN" sz="1800" b="1" spc="-55" dirty="0">
              <a:solidFill>
                <a:srgbClr val="7030A0"/>
              </a:solidFill>
              <a:latin typeface="Arial"/>
              <a:cs typeface="Arial"/>
            </a:endParaRPr>
          </a:p>
          <a:p>
            <a:pPr marL="12700">
              <a:lnSpc>
                <a:spcPct val="100000"/>
              </a:lnSpc>
              <a:spcBef>
                <a:spcPts val="100"/>
              </a:spcBef>
            </a:pPr>
            <a:endParaRPr lang="en-IN" sz="1800" dirty="0">
              <a:latin typeface="Arial"/>
              <a:cs typeface="Arial"/>
            </a:endParaRPr>
          </a:p>
        </p:txBody>
      </p:sp>
      <p:sp>
        <p:nvSpPr>
          <p:cNvPr id="6" name="TextBox 5">
            <a:extLst>
              <a:ext uri="{FF2B5EF4-FFF2-40B4-BE49-F238E27FC236}">
                <a16:creationId xmlns:a16="http://schemas.microsoft.com/office/drawing/2014/main" id="{B74BE374-43A8-54C0-C60A-96844D984D59}"/>
              </a:ext>
            </a:extLst>
          </p:cNvPr>
          <p:cNvSpPr txBox="1"/>
          <p:nvPr/>
        </p:nvSpPr>
        <p:spPr>
          <a:xfrm>
            <a:off x="0" y="819150"/>
            <a:ext cx="9144000" cy="3970318"/>
          </a:xfrm>
          <a:prstGeom prst="rect">
            <a:avLst/>
          </a:prstGeom>
          <a:noFill/>
        </p:spPr>
        <p:txBody>
          <a:bodyPr wrap="square">
            <a:spAutoFit/>
          </a:bodyPr>
          <a:lstStyle/>
          <a:p>
            <a:r>
              <a:rPr lang="en-US" b="1" dirty="0"/>
              <a:t>1. Functional Testing</a:t>
            </a:r>
          </a:p>
          <a:p>
            <a:r>
              <a:rPr lang="en-US" b="1" dirty="0"/>
              <a:t>Objective</a:t>
            </a:r>
            <a:r>
              <a:rPr lang="en-US" dirty="0"/>
              <a:t>: Validate that the system operates according to the defined requirements.</a:t>
            </a:r>
          </a:p>
          <a:p>
            <a:pPr>
              <a:buFont typeface="Arial" panose="020B0604020202020204" pitchFamily="34" charset="0"/>
              <a:buChar char="•"/>
            </a:pPr>
            <a:r>
              <a:rPr lang="en-US" b="1" dirty="0"/>
              <a:t>Test Cases</a:t>
            </a:r>
            <a:r>
              <a:rPr lang="en-US" dirty="0"/>
              <a:t>:</a:t>
            </a:r>
          </a:p>
          <a:p>
            <a:pPr marL="742950" lvl="1" indent="-285750">
              <a:buFont typeface="Arial" panose="020B0604020202020204" pitchFamily="34" charset="0"/>
              <a:buChar char="•"/>
            </a:pPr>
            <a:r>
              <a:rPr lang="en-US" b="1" dirty="0"/>
              <a:t>Student Registration</a:t>
            </a:r>
            <a:r>
              <a:rPr lang="en-US" dirty="0"/>
              <a:t>: Verify that students can register, log in, and manage their profiles.</a:t>
            </a:r>
          </a:p>
          <a:p>
            <a:pPr marL="742950" lvl="1" indent="-285750">
              <a:buFont typeface="Arial" panose="020B0604020202020204" pitchFamily="34" charset="0"/>
              <a:buChar char="•"/>
            </a:pPr>
            <a:r>
              <a:rPr lang="en-US" b="1" dirty="0"/>
              <a:t>Course Management</a:t>
            </a:r>
            <a:r>
              <a:rPr lang="en-US" dirty="0"/>
              <a:t>: Ensure courses can be added, updated, and deleted by administrators.</a:t>
            </a:r>
          </a:p>
          <a:p>
            <a:pPr marL="742950" lvl="1" indent="-285750">
              <a:buFont typeface="Arial" panose="020B0604020202020204" pitchFamily="34" charset="0"/>
              <a:buChar char="•"/>
            </a:pPr>
            <a:r>
              <a:rPr lang="en-US" b="1" dirty="0"/>
              <a:t>Registration Process</a:t>
            </a:r>
            <a:r>
              <a:rPr lang="en-US" dirty="0"/>
              <a:t>: Confirm students can enroll in courses, and seat availability updates correctly.</a:t>
            </a:r>
          </a:p>
          <a:p>
            <a:pPr marL="742950" lvl="1" indent="-285750">
              <a:buFont typeface="Arial" panose="020B0604020202020204" pitchFamily="34" charset="0"/>
              <a:buChar char="•"/>
            </a:pPr>
            <a:r>
              <a:rPr lang="en-US" b="1" dirty="0"/>
              <a:t>Schedule Conflict Detection</a:t>
            </a:r>
            <a:r>
              <a:rPr lang="en-US" dirty="0"/>
              <a:t>: Validate the system identifies and prevents overlapping schedules.</a:t>
            </a:r>
          </a:p>
          <a:p>
            <a:pPr>
              <a:buFont typeface="Arial" panose="020B0604020202020204" pitchFamily="34" charset="0"/>
              <a:buChar char="•"/>
            </a:pPr>
            <a:r>
              <a:rPr lang="en-US" b="1" dirty="0"/>
              <a:t>Tools Used</a:t>
            </a:r>
            <a:r>
              <a:rPr lang="en-US" dirty="0"/>
              <a:t>:</a:t>
            </a:r>
          </a:p>
          <a:p>
            <a:pPr marL="742950" lvl="1" indent="-285750">
              <a:buFont typeface="Arial" panose="020B0604020202020204" pitchFamily="34" charset="0"/>
              <a:buChar char="•"/>
            </a:pPr>
            <a:r>
              <a:rPr lang="en-US" dirty="0"/>
              <a:t>Test harness for automated function validation in C.</a:t>
            </a:r>
          </a:p>
          <a:p>
            <a:pPr marL="742950" lvl="1" indent="-285750">
              <a:buFont typeface="Arial" panose="020B0604020202020204" pitchFamily="34" charset="0"/>
              <a:buChar char="•"/>
            </a:pPr>
            <a:r>
              <a:rPr lang="en-US" dirty="0"/>
              <a:t>Manual testing for edge cases.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101ADF-6A20-5B6B-EAD2-3CC3DB28BF01}"/>
              </a:ext>
            </a:extLst>
          </p:cNvPr>
          <p:cNvSpPr txBox="1"/>
          <p:nvPr/>
        </p:nvSpPr>
        <p:spPr>
          <a:xfrm>
            <a:off x="152400" y="819150"/>
            <a:ext cx="9067800" cy="3416320"/>
          </a:xfrm>
          <a:prstGeom prst="rect">
            <a:avLst/>
          </a:prstGeom>
          <a:noFill/>
        </p:spPr>
        <p:txBody>
          <a:bodyPr wrap="square">
            <a:spAutoFit/>
          </a:bodyPr>
          <a:lstStyle/>
          <a:p>
            <a:r>
              <a:rPr lang="en-US" b="1" dirty="0"/>
              <a:t>2. Usability Testing</a:t>
            </a:r>
          </a:p>
          <a:p>
            <a:r>
              <a:rPr lang="en-US" b="1" dirty="0"/>
              <a:t>Objective</a:t>
            </a:r>
            <a:r>
              <a:rPr lang="en-US" dirty="0"/>
              <a:t>: Assess the system’s ease of use and user experience.</a:t>
            </a:r>
          </a:p>
          <a:p>
            <a:pPr>
              <a:buFont typeface="Arial" panose="020B0604020202020204" pitchFamily="34" charset="0"/>
              <a:buChar char="•"/>
            </a:pPr>
            <a:r>
              <a:rPr lang="en-US" b="1" dirty="0"/>
              <a:t>Approach</a:t>
            </a:r>
            <a:r>
              <a:rPr lang="en-US" dirty="0"/>
              <a:t>:</a:t>
            </a:r>
          </a:p>
          <a:p>
            <a:pPr marL="742950" lvl="1" indent="-285750">
              <a:buFont typeface="Arial" panose="020B0604020202020204" pitchFamily="34" charset="0"/>
              <a:buChar char="•"/>
            </a:pPr>
            <a:r>
              <a:rPr lang="en-US" dirty="0"/>
              <a:t>Conduct testing sessions with a diverse group of users, including students, faculty, and administrators.</a:t>
            </a:r>
          </a:p>
          <a:p>
            <a:pPr marL="742950" lvl="1" indent="-285750">
              <a:buFont typeface="Arial" panose="020B0604020202020204" pitchFamily="34" charset="0"/>
              <a:buChar char="•"/>
            </a:pPr>
            <a:r>
              <a:rPr lang="en-US" dirty="0"/>
              <a:t>Scenarios included registering for courses, managing schedules, and resolving errors.</a:t>
            </a:r>
          </a:p>
          <a:p>
            <a:pPr>
              <a:buFont typeface="Arial" panose="020B0604020202020204" pitchFamily="34" charset="0"/>
              <a:buChar char="•"/>
            </a:pPr>
            <a:r>
              <a:rPr lang="en-US" b="1" dirty="0"/>
              <a:t>Key Metrics</a:t>
            </a:r>
            <a:r>
              <a:rPr lang="en-US" dirty="0"/>
              <a:t>:</a:t>
            </a:r>
          </a:p>
          <a:p>
            <a:pPr marL="742950" lvl="1" indent="-285750">
              <a:buFont typeface="Arial" panose="020B0604020202020204" pitchFamily="34" charset="0"/>
              <a:buChar char="•"/>
            </a:pPr>
            <a:r>
              <a:rPr lang="en-US" b="1" dirty="0"/>
              <a:t>Time to Complete Tasks</a:t>
            </a:r>
            <a:r>
              <a:rPr lang="en-US" dirty="0"/>
              <a:t>: Measure the time required for typical tasks (e.g., registering for a course).</a:t>
            </a:r>
          </a:p>
          <a:p>
            <a:pPr marL="742950" lvl="1" indent="-285750">
              <a:buFont typeface="Arial" panose="020B0604020202020204" pitchFamily="34" charset="0"/>
              <a:buChar char="•"/>
            </a:pPr>
            <a:r>
              <a:rPr lang="en-US" b="1" dirty="0"/>
              <a:t>Error Rate</a:t>
            </a:r>
            <a:r>
              <a:rPr lang="en-US" dirty="0"/>
              <a:t>: Track user errors during the process.</a:t>
            </a:r>
          </a:p>
          <a:p>
            <a:pPr marL="457200" lvl="1"/>
            <a:endParaRPr lang="en-US" dirty="0"/>
          </a:p>
        </p:txBody>
      </p:sp>
    </p:spTree>
    <p:extLst>
      <p:ext uri="{BB962C8B-B14F-4D97-AF65-F5344CB8AC3E}">
        <p14:creationId xmlns:p14="http://schemas.microsoft.com/office/powerpoint/2010/main" val="198564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CC328D-7E2C-CE67-2E41-463C382A79F0}"/>
              </a:ext>
            </a:extLst>
          </p:cNvPr>
          <p:cNvSpPr txBox="1"/>
          <p:nvPr/>
        </p:nvSpPr>
        <p:spPr>
          <a:xfrm>
            <a:off x="1371600" y="361950"/>
            <a:ext cx="6629400" cy="4247317"/>
          </a:xfrm>
          <a:prstGeom prst="rect">
            <a:avLst/>
          </a:prstGeom>
          <a:noFill/>
        </p:spPr>
        <p:txBody>
          <a:bodyPr wrap="square">
            <a:spAutoFit/>
          </a:bodyPr>
          <a:lstStyle/>
          <a:p>
            <a:r>
              <a:rPr lang="en-US" b="1" dirty="0"/>
              <a:t>Results and Feedback Summary</a:t>
            </a:r>
          </a:p>
          <a:p>
            <a:r>
              <a:rPr lang="en-US" b="1" dirty="0"/>
              <a:t>Functional Testing</a:t>
            </a:r>
          </a:p>
          <a:p>
            <a:pPr>
              <a:buFont typeface="Arial" panose="020B0604020202020204" pitchFamily="34" charset="0"/>
              <a:buChar char="•"/>
            </a:pPr>
            <a:r>
              <a:rPr lang="en-US" b="1" dirty="0"/>
              <a:t>Outcome</a:t>
            </a:r>
            <a:r>
              <a:rPr lang="en-US" dirty="0"/>
              <a:t>:</a:t>
            </a:r>
          </a:p>
          <a:p>
            <a:pPr marL="742950" lvl="1" indent="-285750">
              <a:buFont typeface="Arial" panose="020B0604020202020204" pitchFamily="34" charset="0"/>
              <a:buChar char="•"/>
            </a:pPr>
            <a:r>
              <a:rPr lang="en-US" dirty="0"/>
              <a:t>95% of test cases passed successfully.</a:t>
            </a:r>
          </a:p>
          <a:p>
            <a:pPr marL="742950" lvl="1" indent="-285750">
              <a:buFont typeface="Arial" panose="020B0604020202020204" pitchFamily="34" charset="0"/>
              <a:buChar char="•"/>
            </a:pPr>
            <a:r>
              <a:rPr lang="en-US" dirty="0"/>
              <a:t>Minor bugs identified in waitlist notifications were resolved.</a:t>
            </a:r>
          </a:p>
          <a:p>
            <a:r>
              <a:rPr lang="en-US" b="1" dirty="0"/>
              <a:t>Usability Testing</a:t>
            </a:r>
          </a:p>
          <a:p>
            <a:pPr>
              <a:buFont typeface="Arial" panose="020B0604020202020204" pitchFamily="34" charset="0"/>
              <a:buChar char="•"/>
            </a:pPr>
            <a:r>
              <a:rPr lang="en-US" b="1" dirty="0"/>
              <a:t>Outcome</a:t>
            </a:r>
            <a:r>
              <a:rPr lang="en-US" dirty="0"/>
              <a:t>:</a:t>
            </a:r>
          </a:p>
          <a:p>
            <a:pPr marL="742950" lvl="1" indent="-285750">
              <a:buFont typeface="Arial" panose="020B0604020202020204" pitchFamily="34" charset="0"/>
              <a:buChar char="•"/>
            </a:pPr>
            <a:r>
              <a:rPr lang="en-US" b="1" dirty="0"/>
              <a:t>Task Completion Rate</a:t>
            </a:r>
            <a:r>
              <a:rPr lang="en-US" dirty="0"/>
              <a:t>: 90% of users completed tasks without external help.</a:t>
            </a:r>
          </a:p>
          <a:p>
            <a:pPr marL="742950" lvl="1" indent="-285750">
              <a:buFont typeface="Arial" panose="020B0604020202020204" pitchFamily="34" charset="0"/>
              <a:buChar char="•"/>
            </a:pPr>
            <a:r>
              <a:rPr lang="en-US" b="1" dirty="0"/>
              <a:t>Feedback</a:t>
            </a:r>
            <a:r>
              <a:rPr lang="en-US" dirty="0"/>
              <a:t>:</a:t>
            </a:r>
          </a:p>
          <a:p>
            <a:pPr marL="1143000" lvl="2" indent="-228600">
              <a:buFont typeface="Arial" panose="020B0604020202020204" pitchFamily="34" charset="0"/>
              <a:buChar char="•"/>
            </a:pPr>
            <a:r>
              <a:rPr lang="en-US" dirty="0"/>
              <a:t>Strengths: Clear course search functionality and simple CLI design.</a:t>
            </a:r>
          </a:p>
          <a:p>
            <a:pPr marL="1143000" lvl="2" indent="-228600">
              <a:buFont typeface="Arial" panose="020B0604020202020204" pitchFamily="34" charset="0"/>
              <a:buChar char="•"/>
            </a:pPr>
            <a:r>
              <a:rPr lang="en-US" dirty="0"/>
              <a:t>Areas to Improve: Adding visual hints for CLI navigation (e.g., menus and shortcuts).</a:t>
            </a:r>
          </a:p>
        </p:txBody>
      </p:sp>
    </p:spTree>
    <p:extLst>
      <p:ext uri="{BB962C8B-B14F-4D97-AF65-F5344CB8AC3E}">
        <p14:creationId xmlns:p14="http://schemas.microsoft.com/office/powerpoint/2010/main" val="1810547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469900">
              <a:lnSpc>
                <a:spcPct val="100000"/>
              </a:lnSpc>
              <a:spcBef>
                <a:spcPts val="120"/>
              </a:spcBef>
            </a:pPr>
            <a:r>
              <a:rPr sz="1600" b="1" spc="-10" dirty="0">
                <a:solidFill>
                  <a:srgbClr val="7030A0"/>
                </a:solidFill>
                <a:latin typeface="Arial"/>
                <a:cs typeface="Arial"/>
              </a:rPr>
              <a:t>G.Implement</a:t>
            </a:r>
            <a:endParaRPr sz="1600" dirty="0">
              <a:latin typeface="Arial"/>
              <a:cs typeface="Arial"/>
            </a:endParaRPr>
          </a:p>
        </p:txBody>
      </p:sp>
      <p:sp>
        <p:nvSpPr>
          <p:cNvPr id="3" name="object 3"/>
          <p:cNvSpPr txBox="1"/>
          <p:nvPr/>
        </p:nvSpPr>
        <p:spPr>
          <a:xfrm>
            <a:off x="522468" y="1187780"/>
            <a:ext cx="4869180" cy="972185"/>
          </a:xfrm>
          <a:prstGeom prst="rect">
            <a:avLst/>
          </a:prstGeom>
        </p:spPr>
        <p:txBody>
          <a:bodyPr vert="horz" wrap="square" lIns="0" tIns="43180" rIns="0" bIns="0" rtlCol="0">
            <a:spAutoFit/>
          </a:bodyPr>
          <a:lstStyle/>
          <a:p>
            <a:pPr marL="331470" indent="-331470">
              <a:lnSpc>
                <a:spcPct val="100000"/>
              </a:lnSpc>
              <a:spcBef>
                <a:spcPts val="340"/>
              </a:spcBef>
              <a:buChar char="●"/>
              <a:tabLst>
                <a:tab pos="331470" algn="l"/>
              </a:tabLst>
            </a:pPr>
            <a:r>
              <a:rPr lang="en-IN" sz="1350" dirty="0">
                <a:solidFill>
                  <a:srgbClr val="273138"/>
                </a:solidFill>
                <a:latin typeface="Arial MT"/>
                <a:cs typeface="Arial MT"/>
              </a:rPr>
              <a:t>Software</a:t>
            </a:r>
            <a:r>
              <a:rPr lang="en-IN" sz="1350" spc="95" dirty="0">
                <a:solidFill>
                  <a:srgbClr val="273138"/>
                </a:solidFill>
                <a:latin typeface="Arial MT"/>
                <a:cs typeface="Arial MT"/>
              </a:rPr>
              <a:t> </a:t>
            </a:r>
            <a:r>
              <a:rPr lang="en-IN" sz="1350" spc="-10" dirty="0">
                <a:solidFill>
                  <a:srgbClr val="273138"/>
                </a:solidFill>
                <a:latin typeface="Arial MT"/>
                <a:cs typeface="Arial MT"/>
              </a:rPr>
              <a:t>Requirement</a:t>
            </a:r>
            <a:endParaRPr sz="1350" dirty="0">
              <a:latin typeface="Arial MT"/>
              <a:cs typeface="Arial MT"/>
            </a:endParaRPr>
          </a:p>
          <a:p>
            <a:pPr marL="331470" indent="-331470">
              <a:lnSpc>
                <a:spcPct val="100000"/>
              </a:lnSpc>
              <a:spcBef>
                <a:spcPts val="245"/>
              </a:spcBef>
              <a:buChar char="●"/>
              <a:tabLst>
                <a:tab pos="331470" algn="l"/>
              </a:tabLst>
            </a:pPr>
            <a:r>
              <a:rPr sz="1350" dirty="0">
                <a:solidFill>
                  <a:srgbClr val="273138"/>
                </a:solidFill>
                <a:latin typeface="Arial MT"/>
                <a:cs typeface="Arial MT"/>
              </a:rPr>
              <a:t>Hardware</a:t>
            </a:r>
            <a:r>
              <a:rPr sz="1350" spc="114" dirty="0">
                <a:solidFill>
                  <a:srgbClr val="273138"/>
                </a:solidFill>
                <a:latin typeface="Arial MT"/>
                <a:cs typeface="Arial MT"/>
              </a:rPr>
              <a:t> </a:t>
            </a:r>
            <a:r>
              <a:rPr sz="1350" spc="-10" dirty="0">
                <a:solidFill>
                  <a:srgbClr val="273138"/>
                </a:solidFill>
                <a:latin typeface="Arial MT"/>
                <a:cs typeface="Arial MT"/>
              </a:rPr>
              <a:t>Requirement</a:t>
            </a:r>
            <a:endParaRPr sz="1350" dirty="0">
              <a:latin typeface="Arial MT"/>
              <a:cs typeface="Arial MT"/>
            </a:endParaRPr>
          </a:p>
          <a:p>
            <a:pPr marL="331470" indent="-331470">
              <a:lnSpc>
                <a:spcPct val="100000"/>
              </a:lnSpc>
              <a:spcBef>
                <a:spcPts val="244"/>
              </a:spcBef>
              <a:buChar char="●"/>
              <a:tabLst>
                <a:tab pos="331470" algn="l"/>
              </a:tabLst>
            </a:pPr>
            <a:r>
              <a:rPr sz="1350" dirty="0">
                <a:solidFill>
                  <a:srgbClr val="273138"/>
                </a:solidFill>
                <a:latin typeface="Arial MT"/>
                <a:cs typeface="Arial MT"/>
              </a:rPr>
              <a:t>Programming</a:t>
            </a:r>
            <a:r>
              <a:rPr sz="1350" spc="15" dirty="0">
                <a:solidFill>
                  <a:srgbClr val="273138"/>
                </a:solidFill>
                <a:latin typeface="Arial MT"/>
                <a:cs typeface="Arial MT"/>
              </a:rPr>
              <a:t> </a:t>
            </a:r>
            <a:r>
              <a:rPr sz="1350" dirty="0">
                <a:solidFill>
                  <a:srgbClr val="273138"/>
                </a:solidFill>
                <a:latin typeface="Arial MT"/>
                <a:cs typeface="Arial MT"/>
              </a:rPr>
              <a:t>Approach</a:t>
            </a:r>
            <a:r>
              <a:rPr sz="1350" spc="15" dirty="0">
                <a:solidFill>
                  <a:srgbClr val="273138"/>
                </a:solidFill>
                <a:latin typeface="Arial MT"/>
                <a:cs typeface="Arial MT"/>
              </a:rPr>
              <a:t> </a:t>
            </a:r>
            <a:r>
              <a:rPr sz="1350" dirty="0">
                <a:solidFill>
                  <a:srgbClr val="273138"/>
                </a:solidFill>
                <a:latin typeface="Arial MT"/>
                <a:cs typeface="Arial MT"/>
              </a:rPr>
              <a:t>Used</a:t>
            </a:r>
            <a:r>
              <a:rPr sz="1350" spc="15" dirty="0">
                <a:solidFill>
                  <a:srgbClr val="273138"/>
                </a:solidFill>
                <a:latin typeface="Arial MT"/>
                <a:cs typeface="Arial MT"/>
              </a:rPr>
              <a:t> </a:t>
            </a:r>
            <a:r>
              <a:rPr sz="1350" spc="-30" dirty="0">
                <a:solidFill>
                  <a:srgbClr val="273138"/>
                </a:solidFill>
                <a:latin typeface="Arial MT"/>
                <a:cs typeface="Arial MT"/>
              </a:rPr>
              <a:t>(ex.array,</a:t>
            </a:r>
            <a:r>
              <a:rPr sz="1350" spc="15" dirty="0">
                <a:solidFill>
                  <a:srgbClr val="273138"/>
                </a:solidFill>
                <a:latin typeface="Arial MT"/>
                <a:cs typeface="Arial MT"/>
              </a:rPr>
              <a:t> </a:t>
            </a:r>
            <a:r>
              <a:rPr sz="1350" dirty="0">
                <a:solidFill>
                  <a:srgbClr val="273138"/>
                </a:solidFill>
                <a:latin typeface="Arial MT"/>
                <a:cs typeface="Arial MT"/>
              </a:rPr>
              <a:t>union,file</a:t>
            </a:r>
            <a:r>
              <a:rPr sz="1350" spc="15" dirty="0">
                <a:solidFill>
                  <a:srgbClr val="273138"/>
                </a:solidFill>
                <a:latin typeface="Arial MT"/>
                <a:cs typeface="Arial MT"/>
              </a:rPr>
              <a:t> </a:t>
            </a:r>
            <a:r>
              <a:rPr sz="1350" spc="-10" dirty="0">
                <a:solidFill>
                  <a:srgbClr val="273138"/>
                </a:solidFill>
                <a:latin typeface="Arial MT"/>
                <a:cs typeface="Arial MT"/>
              </a:rPr>
              <a:t>handling)</a:t>
            </a:r>
            <a:endParaRPr sz="1350" dirty="0">
              <a:latin typeface="Arial MT"/>
              <a:cs typeface="Arial MT"/>
            </a:endParaRPr>
          </a:p>
          <a:p>
            <a:pPr>
              <a:lnSpc>
                <a:spcPct val="100000"/>
              </a:lnSpc>
              <a:spcBef>
                <a:spcPts val="240"/>
              </a:spcBef>
            </a:pPr>
            <a:r>
              <a:rPr sz="1350" spc="-590" dirty="0">
                <a:solidFill>
                  <a:srgbClr val="273138"/>
                </a:solidFill>
                <a:latin typeface="Arial MT"/>
                <a:cs typeface="Arial MT"/>
              </a:rPr>
              <a:t>●</a:t>
            </a:r>
            <a:endParaRPr sz="1350" dirty="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dirty="0"/>
              <a:t>H.</a:t>
            </a:r>
            <a:r>
              <a:rPr spc="-5" dirty="0"/>
              <a:t> </a:t>
            </a:r>
            <a:r>
              <a:rPr spc="-10" dirty="0"/>
              <a:t>Links</a:t>
            </a:r>
          </a:p>
        </p:txBody>
      </p:sp>
      <p:sp>
        <p:nvSpPr>
          <p:cNvPr id="3" name="object 3"/>
          <p:cNvSpPr txBox="1"/>
          <p:nvPr/>
        </p:nvSpPr>
        <p:spPr>
          <a:xfrm>
            <a:off x="384725" y="1175208"/>
            <a:ext cx="6158865" cy="972185"/>
          </a:xfrm>
          <a:prstGeom prst="rect">
            <a:avLst/>
          </a:prstGeom>
        </p:spPr>
        <p:txBody>
          <a:bodyPr vert="horz" wrap="square" lIns="0" tIns="53340" rIns="0" bIns="0" rtlCol="0">
            <a:spAutoFit/>
          </a:bodyPr>
          <a:lstStyle/>
          <a:p>
            <a:pPr marL="201930" indent="-193675">
              <a:lnSpc>
                <a:spcPct val="100000"/>
              </a:lnSpc>
              <a:spcBef>
                <a:spcPts val="420"/>
              </a:spcBef>
              <a:buSzPct val="94444"/>
              <a:buAutoNum type="arabicPeriod"/>
              <a:tabLst>
                <a:tab pos="201930" algn="l"/>
              </a:tabLst>
            </a:pPr>
            <a:r>
              <a:rPr sz="1800" dirty="0">
                <a:solidFill>
                  <a:srgbClr val="595959"/>
                </a:solidFill>
                <a:latin typeface="Arial MT"/>
                <a:cs typeface="Arial MT"/>
              </a:rPr>
              <a:t>Upload</a:t>
            </a:r>
            <a:r>
              <a:rPr sz="1800" spc="-40" dirty="0">
                <a:solidFill>
                  <a:srgbClr val="595959"/>
                </a:solidFill>
                <a:latin typeface="Arial MT"/>
                <a:cs typeface="Arial MT"/>
              </a:rPr>
              <a:t> </a:t>
            </a:r>
            <a:r>
              <a:rPr sz="1800" dirty="0">
                <a:solidFill>
                  <a:srgbClr val="595959"/>
                </a:solidFill>
                <a:latin typeface="Arial MT"/>
                <a:cs typeface="Arial MT"/>
              </a:rPr>
              <a:t>Video</a:t>
            </a:r>
            <a:r>
              <a:rPr sz="1800" spc="-30" dirty="0">
                <a:solidFill>
                  <a:srgbClr val="595959"/>
                </a:solidFill>
                <a:latin typeface="Arial MT"/>
                <a:cs typeface="Arial MT"/>
              </a:rPr>
              <a:t> </a:t>
            </a:r>
            <a:r>
              <a:rPr sz="1800" dirty="0">
                <a:solidFill>
                  <a:srgbClr val="595959"/>
                </a:solidFill>
                <a:latin typeface="Arial MT"/>
                <a:cs typeface="Arial MT"/>
              </a:rPr>
              <a:t>Link</a:t>
            </a:r>
            <a:r>
              <a:rPr sz="1800" spc="-30" dirty="0">
                <a:solidFill>
                  <a:srgbClr val="595959"/>
                </a:solidFill>
                <a:latin typeface="Arial MT"/>
                <a:cs typeface="Arial MT"/>
              </a:rPr>
              <a:t> </a:t>
            </a:r>
            <a:r>
              <a:rPr sz="1800" spc="-20" dirty="0">
                <a:solidFill>
                  <a:srgbClr val="595959"/>
                </a:solidFill>
                <a:latin typeface="Arial MT"/>
                <a:cs typeface="Arial MT"/>
              </a:rPr>
              <a:t>Here</a:t>
            </a:r>
            <a:endParaRPr sz="1800" dirty="0">
              <a:latin typeface="Arial MT"/>
              <a:cs typeface="Arial MT"/>
            </a:endParaRPr>
          </a:p>
          <a:p>
            <a:pPr marL="201930" indent="-193675">
              <a:lnSpc>
                <a:spcPct val="100000"/>
              </a:lnSpc>
              <a:spcBef>
                <a:spcPts val="325"/>
              </a:spcBef>
              <a:buSzPct val="94444"/>
              <a:buAutoNum type="arabicPeriod"/>
              <a:tabLst>
                <a:tab pos="201930" algn="l"/>
              </a:tabLst>
            </a:pPr>
            <a:r>
              <a:rPr sz="1800" dirty="0">
                <a:solidFill>
                  <a:srgbClr val="595959"/>
                </a:solidFill>
                <a:latin typeface="Arial MT"/>
                <a:cs typeface="Arial MT"/>
              </a:rPr>
              <a:t>Upload</a:t>
            </a:r>
            <a:r>
              <a:rPr sz="1800" spc="-20" dirty="0">
                <a:solidFill>
                  <a:srgbClr val="595959"/>
                </a:solidFill>
                <a:latin typeface="Arial MT"/>
                <a:cs typeface="Arial MT"/>
              </a:rPr>
              <a:t> </a:t>
            </a:r>
            <a:r>
              <a:rPr sz="1800" dirty="0">
                <a:solidFill>
                  <a:srgbClr val="595959"/>
                </a:solidFill>
                <a:latin typeface="Arial MT"/>
                <a:cs typeface="Arial MT"/>
              </a:rPr>
              <a:t>Blog</a:t>
            </a:r>
            <a:r>
              <a:rPr sz="1800" spc="-20" dirty="0">
                <a:solidFill>
                  <a:srgbClr val="595959"/>
                </a:solidFill>
                <a:latin typeface="Arial MT"/>
                <a:cs typeface="Arial MT"/>
              </a:rPr>
              <a:t> </a:t>
            </a:r>
            <a:r>
              <a:rPr sz="1800" dirty="0">
                <a:solidFill>
                  <a:srgbClr val="595959"/>
                </a:solidFill>
                <a:latin typeface="Arial MT"/>
                <a:cs typeface="Arial MT"/>
              </a:rPr>
              <a:t>Link</a:t>
            </a:r>
            <a:r>
              <a:rPr sz="1800" spc="-15" dirty="0">
                <a:solidFill>
                  <a:srgbClr val="595959"/>
                </a:solidFill>
                <a:latin typeface="Arial MT"/>
                <a:cs typeface="Arial MT"/>
              </a:rPr>
              <a:t> </a:t>
            </a:r>
            <a:r>
              <a:rPr sz="1800" spc="-20" dirty="0">
                <a:solidFill>
                  <a:srgbClr val="595959"/>
                </a:solidFill>
                <a:latin typeface="Arial MT"/>
                <a:cs typeface="Arial MT"/>
              </a:rPr>
              <a:t>here</a:t>
            </a:r>
            <a:endParaRPr sz="1800" dirty="0">
              <a:latin typeface="Arial MT"/>
              <a:cs typeface="Arial MT"/>
            </a:endParaRPr>
          </a:p>
          <a:p>
            <a:pPr marL="265430" indent="-252729">
              <a:lnSpc>
                <a:spcPct val="100000"/>
              </a:lnSpc>
              <a:spcBef>
                <a:spcPts val="325"/>
              </a:spcBef>
              <a:buSzPct val="94444"/>
              <a:buAutoNum type="arabicPeriod"/>
              <a:tabLst>
                <a:tab pos="265430" algn="l"/>
              </a:tabLst>
            </a:pPr>
            <a:r>
              <a:rPr sz="1800" dirty="0">
                <a:solidFill>
                  <a:srgbClr val="595959"/>
                </a:solidFill>
                <a:latin typeface="Arial MT"/>
                <a:cs typeface="Arial MT"/>
              </a:rPr>
              <a:t>Upload</a:t>
            </a:r>
            <a:r>
              <a:rPr sz="1800" spc="-30" dirty="0">
                <a:solidFill>
                  <a:srgbClr val="595959"/>
                </a:solidFill>
                <a:latin typeface="Arial MT"/>
                <a:cs typeface="Arial MT"/>
              </a:rPr>
              <a:t> </a:t>
            </a:r>
            <a:r>
              <a:rPr sz="1800" dirty="0">
                <a:solidFill>
                  <a:srgbClr val="595959"/>
                </a:solidFill>
                <a:latin typeface="Arial MT"/>
                <a:cs typeface="Arial MT"/>
              </a:rPr>
              <a:t>Project</a:t>
            </a:r>
            <a:r>
              <a:rPr sz="1800" spc="-20" dirty="0">
                <a:solidFill>
                  <a:srgbClr val="595959"/>
                </a:solidFill>
                <a:latin typeface="Arial MT"/>
                <a:cs typeface="Arial MT"/>
              </a:rPr>
              <a:t> </a:t>
            </a:r>
            <a:r>
              <a:rPr sz="1800" dirty="0">
                <a:solidFill>
                  <a:srgbClr val="595959"/>
                </a:solidFill>
                <a:latin typeface="Arial MT"/>
                <a:cs typeface="Arial MT"/>
              </a:rPr>
              <a:t>Link</a:t>
            </a:r>
            <a:r>
              <a:rPr sz="1800" spc="-15" dirty="0">
                <a:solidFill>
                  <a:srgbClr val="595959"/>
                </a:solidFill>
                <a:latin typeface="Arial MT"/>
                <a:cs typeface="Arial MT"/>
              </a:rPr>
              <a:t> </a:t>
            </a:r>
            <a:r>
              <a:rPr sz="1800" dirty="0">
                <a:solidFill>
                  <a:srgbClr val="595959"/>
                </a:solidFill>
                <a:latin typeface="Arial MT"/>
                <a:cs typeface="Arial MT"/>
              </a:rPr>
              <a:t>here</a:t>
            </a:r>
            <a:r>
              <a:rPr sz="1800" spc="-20" dirty="0">
                <a:solidFill>
                  <a:srgbClr val="595959"/>
                </a:solidFill>
                <a:latin typeface="Arial MT"/>
                <a:cs typeface="Arial MT"/>
              </a:rPr>
              <a:t> </a:t>
            </a:r>
            <a:r>
              <a:rPr sz="1800" dirty="0">
                <a:solidFill>
                  <a:srgbClr val="595959"/>
                </a:solidFill>
                <a:latin typeface="Arial MT"/>
                <a:cs typeface="Arial MT"/>
              </a:rPr>
              <a:t>(Classroom</a:t>
            </a:r>
            <a:r>
              <a:rPr sz="1800" spc="-20" dirty="0">
                <a:solidFill>
                  <a:srgbClr val="595959"/>
                </a:solidFill>
                <a:latin typeface="Arial MT"/>
                <a:cs typeface="Arial MT"/>
              </a:rPr>
              <a:t> </a:t>
            </a:r>
            <a:r>
              <a:rPr sz="1800" dirty="0">
                <a:solidFill>
                  <a:srgbClr val="595959"/>
                </a:solidFill>
                <a:latin typeface="Arial MT"/>
                <a:cs typeface="Arial MT"/>
              </a:rPr>
              <a:t>Link</a:t>
            </a:r>
            <a:r>
              <a:rPr sz="1800" spc="-15" dirty="0">
                <a:solidFill>
                  <a:srgbClr val="595959"/>
                </a:solidFill>
                <a:latin typeface="Arial MT"/>
                <a:cs typeface="Arial MT"/>
              </a:rPr>
              <a:t> </a:t>
            </a:r>
            <a:r>
              <a:rPr sz="1800" dirty="0">
                <a:solidFill>
                  <a:srgbClr val="595959"/>
                </a:solidFill>
                <a:latin typeface="Arial MT"/>
                <a:cs typeface="Arial MT"/>
              </a:rPr>
              <a:t>and</a:t>
            </a:r>
            <a:r>
              <a:rPr sz="1800" spc="-20" dirty="0">
                <a:solidFill>
                  <a:srgbClr val="595959"/>
                </a:solidFill>
                <a:latin typeface="Arial MT"/>
                <a:cs typeface="Arial MT"/>
              </a:rPr>
              <a:t> </a:t>
            </a:r>
            <a:r>
              <a:rPr sz="1800" dirty="0">
                <a:solidFill>
                  <a:srgbClr val="595959"/>
                </a:solidFill>
                <a:latin typeface="Arial MT"/>
                <a:cs typeface="Arial MT"/>
              </a:rPr>
              <a:t>Github</a:t>
            </a:r>
            <a:r>
              <a:rPr sz="1800" spc="-15" dirty="0">
                <a:solidFill>
                  <a:srgbClr val="595959"/>
                </a:solidFill>
                <a:latin typeface="Arial MT"/>
                <a:cs typeface="Arial MT"/>
              </a:rPr>
              <a:t> </a:t>
            </a:r>
            <a:r>
              <a:rPr sz="1800" spc="-10" dirty="0">
                <a:solidFill>
                  <a:srgbClr val="595959"/>
                </a:solidFill>
                <a:latin typeface="Arial MT"/>
                <a:cs typeface="Arial MT"/>
              </a:rPr>
              <a:t>link)</a:t>
            </a:r>
            <a:endParaRPr sz="1800" dirty="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725" y="490069"/>
            <a:ext cx="8759275" cy="4247317"/>
          </a:xfrm>
          <a:prstGeom prst="rect">
            <a:avLst/>
          </a:prstGeom>
        </p:spPr>
        <p:txBody>
          <a:bodyPr vert="horz" wrap="square" lIns="0" tIns="15240" rIns="0" bIns="0" rtlCol="0">
            <a:spAutoFit/>
          </a:bodyPr>
          <a:lstStyle/>
          <a:p>
            <a:pPr marL="62865">
              <a:lnSpc>
                <a:spcPct val="100000"/>
              </a:lnSpc>
              <a:spcBef>
                <a:spcPts val="120"/>
              </a:spcBef>
              <a:tabLst>
                <a:tab pos="469265" algn="l"/>
              </a:tabLst>
            </a:pPr>
            <a:r>
              <a:rPr spc="-25" dirty="0"/>
              <a:t>I.</a:t>
            </a:r>
            <a:r>
              <a:rPr lang="en-IN" dirty="0"/>
              <a:t>	</a:t>
            </a:r>
            <a:r>
              <a:rPr lang="en-IN" spc="-10" dirty="0"/>
              <a:t>REFERENCE</a:t>
            </a:r>
            <a:br>
              <a:rPr lang="en-IN" spc="-10" dirty="0"/>
            </a:br>
            <a:r>
              <a:rPr lang="en-IN" spc="-10" dirty="0"/>
              <a:t>BOOK:</a:t>
            </a:r>
            <a:br>
              <a:rPr lang="en-IN" spc="-10" dirty="0"/>
            </a:br>
            <a:r>
              <a:rPr lang="en-IN" spc="-10" dirty="0"/>
              <a:t>The complete reference by Herbert </a:t>
            </a:r>
            <a:r>
              <a:rPr lang="en-IN" spc="-10" dirty="0" err="1"/>
              <a:t>Schildt</a:t>
            </a:r>
            <a:r>
              <a:rPr lang="en-IN" spc="-10" dirty="0"/>
              <a:t>.</a:t>
            </a:r>
            <a:br>
              <a:rPr lang="en-IN" spc="-10" dirty="0"/>
            </a:br>
            <a:br>
              <a:rPr lang="en-IN" spc="-10" dirty="0"/>
            </a:br>
            <a:br>
              <a:rPr lang="en-IN" spc="-10" dirty="0"/>
            </a:br>
            <a:r>
              <a:rPr lang="en-IN" spc="-10" dirty="0"/>
              <a:t>ONLINE REFERENCES :</a:t>
            </a:r>
            <a:br>
              <a:rPr lang="en-IN" spc="-10" dirty="0"/>
            </a:br>
            <a:r>
              <a:rPr lang="en-IN" spc="-10" dirty="0"/>
              <a:t>Google and Videos.</a:t>
            </a:r>
            <a:br>
              <a:rPr lang="en-IN" spc="-10" dirty="0"/>
            </a:br>
            <a:br>
              <a:rPr lang="en-IN" spc="-10" dirty="0"/>
            </a:br>
            <a:br>
              <a:rPr lang="en-IN" spc="-10" dirty="0"/>
            </a:br>
            <a:br>
              <a:rPr lang="en-IN" spc="-10" dirty="0"/>
            </a:br>
            <a:endParaRPr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4516" y="-8281"/>
            <a:ext cx="4813935" cy="739140"/>
          </a:xfrm>
          <a:prstGeom prst="rect">
            <a:avLst/>
          </a:prstGeom>
        </p:spPr>
        <p:txBody>
          <a:bodyPr vert="horz" wrap="square" lIns="0" tIns="16510" rIns="0" bIns="0" rtlCol="0">
            <a:spAutoFit/>
          </a:bodyPr>
          <a:lstStyle/>
          <a:p>
            <a:pPr marL="12700">
              <a:lnSpc>
                <a:spcPct val="100000"/>
              </a:lnSpc>
              <a:spcBef>
                <a:spcPts val="130"/>
              </a:spcBef>
            </a:pPr>
            <a:r>
              <a:rPr sz="4650" dirty="0"/>
              <a:t>Group</a:t>
            </a:r>
            <a:r>
              <a:rPr sz="4650" spc="-20" dirty="0"/>
              <a:t> </a:t>
            </a:r>
            <a:r>
              <a:rPr sz="4650" spc="-10" dirty="0"/>
              <a:t>Information</a:t>
            </a:r>
            <a:endParaRPr sz="4650" dirty="0"/>
          </a:p>
        </p:txBody>
      </p:sp>
      <p:graphicFrame>
        <p:nvGraphicFramePr>
          <p:cNvPr id="3" name="object 3"/>
          <p:cNvGraphicFramePr>
            <a:graphicFrameLocks noGrp="1"/>
          </p:cNvGraphicFramePr>
          <p:nvPr>
            <p:extLst>
              <p:ext uri="{D42A27DB-BD31-4B8C-83A1-F6EECF244321}">
                <p14:modId xmlns:p14="http://schemas.microsoft.com/office/powerpoint/2010/main" val="276300477"/>
              </p:ext>
            </p:extLst>
          </p:nvPr>
        </p:nvGraphicFramePr>
        <p:xfrm>
          <a:off x="947737" y="1614487"/>
          <a:ext cx="6975475" cy="1978025"/>
        </p:xfrm>
        <a:graphic>
          <a:graphicData uri="http://schemas.openxmlformats.org/drawingml/2006/table">
            <a:tbl>
              <a:tblPr firstRow="1" bandRow="1">
                <a:tableStyleId>{2D5ABB26-0587-4C30-8999-92F81FD0307C}</a:tableStyleId>
              </a:tblPr>
              <a:tblGrid>
                <a:gridCol w="2149475">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95605">
                <a:tc>
                  <a:txBody>
                    <a:bodyPr/>
                    <a:lstStyle/>
                    <a:p>
                      <a:pPr marL="85725">
                        <a:lnSpc>
                          <a:spcPct val="100000"/>
                        </a:lnSpc>
                        <a:spcBef>
                          <a:spcPts val="620"/>
                        </a:spcBef>
                      </a:pPr>
                      <a:r>
                        <a:rPr sz="1400" spc="-10" dirty="0">
                          <a:latin typeface="Arial MT"/>
                          <a:cs typeface="Arial MT"/>
                        </a:rPr>
                        <a:t>Sr.No</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dirty="0">
                          <a:latin typeface="Arial MT"/>
                          <a:cs typeface="Arial MT"/>
                        </a:rPr>
                        <a:t>Prn</a:t>
                      </a:r>
                      <a:r>
                        <a:rPr sz="1400" spc="-25" dirty="0">
                          <a:latin typeface="Arial MT"/>
                          <a:cs typeface="Arial MT"/>
                        </a:rPr>
                        <a:t> No</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20"/>
                        </a:spcBef>
                      </a:pPr>
                      <a:r>
                        <a:rPr sz="1400" dirty="0">
                          <a:latin typeface="Arial MT"/>
                          <a:cs typeface="Arial MT"/>
                        </a:rPr>
                        <a:t>Name</a:t>
                      </a:r>
                      <a:r>
                        <a:rPr sz="1400" spc="-15" dirty="0">
                          <a:latin typeface="Arial MT"/>
                          <a:cs typeface="Arial MT"/>
                        </a:rPr>
                        <a:t> </a:t>
                      </a:r>
                      <a:r>
                        <a:rPr sz="1400" dirty="0">
                          <a:latin typeface="Arial MT"/>
                          <a:cs typeface="Arial MT"/>
                        </a:rPr>
                        <a:t>of</a:t>
                      </a:r>
                      <a:r>
                        <a:rPr sz="1400" spc="-15" dirty="0">
                          <a:latin typeface="Arial MT"/>
                          <a:cs typeface="Arial MT"/>
                        </a:rPr>
                        <a:t> </a:t>
                      </a:r>
                      <a:r>
                        <a:rPr sz="1400" spc="-10" dirty="0">
                          <a:latin typeface="Arial MT"/>
                          <a:cs typeface="Arial MT"/>
                        </a:rPr>
                        <a:t>students</a:t>
                      </a:r>
                      <a:endParaRPr sz="1400">
                        <a:latin typeface="Arial MT"/>
                        <a:cs typeface="Arial MT"/>
                      </a:endParaRPr>
                    </a:p>
                  </a:txBody>
                  <a:tcPr marL="0" marR="0" marT="7874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395605">
                <a:tc>
                  <a:txBody>
                    <a:bodyPr/>
                    <a:lstStyle/>
                    <a:p>
                      <a:pPr>
                        <a:lnSpc>
                          <a:spcPct val="100000"/>
                        </a:lnSpc>
                      </a:pPr>
                      <a:r>
                        <a:rPr lang="en-IN" sz="1800" dirty="0">
                          <a:latin typeface="Times New Roman"/>
                          <a:cs typeface="Times New Roman"/>
                        </a:rPr>
                        <a:t>        1.</a:t>
                      </a: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IN" sz="1800" dirty="0">
                          <a:latin typeface="Times New Roman"/>
                          <a:cs typeface="Times New Roman"/>
                        </a:rPr>
                        <a:t>B24IT1010</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IN" sz="1800" dirty="0">
                          <a:latin typeface="Times New Roman"/>
                          <a:cs typeface="Times New Roman"/>
                        </a:rPr>
                        <a:t>MIHIR ADSUL.</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395605">
                <a:tc>
                  <a:txBody>
                    <a:bodyPr/>
                    <a:lstStyle/>
                    <a:p>
                      <a:pPr>
                        <a:lnSpc>
                          <a:spcPct val="100000"/>
                        </a:lnSpc>
                      </a:pPr>
                      <a:r>
                        <a:rPr lang="en-IN" sz="1800" dirty="0">
                          <a:latin typeface="Times New Roman"/>
                          <a:cs typeface="Times New Roman"/>
                        </a:rPr>
                        <a:t>        2.</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IN" sz="1800" dirty="0">
                          <a:latin typeface="Times New Roman"/>
                          <a:cs typeface="Times New Roman"/>
                        </a:rPr>
                        <a:t>B24IT1021</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IN" sz="1800" dirty="0">
                          <a:latin typeface="Times New Roman"/>
                          <a:cs typeface="Times New Roman"/>
                        </a:rPr>
                        <a:t>ONKAR NIMBALKAR.</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395605">
                <a:tc>
                  <a:txBody>
                    <a:bodyPr/>
                    <a:lstStyle/>
                    <a:p>
                      <a:pPr>
                        <a:lnSpc>
                          <a:spcPct val="100000"/>
                        </a:lnSpc>
                      </a:pPr>
                      <a:r>
                        <a:rPr lang="en-IN" sz="1800" dirty="0">
                          <a:latin typeface="Times New Roman"/>
                          <a:cs typeface="Times New Roman"/>
                        </a:rPr>
                        <a:t>        3.</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IN" sz="1800" dirty="0">
                          <a:latin typeface="Times New Roman"/>
                          <a:cs typeface="Times New Roman"/>
                        </a:rPr>
                        <a:t>B24IT1047</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IN" sz="1800" dirty="0">
                          <a:latin typeface="Times New Roman"/>
                          <a:cs typeface="Times New Roman"/>
                        </a:rPr>
                        <a:t>SUNDARAM DESAI.</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395605">
                <a:tc>
                  <a:txBody>
                    <a:bodyPr/>
                    <a:lstStyle/>
                    <a:p>
                      <a:pPr>
                        <a:lnSpc>
                          <a:spcPct val="100000"/>
                        </a:lnSpc>
                      </a:pPr>
                      <a:r>
                        <a:rPr lang="en-IN" sz="1800" dirty="0">
                          <a:latin typeface="Times New Roman"/>
                          <a:cs typeface="Times New Roman"/>
                        </a:rPr>
                        <a:t>        4.</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IN" sz="1800" dirty="0">
                          <a:latin typeface="Times New Roman"/>
                          <a:cs typeface="Times New Roman"/>
                        </a:rPr>
                        <a:t>B24IT1123</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nSpc>
                          <a:spcPct val="100000"/>
                        </a:lnSpc>
                      </a:pPr>
                      <a:r>
                        <a:rPr lang="en-IN" sz="1800" dirty="0">
                          <a:latin typeface="Times New Roman"/>
                          <a:cs typeface="Times New Roman"/>
                        </a:rPr>
                        <a:t>OMKAR SHINDE.</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7810">
              <a:lnSpc>
                <a:spcPct val="100000"/>
              </a:lnSpc>
              <a:spcBef>
                <a:spcPts val="100"/>
              </a:spcBef>
            </a:pPr>
            <a:r>
              <a:rPr sz="3000" b="1" spc="-10" dirty="0">
                <a:solidFill>
                  <a:srgbClr val="C00000"/>
                </a:solidFill>
                <a:latin typeface="Calibri"/>
                <a:cs typeface="Calibri"/>
              </a:rPr>
              <a:t>Outline:</a:t>
            </a:r>
            <a:endParaRPr sz="3000">
              <a:latin typeface="Calibri"/>
              <a:cs typeface="Calibri"/>
            </a:endParaRPr>
          </a:p>
        </p:txBody>
      </p:sp>
      <p:sp>
        <p:nvSpPr>
          <p:cNvPr id="3" name="object 3"/>
          <p:cNvSpPr txBox="1"/>
          <p:nvPr/>
        </p:nvSpPr>
        <p:spPr>
          <a:xfrm>
            <a:off x="246150" y="1279842"/>
            <a:ext cx="1826260" cy="3162300"/>
          </a:xfrm>
          <a:prstGeom prst="rect">
            <a:avLst/>
          </a:prstGeom>
        </p:spPr>
        <p:txBody>
          <a:bodyPr vert="horz" wrap="square" lIns="0" tIns="86995" rIns="0" bIns="0" rtlCol="0">
            <a:spAutoFit/>
          </a:bodyPr>
          <a:lstStyle/>
          <a:p>
            <a:pPr marL="481965" indent="-456565">
              <a:lnSpc>
                <a:spcPct val="100000"/>
              </a:lnSpc>
              <a:spcBef>
                <a:spcPts val="685"/>
              </a:spcBef>
              <a:buAutoNum type="alphaUcPeriod"/>
              <a:tabLst>
                <a:tab pos="481965" algn="l"/>
              </a:tabLst>
            </a:pPr>
            <a:r>
              <a:rPr sz="1800" b="1" spc="-10" dirty="0">
                <a:solidFill>
                  <a:srgbClr val="7030A0"/>
                </a:solidFill>
                <a:latin typeface="Arial"/>
                <a:cs typeface="Arial"/>
              </a:rPr>
              <a:t>Introduction</a:t>
            </a:r>
            <a:endParaRPr sz="1800" dirty="0">
              <a:latin typeface="Arial"/>
              <a:cs typeface="Arial"/>
            </a:endParaRPr>
          </a:p>
          <a:p>
            <a:pPr marL="481965" indent="-456565">
              <a:lnSpc>
                <a:spcPct val="100000"/>
              </a:lnSpc>
              <a:spcBef>
                <a:spcPts val="580"/>
              </a:spcBef>
              <a:buAutoNum type="alphaUcPeriod"/>
              <a:tabLst>
                <a:tab pos="481965" algn="l"/>
              </a:tabLst>
            </a:pPr>
            <a:r>
              <a:rPr sz="1800" b="1" spc="-10" dirty="0">
                <a:solidFill>
                  <a:srgbClr val="7030A0"/>
                </a:solidFill>
                <a:latin typeface="Arial"/>
                <a:cs typeface="Arial"/>
              </a:rPr>
              <a:t>Research</a:t>
            </a:r>
            <a:endParaRPr sz="1800" dirty="0">
              <a:latin typeface="Arial"/>
              <a:cs typeface="Arial"/>
            </a:endParaRPr>
          </a:p>
          <a:p>
            <a:pPr marL="481965" indent="-456565">
              <a:lnSpc>
                <a:spcPct val="100000"/>
              </a:lnSpc>
              <a:spcBef>
                <a:spcPts val="585"/>
              </a:spcBef>
              <a:buAutoNum type="alphaUcPeriod"/>
              <a:tabLst>
                <a:tab pos="481965" algn="l"/>
              </a:tabLst>
            </a:pPr>
            <a:r>
              <a:rPr sz="1800" b="1" spc="-10" dirty="0">
                <a:solidFill>
                  <a:srgbClr val="7030A0"/>
                </a:solidFill>
                <a:latin typeface="Arial"/>
                <a:cs typeface="Arial"/>
              </a:rPr>
              <a:t>Analysis</a:t>
            </a:r>
            <a:endParaRPr sz="1800" dirty="0">
              <a:latin typeface="Arial"/>
              <a:cs typeface="Arial"/>
            </a:endParaRPr>
          </a:p>
          <a:p>
            <a:pPr marL="481965" indent="-456565">
              <a:lnSpc>
                <a:spcPct val="100000"/>
              </a:lnSpc>
              <a:spcBef>
                <a:spcPts val="585"/>
              </a:spcBef>
              <a:buAutoNum type="alphaUcPeriod"/>
              <a:tabLst>
                <a:tab pos="481965" algn="l"/>
              </a:tabLst>
            </a:pPr>
            <a:r>
              <a:rPr sz="1800" b="1" spc="-10" dirty="0">
                <a:solidFill>
                  <a:srgbClr val="7030A0"/>
                </a:solidFill>
                <a:latin typeface="Arial"/>
                <a:cs typeface="Arial"/>
              </a:rPr>
              <a:t>Ideate</a:t>
            </a:r>
            <a:endParaRPr sz="1800" dirty="0">
              <a:latin typeface="Arial"/>
              <a:cs typeface="Arial"/>
            </a:endParaRPr>
          </a:p>
          <a:p>
            <a:pPr marL="481965" indent="-444500">
              <a:lnSpc>
                <a:spcPct val="100000"/>
              </a:lnSpc>
              <a:spcBef>
                <a:spcPts val="585"/>
              </a:spcBef>
              <a:buAutoNum type="alphaUcPeriod"/>
              <a:tabLst>
                <a:tab pos="481965" algn="l"/>
              </a:tabLst>
            </a:pPr>
            <a:r>
              <a:rPr sz="1800" b="1" spc="-10" dirty="0">
                <a:solidFill>
                  <a:srgbClr val="7030A0"/>
                </a:solidFill>
                <a:latin typeface="Arial"/>
                <a:cs typeface="Arial"/>
              </a:rPr>
              <a:t>Build</a:t>
            </a:r>
            <a:endParaRPr sz="1800" dirty="0">
              <a:latin typeface="Arial"/>
              <a:cs typeface="Arial"/>
            </a:endParaRPr>
          </a:p>
          <a:p>
            <a:pPr marL="481965" indent="-405765">
              <a:lnSpc>
                <a:spcPct val="100000"/>
              </a:lnSpc>
              <a:spcBef>
                <a:spcPts val="585"/>
              </a:spcBef>
              <a:buAutoNum type="alphaUcPeriod"/>
              <a:tabLst>
                <a:tab pos="481965" algn="l"/>
              </a:tabLst>
            </a:pPr>
            <a:r>
              <a:rPr sz="1800" b="1" spc="-20" dirty="0">
                <a:solidFill>
                  <a:srgbClr val="7030A0"/>
                </a:solidFill>
                <a:latin typeface="Arial"/>
                <a:cs typeface="Arial"/>
              </a:rPr>
              <a:t>Test</a:t>
            </a:r>
            <a:endParaRPr sz="1800" dirty="0">
              <a:latin typeface="Arial"/>
              <a:cs typeface="Arial"/>
            </a:endParaRPr>
          </a:p>
          <a:p>
            <a:pPr marL="481965" indent="-469265">
              <a:lnSpc>
                <a:spcPct val="100000"/>
              </a:lnSpc>
              <a:spcBef>
                <a:spcPts val="580"/>
              </a:spcBef>
              <a:buAutoNum type="alphaUcPeriod"/>
              <a:tabLst>
                <a:tab pos="481965" algn="l"/>
              </a:tabLst>
            </a:pPr>
            <a:r>
              <a:rPr sz="1800" b="1" spc="-10" dirty="0">
                <a:solidFill>
                  <a:srgbClr val="7030A0"/>
                </a:solidFill>
                <a:latin typeface="Arial"/>
                <a:cs typeface="Arial"/>
              </a:rPr>
              <a:t>Implement</a:t>
            </a:r>
            <a:endParaRPr sz="1800" dirty="0">
              <a:latin typeface="Arial"/>
              <a:cs typeface="Arial"/>
            </a:endParaRPr>
          </a:p>
          <a:p>
            <a:pPr marL="481965" indent="-405765">
              <a:lnSpc>
                <a:spcPct val="100000"/>
              </a:lnSpc>
              <a:spcBef>
                <a:spcPts val="585"/>
              </a:spcBef>
              <a:buSzPct val="77777"/>
              <a:buAutoNum type="alphaUcPeriod"/>
              <a:tabLst>
                <a:tab pos="481965" algn="l"/>
              </a:tabLst>
            </a:pPr>
            <a:r>
              <a:rPr sz="1800" b="1" spc="-10" dirty="0">
                <a:solidFill>
                  <a:srgbClr val="7030A0"/>
                </a:solidFill>
                <a:latin typeface="Arial"/>
                <a:cs typeface="Arial"/>
              </a:rPr>
              <a:t>Links</a:t>
            </a:r>
            <a:endParaRPr sz="1800" dirty="0">
              <a:latin typeface="Arial"/>
              <a:cs typeface="Arial"/>
            </a:endParaRPr>
          </a:p>
          <a:p>
            <a:pPr marL="481965" indent="-327025">
              <a:lnSpc>
                <a:spcPct val="100000"/>
              </a:lnSpc>
              <a:spcBef>
                <a:spcPts val="585"/>
              </a:spcBef>
              <a:buSzPct val="77777"/>
              <a:buAutoNum type="alphaUcPeriod"/>
              <a:tabLst>
                <a:tab pos="481965" algn="l"/>
              </a:tabLst>
            </a:pPr>
            <a:r>
              <a:rPr sz="1800" b="1" spc="-10" dirty="0">
                <a:solidFill>
                  <a:srgbClr val="7030A0"/>
                </a:solidFill>
                <a:latin typeface="Arial"/>
                <a:cs typeface="Arial"/>
              </a:rPr>
              <a:t>reference</a:t>
            </a:r>
            <a:endParaRPr sz="18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8384" y="326344"/>
            <a:ext cx="8019415" cy="3626634"/>
          </a:xfrm>
          <a:prstGeom prst="rect">
            <a:avLst/>
          </a:prstGeom>
        </p:spPr>
        <p:txBody>
          <a:bodyPr vert="horz" wrap="square" lIns="0" tIns="12700" rIns="0" bIns="0" rtlCol="0">
            <a:spAutoFit/>
          </a:bodyPr>
          <a:lstStyle/>
          <a:p>
            <a:pPr marL="12700">
              <a:lnSpc>
                <a:spcPct val="100000"/>
              </a:lnSpc>
              <a:spcBef>
                <a:spcPts val="100"/>
              </a:spcBef>
              <a:tabLst>
                <a:tab pos="469265" algn="l"/>
              </a:tabLst>
            </a:pPr>
            <a:r>
              <a:rPr sz="1800" b="1" spc="-25" dirty="0">
                <a:solidFill>
                  <a:srgbClr val="7030A0"/>
                </a:solidFill>
                <a:latin typeface="Arial"/>
                <a:cs typeface="Arial"/>
              </a:rPr>
              <a:t>A.</a:t>
            </a:r>
            <a:r>
              <a:rPr sz="1800" b="1" dirty="0">
                <a:solidFill>
                  <a:srgbClr val="7030A0"/>
                </a:solidFill>
                <a:latin typeface="Arial"/>
                <a:cs typeface="Arial"/>
              </a:rPr>
              <a:t>	</a:t>
            </a:r>
            <a:r>
              <a:rPr sz="1800" b="1" spc="-10" dirty="0">
                <a:solidFill>
                  <a:srgbClr val="7030A0"/>
                </a:solidFill>
                <a:latin typeface="Arial"/>
                <a:cs typeface="Arial"/>
              </a:rPr>
              <a:t>Introduction</a:t>
            </a:r>
            <a:r>
              <a:rPr lang="en-IN" sz="1800" b="1" spc="-10" dirty="0">
                <a:solidFill>
                  <a:srgbClr val="7030A0"/>
                </a:solidFill>
                <a:latin typeface="Arial"/>
                <a:cs typeface="Arial"/>
              </a:rPr>
              <a:t>:</a:t>
            </a:r>
          </a:p>
          <a:p>
            <a:r>
              <a:rPr lang="en-US" b="1" dirty="0"/>
              <a:t>Overview of the Course Registration System</a:t>
            </a:r>
          </a:p>
          <a:p>
            <a:r>
              <a:rPr lang="en-US" dirty="0"/>
              <a:t>The course registration system is a software platform designed to facilitate the enrollment process for students in academic institutions. It enables students to browse available courses, check prerequisites, register for classes, and manage their schedules efficiently. The system aims to replace traditional manual registration processes, providing a seamless and user-friendly experience while minimizing errors and delays.</a:t>
            </a:r>
          </a:p>
          <a:p>
            <a:r>
              <a:rPr lang="en-US" dirty="0"/>
              <a:t>Key Features:</a:t>
            </a:r>
          </a:p>
          <a:p>
            <a:pPr>
              <a:buFont typeface="Arial" panose="020B0604020202020204" pitchFamily="34" charset="0"/>
              <a:buChar char="•"/>
            </a:pPr>
            <a:r>
              <a:rPr lang="en-US" b="1" dirty="0"/>
              <a:t>Real-time course availability updates</a:t>
            </a:r>
          </a:p>
          <a:p>
            <a:pPr lvl="2">
              <a:buFont typeface="Arial" panose="020B0604020202020204" pitchFamily="34" charset="0"/>
              <a:buChar char="•"/>
            </a:pPr>
            <a:r>
              <a:rPr lang="en-US" b="1" dirty="0"/>
              <a:t>Also can handled by faculty and administrators</a:t>
            </a:r>
            <a:endParaRPr lang="en-US" dirty="0"/>
          </a:p>
          <a:p>
            <a:pPr>
              <a:buFont typeface="Arial" panose="020B0604020202020204" pitchFamily="34" charset="0"/>
              <a:buChar char="•"/>
            </a:pPr>
            <a:r>
              <a:rPr lang="en-US" b="1" dirty="0"/>
              <a:t>Integration with academic calendars and degree requirements</a:t>
            </a:r>
            <a:endParaRPr lang="en-US" dirty="0"/>
          </a:p>
          <a:p>
            <a:pPr marL="12700">
              <a:lnSpc>
                <a:spcPct val="100000"/>
              </a:lnSpc>
              <a:spcBef>
                <a:spcPts val="100"/>
              </a:spcBef>
              <a:tabLst>
                <a:tab pos="469265" algn="l"/>
              </a:tabLst>
            </a:pPr>
            <a:endParaRPr sz="18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86F4C0-0C03-AADE-6977-412305B578EE}"/>
              </a:ext>
            </a:extLst>
          </p:cNvPr>
          <p:cNvSpPr txBox="1"/>
          <p:nvPr/>
        </p:nvSpPr>
        <p:spPr>
          <a:xfrm>
            <a:off x="304800" y="666750"/>
            <a:ext cx="8534400" cy="3139321"/>
          </a:xfrm>
          <a:prstGeom prst="rect">
            <a:avLst/>
          </a:prstGeom>
          <a:noFill/>
        </p:spPr>
        <p:txBody>
          <a:bodyPr wrap="square">
            <a:spAutoFit/>
          </a:bodyPr>
          <a:lstStyle/>
          <a:p>
            <a:r>
              <a:rPr lang="en-US" b="1" dirty="0"/>
              <a:t>Importance of Efficient Course Registration in Academic Institutions</a:t>
            </a:r>
          </a:p>
          <a:p>
            <a:pPr>
              <a:buFont typeface="+mj-lt"/>
              <a:buAutoNum type="arabicPeriod"/>
            </a:pPr>
            <a:r>
              <a:rPr lang="en-US" b="1" dirty="0"/>
              <a:t>Improved Student Experience</a:t>
            </a:r>
            <a:r>
              <a:rPr lang="en-US" dirty="0"/>
              <a:t>: Simplifies the process for students, ensuring quick and hassle-free enrollment.</a:t>
            </a:r>
          </a:p>
          <a:p>
            <a:endParaRPr lang="en-US" dirty="0"/>
          </a:p>
          <a:p>
            <a:pPr>
              <a:buFont typeface="+mj-lt"/>
              <a:buAutoNum type="arabicPeriod"/>
            </a:pPr>
            <a:r>
              <a:rPr lang="en-US" b="1" dirty="0"/>
              <a:t>Time-Saving</a:t>
            </a:r>
            <a:r>
              <a:rPr lang="en-US" dirty="0"/>
              <a:t>: Speeds up the process for both students and administrative staff.</a:t>
            </a:r>
          </a:p>
          <a:p>
            <a:pPr>
              <a:buFont typeface="+mj-lt"/>
              <a:buAutoNum type="arabicPeriod"/>
            </a:pPr>
            <a:r>
              <a:rPr lang="en-US" b="1" dirty="0"/>
              <a:t>Scalability</a:t>
            </a:r>
            <a:r>
              <a:rPr lang="en-US" dirty="0"/>
              <a:t>: Handles large volumes of registrations during peak times without system crashes.</a:t>
            </a:r>
          </a:p>
          <a:p>
            <a:pPr>
              <a:buFont typeface="+mj-lt"/>
              <a:buAutoNum type="arabicPeriod"/>
            </a:pPr>
            <a:r>
              <a:rPr lang="en-US" b="1" dirty="0"/>
              <a:t>Data Accuracy</a:t>
            </a:r>
            <a:r>
              <a:rPr lang="en-US" dirty="0"/>
              <a:t>: Ensures accurate record-keeping for academic planning and reporting.</a:t>
            </a:r>
          </a:p>
          <a:p>
            <a:pPr>
              <a:buFont typeface="+mj-lt"/>
              <a:buAutoNum type="arabicPeriod"/>
            </a:pPr>
            <a:r>
              <a:rPr lang="en-US" b="1" dirty="0"/>
              <a:t>Enhanced Resource Management</a:t>
            </a:r>
            <a:r>
              <a:rPr lang="en-US" dirty="0"/>
              <a:t>: Allows institutions to track course demand and optimize resource allocation (e.g., faculty, classrooms).</a:t>
            </a:r>
          </a:p>
        </p:txBody>
      </p:sp>
    </p:spTree>
    <p:extLst>
      <p:ext uri="{BB962C8B-B14F-4D97-AF65-F5344CB8AC3E}">
        <p14:creationId xmlns:p14="http://schemas.microsoft.com/office/powerpoint/2010/main" val="125233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1E527D-53D8-D213-A1E6-ED76164B297D}"/>
              </a:ext>
            </a:extLst>
          </p:cNvPr>
          <p:cNvSpPr txBox="1"/>
          <p:nvPr/>
        </p:nvSpPr>
        <p:spPr>
          <a:xfrm>
            <a:off x="152400" y="133350"/>
            <a:ext cx="8763000" cy="3970318"/>
          </a:xfrm>
          <a:prstGeom prst="rect">
            <a:avLst/>
          </a:prstGeom>
          <a:noFill/>
        </p:spPr>
        <p:txBody>
          <a:bodyPr wrap="square">
            <a:spAutoFit/>
          </a:bodyPr>
          <a:lstStyle/>
          <a:p>
            <a:r>
              <a:rPr lang="en-US" b="1" dirty="0"/>
              <a:t>Objectives of the Project</a:t>
            </a:r>
          </a:p>
          <a:p>
            <a:pPr>
              <a:buFont typeface="+mj-lt"/>
              <a:buAutoNum type="arabicPeriod"/>
            </a:pPr>
            <a:r>
              <a:rPr lang="en-US" b="1" dirty="0"/>
              <a:t>Develop a User-Friendly Interface</a:t>
            </a:r>
            <a:r>
              <a:rPr lang="en-US" dirty="0"/>
              <a:t>: Design an intuitive platform that allows students to register with minimal effort.</a:t>
            </a:r>
          </a:p>
          <a:p>
            <a:pPr>
              <a:buFont typeface="+mj-lt"/>
              <a:buAutoNum type="arabicPeriod"/>
            </a:pPr>
            <a:r>
              <a:rPr lang="en-US" b="1" dirty="0"/>
              <a:t>Ensure System Reliability</a:t>
            </a:r>
            <a:r>
              <a:rPr lang="en-US" dirty="0"/>
              <a:t>: Create a robust system capable of handling high volumes of traffic during registration periods.</a:t>
            </a:r>
          </a:p>
          <a:p>
            <a:pPr>
              <a:buFont typeface="+mj-lt"/>
              <a:buAutoNum type="arabicPeriod"/>
            </a:pPr>
            <a:r>
              <a:rPr lang="en-US" b="1" dirty="0"/>
              <a:t>Incorporate Real-Time Features</a:t>
            </a:r>
            <a:r>
              <a:rPr lang="en-US" dirty="0"/>
              <a:t>: Enable real-time updates on course availability and enrollment status.</a:t>
            </a:r>
          </a:p>
          <a:p>
            <a:pPr>
              <a:buFont typeface="+mj-lt"/>
              <a:buAutoNum type="arabicPeriod"/>
            </a:pPr>
            <a:r>
              <a:rPr lang="en-US" b="1" dirty="0"/>
              <a:t>Provide Flexibility</a:t>
            </a:r>
            <a:r>
              <a:rPr lang="en-US" dirty="0"/>
              <a:t>: Allow for easy add/drop functionality and schedule management.</a:t>
            </a:r>
          </a:p>
          <a:p>
            <a:pPr>
              <a:buFont typeface="+mj-lt"/>
              <a:buAutoNum type="arabicPeriod"/>
            </a:pPr>
            <a:r>
              <a:rPr lang="en-US" b="1" dirty="0"/>
              <a:t>Optimize Administrative Efficiency</a:t>
            </a:r>
            <a:r>
              <a:rPr lang="en-US" dirty="0"/>
              <a:t>: Reduce the workload on staff by automating registration tasks and report generation.</a:t>
            </a:r>
          </a:p>
          <a:p>
            <a:pPr>
              <a:buFont typeface="+mj-lt"/>
              <a:buAutoNum type="arabicPeriod"/>
            </a:pPr>
            <a:r>
              <a:rPr lang="en-US" b="1" dirty="0"/>
              <a:t>Enhance Accessibility</a:t>
            </a:r>
            <a:r>
              <a:rPr lang="en-US" dirty="0"/>
              <a:t>: Make the system accessible across devices (mobile, desktop) and compliant with accessibility standards.</a:t>
            </a:r>
          </a:p>
          <a:p>
            <a:endParaRPr lang="en-US" dirty="0"/>
          </a:p>
        </p:txBody>
      </p:sp>
    </p:spTree>
    <p:extLst>
      <p:ext uri="{BB962C8B-B14F-4D97-AF65-F5344CB8AC3E}">
        <p14:creationId xmlns:p14="http://schemas.microsoft.com/office/powerpoint/2010/main" val="2274195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666750"/>
            <a:ext cx="8763000" cy="4206280"/>
          </a:xfrm>
          <a:prstGeom prst="rect">
            <a:avLst/>
          </a:prstGeom>
        </p:spPr>
        <p:txBody>
          <a:bodyPr vert="horz" wrap="square" lIns="0" tIns="12700" rIns="0" bIns="0" rtlCol="0">
            <a:spAutoFit/>
          </a:bodyPr>
          <a:lstStyle/>
          <a:p>
            <a:r>
              <a:rPr sz="1800" b="1" dirty="0">
                <a:solidFill>
                  <a:srgbClr val="7030A0"/>
                </a:solidFill>
                <a:latin typeface="Arial"/>
                <a:cs typeface="Arial"/>
              </a:rPr>
              <a:t>B.</a:t>
            </a:r>
            <a:r>
              <a:rPr sz="1800" b="1" spc="-10" dirty="0">
                <a:solidFill>
                  <a:srgbClr val="7030A0"/>
                </a:solidFill>
                <a:latin typeface="Arial"/>
                <a:cs typeface="Arial"/>
              </a:rPr>
              <a:t> Research</a:t>
            </a:r>
            <a:r>
              <a:rPr lang="en-IN" sz="1800" b="1" spc="-10" dirty="0">
                <a:solidFill>
                  <a:srgbClr val="7030A0"/>
                </a:solidFill>
                <a:latin typeface="Arial"/>
                <a:cs typeface="Arial"/>
              </a:rPr>
              <a:t>:</a:t>
            </a:r>
          </a:p>
          <a:p>
            <a:r>
              <a:rPr lang="en-US" b="1" dirty="0"/>
              <a:t>Overview of Existing Course Registration Systems</a:t>
            </a:r>
          </a:p>
          <a:p>
            <a:r>
              <a:rPr lang="en-US" dirty="0"/>
              <a:t>Existing course registration systems vary widely in complexity and functionality, ranging from basic manual systems to sophisticated online platforms used by academic institutions worldwide.</a:t>
            </a:r>
          </a:p>
          <a:p>
            <a:pPr>
              <a:buFont typeface="+mj-lt"/>
              <a:buAutoNum type="arabicPeriod"/>
            </a:pPr>
            <a:r>
              <a:rPr lang="en-US" b="1" dirty="0"/>
              <a:t>Manual Systems</a:t>
            </a:r>
            <a:r>
              <a:rPr lang="en-US" dirty="0"/>
              <a:t>: Traditional systems requiring in-person or paper-based enrollment.</a:t>
            </a:r>
          </a:p>
          <a:p>
            <a:pPr marL="742950" lvl="1" indent="-285750">
              <a:buFont typeface="+mj-lt"/>
              <a:buAutoNum type="arabicPeriod"/>
            </a:pPr>
            <a:r>
              <a:rPr lang="en-US" dirty="0"/>
              <a:t>Challenges: Time-consuming, prone to human error, lack of scalability.</a:t>
            </a:r>
          </a:p>
          <a:p>
            <a:pPr>
              <a:buFont typeface="+mj-lt"/>
              <a:buAutoNum type="arabicPeriod"/>
            </a:pPr>
            <a:r>
              <a:rPr lang="en-US" b="1" dirty="0"/>
              <a:t>Basic Digital Systems</a:t>
            </a:r>
            <a:r>
              <a:rPr lang="en-US" dirty="0"/>
              <a:t>: Systems with limited functionality, allowing basic registration but lacking features like real-time updates or schedule conflict checks.</a:t>
            </a:r>
          </a:p>
          <a:p>
            <a:pPr marL="742950" lvl="1" indent="-285750">
              <a:buFont typeface="+mj-lt"/>
              <a:buAutoNum type="arabicPeriod"/>
            </a:pPr>
            <a:r>
              <a:rPr lang="en-US" dirty="0"/>
              <a:t>Challenges: Limited usability and lack of integration with other academic tools.</a:t>
            </a:r>
          </a:p>
          <a:p>
            <a:endParaRPr lang="en-US" dirty="0"/>
          </a:p>
          <a:p>
            <a:pPr marL="12700">
              <a:lnSpc>
                <a:spcPct val="100000"/>
              </a:lnSpc>
              <a:spcBef>
                <a:spcPts val="100"/>
              </a:spcBef>
            </a:pPr>
            <a:endParaRPr lang="en-IN" sz="1800" b="1" spc="-10" dirty="0">
              <a:solidFill>
                <a:srgbClr val="7030A0"/>
              </a:solidFill>
              <a:latin typeface="Arial"/>
              <a:cs typeface="Arial"/>
            </a:endParaRPr>
          </a:p>
          <a:p>
            <a:pPr marL="12700">
              <a:lnSpc>
                <a:spcPct val="100000"/>
              </a:lnSpc>
              <a:spcBef>
                <a:spcPts val="100"/>
              </a:spcBef>
            </a:pPr>
            <a:endParaRPr lang="en-IN" sz="1800" b="1" spc="-10" dirty="0">
              <a:solidFill>
                <a:srgbClr val="7030A0"/>
              </a:solidFill>
              <a:latin typeface="Arial"/>
              <a:cs typeface="Arial"/>
            </a:endParaRPr>
          </a:p>
          <a:p>
            <a:pPr marL="12700">
              <a:lnSpc>
                <a:spcPct val="100000"/>
              </a:lnSpc>
              <a:spcBef>
                <a:spcPts val="100"/>
              </a:spcBef>
            </a:pPr>
            <a:endParaRPr sz="18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9EA3E-2600-72CF-1BE1-5B43DC593A9D}"/>
              </a:ext>
            </a:extLst>
          </p:cNvPr>
          <p:cNvSpPr txBox="1"/>
          <p:nvPr/>
        </p:nvSpPr>
        <p:spPr>
          <a:xfrm>
            <a:off x="76200" y="0"/>
            <a:ext cx="8991600" cy="5078313"/>
          </a:xfrm>
          <a:prstGeom prst="rect">
            <a:avLst/>
          </a:prstGeom>
          <a:noFill/>
        </p:spPr>
        <p:txBody>
          <a:bodyPr wrap="square">
            <a:spAutoFit/>
          </a:bodyPr>
          <a:lstStyle/>
          <a:p>
            <a:r>
              <a:rPr lang="en-US" b="1" dirty="0"/>
              <a:t>Common Challenges</a:t>
            </a:r>
          </a:p>
          <a:p>
            <a:pPr>
              <a:buFont typeface="+mj-lt"/>
              <a:buAutoNum type="arabicPeriod"/>
            </a:pPr>
            <a:r>
              <a:rPr lang="en-US" b="1" dirty="0"/>
              <a:t>User Experience</a:t>
            </a:r>
            <a:r>
              <a:rPr lang="en-US" dirty="0"/>
              <a:t>:</a:t>
            </a:r>
          </a:p>
          <a:p>
            <a:pPr marL="742950" lvl="1" indent="-285750">
              <a:buFont typeface="+mj-lt"/>
              <a:buAutoNum type="arabicPeriod"/>
            </a:pPr>
            <a:r>
              <a:rPr lang="en-US" dirty="0"/>
              <a:t>Complex navigation and non-intuitive interfaces can frustrate users, especially students unfamiliar with the system.</a:t>
            </a:r>
          </a:p>
          <a:p>
            <a:pPr marL="742950" lvl="1" indent="-285750">
              <a:buFont typeface="+mj-lt"/>
              <a:buAutoNum type="arabicPeriod"/>
            </a:pPr>
            <a:r>
              <a:rPr lang="en-US" dirty="0"/>
              <a:t>Lack of accessibility features for users with disabilities.</a:t>
            </a:r>
          </a:p>
          <a:p>
            <a:pPr>
              <a:buFont typeface="+mj-lt"/>
              <a:buAutoNum type="arabicPeriod"/>
            </a:pPr>
            <a:r>
              <a:rPr lang="en-US" b="1" dirty="0"/>
              <a:t>Scalability</a:t>
            </a:r>
            <a:r>
              <a:rPr lang="en-US" dirty="0"/>
              <a:t>:</a:t>
            </a:r>
          </a:p>
          <a:p>
            <a:pPr marL="742950" lvl="1" indent="-285750">
              <a:buFont typeface="+mj-lt"/>
              <a:buAutoNum type="arabicPeriod"/>
            </a:pPr>
            <a:r>
              <a:rPr lang="en-US" dirty="0"/>
              <a:t>Difficulty handling peak traffic during registration periods, leading to system crashes or slow performance.</a:t>
            </a:r>
          </a:p>
          <a:p>
            <a:pPr>
              <a:buFont typeface="+mj-lt"/>
              <a:buAutoNum type="arabicPeriod"/>
            </a:pPr>
            <a:r>
              <a:rPr lang="en-US" b="1" dirty="0"/>
              <a:t>Integration</a:t>
            </a:r>
            <a:r>
              <a:rPr lang="en-US" dirty="0"/>
              <a:t>:</a:t>
            </a:r>
          </a:p>
          <a:p>
            <a:pPr marL="742950" lvl="1" indent="-285750">
              <a:buFont typeface="+mj-lt"/>
              <a:buAutoNum type="arabicPeriod"/>
            </a:pPr>
            <a:r>
              <a:rPr lang="en-US" dirty="0"/>
              <a:t>Challenges integrating with other institutional systems like Learning Management Systems (LMS), payment gateways, or timetable planners.</a:t>
            </a:r>
          </a:p>
          <a:p>
            <a:pPr>
              <a:buFont typeface="+mj-lt"/>
              <a:buAutoNum type="arabicPeriod"/>
            </a:pPr>
            <a:r>
              <a:rPr lang="en-US" b="1" dirty="0"/>
              <a:t>Real-Time Updates</a:t>
            </a:r>
            <a:r>
              <a:rPr lang="en-US" dirty="0"/>
              <a:t>:</a:t>
            </a:r>
          </a:p>
          <a:p>
            <a:pPr marL="742950" lvl="1" indent="-285750">
              <a:buFont typeface="+mj-lt"/>
              <a:buAutoNum type="arabicPeriod"/>
            </a:pPr>
            <a:r>
              <a:rPr lang="en-US" dirty="0"/>
              <a:t>Many systems fail to provide accurate, real-time course availability, causing confusion and delays.</a:t>
            </a:r>
          </a:p>
          <a:p>
            <a:pPr>
              <a:buFont typeface="+mj-lt"/>
              <a:buAutoNum type="arabicPeriod"/>
            </a:pPr>
            <a:r>
              <a:rPr lang="en-US" b="1" dirty="0"/>
              <a:t>Error Handling</a:t>
            </a:r>
            <a:r>
              <a:rPr lang="en-US" dirty="0"/>
              <a:t>:</a:t>
            </a:r>
          </a:p>
          <a:p>
            <a:pPr marL="742950" lvl="1" indent="-285750">
              <a:buFont typeface="+mj-lt"/>
              <a:buAutoNum type="arabicPeriod"/>
            </a:pPr>
            <a:r>
              <a:rPr lang="en-US" dirty="0"/>
              <a:t>Issues such as double-booking, over-enrollment, or schedule conflicts due to inadequate checks.</a:t>
            </a:r>
          </a:p>
          <a:p>
            <a:endParaRPr lang="en-US" dirty="0"/>
          </a:p>
        </p:txBody>
      </p:sp>
    </p:spTree>
    <p:extLst>
      <p:ext uri="{BB962C8B-B14F-4D97-AF65-F5344CB8AC3E}">
        <p14:creationId xmlns:p14="http://schemas.microsoft.com/office/powerpoint/2010/main" val="234148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408871"/>
            <a:ext cx="8762999" cy="4734629"/>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7030A0"/>
                </a:solidFill>
                <a:latin typeface="Arial"/>
                <a:cs typeface="Arial"/>
              </a:rPr>
              <a:t>C.</a:t>
            </a:r>
            <a:r>
              <a:rPr sz="1800" b="1" spc="-75" dirty="0">
                <a:solidFill>
                  <a:srgbClr val="7030A0"/>
                </a:solidFill>
                <a:latin typeface="Arial"/>
                <a:cs typeface="Arial"/>
              </a:rPr>
              <a:t> </a:t>
            </a:r>
            <a:r>
              <a:rPr sz="1800" b="1" spc="-10" dirty="0">
                <a:solidFill>
                  <a:srgbClr val="7030A0"/>
                </a:solidFill>
                <a:latin typeface="Arial"/>
                <a:cs typeface="Arial"/>
              </a:rPr>
              <a:t>Analysis</a:t>
            </a:r>
            <a:r>
              <a:rPr lang="en-IN" sz="1800" b="1" spc="-10" dirty="0">
                <a:solidFill>
                  <a:srgbClr val="7030A0"/>
                </a:solidFill>
                <a:latin typeface="Arial"/>
                <a:cs typeface="Arial"/>
              </a:rPr>
              <a:t>:</a:t>
            </a:r>
          </a:p>
          <a:p>
            <a:r>
              <a:rPr lang="en-US" b="1" dirty="0"/>
              <a:t>Key Insights from the Research</a:t>
            </a:r>
          </a:p>
          <a:p>
            <a:pPr>
              <a:buFont typeface="+mj-lt"/>
              <a:buAutoNum type="arabicPeriod"/>
            </a:pPr>
            <a:r>
              <a:rPr lang="en-US" b="1" dirty="0"/>
              <a:t>Student Preferences</a:t>
            </a:r>
            <a:r>
              <a:rPr lang="en-US" dirty="0"/>
              <a:t>:</a:t>
            </a:r>
          </a:p>
          <a:p>
            <a:pPr marL="742950" lvl="1" indent="-285750">
              <a:buFont typeface="+mj-lt"/>
              <a:buAutoNum type="arabicPeriod"/>
            </a:pPr>
            <a:r>
              <a:rPr lang="en-US" dirty="0"/>
              <a:t>Students prioritize real-time updates on course availability and schedule conflict detection.</a:t>
            </a:r>
          </a:p>
          <a:p>
            <a:pPr marL="742950" lvl="1" indent="-285750">
              <a:buFont typeface="+mj-lt"/>
              <a:buAutoNum type="arabicPeriod"/>
            </a:pPr>
            <a:r>
              <a:rPr lang="en-US" dirty="0"/>
              <a:t>Mobile accessibility is a must, as most students prefer registering on the go.</a:t>
            </a:r>
          </a:p>
          <a:p>
            <a:pPr>
              <a:buFont typeface="+mj-lt"/>
              <a:buAutoNum type="arabicPeriod"/>
            </a:pPr>
            <a:r>
              <a:rPr lang="en-US" b="1" dirty="0"/>
              <a:t>Administrative Needs</a:t>
            </a:r>
            <a:r>
              <a:rPr lang="en-US" dirty="0"/>
              <a:t>:</a:t>
            </a:r>
          </a:p>
          <a:p>
            <a:pPr marL="742950" lvl="1" indent="-285750">
              <a:buFont typeface="+mj-lt"/>
              <a:buAutoNum type="arabicPeriod"/>
            </a:pPr>
            <a:r>
              <a:rPr lang="en-US" dirty="0"/>
              <a:t>Administrators require systems that automate tasks like enrollment reporting, waitlist management, and handling prerequisites.</a:t>
            </a:r>
          </a:p>
          <a:p>
            <a:pPr marL="742950" lvl="1" indent="-285750">
              <a:buFont typeface="+mj-lt"/>
              <a:buAutoNum type="arabicPeriod"/>
            </a:pPr>
            <a:r>
              <a:rPr lang="en-US" dirty="0"/>
              <a:t>Analytics for resource allocation (e.g., classroom and faculty scheduling) are highly valuable.</a:t>
            </a:r>
          </a:p>
          <a:p>
            <a:pPr>
              <a:buFont typeface="+mj-lt"/>
              <a:buAutoNum type="arabicPeriod"/>
            </a:pPr>
            <a:r>
              <a:rPr lang="en-US" b="1" dirty="0"/>
              <a:t>Technology Trends</a:t>
            </a:r>
            <a:r>
              <a:rPr lang="en-US" dirty="0"/>
              <a:t>:</a:t>
            </a:r>
          </a:p>
          <a:p>
            <a:pPr marL="742950" lvl="1" indent="-285750">
              <a:buFont typeface="+mj-lt"/>
              <a:buAutoNum type="arabicPeriod"/>
            </a:pPr>
            <a:r>
              <a:rPr lang="en-US" dirty="0"/>
              <a:t>Cloud-based systems and APIs are increasingly preferred for scalability and integration.</a:t>
            </a:r>
          </a:p>
          <a:p>
            <a:pPr marL="742950" lvl="1" indent="-285750">
              <a:buFont typeface="+mj-lt"/>
              <a:buAutoNum type="arabicPeriod"/>
            </a:pPr>
            <a:r>
              <a:rPr lang="en-US" dirty="0"/>
              <a:t>Institutions are moving towards systems with robust data security and compliance with privacy laws like GDPR.</a:t>
            </a:r>
          </a:p>
          <a:p>
            <a:pPr marL="12700">
              <a:lnSpc>
                <a:spcPct val="100000"/>
              </a:lnSpc>
              <a:spcBef>
                <a:spcPts val="100"/>
              </a:spcBef>
            </a:pPr>
            <a:endParaRPr sz="18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1261</Words>
  <Application>Microsoft Office PowerPoint</Application>
  <PresentationFormat>On-screen Show (16:9)</PresentationFormat>
  <Paragraphs>170</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MT</vt:lpstr>
      <vt:lpstr>Calibri</vt:lpstr>
      <vt:lpstr>Cambria</vt:lpstr>
      <vt:lpstr>Courier New</vt:lpstr>
      <vt:lpstr>Symbol</vt:lpstr>
      <vt:lpstr>Times New Roman</vt:lpstr>
      <vt:lpstr>Wingdings</vt:lpstr>
      <vt:lpstr>Office Theme</vt:lpstr>
      <vt:lpstr>COLLEGE OF ENGINEERING</vt:lpstr>
      <vt:lpstr>Group Information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G.Implement</vt:lpstr>
      <vt:lpstr>H. Links</vt:lpstr>
      <vt:lpstr>I. REFERENCE BOOK: The complete reference by Herbert Schildt.   ONLINE REFERENCES : Google and Videos.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Onkar Nimbalkar</dc:creator>
  <cp:lastModifiedBy>Onkar Nimbalkar</cp:lastModifiedBy>
  <cp:revision>2</cp:revision>
  <dcterms:created xsi:type="dcterms:W3CDTF">2024-11-26T07:35:36Z</dcterms:created>
  <dcterms:modified xsi:type="dcterms:W3CDTF">2024-11-26T09:27:51Z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2024-11-24T00:00:00Z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2024-11-24T00:00:00Z</vt:filetime>
  </property>
</Properties>
</file>