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729" r:id="rId5"/>
  </p:sldMasterIdLst>
  <p:notesMasterIdLst>
    <p:notesMasterId r:id="rId20"/>
  </p:notesMasterIdLst>
  <p:handoutMasterIdLst>
    <p:handoutMasterId r:id="rId21"/>
  </p:handoutMasterIdLst>
  <p:sldIdLst>
    <p:sldId id="279" r:id="rId6"/>
    <p:sldId id="283" r:id="rId7"/>
    <p:sldId id="287" r:id="rId8"/>
    <p:sldId id="296" r:id="rId9"/>
    <p:sldId id="297" r:id="rId10"/>
    <p:sldId id="288" r:id="rId11"/>
    <p:sldId id="293" r:id="rId12"/>
    <p:sldId id="289" r:id="rId13"/>
    <p:sldId id="290" r:id="rId14"/>
    <p:sldId id="295" r:id="rId15"/>
    <p:sldId id="291" r:id="rId16"/>
    <p:sldId id="292" r:id="rId17"/>
    <p:sldId id="298" r:id="rId18"/>
    <p:sldId id="286" r:id="rId19"/>
  </p:sldIdLst>
  <p:sldSz cx="9906000" cy="6858000" type="A4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A0"/>
    <a:srgbClr val="6CB215"/>
    <a:srgbClr val="DBE7FB"/>
    <a:srgbClr val="0099FF"/>
    <a:srgbClr val="0000FF"/>
    <a:srgbClr val="0066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9" autoAdjust="0"/>
    <p:restoredTop sz="94168" autoAdjust="0"/>
  </p:normalViewPr>
  <p:slideViewPr>
    <p:cSldViewPr>
      <p:cViewPr varScale="1">
        <p:scale>
          <a:sx n="128" d="100"/>
          <a:sy n="128" d="100"/>
        </p:scale>
        <p:origin x="2240" y="17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C1C11B-3116-4B12-93A2-C58B2AE307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49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6900" y="704850"/>
            <a:ext cx="54546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716463"/>
            <a:ext cx="4875213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8749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34513"/>
            <a:ext cx="28781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fld id="{96541309-8B1B-4827-A062-8C906775A33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Universität Oldenburg</a:t>
            </a:r>
          </a:p>
          <a:p>
            <a:pPr algn="r" eaLnBrk="0" hangingPunct="0">
              <a:defRPr/>
            </a:pPr>
            <a:r>
              <a:rPr lang="de-DE" sz="1200" dirty="0"/>
              <a:t>Fakultät für Informatik, Wirtschafts- und Rechtswissenschaften</a:t>
            </a:r>
          </a:p>
          <a:p>
            <a:pPr algn="r" eaLnBrk="0" hangingPunct="0">
              <a:defRPr/>
            </a:pPr>
            <a:r>
              <a:rPr lang="de-DE" sz="1200" dirty="0"/>
              <a:t>Abteilung Wirtschaftsinformatik</a:t>
            </a:r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</a:t>
            </a:r>
          </a:p>
          <a:p>
            <a:pPr algn="r" eaLnBrk="0" hangingPunct="0">
              <a:defRPr/>
            </a:pPr>
            <a:r>
              <a:rPr lang="de-DE" sz="1200" dirty="0"/>
              <a:t>Tel. (0441) 798-4470</a:t>
            </a:r>
          </a:p>
          <a:p>
            <a:pPr algn="r" eaLnBrk="0" hangingPunct="0">
              <a:defRPr/>
            </a:pPr>
            <a:r>
              <a:rPr lang="de-DE" sz="1200" dirty="0"/>
              <a:t>Fax (0441) 798-4472</a:t>
            </a:r>
          </a:p>
          <a:p>
            <a:pPr algn="r" eaLnBrk="0" hangingPunct="0">
              <a:defRPr/>
            </a:pPr>
            <a:r>
              <a:rPr lang="de-DE" sz="1200" dirty="0" err="1"/>
              <a:t>Nils.Lutz@uni-oldenburg.de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7953539" y="360000"/>
            <a:ext cx="1586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</a:t>
            </a:r>
            <a:r>
              <a:rPr lang="de-DE" sz="22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acts</a:t>
            </a:r>
            <a:endParaRPr lang="de-DE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actively assume responsibility for the society in which we live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 connected world, challenges can only be solved with peaceful international cooperation.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strongly oppose any form of nationalism.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not disadvantage or defame people because of their skin color, origin, religion, gender or sexual orientation.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not willing to tolerate discussions that are fact-free or based on resentments.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971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757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1917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57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3720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550466" y="2060848"/>
            <a:ext cx="680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Thank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kind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attention</a:t>
            </a:r>
            <a:r>
              <a:rPr lang="de-DE" sz="3200" b="1" baseline="0" dirty="0"/>
              <a:t>.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480735" y="2060848"/>
            <a:ext cx="694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Questions</a:t>
            </a:r>
            <a:r>
              <a:rPr lang="de-DE" sz="3200" b="1" dirty="0"/>
              <a:t> </a:t>
            </a:r>
            <a:r>
              <a:rPr lang="de-DE" sz="3200" b="1" dirty="0" err="1"/>
              <a:t>or</a:t>
            </a:r>
            <a:r>
              <a:rPr lang="de-DE" sz="3200" b="1" dirty="0"/>
              <a:t> </a:t>
            </a:r>
            <a:r>
              <a:rPr lang="de-DE" sz="3200" b="1" dirty="0" err="1"/>
              <a:t>looking</a:t>
            </a:r>
            <a:r>
              <a:rPr lang="de-DE" sz="3200" b="1" dirty="0"/>
              <a:t> </a:t>
            </a:r>
            <a:r>
              <a:rPr lang="de-DE" sz="3200" b="1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answers</a:t>
            </a:r>
            <a:r>
              <a:rPr lang="de-DE" sz="3200" b="1" baseline="0" dirty="0"/>
              <a:t>?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hand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80000" y="360000"/>
            <a:ext cx="936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handelt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nehmen unsere Mitverantwortung für die Gesellschaft, in der wir leben, aktiv wahr.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 einer vernetzten Welt lassen sich Herausforderungen nur in einer friedlichen internationalen Zusammenarbeit lösen. Jeder Form von Nationalismus treten wir entschieden entgegen.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setzen uns dafür ein, dass Menschen nicht wegen ihrer Hautfarbe, Herkunft, Religion, Geschlecht oder sexueller Orientierung benachteiligt oder diffamiert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sind nicht bereit, Diskussionen zu tolerieren, die faktenfrei oder auf der Basis von Ressentiments geführt werden.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178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wech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227589" y="2060848"/>
            <a:ext cx="745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Vielen Dank</a:t>
            </a:r>
            <a:r>
              <a:rPr lang="de-DE" sz="3200" b="1" baseline="0" dirty="0"/>
              <a:t> für Ihre Aufmerksamkeit!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43396" y="2060848"/>
            <a:ext cx="881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Fragen oder auf der Suche nach Antworten?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University </a:t>
            </a:r>
            <a:r>
              <a:rPr lang="de-DE" sz="1200" dirty="0" err="1"/>
              <a:t>of</a:t>
            </a:r>
            <a:r>
              <a:rPr lang="de-DE" sz="1200" dirty="0"/>
              <a:t> Oldenburg</a:t>
            </a:r>
          </a:p>
          <a:p>
            <a:pPr algn="r" eaLnBrk="0" hangingPunct="0">
              <a:defRPr/>
            </a:pPr>
            <a:r>
              <a:rPr lang="en-US" sz="1200" dirty="0"/>
              <a:t>School of Computing Science, Business Administration, Economics, and Law</a:t>
            </a:r>
            <a:br>
              <a:rPr lang="en-US" sz="1200" dirty="0"/>
            </a:br>
            <a:r>
              <a:rPr lang="de-DE" sz="1200" dirty="0" err="1"/>
              <a:t>Chair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Business </a:t>
            </a:r>
            <a:r>
              <a:rPr lang="de-DE" sz="1200" dirty="0" err="1"/>
              <a:t>Informatics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Oldenburg, Germany</a:t>
            </a:r>
          </a:p>
          <a:p>
            <a:pPr algn="r" eaLnBrk="0" hangingPunct="0">
              <a:defRPr/>
            </a:pPr>
            <a:r>
              <a:rPr lang="de-DE" sz="1200" dirty="0"/>
              <a:t>Tel. +49 441 798-4470</a:t>
            </a:r>
          </a:p>
          <a:p>
            <a:pPr algn="r" eaLnBrk="0" hangingPunct="0">
              <a:defRPr/>
            </a:pPr>
            <a:r>
              <a:rPr lang="de-DE" sz="1200" dirty="0"/>
              <a:t>Fax +49</a:t>
            </a:r>
            <a:r>
              <a:rPr lang="de-DE" sz="1200" baseline="0" dirty="0"/>
              <a:t> </a:t>
            </a:r>
            <a:r>
              <a:rPr lang="de-DE" sz="1200" dirty="0"/>
              <a:t>441 798-4472</a:t>
            </a:r>
          </a:p>
          <a:p>
            <a:pPr algn="r" eaLnBrk="0" hangingPunct="0">
              <a:defRPr/>
            </a:pPr>
            <a:r>
              <a:rPr lang="de-DE" sz="1200" dirty="0"/>
              <a:t>IhrName@uni-oldenburg.de</a:t>
            </a:r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3392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Nils Lutz, Wirtschaftsinformatik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Universität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15" r:id="rId3"/>
    <p:sldLayoutId id="2147483714" r:id="rId4"/>
    <p:sldLayoutId id="2147483718" r:id="rId5"/>
    <p:sldLayoutId id="2147483716" r:id="rId6"/>
    <p:sldLayoutId id="2147483727" r:id="rId7"/>
    <p:sldLayoutId id="2147483728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9483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</a:t>
            </a:r>
            <a:r>
              <a:rPr lang="de-AT" sz="1050" dirty="0" err="1">
                <a:latin typeface="+mn-lt"/>
              </a:rPr>
              <a:t>IhrName</a:t>
            </a:r>
            <a:r>
              <a:rPr lang="de-AT" sz="1050" dirty="0">
                <a:latin typeface="+mn-lt"/>
              </a:rPr>
              <a:t>, Business </a:t>
            </a:r>
            <a:r>
              <a:rPr lang="de-AT" sz="1050" dirty="0" err="1">
                <a:latin typeface="+mn-lt"/>
              </a:rPr>
              <a:t>Informatics</a:t>
            </a:r>
            <a:r>
              <a:rPr lang="de-AT" sz="1050" dirty="0">
                <a:latin typeface="+mn-lt"/>
              </a:rPr>
              <a:t>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University </a:t>
            </a:r>
            <a:r>
              <a:rPr lang="de-AT" sz="1050" dirty="0" err="1">
                <a:latin typeface="+mn-lt"/>
              </a:rPr>
              <a:t>of</a:t>
            </a:r>
            <a:r>
              <a:rPr lang="de-AT" sz="1050" dirty="0">
                <a:latin typeface="+mn-lt"/>
              </a:rPr>
              <a:t>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196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Konzeption und prototypische Implementierung einer Blockchain-Technologie Lösung</a:t>
            </a:r>
          </a:p>
        </p:txBody>
      </p:sp>
    </p:spTree>
    <p:extLst>
      <p:ext uri="{BB962C8B-B14F-4D97-AF65-F5344CB8AC3E}">
        <p14:creationId xmlns:p14="http://schemas.microsoft.com/office/powerpoint/2010/main" val="40639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SWOT-Analyse als Vorbereitung für eine Nutzwertanalyse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Ableitung eines Systementwurfs</a:t>
            </a:r>
          </a:p>
          <a:p>
            <a:pPr>
              <a:lnSpc>
                <a:spcPct val="150000"/>
              </a:lnSpc>
            </a:pPr>
            <a:r>
              <a:rPr lang="de-DE" dirty="0"/>
              <a:t>Entwicklung eines Prototyps</a:t>
            </a:r>
          </a:p>
          <a:p>
            <a:pPr>
              <a:lnSpc>
                <a:spcPct val="150000"/>
              </a:lnSpc>
            </a:pPr>
            <a:r>
              <a:rPr lang="de-DE" dirty="0"/>
              <a:t>Evaluation des Prototyps durch Experteninterview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</p:spTree>
    <p:extLst>
      <p:ext uri="{BB962C8B-B14F-4D97-AF65-F5344CB8AC3E}">
        <p14:creationId xmlns:p14="http://schemas.microsoft.com/office/powerpoint/2010/main" val="51964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Gantt-Chart Bild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55C97C4-6D4C-3F48-8ABE-A2312506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17254"/>
              </p:ext>
            </p:extLst>
          </p:nvPr>
        </p:nvGraphicFramePr>
        <p:xfrm>
          <a:off x="1651000" y="3429000"/>
          <a:ext cx="660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192">
                  <a:extLst>
                    <a:ext uri="{9D8B030D-6E8A-4147-A177-3AD203B41FA5}">
                      <a16:colId xmlns:a16="http://schemas.microsoft.com/office/drawing/2014/main" val="3537354364"/>
                    </a:ext>
                  </a:extLst>
                </a:gridCol>
                <a:gridCol w="1573808">
                  <a:extLst>
                    <a:ext uri="{9D8B030D-6E8A-4147-A177-3AD203B41FA5}">
                      <a16:colId xmlns:a16="http://schemas.microsoft.com/office/drawing/2014/main" val="18416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Literaturrechere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8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Grundlagen 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0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Anforderungserhebung mit Praxispartner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Prototyping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Experteninterviews durchführen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8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Restarbeiten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06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8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 err="1"/>
              <a:t>Buterin</a:t>
            </a:r>
            <a:r>
              <a:rPr lang="de-DE" sz="1200" dirty="0"/>
              <a:t>, V. (2014). White Paper. http://</a:t>
            </a:r>
            <a:r>
              <a:rPr lang="de-DE" sz="1200" dirty="0" err="1"/>
              <a:t>bit.ly</a:t>
            </a:r>
            <a:r>
              <a:rPr lang="de-DE" sz="1200" dirty="0"/>
              <a:t>/2KOC6mK. abgerufen am 23.05.2018. </a:t>
            </a:r>
          </a:p>
          <a:p>
            <a:r>
              <a:rPr lang="de-DE" sz="1200" dirty="0" err="1"/>
              <a:t>Cardano</a:t>
            </a:r>
            <a:r>
              <a:rPr lang="de-DE" sz="1200" dirty="0"/>
              <a:t> (2017). </a:t>
            </a:r>
            <a:r>
              <a:rPr lang="de-DE" sz="1200" dirty="0" err="1"/>
              <a:t>Why</a:t>
            </a:r>
            <a:r>
              <a:rPr lang="de-DE" sz="1200" dirty="0"/>
              <a:t>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building</a:t>
            </a:r>
            <a:r>
              <a:rPr lang="de-DE" sz="1200" dirty="0"/>
              <a:t> </a:t>
            </a:r>
            <a:r>
              <a:rPr lang="de-DE" sz="1200" dirty="0" err="1"/>
              <a:t>Cardano</a:t>
            </a:r>
            <a:r>
              <a:rPr lang="de-DE" sz="1200" dirty="0"/>
              <a:t>. https://</a:t>
            </a:r>
            <a:r>
              <a:rPr lang="de-DE" sz="1200" dirty="0" err="1"/>
              <a:t>goo.gl</a:t>
            </a:r>
            <a:r>
              <a:rPr lang="de-DE" sz="1200" dirty="0"/>
              <a:t>/4xcTW1. aufgerufen am 05.04.2018. </a:t>
            </a:r>
          </a:p>
          <a:p>
            <a:r>
              <a:rPr lang="de-DE" sz="1200" dirty="0" err="1"/>
              <a:t>carVertical</a:t>
            </a:r>
            <a:r>
              <a:rPr lang="de-DE" sz="1200" dirty="0"/>
              <a:t> (2017). Whitepaper. https://</a:t>
            </a:r>
            <a:r>
              <a:rPr lang="de-DE" sz="1200" dirty="0" err="1"/>
              <a:t>www.carvertical.com</a:t>
            </a:r>
            <a:r>
              <a:rPr lang="de-DE" sz="1200" dirty="0"/>
              <a:t>/</a:t>
            </a:r>
            <a:r>
              <a:rPr lang="de-DE" sz="1200" dirty="0" err="1"/>
              <a:t>carvertical</a:t>
            </a:r>
            <a:r>
              <a:rPr lang="de-DE" sz="1200" dirty="0"/>
              <a:t>- </a:t>
            </a:r>
            <a:r>
              <a:rPr lang="de-DE" sz="1200" dirty="0" err="1"/>
              <a:t>whitepaper.pdf?updated</a:t>
            </a:r>
            <a:r>
              <a:rPr lang="de-DE" sz="1200" dirty="0"/>
              <a:t>=20171224. aufgerufen am 05.04.2018. </a:t>
            </a:r>
          </a:p>
          <a:p>
            <a:r>
              <a:rPr lang="de-DE" sz="1200" dirty="0"/>
              <a:t>Die Grünen (2013). PFERDEFLEISCHSKANDAL: WO BLEIBEN DIE GESETZE?! http://</a:t>
            </a:r>
            <a:r>
              <a:rPr lang="de-DE" sz="1200" dirty="0" err="1"/>
              <a:t>bit.ly</a:t>
            </a:r>
            <a:r>
              <a:rPr lang="de-DE" sz="1200" dirty="0"/>
              <a:t>/2Do1Lkj. aufgerufen am 09.02.2019. </a:t>
            </a:r>
          </a:p>
          <a:p>
            <a:r>
              <a:rPr lang="de-DE" sz="1200" dirty="0"/>
              <a:t>Drescher, D. (2017). Blockchain Grundlagen : Eine Einführung in die elementaren Konzepte in 25 Schritten. </a:t>
            </a:r>
            <a:r>
              <a:rPr lang="de-DE" sz="1200" dirty="0" err="1"/>
              <a:t>mitp</a:t>
            </a:r>
            <a:r>
              <a:rPr lang="de-DE" sz="1200" dirty="0"/>
              <a:t>, Frechen, 1. Auflage. </a:t>
            </a:r>
            <a:r>
              <a:rPr lang="de-DE" sz="1200" dirty="0" err="1"/>
              <a:t>edition</a:t>
            </a:r>
            <a:r>
              <a:rPr lang="de-DE" sz="1200" dirty="0"/>
              <a:t>. </a:t>
            </a:r>
          </a:p>
          <a:p>
            <a:r>
              <a:rPr lang="de-DE" sz="1200" dirty="0" err="1"/>
              <a:t>Efken</a:t>
            </a:r>
            <a:r>
              <a:rPr lang="de-DE" sz="1200" dirty="0"/>
              <a:t>, J., </a:t>
            </a:r>
            <a:r>
              <a:rPr lang="de-DE" sz="1200" dirty="0" err="1"/>
              <a:t>Deblitz</a:t>
            </a:r>
            <a:r>
              <a:rPr lang="de-DE" sz="1200" dirty="0"/>
              <a:t>, C., </a:t>
            </a:r>
            <a:r>
              <a:rPr lang="de-DE" sz="1200" dirty="0" err="1"/>
              <a:t>Kreins</a:t>
            </a:r>
            <a:r>
              <a:rPr lang="de-DE" sz="1200" dirty="0"/>
              <a:t>, P., Krug, O., </a:t>
            </a:r>
            <a:r>
              <a:rPr lang="de-DE" sz="1200" dirty="0" err="1"/>
              <a:t>Kueest</a:t>
            </a:r>
            <a:r>
              <a:rPr lang="de-DE" sz="1200" dirty="0"/>
              <a:t>, S., Peter, G., </a:t>
            </a:r>
            <a:r>
              <a:rPr lang="de-DE" sz="1200" dirty="0" err="1"/>
              <a:t>and</a:t>
            </a:r>
            <a:r>
              <a:rPr lang="de-DE" sz="1200" dirty="0"/>
              <a:t> Hass, M. (2015). Stellungnahme zur aktuellen Situation der Fleischerzeugung und Fleischwirtschaft in Deutschland. </a:t>
            </a:r>
          </a:p>
          <a:p>
            <a:r>
              <a:rPr lang="de-DE" sz="1200" dirty="0"/>
              <a:t>Europa Parlament und Europäischer Rat (2002). Verordnung (EG) Nr. 178/2002 des Europäischen Parlaments und des Rates. https://</a:t>
            </a:r>
            <a:r>
              <a:rPr lang="de-DE" sz="1200" dirty="0" err="1"/>
              <a:t>eur-lex.europa.eu</a:t>
            </a:r>
            <a:r>
              <a:rPr lang="de-DE" sz="1200" dirty="0"/>
              <a:t>/legal- </a:t>
            </a:r>
            <a:r>
              <a:rPr lang="de-DE" sz="1200" dirty="0" err="1"/>
              <a:t>content</a:t>
            </a:r>
            <a:r>
              <a:rPr lang="de-DE" sz="1200" dirty="0"/>
              <a:t>/DE/TXT/?</a:t>
            </a:r>
            <a:r>
              <a:rPr lang="de-DE" sz="1200" dirty="0" err="1"/>
              <a:t>uri</a:t>
            </a:r>
            <a:r>
              <a:rPr lang="de-DE" sz="1200" dirty="0"/>
              <a:t>=CELEX:32002R0178. abgerufen am 07.02.2019. </a:t>
            </a:r>
          </a:p>
          <a:p>
            <a:r>
              <a:rPr lang="de-DE" sz="1200" dirty="0"/>
              <a:t>Florian </a:t>
            </a:r>
            <a:r>
              <a:rPr lang="de-DE" sz="1200" dirty="0" err="1"/>
              <a:t>Glatz</a:t>
            </a:r>
            <a:r>
              <a:rPr lang="de-DE" sz="1200" dirty="0"/>
              <a:t>, Friederike Ernst, J. L. (2018). Deutsche Regierung setzt auf Blockchain. https://</a:t>
            </a:r>
            <a:r>
              <a:rPr lang="de-DE" sz="1200" dirty="0" err="1"/>
              <a:t>goo.gl</a:t>
            </a:r>
            <a:r>
              <a:rPr lang="de-DE" sz="1200" dirty="0"/>
              <a:t>/</a:t>
            </a:r>
            <a:r>
              <a:rPr lang="de-DE" sz="1200" dirty="0" err="1"/>
              <a:t>qzFfhE</a:t>
            </a:r>
            <a:r>
              <a:rPr lang="de-DE" sz="1200" dirty="0"/>
              <a:t>. abgerufen am 05.04.2018. </a:t>
            </a:r>
          </a:p>
          <a:p>
            <a:r>
              <a:rPr lang="de-DE" sz="1200" dirty="0" err="1"/>
              <a:t>Hevner</a:t>
            </a:r>
            <a:r>
              <a:rPr lang="de-DE" sz="1200" dirty="0"/>
              <a:t>, A. (2007). A </a:t>
            </a:r>
            <a:r>
              <a:rPr lang="de-DE" sz="1200" dirty="0" err="1"/>
              <a:t>three</a:t>
            </a:r>
            <a:r>
              <a:rPr lang="de-DE" sz="1200" dirty="0"/>
              <a:t> </a:t>
            </a:r>
            <a:r>
              <a:rPr lang="de-DE" sz="1200" dirty="0" err="1"/>
              <a:t>cycle</a:t>
            </a:r>
            <a:r>
              <a:rPr lang="de-DE" sz="1200" dirty="0"/>
              <a:t> </a:t>
            </a:r>
            <a:r>
              <a:rPr lang="de-DE" sz="1200" dirty="0" err="1"/>
              <a:t>view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design </a:t>
            </a:r>
            <a:r>
              <a:rPr lang="de-DE" sz="1200" dirty="0" err="1"/>
              <a:t>science</a:t>
            </a:r>
            <a:r>
              <a:rPr lang="de-DE" sz="1200" dirty="0"/>
              <a:t> </a:t>
            </a:r>
            <a:r>
              <a:rPr lang="de-DE" sz="1200" dirty="0" err="1"/>
              <a:t>research</a:t>
            </a:r>
            <a:r>
              <a:rPr lang="de-DE" sz="1200" dirty="0"/>
              <a:t>. </a:t>
            </a:r>
            <a:r>
              <a:rPr lang="de-DE" sz="1200" dirty="0" err="1"/>
              <a:t>Scandinavian</a:t>
            </a:r>
            <a:r>
              <a:rPr lang="de-DE" sz="1200" dirty="0"/>
              <a:t> Journal </a:t>
            </a:r>
            <a:r>
              <a:rPr lang="de-DE" sz="1200" dirty="0" err="1"/>
              <a:t>of</a:t>
            </a:r>
            <a:r>
              <a:rPr lang="de-DE" sz="1200" dirty="0"/>
              <a:t> Information Systems, 19. </a:t>
            </a:r>
          </a:p>
          <a:p>
            <a:r>
              <a:rPr lang="de-DE" sz="1200" dirty="0" err="1"/>
              <a:t>Hevner</a:t>
            </a:r>
            <a:r>
              <a:rPr lang="de-DE" sz="1200" dirty="0"/>
              <a:t>, A. (2010). Design </a:t>
            </a:r>
            <a:r>
              <a:rPr lang="de-DE" sz="1200" dirty="0" err="1"/>
              <a:t>research</a:t>
            </a:r>
            <a:r>
              <a:rPr lang="de-DE" sz="1200" dirty="0"/>
              <a:t> in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systems</a:t>
            </a:r>
            <a:r>
              <a:rPr lang="de-DE" sz="1200" dirty="0"/>
              <a:t> : </a:t>
            </a:r>
            <a:r>
              <a:rPr lang="de-DE" sz="1200" dirty="0" err="1"/>
              <a:t>theory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practice</a:t>
            </a:r>
            <a:r>
              <a:rPr lang="de-DE" sz="1200" dirty="0"/>
              <a:t>. </a:t>
            </a:r>
            <a:r>
              <a:rPr lang="de-DE" sz="1200" dirty="0" err="1"/>
              <a:t>Hevner</a:t>
            </a:r>
            <a:r>
              <a:rPr lang="de-DE" sz="1200" dirty="0"/>
              <a:t>, A. R., March, S. T., Park, J., </a:t>
            </a:r>
            <a:r>
              <a:rPr lang="de-DE" sz="1200" dirty="0" err="1"/>
              <a:t>and</a:t>
            </a:r>
            <a:r>
              <a:rPr lang="de-DE" sz="1200" dirty="0"/>
              <a:t> Ram, S. (2004). Design </a:t>
            </a:r>
            <a:r>
              <a:rPr lang="de-DE" sz="1200" dirty="0" err="1"/>
              <a:t>science</a:t>
            </a:r>
            <a:r>
              <a:rPr lang="de-DE" sz="1200" dirty="0"/>
              <a:t> in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systems</a:t>
            </a:r>
            <a:r>
              <a:rPr lang="de-DE" sz="1200" dirty="0"/>
              <a:t> </a:t>
            </a:r>
            <a:r>
              <a:rPr lang="de-DE" sz="1200" dirty="0" err="1"/>
              <a:t>research</a:t>
            </a:r>
            <a:r>
              <a:rPr lang="de-DE" sz="1200" dirty="0"/>
              <a:t>. MIS Quarterly, 28(1):75–105. </a:t>
            </a:r>
          </a:p>
          <a:p>
            <a:r>
              <a:rPr lang="de-DE" sz="1200" dirty="0" err="1"/>
              <a:t>Kuechler</a:t>
            </a:r>
            <a:r>
              <a:rPr lang="de-DE" sz="1200" dirty="0"/>
              <a:t>, B.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Vaishnavi</a:t>
            </a:r>
            <a:r>
              <a:rPr lang="de-DE" sz="1200" dirty="0"/>
              <a:t>, V. (2008). On </a:t>
            </a:r>
            <a:r>
              <a:rPr lang="de-DE" sz="1200" dirty="0" err="1"/>
              <a:t>theory</a:t>
            </a:r>
            <a:r>
              <a:rPr lang="de-DE" sz="1200" dirty="0"/>
              <a:t> </a:t>
            </a:r>
            <a:r>
              <a:rPr lang="de-DE" sz="1200" dirty="0" err="1"/>
              <a:t>development</a:t>
            </a:r>
            <a:r>
              <a:rPr lang="de-DE" sz="1200" dirty="0"/>
              <a:t> in design </a:t>
            </a:r>
            <a:r>
              <a:rPr lang="de-DE" sz="1200" dirty="0" err="1"/>
              <a:t>science</a:t>
            </a:r>
            <a:r>
              <a:rPr lang="de-DE" sz="1200" dirty="0"/>
              <a:t> </a:t>
            </a:r>
            <a:r>
              <a:rPr lang="de-DE" sz="1200" dirty="0" err="1"/>
              <a:t>research</a:t>
            </a:r>
            <a:r>
              <a:rPr lang="de-DE" sz="1200" dirty="0"/>
              <a:t>: </a:t>
            </a:r>
            <a:r>
              <a:rPr lang="de-DE" sz="1200" dirty="0" err="1"/>
              <a:t>anatomy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</a:t>
            </a:r>
            <a:r>
              <a:rPr lang="de-DE" sz="1200" dirty="0" err="1"/>
              <a:t>research</a:t>
            </a:r>
            <a:r>
              <a:rPr lang="de-DE" sz="1200" dirty="0"/>
              <a:t> </a:t>
            </a:r>
            <a:r>
              <a:rPr lang="de-DE" sz="1200" dirty="0" err="1"/>
              <a:t>project</a:t>
            </a:r>
            <a:r>
              <a:rPr lang="de-DE" sz="1200" dirty="0"/>
              <a:t>. European Journal </a:t>
            </a:r>
            <a:r>
              <a:rPr lang="de-DE" sz="1200" dirty="0" err="1"/>
              <a:t>of</a:t>
            </a:r>
            <a:r>
              <a:rPr lang="de-DE" sz="1200" dirty="0"/>
              <a:t> Information Systems, 17(5):489–504. </a:t>
            </a:r>
          </a:p>
          <a:p>
            <a:r>
              <a:rPr lang="de-DE" sz="1200" dirty="0" err="1"/>
              <a:t>Menezes</a:t>
            </a:r>
            <a:r>
              <a:rPr lang="de-DE" sz="1200" dirty="0"/>
              <a:t>, A. J. (1997). Handbook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applied</a:t>
            </a:r>
            <a:r>
              <a:rPr lang="de-DE" sz="1200" dirty="0"/>
              <a:t> </a:t>
            </a:r>
            <a:r>
              <a:rPr lang="de-DE" sz="1200" dirty="0" err="1"/>
              <a:t>cryptography</a:t>
            </a:r>
            <a:r>
              <a:rPr lang="de-DE" sz="1200" dirty="0"/>
              <a:t>. </a:t>
            </a:r>
          </a:p>
          <a:p>
            <a:r>
              <a:rPr lang="de-DE" sz="1200" dirty="0" err="1"/>
              <a:t>Nakamoto</a:t>
            </a:r>
            <a:r>
              <a:rPr lang="de-DE" sz="1200" dirty="0"/>
              <a:t>, S. (2009). Bitcoin: A Peer-</a:t>
            </a:r>
            <a:r>
              <a:rPr lang="de-DE" sz="1200" dirty="0" err="1"/>
              <a:t>to</a:t>
            </a:r>
            <a:r>
              <a:rPr lang="de-DE" sz="1200" dirty="0"/>
              <a:t>-Peer Electronic Cash System. http://</a:t>
            </a:r>
            <a:r>
              <a:rPr lang="de-DE" sz="1200" dirty="0" err="1"/>
              <a:t>bit.ly</a:t>
            </a:r>
            <a:r>
              <a:rPr lang="de-DE" sz="1200" dirty="0"/>
              <a:t>/2KL3zWM. abgerufen am 23.05.2018. </a:t>
            </a:r>
          </a:p>
          <a:p>
            <a:r>
              <a:rPr lang="de-DE" sz="1200" dirty="0"/>
              <a:t>Panetta, K. (2017). Top Trends in </a:t>
            </a:r>
            <a:r>
              <a:rPr lang="de-DE" sz="1200" dirty="0" err="1"/>
              <a:t>the</a:t>
            </a:r>
            <a:r>
              <a:rPr lang="de-DE" sz="1200" dirty="0"/>
              <a:t> Gartner Hype Cycle </a:t>
            </a:r>
            <a:r>
              <a:rPr lang="de-DE" sz="1200" dirty="0" err="1"/>
              <a:t>for</a:t>
            </a:r>
            <a:r>
              <a:rPr lang="de-DE" sz="1200" dirty="0"/>
              <a:t> Emerging Technologies, 2017. https://</a:t>
            </a:r>
            <a:r>
              <a:rPr lang="de-DE" sz="1200" dirty="0" err="1"/>
              <a:t>goo.gl</a:t>
            </a:r>
            <a:r>
              <a:rPr lang="de-DE" sz="1200" dirty="0"/>
              <a:t>/</a:t>
            </a:r>
            <a:r>
              <a:rPr lang="de-DE" sz="1200" dirty="0" err="1"/>
              <a:t>acfrrr</a:t>
            </a:r>
            <a:r>
              <a:rPr lang="de-DE" sz="1200" dirty="0"/>
              <a:t>. abgerufen am 05.04.2018.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</p:spTree>
    <p:extLst>
      <p:ext uri="{BB962C8B-B14F-4D97-AF65-F5344CB8AC3E}">
        <p14:creationId xmlns:p14="http://schemas.microsoft.com/office/powerpoint/2010/main" val="38177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 err="1"/>
              <a:t>Peffers</a:t>
            </a:r>
            <a:r>
              <a:rPr lang="de-DE" sz="1200" dirty="0"/>
              <a:t>, K., Rothenberger, M.,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Kuechler</a:t>
            </a:r>
            <a:r>
              <a:rPr lang="de-DE" sz="1200" dirty="0"/>
              <a:t>, B., </a:t>
            </a:r>
            <a:r>
              <a:rPr lang="de-DE" sz="1200" dirty="0" err="1"/>
              <a:t>editors</a:t>
            </a:r>
            <a:r>
              <a:rPr lang="de-DE" sz="1200" dirty="0"/>
              <a:t> (2012). Design Science Research in Information Systems. </a:t>
            </a:r>
            <a:r>
              <a:rPr lang="de-DE" sz="1200" dirty="0" err="1"/>
              <a:t>Advances</a:t>
            </a:r>
            <a:r>
              <a:rPr lang="de-DE" sz="1200" dirty="0"/>
              <a:t> in </a:t>
            </a:r>
            <a:r>
              <a:rPr lang="de-DE" sz="1200" dirty="0" err="1"/>
              <a:t>Theory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Practice. Springer Berlin Heidelberg. </a:t>
            </a:r>
          </a:p>
          <a:p>
            <a:r>
              <a:rPr lang="de-DE" sz="1200" dirty="0"/>
              <a:t>Platzer, J. (2014). Bitcoin : kurz &amp; gut. </a:t>
            </a:r>
            <a:r>
              <a:rPr lang="de-DE" sz="1200" dirty="0" err="1"/>
              <a:t>O’Reilly</a:t>
            </a:r>
            <a:r>
              <a:rPr lang="de-DE" sz="1200" dirty="0"/>
              <a:t> Verlag, Ko ̈</a:t>
            </a:r>
            <a:r>
              <a:rPr lang="de-DE" sz="1200" dirty="0" err="1"/>
              <a:t>ln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/>
              <a:t>SAP SE (2019). </a:t>
            </a:r>
            <a:r>
              <a:rPr lang="de-DE" sz="1200" dirty="0" err="1"/>
              <a:t>IDocs</a:t>
            </a:r>
            <a:r>
              <a:rPr lang="de-DE" sz="1200" dirty="0"/>
              <a:t> (SAP Library. http://</a:t>
            </a:r>
            <a:r>
              <a:rPr lang="de-DE" sz="1200" dirty="0" err="1"/>
              <a:t>bit.ly</a:t>
            </a:r>
            <a:r>
              <a:rPr lang="de-DE" sz="1200" dirty="0"/>
              <a:t>/2tUpZhD. abgerufen am 06.03.2019. </a:t>
            </a:r>
          </a:p>
          <a:p>
            <a:r>
              <a:rPr lang="de-DE" sz="1200" dirty="0" err="1"/>
              <a:t>Siepermann</a:t>
            </a:r>
            <a:r>
              <a:rPr lang="de-DE" sz="1200" dirty="0"/>
              <a:t>, C., </a:t>
            </a:r>
            <a:r>
              <a:rPr lang="de-DE" sz="1200" dirty="0" err="1"/>
              <a:t>Vahrenkamp</a:t>
            </a:r>
            <a:r>
              <a:rPr lang="de-DE" sz="1200" dirty="0"/>
              <a:t>, R., </a:t>
            </a:r>
            <a:r>
              <a:rPr lang="de-DE" sz="1200" dirty="0" err="1"/>
              <a:t>Siepermann</a:t>
            </a:r>
            <a:r>
              <a:rPr lang="de-DE" sz="1200" dirty="0"/>
              <a:t>, M., </a:t>
            </a:r>
            <a:r>
              <a:rPr lang="de-DE" sz="1200" dirty="0" err="1"/>
              <a:t>and</a:t>
            </a:r>
            <a:r>
              <a:rPr lang="de-DE" sz="1200" dirty="0"/>
              <a:t> Amann, M. (2015). Risikomanagement in Supply Chains : Gefahren abwehren, Chancen nutzen, Erfolg generieren. </a:t>
            </a:r>
          </a:p>
          <a:p>
            <a:r>
              <a:rPr lang="de-DE" sz="1200" dirty="0"/>
              <a:t>Simon, H. A. (1996). The </a:t>
            </a:r>
            <a:r>
              <a:rPr lang="de-DE" sz="1200" dirty="0" err="1"/>
              <a:t>sciences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artificial</a:t>
            </a:r>
            <a:r>
              <a:rPr lang="de-DE" sz="1200" dirty="0"/>
              <a:t>. MIT Press, 3 </a:t>
            </a:r>
            <a:r>
              <a:rPr lang="de-DE" sz="1200" dirty="0" err="1"/>
              <a:t>edition</a:t>
            </a:r>
            <a:r>
              <a:rPr lang="de-DE" sz="1200" dirty="0"/>
              <a:t>. </a:t>
            </a:r>
          </a:p>
          <a:p>
            <a:r>
              <a:rPr lang="de-DE" sz="1200" dirty="0" err="1"/>
              <a:t>Trepper</a:t>
            </a:r>
            <a:r>
              <a:rPr lang="de-DE" sz="1200" dirty="0"/>
              <a:t>, T. (2015). Fundierung der Konstruktion agiler Methoden : Anpassung, Instanziierung und Evaluation der Methode </a:t>
            </a:r>
            <a:r>
              <a:rPr lang="de-DE" sz="1200" dirty="0" err="1"/>
              <a:t>PiK</a:t>
            </a:r>
            <a:r>
              <a:rPr lang="de-DE" sz="1200" dirty="0"/>
              <a:t>-AS. Springer Fachmedien Wies- baden, Wiesbaden </a:t>
            </a:r>
            <a:r>
              <a:rPr lang="de-DE" sz="1200" dirty="0" err="1"/>
              <a:t>s.l</a:t>
            </a:r>
            <a:r>
              <a:rPr lang="de-DE" sz="1200" dirty="0"/>
              <a:t>. </a:t>
            </a:r>
          </a:p>
          <a:p>
            <a:r>
              <a:rPr lang="de-DE" sz="1200" dirty="0" err="1"/>
              <a:t>Tribis</a:t>
            </a:r>
            <a:r>
              <a:rPr lang="de-DE" sz="1200" dirty="0"/>
              <a:t>, Y., </a:t>
            </a:r>
            <a:r>
              <a:rPr lang="de-DE" sz="1200" dirty="0" err="1"/>
              <a:t>Bouchti</a:t>
            </a:r>
            <a:r>
              <a:rPr lang="de-DE" sz="1200" dirty="0"/>
              <a:t>, A. E.,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Bouayad</a:t>
            </a:r>
            <a:r>
              <a:rPr lang="de-DE" sz="1200" dirty="0"/>
              <a:t>, H. (2018). Supply </a:t>
            </a:r>
            <a:r>
              <a:rPr lang="de-DE" sz="1200" dirty="0" err="1"/>
              <a:t>chain</a:t>
            </a:r>
            <a:r>
              <a:rPr lang="de-DE" sz="1200" dirty="0"/>
              <a:t> </a:t>
            </a:r>
            <a:r>
              <a:rPr lang="de-DE" sz="1200" dirty="0" err="1"/>
              <a:t>management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dirty="0" err="1"/>
              <a:t>blockchain</a:t>
            </a:r>
            <a:r>
              <a:rPr lang="de-DE" sz="1200" dirty="0"/>
              <a:t>: A </a:t>
            </a:r>
            <a:r>
              <a:rPr lang="de-DE" sz="1200" dirty="0" err="1"/>
              <a:t>systematic</a:t>
            </a:r>
            <a:r>
              <a:rPr lang="de-DE" sz="1200" dirty="0"/>
              <a:t> </a:t>
            </a:r>
            <a:r>
              <a:rPr lang="de-DE" sz="1200" dirty="0" err="1"/>
              <a:t>mapping</a:t>
            </a:r>
            <a:r>
              <a:rPr lang="de-DE" sz="1200" dirty="0"/>
              <a:t> </a:t>
            </a:r>
            <a:r>
              <a:rPr lang="de-DE" sz="1200" dirty="0" err="1"/>
              <a:t>study</a:t>
            </a:r>
            <a:r>
              <a:rPr lang="de-DE" sz="1200" dirty="0"/>
              <a:t>. MATEC Web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Conferences</a:t>
            </a:r>
            <a:r>
              <a:rPr lang="de-DE" sz="1200" dirty="0"/>
              <a:t>, 200:00020. </a:t>
            </a:r>
          </a:p>
          <a:p>
            <a:r>
              <a:rPr lang="de-DE" sz="1200" dirty="0"/>
              <a:t>Wilde, T. </a:t>
            </a:r>
            <a:r>
              <a:rPr lang="de-DE" sz="1200" dirty="0" err="1"/>
              <a:t>and</a:t>
            </a:r>
            <a:r>
              <a:rPr lang="de-DE" sz="1200" dirty="0"/>
              <a:t> Hess, T. (2007). Forschungsmethoden der Wirtschaftsinformatik; Eine empirische Untersuchung. Wirtschaftsinformatik, 49(4). </a:t>
            </a:r>
          </a:p>
          <a:p>
            <a:r>
              <a:rPr lang="de-DE" sz="1200" dirty="0" err="1"/>
              <a:t>Yergeau</a:t>
            </a:r>
            <a:r>
              <a:rPr lang="de-DE" sz="1200" dirty="0"/>
              <a:t>, F., </a:t>
            </a:r>
            <a:r>
              <a:rPr lang="de-DE" sz="1200" dirty="0" err="1"/>
              <a:t>Sperberg</a:t>
            </a:r>
            <a:r>
              <a:rPr lang="de-DE" sz="1200" dirty="0"/>
              <a:t>-McQueen, M., Maler, E., Paoli, J.,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Bray</a:t>
            </a:r>
            <a:r>
              <a:rPr lang="de-DE" sz="1200" dirty="0"/>
              <a:t>, T. (2008). Extensible Markup Language (XML) 1.0 (</a:t>
            </a:r>
            <a:r>
              <a:rPr lang="de-DE" sz="1200" dirty="0" err="1"/>
              <a:t>Fifth</a:t>
            </a:r>
            <a:r>
              <a:rPr lang="de-DE" sz="1200" dirty="0"/>
              <a:t> Edition). W3C </a:t>
            </a:r>
            <a:r>
              <a:rPr lang="de-DE" sz="1200" dirty="0" err="1"/>
              <a:t>recommendation</a:t>
            </a:r>
            <a:r>
              <a:rPr lang="de-DE" sz="1200" dirty="0"/>
              <a:t>, W3C. http://www.w3.org/TR/2008/REC-xml-20081126/. </a:t>
            </a:r>
          </a:p>
          <a:p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</p:spTree>
    <p:extLst>
      <p:ext uri="{BB962C8B-B14F-4D97-AF65-F5344CB8AC3E}">
        <p14:creationId xmlns:p14="http://schemas.microsoft.com/office/powerpoint/2010/main" val="223445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7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Problemstellung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Vorgehen / Methodik</a:t>
            </a:r>
          </a:p>
          <a:p>
            <a:pPr>
              <a:lnSpc>
                <a:spcPct val="150000"/>
              </a:lnSpc>
            </a:pPr>
            <a:r>
              <a:rPr lang="de-DE" dirty="0"/>
              <a:t>Ziele</a:t>
            </a:r>
          </a:p>
          <a:p>
            <a:pPr>
              <a:lnSpc>
                <a:spcPct val="150000"/>
              </a:lnSpc>
            </a:pPr>
            <a:r>
              <a:rPr lang="de-DE" dirty="0"/>
              <a:t>Zeitplan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</p:spTree>
    <p:extLst>
      <p:ext uri="{BB962C8B-B14F-4D97-AF65-F5344CB8AC3E}">
        <p14:creationId xmlns:p14="http://schemas.microsoft.com/office/powerpoint/2010/main" val="10467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de-DE" i="1" dirty="0"/>
              <a:t>„Weltweit ist die Fleischerzeugung zwischen 2002 und 2012 um 23% und in Deutschland um 29% gestiegen. Die globalen Fleischexporte erhöhten sich im gleichen Zeitraum um 60%, in Deutschland sogar um 124%. Deutschland zählt sowohl beim Import als auch beim Export von Fleisch- und Fleischprodukten zu den bedeutendsten Handelsnationen weltweit.“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1639C41-8A5F-7C4F-BE76-9657D297E64A}"/>
              </a:ext>
            </a:extLst>
          </p:cNvPr>
          <p:cNvSpPr txBox="1"/>
          <p:nvPr/>
        </p:nvSpPr>
        <p:spPr>
          <a:xfrm>
            <a:off x="6430152" y="4437112"/>
            <a:ext cx="302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Quelle: </a:t>
            </a:r>
            <a:r>
              <a:rPr lang="de-DE" sz="1000" dirty="0" err="1"/>
              <a:t>Efken</a:t>
            </a:r>
            <a:r>
              <a:rPr lang="de-DE" sz="1000" dirty="0"/>
              <a:t> et al. (2015)</a:t>
            </a:r>
          </a:p>
        </p:txBody>
      </p:sp>
    </p:spTree>
    <p:extLst>
      <p:ext uri="{BB962C8B-B14F-4D97-AF65-F5344CB8AC3E}">
        <p14:creationId xmlns:p14="http://schemas.microsoft.com/office/powerpoint/2010/main" val="35246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Lebensmittelsicherheit strategisch für die Industrie</a:t>
            </a:r>
          </a:p>
          <a:p>
            <a:pPr lvl="1"/>
            <a:r>
              <a:rPr lang="de-DE" dirty="0"/>
              <a:t>Öffentlicher Druck durch Skandale</a:t>
            </a:r>
          </a:p>
          <a:p>
            <a:pPr lvl="1"/>
            <a:r>
              <a:rPr lang="de-DE" dirty="0"/>
              <a:t>Umsetzung der EU-Verordnung 178/02</a:t>
            </a:r>
          </a:p>
          <a:p>
            <a:pPr lvl="1"/>
            <a:r>
              <a:rPr lang="de-DE" dirty="0"/>
              <a:t>Wettbewerbsvorteil durch „freiwilliger“ Nachweiskette</a:t>
            </a:r>
          </a:p>
          <a:p>
            <a:pPr lvl="1"/>
            <a:r>
              <a:rPr lang="de-DE" sz="1600" i="1" dirty="0"/>
              <a:t>„</a:t>
            </a:r>
            <a:r>
              <a:rPr lang="de-DE" sz="1600" i="1" dirty="0" err="1"/>
              <a:t>From</a:t>
            </a:r>
            <a:r>
              <a:rPr lang="de-DE" sz="1600" i="1" dirty="0"/>
              <a:t>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pork</a:t>
            </a:r>
            <a:r>
              <a:rPr lang="de-DE" sz="1600" i="1" dirty="0"/>
              <a:t> </a:t>
            </a:r>
            <a:r>
              <a:rPr lang="de-DE" sz="1600" i="1" dirty="0" err="1"/>
              <a:t>to</a:t>
            </a:r>
            <a:r>
              <a:rPr lang="de-DE" sz="1600" i="1" dirty="0"/>
              <a:t>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fork</a:t>
            </a:r>
            <a:r>
              <a:rPr lang="de-DE" sz="1600" i="1" dirty="0"/>
              <a:t>“</a:t>
            </a:r>
          </a:p>
          <a:p>
            <a:pPr lvl="1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2E3EAD-DCC1-054C-8DEC-5BFDFDA43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 b="19551"/>
          <a:stretch/>
        </p:blipFill>
        <p:spPr>
          <a:xfrm>
            <a:off x="1625724" y="3068960"/>
            <a:ext cx="6654551" cy="35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3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Hype Thema „Blockchain-Technologie“</a:t>
            </a:r>
          </a:p>
          <a:p>
            <a:pPr lvl="1"/>
            <a:r>
              <a:rPr lang="de-DE" dirty="0"/>
              <a:t>Definition “Blockchain-Technologie“</a:t>
            </a:r>
          </a:p>
          <a:p>
            <a:pPr lvl="1"/>
            <a:r>
              <a:rPr lang="de-DE" dirty="0"/>
              <a:t>Reifegrad der Technologie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E28307-A254-0342-A235-AAC7B7772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4" y="2564904"/>
            <a:ext cx="5868152" cy="375059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193F31-4830-1A4E-98D9-69A4C542F69E}"/>
              </a:ext>
            </a:extLst>
          </p:cNvPr>
          <p:cNvSpPr txBox="1"/>
          <p:nvPr/>
        </p:nvSpPr>
        <p:spPr>
          <a:xfrm>
            <a:off x="6302900" y="631549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Quelle: Panetta (2017)</a:t>
            </a:r>
          </a:p>
        </p:txBody>
      </p:sp>
    </p:spTree>
    <p:extLst>
      <p:ext uri="{BB962C8B-B14F-4D97-AF65-F5344CB8AC3E}">
        <p14:creationId xmlns:p14="http://schemas.microsoft.com/office/powerpoint/2010/main" val="263977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Erfüllung der EU-Verordnung 178/02</a:t>
            </a:r>
          </a:p>
          <a:p>
            <a:pPr>
              <a:lnSpc>
                <a:spcPct val="150000"/>
              </a:lnSpc>
            </a:pPr>
            <a:r>
              <a:rPr lang="de-DE" dirty="0"/>
              <a:t>Zentraler Ansatz bei den Akteuren der Lieferkette</a:t>
            </a:r>
          </a:p>
          <a:p>
            <a:r>
              <a:rPr lang="de-DE" dirty="0"/>
              <a:t>Beispiel Praxispartner</a:t>
            </a:r>
          </a:p>
          <a:p>
            <a:pPr lvl="1"/>
            <a:r>
              <a:rPr lang="de-DE" dirty="0"/>
              <a:t>SAP Global Batch </a:t>
            </a:r>
            <a:r>
              <a:rPr lang="de-DE" dirty="0" err="1"/>
              <a:t>Traceability</a:t>
            </a:r>
            <a:endParaRPr lang="de-DE" dirty="0"/>
          </a:p>
          <a:p>
            <a:pPr lvl="1"/>
            <a:r>
              <a:rPr lang="de-DE" dirty="0" err="1"/>
              <a:t>fTrace</a:t>
            </a:r>
            <a:endParaRPr lang="de-DE" dirty="0"/>
          </a:p>
          <a:p>
            <a:r>
              <a:rPr lang="de-DE" dirty="0"/>
              <a:t>Defizite</a:t>
            </a:r>
          </a:p>
          <a:p>
            <a:pPr lvl="1"/>
            <a:r>
              <a:rPr lang="de-DE" dirty="0"/>
              <a:t>Systembrüche</a:t>
            </a:r>
          </a:p>
          <a:p>
            <a:pPr lvl="1"/>
            <a:r>
              <a:rPr lang="de-DE"/>
              <a:t>Schutz </a:t>
            </a:r>
            <a:r>
              <a:rPr lang="de-DE" dirty="0"/>
              <a:t>vor Manipulation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</p:spTree>
    <p:extLst>
      <p:ext uri="{BB962C8B-B14F-4D97-AF65-F5344CB8AC3E}">
        <p14:creationId xmlns:p14="http://schemas.microsoft.com/office/powerpoint/2010/main" val="171697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FF1</a:t>
            </a:r>
            <a:r>
              <a:rPr lang="de-DE" dirty="0"/>
              <a:t> Wie kann die Rückverfolgbarkeit von Chargen in der Fleischwarenindustrie entlang der gesamten Lieferkette mithilfe von Blockchain-Technologie realisiert werden?</a:t>
            </a:r>
          </a:p>
          <a:p>
            <a:pPr lvl="1"/>
            <a:r>
              <a:rPr lang="de-DE" b="1" dirty="0"/>
              <a:t>FF1.1</a:t>
            </a:r>
            <a:r>
              <a:rPr lang="de-DE" dirty="0"/>
              <a:t> Welche Anforderungen an ein System zur Rückverfolgbarkeit von Chargen werden seitens der Fleischwarenindustrie gestellt?</a:t>
            </a:r>
          </a:p>
          <a:p>
            <a:pPr lvl="1"/>
            <a:r>
              <a:rPr lang="de-DE" b="1" dirty="0"/>
              <a:t>FF1.2</a:t>
            </a:r>
            <a:r>
              <a:rPr lang="de-DE" dirty="0"/>
              <a:t> Welche Daten müssen in einer Blockchain persistiert werden, um eine Rückverfolgbarkeit zu ermöglichen?</a:t>
            </a:r>
          </a:p>
          <a:p>
            <a:pPr lvl="1"/>
            <a:r>
              <a:rPr lang="de-DE" b="1" dirty="0"/>
              <a:t>FF1.3</a:t>
            </a:r>
            <a:r>
              <a:rPr lang="de-DE" dirty="0"/>
              <a:t> Welche Blockchain-Technologie kommt in Frage um FF1 zu realisieren und den spezifischen Anforderungen der Fleischwarenindustrie gerecht zu werden?</a:t>
            </a:r>
          </a:p>
          <a:p>
            <a:pPr lvl="1"/>
            <a:r>
              <a:rPr lang="de-DE" b="1" dirty="0"/>
              <a:t>FF1.4</a:t>
            </a:r>
            <a:r>
              <a:rPr lang="de-DE" dirty="0"/>
              <a:t> Welche Systemarchitektur erfüllt die Anforderungen der Fleischwarenindustrie, um eine Chargenrückverfolgung zu realisieren?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</p:spTree>
    <p:extLst>
      <p:ext uri="{BB962C8B-B14F-4D97-AF65-F5344CB8AC3E}">
        <p14:creationId xmlns:p14="http://schemas.microsoft.com/office/powerpoint/2010/main" val="293484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Relevanz Zyklus</a:t>
            </a:r>
          </a:p>
          <a:p>
            <a:pPr lvl="1"/>
            <a:r>
              <a:rPr lang="de-DE" sz="1800" dirty="0"/>
              <a:t>Betrachtung der bisherigen Supply Chain Systeme und der Wertschöpfungskette inkl. einzelnen Geschäftsprozesse</a:t>
            </a:r>
          </a:p>
          <a:p>
            <a:r>
              <a:rPr lang="de-DE" sz="2000" dirty="0"/>
              <a:t>Rigor Zyklus</a:t>
            </a:r>
          </a:p>
          <a:p>
            <a:pPr lvl="1"/>
            <a:r>
              <a:rPr lang="de-DE" sz="1800" dirty="0"/>
              <a:t>Fundament für wissenschaftliche Relevanz</a:t>
            </a:r>
          </a:p>
          <a:p>
            <a:pPr lvl="1"/>
            <a:r>
              <a:rPr lang="de-DE" sz="1800" dirty="0"/>
              <a:t>Sicherstellung von Innovation</a:t>
            </a:r>
          </a:p>
          <a:p>
            <a:pPr lvl="1"/>
            <a:r>
              <a:rPr lang="de-DE" sz="1800" dirty="0"/>
              <a:t>Ausschluss von Replizierung</a:t>
            </a:r>
          </a:p>
          <a:p>
            <a:r>
              <a:rPr lang="de-DE" sz="2000" dirty="0"/>
              <a:t>Design Zyklus</a:t>
            </a:r>
          </a:p>
          <a:p>
            <a:pPr lvl="1"/>
            <a:r>
              <a:rPr lang="de-DE" sz="1800" dirty="0"/>
              <a:t>Erstellung von Artefakten (</a:t>
            </a:r>
            <a:r>
              <a:rPr lang="de-DE" sz="1800" dirty="0" err="1"/>
              <a:t>Prototyping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Evaluation durch Experteninterviews</a:t>
            </a:r>
          </a:p>
          <a:p>
            <a:pPr lvl="2"/>
            <a:endParaRPr lang="de-DE" sz="1600" dirty="0"/>
          </a:p>
          <a:p>
            <a:endParaRPr lang="de-DE" sz="20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CFE3D9E-318C-1A4C-8478-ACBC49FC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267636-5701-4D4D-86F5-2A2C9B895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92896"/>
            <a:ext cx="4464422" cy="234710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5AD95CC-498F-D741-9DDC-F6D11E527B0E}"/>
              </a:ext>
            </a:extLst>
          </p:cNvPr>
          <p:cNvSpPr txBox="1"/>
          <p:nvPr/>
        </p:nvSpPr>
        <p:spPr>
          <a:xfrm>
            <a:off x="7833320" y="4840000"/>
            <a:ext cx="1619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Quelle: </a:t>
            </a:r>
            <a:r>
              <a:rPr lang="de-DE" sz="1000" dirty="0" err="1"/>
              <a:t>Trepper</a:t>
            </a:r>
            <a:r>
              <a:rPr lang="de-DE" sz="1000" dirty="0"/>
              <a:t> (2015)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694E1CA-FF6F-1E47-B765-693A790D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/>
          <a:p>
            <a:r>
              <a:rPr lang="de-DE" dirty="0"/>
              <a:t>Vorgehen / Methodik</a:t>
            </a:r>
          </a:p>
        </p:txBody>
      </p:sp>
    </p:spTree>
    <p:extLst>
      <p:ext uri="{BB962C8B-B14F-4D97-AF65-F5344CB8AC3E}">
        <p14:creationId xmlns:p14="http://schemas.microsoft.com/office/powerpoint/2010/main" val="20461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Identifikation verwandter Arbeiten aus Wissenschaft und Praxis</a:t>
            </a:r>
          </a:p>
          <a:p>
            <a:pPr>
              <a:lnSpc>
                <a:spcPct val="150000"/>
              </a:lnSpc>
            </a:pPr>
            <a:r>
              <a:rPr lang="de-DE" dirty="0"/>
              <a:t>Anforderungserhebung und –</a:t>
            </a:r>
            <a:r>
              <a:rPr lang="de-DE" dirty="0" err="1"/>
              <a:t>analyse</a:t>
            </a:r>
            <a:r>
              <a:rPr lang="de-DE" dirty="0"/>
              <a:t> mit Praxispartner</a:t>
            </a:r>
          </a:p>
          <a:p>
            <a:pPr lvl="1"/>
            <a:r>
              <a:rPr lang="de-DE" dirty="0"/>
              <a:t>Funktional</a:t>
            </a:r>
          </a:p>
          <a:p>
            <a:pPr lvl="1"/>
            <a:r>
              <a:rPr lang="de-DE" dirty="0"/>
              <a:t>Qualitativ</a:t>
            </a:r>
          </a:p>
          <a:p>
            <a:pPr lvl="1"/>
            <a:r>
              <a:rPr lang="de-DE" dirty="0"/>
              <a:t>Rahmenbedingungen</a:t>
            </a:r>
          </a:p>
          <a:p>
            <a:pPr>
              <a:lnSpc>
                <a:spcPct val="150000"/>
              </a:lnSpc>
            </a:pPr>
            <a:r>
              <a:rPr lang="de-DE" dirty="0"/>
              <a:t>Prozessaufnahme und -analyse</a:t>
            </a:r>
          </a:p>
          <a:p>
            <a:pPr lvl="1"/>
            <a:r>
              <a:rPr lang="de-DE" dirty="0"/>
              <a:t>Schwachstellenanalyse des Ist-Prozess</a:t>
            </a:r>
          </a:p>
          <a:p>
            <a:pPr lvl="1"/>
            <a:r>
              <a:rPr lang="de-DE" dirty="0"/>
              <a:t>Modellierung eines Soll-Prozess bei Einsatz von “Blockchain-Technologie“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</p:spTree>
    <p:extLst>
      <p:ext uri="{BB962C8B-B14F-4D97-AF65-F5344CB8AC3E}">
        <p14:creationId xmlns:p14="http://schemas.microsoft.com/office/powerpoint/2010/main" val="2267399094"/>
      </p:ext>
    </p:extLst>
  </p:cSld>
  <p:clrMapOvr>
    <a:masterClrMapping/>
  </p:clrMapOvr>
</p:sld>
</file>

<file path=ppt/theme/theme1.xml><?xml version="1.0" encoding="utf-8"?>
<a:theme xmlns:a="http://schemas.openxmlformats.org/drawingml/2006/main" name="DE_VLBA_2017">
  <a:themeElements>
    <a:clrScheme name="Benutzerdefiniert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CEA1D46D-3B28-4240-9931-162FA94C5C18}"/>
    </a:ext>
  </a:extLst>
</a:theme>
</file>

<file path=ppt/theme/theme2.xml><?xml version="1.0" encoding="utf-8"?>
<a:theme xmlns:a="http://schemas.openxmlformats.org/drawingml/2006/main" name="EN_VLBA_2017">
  <a:themeElements>
    <a:clrScheme name="Oldenbur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DF4B0F6A-53C5-496C-A9C5-D81BF38341A1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B96DACB560749A9CE14EFECB13D0B" ma:contentTypeVersion="8" ma:contentTypeDescription="Create a new document." ma:contentTypeScope="" ma:versionID="2b838d049a78f4bffc85446cd569a97a">
  <xsd:schema xmlns:xsd="http://www.w3.org/2001/XMLSchema" xmlns:xs="http://www.w3.org/2001/XMLSchema" xmlns:p="http://schemas.microsoft.com/office/2006/metadata/properties" xmlns:ns2="180ecfc7-21df-49ff-b9e0-f8568f7917aa" xmlns:ns3="649f9ec1-6435-41ad-9777-850f4ba119b6" targetNamespace="http://schemas.microsoft.com/office/2006/metadata/properties" ma:root="true" ma:fieldsID="f72cf38eb63b7e4a97415d0399b68e97" ns2:_="" ns3:_="">
    <xsd:import namespace="180ecfc7-21df-49ff-b9e0-f8568f7917aa"/>
    <xsd:import namespace="649f9ec1-6435-41ad-9777-850f4ba11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ecfc7-21df-49ff-b9e0-f8568f7917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f9ec1-6435-41ad-9777-850f4ba11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40C15-8F98-411C-8C18-514E3F9EFE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B06D2A-C41C-4931-B8A6-E684D895A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ecfc7-21df-49ff-b9e0-f8568f7917aa"/>
    <ds:schemaRef ds:uri="649f9ec1-6435-41ad-9777-850f4ba11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5D6BA-E99D-4874-B9A7-C1D268A4A5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DE_VLBA_2017</Template>
  <TotalTime>0</TotalTime>
  <Words>903</Words>
  <Application>Microsoft Macintosh PowerPoint</Application>
  <PresentationFormat>A4-Papier (210 x 297 mm)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DE_VLBA_2017</vt:lpstr>
      <vt:lpstr>EN_VLBA_2017</vt:lpstr>
      <vt:lpstr>Chargenrückverfolgung in der Fleischwarenindustrie</vt:lpstr>
      <vt:lpstr>Agenda</vt:lpstr>
      <vt:lpstr>Motivation</vt:lpstr>
      <vt:lpstr>Motivation</vt:lpstr>
      <vt:lpstr>Motivation</vt:lpstr>
      <vt:lpstr>Problemstellung</vt:lpstr>
      <vt:lpstr>Problemstellung</vt:lpstr>
      <vt:lpstr>Vorgehen / Methodik</vt:lpstr>
      <vt:lpstr>Ziele</vt:lpstr>
      <vt:lpstr>Ziele</vt:lpstr>
      <vt:lpstr>Zeitplan</vt:lpstr>
      <vt:lpstr>Literatur</vt:lpstr>
      <vt:lpstr>Literatur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Lutz</dc:creator>
  <cp:lastModifiedBy>Nils Lutz</cp:lastModifiedBy>
  <cp:revision>35</cp:revision>
  <cp:lastPrinted>2001-10-29T13:39:47Z</cp:lastPrinted>
  <dcterms:created xsi:type="dcterms:W3CDTF">2019-03-15T14:08:49Z</dcterms:created>
  <dcterms:modified xsi:type="dcterms:W3CDTF">2019-03-18T17:50:26Z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0x010100F3DB96DACB560749A9CE14EFECB13D0B</vt:lpwstr>
  </property>
</Properties>
</file>