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 id="2147483729" r:id="rId5"/>
  </p:sldMasterIdLst>
  <p:notesMasterIdLst>
    <p:notesMasterId r:id="rId20"/>
  </p:notesMasterIdLst>
  <p:handoutMasterIdLst>
    <p:handoutMasterId r:id="rId21"/>
  </p:handoutMasterIdLst>
  <p:sldIdLst>
    <p:sldId id="279" r:id="rId6"/>
    <p:sldId id="283" r:id="rId7"/>
    <p:sldId id="287" r:id="rId8"/>
    <p:sldId id="296" r:id="rId9"/>
    <p:sldId id="297" r:id="rId10"/>
    <p:sldId id="288" r:id="rId11"/>
    <p:sldId id="293" r:id="rId12"/>
    <p:sldId id="289" r:id="rId13"/>
    <p:sldId id="290" r:id="rId14"/>
    <p:sldId id="295" r:id="rId15"/>
    <p:sldId id="291" r:id="rId16"/>
    <p:sldId id="292" r:id="rId17"/>
    <p:sldId id="298" r:id="rId18"/>
    <p:sldId id="286" r:id="rId19"/>
  </p:sldIdLst>
  <p:sldSz cx="9906000" cy="6858000" type="A4"/>
  <p:notesSz cx="6669088" cy="992822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CA0"/>
    <a:srgbClr val="6CB215"/>
    <a:srgbClr val="DBE7FB"/>
    <a:srgbClr val="0099FF"/>
    <a:srgbClr val="0000FF"/>
    <a:srgbClr val="0066FF"/>
    <a:srgbClr val="99CC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99" autoAdjust="0"/>
    <p:restoredTop sz="68972" autoAdjust="0"/>
  </p:normalViewPr>
  <p:slideViewPr>
    <p:cSldViewPr>
      <p:cViewPr varScale="1">
        <p:scale>
          <a:sx n="121" d="100"/>
          <a:sy n="121" d="100"/>
        </p:scale>
        <p:origin x="2520" y="184"/>
      </p:cViewPr>
      <p:guideLst>
        <p:guide orient="horz" pos="2160"/>
        <p:guide pos="312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4498"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5279" tIns="47640" rIns="95279" bIns="47640" numCol="1" anchor="t" anchorCtr="0" compatLnSpc="1">
            <a:prstTxWarp prst="textNoShape">
              <a:avLst/>
            </a:prstTxWarp>
          </a:bodyPr>
          <a:lstStyle>
            <a:lvl1pPr defTabSz="952500" eaLnBrk="0" hangingPunct="0">
              <a:defRPr sz="1200">
                <a:latin typeface="Times New Roman" pitchFamily="18" charset="0"/>
              </a:defRPr>
            </a:lvl1pPr>
          </a:lstStyle>
          <a:p>
            <a:pPr>
              <a:defRPr/>
            </a:pPr>
            <a:endParaRPr lang="en-US"/>
          </a:p>
        </p:txBody>
      </p:sp>
      <p:sp>
        <p:nvSpPr>
          <p:cNvPr id="234499" name="Rectangle 3"/>
          <p:cNvSpPr>
            <a:spLocks noGrp="1" noChangeArrowheads="1"/>
          </p:cNvSpPr>
          <p:nvPr>
            <p:ph type="dt" sz="quarter" idx="1"/>
          </p:nvPr>
        </p:nvSpPr>
        <p:spPr bwMode="auto">
          <a:xfrm>
            <a:off x="3778250" y="0"/>
            <a:ext cx="2889250" cy="496888"/>
          </a:xfrm>
          <a:prstGeom prst="rect">
            <a:avLst/>
          </a:prstGeom>
          <a:noFill/>
          <a:ln w="9525">
            <a:noFill/>
            <a:miter lim="800000"/>
            <a:headEnd/>
            <a:tailEnd/>
          </a:ln>
          <a:effectLst/>
        </p:spPr>
        <p:txBody>
          <a:bodyPr vert="horz" wrap="square" lIns="95279" tIns="47640" rIns="95279" bIns="47640" numCol="1" anchor="t" anchorCtr="0" compatLnSpc="1">
            <a:prstTxWarp prst="textNoShape">
              <a:avLst/>
            </a:prstTxWarp>
          </a:bodyPr>
          <a:lstStyle>
            <a:lvl1pPr algn="r" defTabSz="952500" eaLnBrk="0" hangingPunct="0">
              <a:defRPr sz="1200">
                <a:latin typeface="Times New Roman" pitchFamily="18" charset="0"/>
              </a:defRPr>
            </a:lvl1pPr>
          </a:lstStyle>
          <a:p>
            <a:pPr>
              <a:defRPr/>
            </a:pPr>
            <a:endParaRPr lang="en-US"/>
          </a:p>
        </p:txBody>
      </p:sp>
      <p:sp>
        <p:nvSpPr>
          <p:cNvPr id="234500" name="Rectangle 4"/>
          <p:cNvSpPr>
            <a:spLocks noGrp="1" noChangeArrowheads="1"/>
          </p:cNvSpPr>
          <p:nvPr>
            <p:ph type="ftr" sz="quarter" idx="2"/>
          </p:nvPr>
        </p:nvSpPr>
        <p:spPr bwMode="auto">
          <a:xfrm>
            <a:off x="0" y="9429750"/>
            <a:ext cx="2889250" cy="496888"/>
          </a:xfrm>
          <a:prstGeom prst="rect">
            <a:avLst/>
          </a:prstGeom>
          <a:noFill/>
          <a:ln w="9525">
            <a:noFill/>
            <a:miter lim="800000"/>
            <a:headEnd/>
            <a:tailEnd/>
          </a:ln>
          <a:effectLst/>
        </p:spPr>
        <p:txBody>
          <a:bodyPr vert="horz" wrap="square" lIns="95279" tIns="47640" rIns="95279" bIns="47640" numCol="1" anchor="b" anchorCtr="0" compatLnSpc="1">
            <a:prstTxWarp prst="textNoShape">
              <a:avLst/>
            </a:prstTxWarp>
          </a:bodyPr>
          <a:lstStyle>
            <a:lvl1pPr defTabSz="952500" eaLnBrk="0" hangingPunct="0">
              <a:defRPr sz="1200">
                <a:latin typeface="Times New Roman" pitchFamily="18" charset="0"/>
              </a:defRPr>
            </a:lvl1pPr>
          </a:lstStyle>
          <a:p>
            <a:pPr>
              <a:defRPr/>
            </a:pPr>
            <a:endParaRPr lang="en-US"/>
          </a:p>
        </p:txBody>
      </p:sp>
      <p:sp>
        <p:nvSpPr>
          <p:cNvPr id="234501" name="Rectangle 5"/>
          <p:cNvSpPr>
            <a:spLocks noGrp="1" noChangeArrowheads="1"/>
          </p:cNvSpPr>
          <p:nvPr>
            <p:ph type="sldNum" sz="quarter" idx="3"/>
          </p:nvPr>
        </p:nvSpPr>
        <p:spPr bwMode="auto">
          <a:xfrm>
            <a:off x="3778250" y="9429750"/>
            <a:ext cx="2889250" cy="496888"/>
          </a:xfrm>
          <a:prstGeom prst="rect">
            <a:avLst/>
          </a:prstGeom>
          <a:noFill/>
          <a:ln w="9525">
            <a:noFill/>
            <a:miter lim="800000"/>
            <a:headEnd/>
            <a:tailEnd/>
          </a:ln>
          <a:effectLst/>
        </p:spPr>
        <p:txBody>
          <a:bodyPr vert="horz" wrap="square" lIns="95279" tIns="47640" rIns="95279" bIns="47640" numCol="1" anchor="b" anchorCtr="0" compatLnSpc="1">
            <a:prstTxWarp prst="textNoShape">
              <a:avLst/>
            </a:prstTxWarp>
          </a:bodyPr>
          <a:lstStyle>
            <a:lvl1pPr algn="r" defTabSz="952500" eaLnBrk="0" hangingPunct="0">
              <a:defRPr sz="1200">
                <a:latin typeface="Times New Roman" pitchFamily="18" charset="0"/>
              </a:defRPr>
            </a:lvl1pPr>
          </a:lstStyle>
          <a:p>
            <a:pPr>
              <a:defRPr/>
            </a:pPr>
            <a:fld id="{3BC1C11B-3116-4B12-93A2-C58B2AE30775}" type="slidenum">
              <a:rPr lang="en-US"/>
              <a:pPr>
                <a:defRPr/>
              </a:pPr>
              <a:t>‹Nr.›</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874963" cy="471488"/>
          </a:xfrm>
          <a:prstGeom prst="rect">
            <a:avLst/>
          </a:prstGeom>
          <a:noFill/>
          <a:ln w="9525">
            <a:noFill/>
            <a:miter lim="800000"/>
            <a:headEnd/>
            <a:tailEnd/>
          </a:ln>
          <a:effectLst/>
        </p:spPr>
        <p:txBody>
          <a:bodyPr vert="horz" wrap="square" lIns="94393" tIns="47197" rIns="94393" bIns="47197" numCol="1" anchor="t" anchorCtr="0" compatLnSpc="1">
            <a:prstTxWarp prst="textNoShape">
              <a:avLst/>
            </a:prstTxWarp>
          </a:bodyPr>
          <a:lstStyle>
            <a:lvl1pPr defTabSz="942975" eaLnBrk="0" hangingPunct="0">
              <a:defRPr sz="1200"/>
            </a:lvl1pPr>
          </a:lstStyle>
          <a:p>
            <a:pPr>
              <a:defRPr/>
            </a:pPr>
            <a:endParaRPr lang="de-AT"/>
          </a:p>
        </p:txBody>
      </p:sp>
      <p:sp>
        <p:nvSpPr>
          <p:cNvPr id="19459" name="Rectangle 3"/>
          <p:cNvSpPr>
            <a:spLocks noGrp="1" noChangeArrowheads="1"/>
          </p:cNvSpPr>
          <p:nvPr>
            <p:ph type="dt" idx="1"/>
          </p:nvPr>
        </p:nvSpPr>
        <p:spPr bwMode="auto">
          <a:xfrm>
            <a:off x="3762375" y="0"/>
            <a:ext cx="2878138" cy="471488"/>
          </a:xfrm>
          <a:prstGeom prst="rect">
            <a:avLst/>
          </a:prstGeom>
          <a:noFill/>
          <a:ln w="9525">
            <a:noFill/>
            <a:miter lim="800000"/>
            <a:headEnd/>
            <a:tailEnd/>
          </a:ln>
          <a:effectLst/>
        </p:spPr>
        <p:txBody>
          <a:bodyPr vert="horz" wrap="square" lIns="94393" tIns="47197" rIns="94393" bIns="47197" numCol="1" anchor="t" anchorCtr="0" compatLnSpc="1">
            <a:prstTxWarp prst="textNoShape">
              <a:avLst/>
            </a:prstTxWarp>
          </a:bodyPr>
          <a:lstStyle>
            <a:lvl1pPr algn="r" defTabSz="942975" eaLnBrk="0" hangingPunct="0">
              <a:defRPr sz="1200"/>
            </a:lvl1pPr>
          </a:lstStyle>
          <a:p>
            <a:pPr>
              <a:defRPr/>
            </a:pPr>
            <a:endParaRPr lang="de-AT"/>
          </a:p>
        </p:txBody>
      </p:sp>
      <p:sp>
        <p:nvSpPr>
          <p:cNvPr id="5124" name="Rectangle 4"/>
          <p:cNvSpPr>
            <a:spLocks noGrp="1" noRot="1" noChangeAspect="1" noChangeArrowheads="1" noTextEdit="1"/>
          </p:cNvSpPr>
          <p:nvPr>
            <p:ph type="sldImg" idx="2"/>
          </p:nvPr>
        </p:nvSpPr>
        <p:spPr bwMode="auto">
          <a:xfrm>
            <a:off x="596900" y="704850"/>
            <a:ext cx="5454650" cy="3776663"/>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882650" y="4716463"/>
            <a:ext cx="4875213" cy="4481512"/>
          </a:xfrm>
          <a:prstGeom prst="rect">
            <a:avLst/>
          </a:prstGeom>
          <a:noFill/>
          <a:ln w="9525">
            <a:noFill/>
            <a:miter lim="800000"/>
            <a:headEnd/>
            <a:tailEnd/>
          </a:ln>
          <a:effectLst/>
        </p:spPr>
        <p:txBody>
          <a:bodyPr vert="horz" wrap="square" lIns="94393" tIns="47197" rIns="94393" bIns="47197" numCol="1" anchor="t" anchorCtr="0" compatLnSpc="1">
            <a:prstTxWarp prst="textNoShape">
              <a:avLst/>
            </a:prstTxWarp>
          </a:bodyPr>
          <a:lstStyle/>
          <a:p>
            <a:pPr lvl="0"/>
            <a:r>
              <a:rPr lang="de-DE" noProof="0"/>
              <a:t>Klicken Sie, um die Formate des Vorlagentextes zu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19462" name="Rectangle 6"/>
          <p:cNvSpPr>
            <a:spLocks noGrp="1" noChangeArrowheads="1"/>
          </p:cNvSpPr>
          <p:nvPr>
            <p:ph type="ftr" sz="quarter" idx="4"/>
          </p:nvPr>
        </p:nvSpPr>
        <p:spPr bwMode="auto">
          <a:xfrm>
            <a:off x="0" y="9434513"/>
            <a:ext cx="2874963" cy="471487"/>
          </a:xfrm>
          <a:prstGeom prst="rect">
            <a:avLst/>
          </a:prstGeom>
          <a:noFill/>
          <a:ln w="9525">
            <a:noFill/>
            <a:miter lim="800000"/>
            <a:headEnd/>
            <a:tailEnd/>
          </a:ln>
          <a:effectLst/>
        </p:spPr>
        <p:txBody>
          <a:bodyPr vert="horz" wrap="square" lIns="94393" tIns="47197" rIns="94393" bIns="47197" numCol="1" anchor="b" anchorCtr="0" compatLnSpc="1">
            <a:prstTxWarp prst="textNoShape">
              <a:avLst/>
            </a:prstTxWarp>
          </a:bodyPr>
          <a:lstStyle>
            <a:lvl1pPr defTabSz="942975" eaLnBrk="0" hangingPunct="0">
              <a:defRPr sz="1200"/>
            </a:lvl1pPr>
          </a:lstStyle>
          <a:p>
            <a:pPr>
              <a:defRPr/>
            </a:pPr>
            <a:endParaRPr lang="de-AT"/>
          </a:p>
        </p:txBody>
      </p:sp>
      <p:sp>
        <p:nvSpPr>
          <p:cNvPr id="19463" name="Rectangle 7"/>
          <p:cNvSpPr>
            <a:spLocks noGrp="1" noChangeArrowheads="1"/>
          </p:cNvSpPr>
          <p:nvPr>
            <p:ph type="sldNum" sz="quarter" idx="5"/>
          </p:nvPr>
        </p:nvSpPr>
        <p:spPr bwMode="auto">
          <a:xfrm>
            <a:off x="3762375" y="9434513"/>
            <a:ext cx="2878138" cy="471487"/>
          </a:xfrm>
          <a:prstGeom prst="rect">
            <a:avLst/>
          </a:prstGeom>
          <a:noFill/>
          <a:ln w="9525">
            <a:noFill/>
            <a:miter lim="800000"/>
            <a:headEnd/>
            <a:tailEnd/>
          </a:ln>
          <a:effectLst/>
        </p:spPr>
        <p:txBody>
          <a:bodyPr vert="horz" wrap="square" lIns="94393" tIns="47197" rIns="94393" bIns="47197" numCol="1" anchor="b" anchorCtr="0" compatLnSpc="1">
            <a:prstTxWarp prst="textNoShape">
              <a:avLst/>
            </a:prstTxWarp>
          </a:bodyPr>
          <a:lstStyle>
            <a:lvl1pPr algn="r" defTabSz="942975" eaLnBrk="0" hangingPunct="0">
              <a:defRPr sz="1200"/>
            </a:lvl1pPr>
          </a:lstStyle>
          <a:p>
            <a:pPr>
              <a:defRPr/>
            </a:pPr>
            <a:fld id="{96541309-8B1B-4827-A062-8C906775A33A}" type="slidenum">
              <a:rPr lang="de-AT"/>
              <a:pPr>
                <a:defRPr/>
              </a:pPr>
              <a:t>‹Nr.›</a:t>
            </a:fld>
            <a:endParaRPr lang="de-A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Einsteigen möchte ich mit einem Zitat von Dr. Josef </a:t>
            </a:r>
            <a:r>
              <a:rPr lang="de-DE" dirty="0" err="1"/>
              <a:t>Efken</a:t>
            </a:r>
            <a:r>
              <a:rPr lang="de-DE" dirty="0"/>
              <a:t> aus einem Positionspapier zur „aktuellen Situation der Fleischerzeugung und Fleischwirtschaft in Deutschland“.</a:t>
            </a:r>
          </a:p>
          <a:p>
            <a:r>
              <a:rPr lang="de-DE" dirty="0"/>
              <a:t>Zitat lesen</a:t>
            </a:r>
          </a:p>
          <a:p>
            <a:r>
              <a:rPr lang="de-DE" dirty="0"/>
              <a:t>Den Zahlen kann man entnehmen, dass die Fleischindustrie schon wichtig ist.</a:t>
            </a:r>
          </a:p>
        </p:txBody>
      </p:sp>
      <p:sp>
        <p:nvSpPr>
          <p:cNvPr id="4" name="Foliennummernplatzhalter 3"/>
          <p:cNvSpPr>
            <a:spLocks noGrp="1"/>
          </p:cNvSpPr>
          <p:nvPr>
            <p:ph type="sldNum" sz="quarter" idx="5"/>
          </p:nvPr>
        </p:nvSpPr>
        <p:spPr/>
        <p:txBody>
          <a:bodyPr/>
          <a:lstStyle/>
          <a:p>
            <a:pPr>
              <a:defRPr/>
            </a:pPr>
            <a:fld id="{96541309-8B1B-4827-A062-8C906775A33A}" type="slidenum">
              <a:rPr lang="de-AT" smtClean="0"/>
              <a:pPr>
                <a:defRPr/>
              </a:pPr>
              <a:t>3</a:t>
            </a:fld>
            <a:endParaRPr lang="de-AT"/>
          </a:p>
        </p:txBody>
      </p:sp>
    </p:spTree>
    <p:extLst>
      <p:ext uri="{BB962C8B-B14F-4D97-AF65-F5344CB8AC3E}">
        <p14:creationId xmlns:p14="http://schemas.microsoft.com/office/powerpoint/2010/main" val="3858204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Umso wichtiger ist es sich das Thema Lebensmittelsicherheit mal genauer anzuschauen.</a:t>
            </a:r>
          </a:p>
          <a:p>
            <a:endParaRPr lang="de-DE" dirty="0"/>
          </a:p>
          <a:p>
            <a:r>
              <a:rPr lang="de-DE" dirty="0"/>
              <a:t>Lebensmittelsicherheit ist mittlerweile immer wichtiger für die gesamte Lebensbranche.</a:t>
            </a:r>
          </a:p>
          <a:p>
            <a:endParaRPr lang="de-DE" dirty="0"/>
          </a:p>
          <a:p>
            <a:r>
              <a:rPr lang="de-DE" dirty="0"/>
              <a:t>Zum einen steigt der öffentliche Druck kontinuierlich durch die ganzen Skandale die wir in der Vergangenheit schon erlebt haben.</a:t>
            </a:r>
          </a:p>
          <a:p>
            <a:r>
              <a:rPr lang="de-DE" dirty="0"/>
              <a:t>Zum anderen gilt es für die Branche auch die EU-Verordnung 178/02 umzusetzen, die soviel besagt wie, das jeder </a:t>
            </a:r>
            <a:r>
              <a:rPr lang="de-DE" dirty="0" err="1"/>
              <a:t>akteur</a:t>
            </a:r>
            <a:r>
              <a:rPr lang="de-DE" dirty="0"/>
              <a:t> der lieferkette lückenlos nachweisen können muss von wem er seine waren erhalten bzw. an wen er seine </a:t>
            </a:r>
            <a:r>
              <a:rPr lang="de-DE" dirty="0" err="1"/>
              <a:t>produkte</a:t>
            </a:r>
            <a:r>
              <a:rPr lang="de-DE" dirty="0"/>
              <a:t>/waren weitergegeben hat.</a:t>
            </a:r>
          </a:p>
          <a:p>
            <a:r>
              <a:rPr lang="de-DE" dirty="0"/>
              <a:t>Außerdem ist offen gelebte Lebensmittelsicherheit durch Kennzeichnungen am Endprodukt selbst ein klarer Wettbewerbsvorteil </a:t>
            </a:r>
            <a:r>
              <a:rPr lang="de-DE" dirty="0" err="1"/>
              <a:t>ggü</a:t>
            </a:r>
            <a:r>
              <a:rPr lang="de-DE" dirty="0"/>
              <a:t>. anderen Marktteilnehmer. Produkte mit „Bio“ Siegel oder dergleichen sind aus den Regalen ja kaum noch wegzudenken.</a:t>
            </a:r>
          </a:p>
          <a:p>
            <a:r>
              <a:rPr lang="de-DE" dirty="0"/>
              <a:t>Man versucht dem Endkunden sozusagen vom Erzeuger bis auf den Teller des Konsumenten eine lückenlose Nachweiskette mit dem Produkt zu liefern. Eine Art „Checkheft“ für Lebensmittel, sodass ich auch darauf vertrauen kann, dass meine Salami aus glücklichen Rindern oder Schweinen gefertigt wurde und auf dem Weg in meinen Lebensmittelmarkt des Vertrauens alle Standards etc. eingehalten wurden.</a:t>
            </a:r>
          </a:p>
          <a:p>
            <a:endParaRPr lang="de-DE" dirty="0"/>
          </a:p>
          <a:p>
            <a:r>
              <a:rPr lang="de-DE" dirty="0"/>
              <a:t>Relativ komplexer Prozess, da – Beispiel Salami – sehr viele Akteure daran beteiligt sind vom Mäster, über die Schlachtung und Zerlegung bis hin zum Groß- und Einzelhandel.</a:t>
            </a:r>
          </a:p>
        </p:txBody>
      </p:sp>
      <p:sp>
        <p:nvSpPr>
          <p:cNvPr id="4" name="Foliennummernplatzhalter 3"/>
          <p:cNvSpPr>
            <a:spLocks noGrp="1"/>
          </p:cNvSpPr>
          <p:nvPr>
            <p:ph type="sldNum" sz="quarter" idx="5"/>
          </p:nvPr>
        </p:nvSpPr>
        <p:spPr/>
        <p:txBody>
          <a:bodyPr/>
          <a:lstStyle/>
          <a:p>
            <a:pPr>
              <a:defRPr/>
            </a:pPr>
            <a:fld id="{96541309-8B1B-4827-A062-8C906775A33A}" type="slidenum">
              <a:rPr lang="de-AT" smtClean="0"/>
              <a:pPr>
                <a:defRPr/>
              </a:pPr>
              <a:t>4</a:t>
            </a:fld>
            <a:endParaRPr lang="de-AT"/>
          </a:p>
        </p:txBody>
      </p:sp>
    </p:spTree>
    <p:extLst>
      <p:ext uri="{BB962C8B-B14F-4D97-AF65-F5344CB8AC3E}">
        <p14:creationId xmlns:p14="http://schemas.microsoft.com/office/powerpoint/2010/main" val="4212478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Neben dem wirtschaftlichen Hintergrund der Arbeit (Fleischwarenindustrie), und was der Untertitel ja schon verrät, beschäftige ich mich in der Arbeit auch mit dem Thema Blockchain-Technologie.</a:t>
            </a:r>
          </a:p>
          <a:p>
            <a:endParaRPr lang="de-DE" dirty="0"/>
          </a:p>
          <a:p>
            <a:r>
              <a:rPr lang="de-DE" dirty="0"/>
              <a:t>Blockchain-Technologie ist erstmal ziemlich abstrakt und wenig greifbar. Simpel ausgedrückt ist „eine Blockchain“ wie ein verteiltes Kassenbuch sich vorzustellen. D.h. jeder der bei einer Blockchain mitmacht hat eine lokale Kopie des Kassenbuchs und wenn eine neue Transaktion in das Kassenbuch geschrieben werden soll wird im Netzwerk der Teilnehmer darüber abgestimmt.</a:t>
            </a:r>
          </a:p>
          <a:p>
            <a:endParaRPr lang="de-DE" dirty="0"/>
          </a:p>
          <a:p>
            <a:r>
              <a:rPr lang="de-DE" dirty="0"/>
              <a:t>Dabei können solche Blockchain Systeme ziemlich unterschiedlich aussehen. Unterscheiden lassen sich diese Systeme </a:t>
            </a:r>
            <a:r>
              <a:rPr lang="de-DE" dirty="0" err="1"/>
              <a:t>zb</a:t>
            </a:r>
            <a:r>
              <a:rPr lang="de-DE" dirty="0"/>
              <a:t>. An der Art des Zugriffs, also wer darf Transaktionen lesen, wer darf sie schreiben. Außerdem kann der Mechanismus zur Konsensfindung je System anders sein.</a:t>
            </a:r>
          </a:p>
          <a:p>
            <a:endParaRPr lang="de-DE" dirty="0"/>
          </a:p>
          <a:p>
            <a:r>
              <a:rPr lang="de-DE" dirty="0"/>
              <a:t>Der Gartner Hype Cycle ist ein guter Indikator um den Reifegrad einer neuen Technologie zu überprüfen ohne sich direkt sehr tief mit dem Thema auseinander zu setzen. Dem Hype Cycle von 2017 für den Bereich „Emerging Technologies“ ist die Blockchain grade über den Peak hinaus und wandert jetzt in Richtung „Boden der Tatsachen“. Bis zum breiten produktiven Einsatz schätzt das Gartner Institut wird es noch 5-10 Jahre dauern.</a:t>
            </a:r>
          </a:p>
        </p:txBody>
      </p:sp>
      <p:sp>
        <p:nvSpPr>
          <p:cNvPr id="4" name="Foliennummernplatzhalter 3"/>
          <p:cNvSpPr>
            <a:spLocks noGrp="1"/>
          </p:cNvSpPr>
          <p:nvPr>
            <p:ph type="sldNum" sz="quarter" idx="5"/>
          </p:nvPr>
        </p:nvSpPr>
        <p:spPr/>
        <p:txBody>
          <a:bodyPr/>
          <a:lstStyle/>
          <a:p>
            <a:pPr>
              <a:defRPr/>
            </a:pPr>
            <a:fld id="{96541309-8B1B-4827-A062-8C906775A33A}" type="slidenum">
              <a:rPr lang="de-AT" smtClean="0"/>
              <a:pPr>
                <a:defRPr/>
              </a:pPr>
              <a:t>5</a:t>
            </a:fld>
            <a:endParaRPr lang="de-AT"/>
          </a:p>
        </p:txBody>
      </p:sp>
    </p:spTree>
    <p:extLst>
      <p:ext uri="{BB962C8B-B14F-4D97-AF65-F5344CB8AC3E}">
        <p14:creationId xmlns:p14="http://schemas.microsoft.com/office/powerpoint/2010/main" val="158873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Also was sind die Probleme im Zusammenspiel von Fleischwarenindustrie und Blockchain Technologie?</a:t>
            </a:r>
          </a:p>
          <a:p>
            <a:endParaRPr lang="de-DE" dirty="0"/>
          </a:p>
          <a:p>
            <a:r>
              <a:rPr lang="de-DE" dirty="0"/>
              <a:t>Die Fleischwarenindustrie hat ein bestreben die EU-Verordnung 178/02 zu erfüllen, und dies wird bei einem globalen Markt sicher nicht mit Handarbeit sondern durch </a:t>
            </a:r>
            <a:r>
              <a:rPr lang="de-DE" dirty="0" err="1"/>
              <a:t>computergestütze</a:t>
            </a:r>
            <a:r>
              <a:rPr lang="de-DE" dirty="0"/>
              <a:t> Systeme erfolgen.</a:t>
            </a:r>
          </a:p>
          <a:p>
            <a:endParaRPr lang="de-DE" dirty="0"/>
          </a:p>
          <a:p>
            <a:r>
              <a:rPr lang="de-DE" dirty="0"/>
              <a:t>Identifiziert wurden diese Probleme u.a. bei meinem Praxispartner Westfleisch (2. größter Fleischwarenproduzent in Europa). In der Vergangenheit wurde ein zentraler Ansatz verfolgt unter allen Akteuren der Lieferkette.</a:t>
            </a:r>
          </a:p>
          <a:p>
            <a:r>
              <a:rPr lang="de-DE" dirty="0"/>
              <a:t>D.h. jeder Teilnehmer egal ob ein Landwirt oder ein Schlachtbetrieb, hat seine eigene Datenverwaltung aufgebaut und versucht seinem Kunden bzw. Lieferanten die benötigten Informationen darüber zukommen zu lassen. Konkret sieht das dann so aus, dass ein Landwirt (der ja keine großen ERP Systeme unterhält), die Daten irgendwie aus seinem System extrahiert und seinem Kunden (Schlachtbetrieb, Logistik) in der gewünschten Form übergibt. Beim Praxispartner Westfleisch (die horizontal stark integriert sind) kommt ein System von SAP namens Global Batch </a:t>
            </a:r>
            <a:r>
              <a:rPr lang="de-DE" dirty="0" err="1"/>
              <a:t>Traceability</a:t>
            </a:r>
            <a:r>
              <a:rPr lang="de-DE" dirty="0"/>
              <a:t> – kurz GBT – zum Einsatz. Darin lassen sich Chargen, Produkte und Geschäftspartner bereits verwalten und visuell darstellen in einem Graph Modell. Sämtliche Informationen die das System dafür benötigt, kommen über Schnittstellen rein im </a:t>
            </a:r>
            <a:r>
              <a:rPr lang="de-DE" dirty="0" err="1"/>
              <a:t>Idoc</a:t>
            </a:r>
            <a:r>
              <a:rPr lang="de-DE" dirty="0"/>
              <a:t> bzw. XML Format. Jetzt hat aber nicht jeder Vor- oder </a:t>
            </a:r>
            <a:r>
              <a:rPr lang="de-DE" dirty="0" err="1"/>
              <a:t>Nachgänger</a:t>
            </a:r>
            <a:r>
              <a:rPr lang="de-DE" dirty="0"/>
              <a:t> von Westfleisch auch eine </a:t>
            </a:r>
            <a:r>
              <a:rPr lang="de-DE" dirty="0" err="1"/>
              <a:t>Idoc</a:t>
            </a:r>
            <a:r>
              <a:rPr lang="de-DE" dirty="0"/>
              <a:t> oder XML Schnittstelle in seinem System oder hat den direkt </a:t>
            </a:r>
            <a:r>
              <a:rPr lang="de-DE" dirty="0" err="1"/>
              <a:t>zugang</a:t>
            </a:r>
            <a:r>
              <a:rPr lang="de-DE" dirty="0"/>
              <a:t> zu seinen Systemen nicht gestattet. Also passiert die Datenübertragung an dieser Stelle teilweise von händisch oder halb-automatisch. Was konkret bedeutet an dieser stelle besteht kein </a:t>
            </a:r>
            <a:r>
              <a:rPr lang="de-DE" dirty="0" err="1"/>
              <a:t>schutz</a:t>
            </a:r>
            <a:r>
              <a:rPr lang="de-DE" dirty="0"/>
              <a:t> vor </a:t>
            </a:r>
            <a:r>
              <a:rPr lang="de-DE" dirty="0" err="1"/>
              <a:t>manipulation</a:t>
            </a:r>
            <a:r>
              <a:rPr lang="de-DE" dirty="0"/>
              <a:t> und die vertrauenskette könnte gebrochen werden und ein </a:t>
            </a:r>
            <a:r>
              <a:rPr lang="de-DE" dirty="0" err="1"/>
              <a:t>endverbräucher</a:t>
            </a:r>
            <a:r>
              <a:rPr lang="de-DE" dirty="0"/>
              <a:t> würde das nicht ohne weiteres mitbekommen.</a:t>
            </a:r>
          </a:p>
        </p:txBody>
      </p:sp>
      <p:sp>
        <p:nvSpPr>
          <p:cNvPr id="4" name="Foliennummernplatzhalter 3"/>
          <p:cNvSpPr>
            <a:spLocks noGrp="1"/>
          </p:cNvSpPr>
          <p:nvPr>
            <p:ph type="sldNum" sz="quarter" idx="5"/>
          </p:nvPr>
        </p:nvSpPr>
        <p:spPr/>
        <p:txBody>
          <a:bodyPr/>
          <a:lstStyle/>
          <a:p>
            <a:pPr>
              <a:defRPr/>
            </a:pPr>
            <a:fld id="{96541309-8B1B-4827-A062-8C906775A33A}" type="slidenum">
              <a:rPr lang="de-AT" smtClean="0"/>
              <a:pPr>
                <a:defRPr/>
              </a:pPr>
              <a:t>6</a:t>
            </a:fld>
            <a:endParaRPr lang="de-AT"/>
          </a:p>
        </p:txBody>
      </p:sp>
    </p:spTree>
    <p:extLst>
      <p:ext uri="{BB962C8B-B14F-4D97-AF65-F5344CB8AC3E}">
        <p14:creationId xmlns:p14="http://schemas.microsoft.com/office/powerpoint/2010/main" val="2642875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Daraus konnte ich diese forschungsfrage ableiten.</a:t>
            </a:r>
          </a:p>
          <a:p>
            <a:endParaRPr lang="de-DE" dirty="0"/>
          </a:p>
          <a:p>
            <a:r>
              <a:rPr lang="de-DE" dirty="0"/>
              <a:t>vorlesen</a:t>
            </a:r>
          </a:p>
        </p:txBody>
      </p:sp>
      <p:sp>
        <p:nvSpPr>
          <p:cNvPr id="4" name="Foliennummernplatzhalter 3"/>
          <p:cNvSpPr>
            <a:spLocks noGrp="1"/>
          </p:cNvSpPr>
          <p:nvPr>
            <p:ph type="sldNum" sz="quarter" idx="5"/>
          </p:nvPr>
        </p:nvSpPr>
        <p:spPr/>
        <p:txBody>
          <a:bodyPr/>
          <a:lstStyle/>
          <a:p>
            <a:pPr>
              <a:defRPr/>
            </a:pPr>
            <a:fld id="{96541309-8B1B-4827-A062-8C906775A33A}" type="slidenum">
              <a:rPr lang="de-AT" smtClean="0"/>
              <a:pPr>
                <a:defRPr/>
              </a:pPr>
              <a:t>7</a:t>
            </a:fld>
            <a:endParaRPr lang="de-AT"/>
          </a:p>
        </p:txBody>
      </p:sp>
    </p:spTree>
    <p:extLst>
      <p:ext uri="{BB962C8B-B14F-4D97-AF65-F5344CB8AC3E}">
        <p14:creationId xmlns:p14="http://schemas.microsoft.com/office/powerpoint/2010/main" val="818780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So um die beschriebenen </a:t>
            </a:r>
            <a:r>
              <a:rPr lang="de-DE" dirty="0" err="1"/>
              <a:t>probleme</a:t>
            </a:r>
            <a:r>
              <a:rPr lang="de-DE" dirty="0"/>
              <a:t> bearbeiten zu können habe ich mich dafür entschieden nach dem design </a:t>
            </a:r>
            <a:r>
              <a:rPr lang="de-DE" dirty="0" err="1"/>
              <a:t>science</a:t>
            </a:r>
            <a:r>
              <a:rPr lang="de-DE" dirty="0"/>
              <a:t> </a:t>
            </a:r>
            <a:r>
              <a:rPr lang="de-DE" dirty="0" err="1"/>
              <a:t>ansatz</a:t>
            </a:r>
            <a:r>
              <a:rPr lang="de-DE" dirty="0"/>
              <a:t> nach </a:t>
            </a:r>
            <a:r>
              <a:rPr lang="de-DE" dirty="0" err="1"/>
              <a:t>hevner</a:t>
            </a:r>
            <a:r>
              <a:rPr lang="de-DE" dirty="0"/>
              <a:t> vorzugehen.</a:t>
            </a:r>
          </a:p>
          <a:p>
            <a:endParaRPr lang="de-DE" dirty="0"/>
          </a:p>
          <a:p>
            <a:r>
              <a:rPr lang="de-DE" dirty="0"/>
              <a:t>Dieser </a:t>
            </a:r>
            <a:r>
              <a:rPr lang="de-DE" dirty="0" err="1"/>
              <a:t>ansatz</a:t>
            </a:r>
            <a:r>
              <a:rPr lang="de-DE" dirty="0"/>
              <a:t> besteht im </a:t>
            </a:r>
            <a:r>
              <a:rPr lang="de-DE" dirty="0" err="1"/>
              <a:t>grunde</a:t>
            </a:r>
            <a:r>
              <a:rPr lang="de-DE" dirty="0"/>
              <a:t> aus 3 </a:t>
            </a:r>
            <a:r>
              <a:rPr lang="de-DE" dirty="0" err="1"/>
              <a:t>zyklen</a:t>
            </a:r>
            <a:r>
              <a:rPr lang="de-DE" dirty="0"/>
              <a:t> die iterativ durchlaufen werden.</a:t>
            </a:r>
          </a:p>
          <a:p>
            <a:endParaRPr lang="de-DE" dirty="0"/>
          </a:p>
          <a:p>
            <a:r>
              <a:rPr lang="de-DE" dirty="0"/>
              <a:t>Der </a:t>
            </a:r>
            <a:r>
              <a:rPr lang="de-DE" dirty="0" err="1"/>
              <a:t>relevanz</a:t>
            </a:r>
            <a:r>
              <a:rPr lang="de-DE" dirty="0"/>
              <a:t> </a:t>
            </a:r>
            <a:r>
              <a:rPr lang="de-DE" dirty="0" err="1"/>
              <a:t>zyklus</a:t>
            </a:r>
            <a:r>
              <a:rPr lang="de-DE" dirty="0"/>
              <a:t> betrachtet die </a:t>
            </a:r>
            <a:r>
              <a:rPr lang="de-DE" dirty="0" err="1"/>
              <a:t>umwelt</a:t>
            </a:r>
            <a:r>
              <a:rPr lang="de-DE" dirty="0"/>
              <a:t>, d.h. wie sieht meine </a:t>
            </a:r>
            <a:r>
              <a:rPr lang="de-DE" dirty="0" err="1"/>
              <a:t>anwendungsdomäne</a:t>
            </a:r>
            <a:r>
              <a:rPr lang="de-DE" dirty="0"/>
              <a:t> aus und was für </a:t>
            </a:r>
            <a:r>
              <a:rPr lang="de-DE" dirty="0" err="1"/>
              <a:t>probleme</a:t>
            </a:r>
            <a:r>
              <a:rPr lang="de-DE" dirty="0"/>
              <a:t> &amp; </a:t>
            </a:r>
            <a:r>
              <a:rPr lang="de-DE" dirty="0" err="1"/>
              <a:t>möglichkeiten</a:t>
            </a:r>
            <a:r>
              <a:rPr lang="de-DE" dirty="0"/>
              <a:t> habe ich hier. Dabei will ich zur </a:t>
            </a:r>
            <a:r>
              <a:rPr lang="de-DE" dirty="0" err="1"/>
              <a:t>bearbeitung</a:t>
            </a:r>
            <a:r>
              <a:rPr lang="de-DE" dirty="0"/>
              <a:t> der forschungsfragen hier bisherige </a:t>
            </a:r>
            <a:r>
              <a:rPr lang="de-DE" dirty="0" err="1"/>
              <a:t>supply</a:t>
            </a:r>
            <a:r>
              <a:rPr lang="de-DE" dirty="0"/>
              <a:t> </a:t>
            </a:r>
            <a:r>
              <a:rPr lang="de-DE" dirty="0" err="1"/>
              <a:t>chain</a:t>
            </a:r>
            <a:r>
              <a:rPr lang="de-DE" dirty="0"/>
              <a:t> </a:t>
            </a:r>
            <a:r>
              <a:rPr lang="de-DE" dirty="0" err="1"/>
              <a:t>systeme</a:t>
            </a:r>
            <a:r>
              <a:rPr lang="de-DE" dirty="0"/>
              <a:t> betrachten und auch den </a:t>
            </a:r>
            <a:r>
              <a:rPr lang="de-DE" dirty="0" err="1"/>
              <a:t>prozess</a:t>
            </a:r>
            <a:r>
              <a:rPr lang="de-DE" dirty="0"/>
              <a:t> der </a:t>
            </a:r>
            <a:r>
              <a:rPr lang="de-DE" dirty="0" err="1"/>
              <a:t>chargenrückverfolgung</a:t>
            </a:r>
            <a:r>
              <a:rPr lang="de-DE" dirty="0"/>
              <a:t>.</a:t>
            </a:r>
          </a:p>
          <a:p>
            <a:endParaRPr lang="de-DE" dirty="0"/>
          </a:p>
          <a:p>
            <a:r>
              <a:rPr lang="de-DE" dirty="0"/>
              <a:t>Im </a:t>
            </a:r>
            <a:r>
              <a:rPr lang="de-DE" dirty="0" err="1"/>
              <a:t>rigor</a:t>
            </a:r>
            <a:r>
              <a:rPr lang="de-DE" dirty="0"/>
              <a:t> </a:t>
            </a:r>
            <a:r>
              <a:rPr lang="de-DE" dirty="0" err="1"/>
              <a:t>zyklus</a:t>
            </a:r>
            <a:r>
              <a:rPr lang="de-DE" dirty="0"/>
              <a:t> wird sozusagen das </a:t>
            </a:r>
            <a:r>
              <a:rPr lang="de-DE" dirty="0" err="1"/>
              <a:t>fundament</a:t>
            </a:r>
            <a:r>
              <a:rPr lang="de-DE" dirty="0"/>
              <a:t> gelegt um abzusichern das das </a:t>
            </a:r>
            <a:r>
              <a:rPr lang="de-DE" dirty="0" err="1"/>
              <a:t>thema</a:t>
            </a:r>
            <a:r>
              <a:rPr lang="de-DE" dirty="0"/>
              <a:t> eine wissenschaftliche </a:t>
            </a:r>
            <a:r>
              <a:rPr lang="de-DE" dirty="0" err="1"/>
              <a:t>relevanz</a:t>
            </a:r>
            <a:r>
              <a:rPr lang="de-DE" dirty="0"/>
              <a:t> besitzt und das man an einer </a:t>
            </a:r>
            <a:r>
              <a:rPr lang="de-DE" dirty="0" err="1"/>
              <a:t>innovation</a:t>
            </a:r>
            <a:r>
              <a:rPr lang="de-DE" dirty="0"/>
              <a:t> und keinem </a:t>
            </a:r>
            <a:r>
              <a:rPr lang="de-DE" dirty="0" err="1"/>
              <a:t>replikat</a:t>
            </a:r>
            <a:r>
              <a:rPr lang="de-DE" dirty="0"/>
              <a:t> arbeitet.</a:t>
            </a:r>
          </a:p>
          <a:p>
            <a:endParaRPr lang="de-DE" dirty="0"/>
          </a:p>
          <a:p>
            <a:r>
              <a:rPr lang="de-DE" dirty="0"/>
              <a:t>Im design </a:t>
            </a:r>
            <a:r>
              <a:rPr lang="de-DE" dirty="0" err="1"/>
              <a:t>zyklus</a:t>
            </a:r>
            <a:r>
              <a:rPr lang="de-DE" dirty="0"/>
              <a:t> wird dann mit den </a:t>
            </a:r>
            <a:r>
              <a:rPr lang="de-DE" dirty="0" err="1"/>
              <a:t>informationen</a:t>
            </a:r>
            <a:r>
              <a:rPr lang="de-DE" dirty="0"/>
              <a:t> aus </a:t>
            </a:r>
            <a:r>
              <a:rPr lang="de-DE" dirty="0" err="1"/>
              <a:t>relevanz</a:t>
            </a:r>
            <a:r>
              <a:rPr lang="de-DE" dirty="0"/>
              <a:t> und </a:t>
            </a:r>
            <a:r>
              <a:rPr lang="de-DE" dirty="0" err="1"/>
              <a:t>rigor</a:t>
            </a:r>
            <a:r>
              <a:rPr lang="de-DE" dirty="0"/>
              <a:t> </a:t>
            </a:r>
            <a:r>
              <a:rPr lang="de-DE" dirty="0" err="1"/>
              <a:t>zyklus</a:t>
            </a:r>
            <a:r>
              <a:rPr lang="de-DE" dirty="0"/>
              <a:t> versucht ein design </a:t>
            </a:r>
            <a:r>
              <a:rPr lang="de-DE" dirty="0" err="1"/>
              <a:t>artefakt</a:t>
            </a:r>
            <a:r>
              <a:rPr lang="de-DE" dirty="0"/>
              <a:t> zu erzeugen und anschließend zu evaluieren.</a:t>
            </a:r>
          </a:p>
        </p:txBody>
      </p:sp>
      <p:sp>
        <p:nvSpPr>
          <p:cNvPr id="4" name="Foliennummernplatzhalter 3"/>
          <p:cNvSpPr>
            <a:spLocks noGrp="1"/>
          </p:cNvSpPr>
          <p:nvPr>
            <p:ph type="sldNum" sz="quarter" idx="5"/>
          </p:nvPr>
        </p:nvSpPr>
        <p:spPr/>
        <p:txBody>
          <a:bodyPr/>
          <a:lstStyle/>
          <a:p>
            <a:pPr>
              <a:defRPr/>
            </a:pPr>
            <a:fld id="{96541309-8B1B-4827-A062-8C906775A33A}" type="slidenum">
              <a:rPr lang="de-AT" smtClean="0"/>
              <a:pPr>
                <a:defRPr/>
              </a:pPr>
              <a:t>8</a:t>
            </a:fld>
            <a:endParaRPr lang="de-AT"/>
          </a:p>
        </p:txBody>
      </p:sp>
    </p:spTree>
    <p:extLst>
      <p:ext uri="{BB962C8B-B14F-4D97-AF65-F5344CB8AC3E}">
        <p14:creationId xmlns:p14="http://schemas.microsoft.com/office/powerpoint/2010/main" val="1748229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a:defRPr/>
            </a:pPr>
            <a:fld id="{96541309-8B1B-4827-A062-8C906775A33A}" type="slidenum">
              <a:rPr lang="de-AT" smtClean="0"/>
              <a:pPr>
                <a:defRPr/>
              </a:pPr>
              <a:t>9</a:t>
            </a:fld>
            <a:endParaRPr lang="de-AT"/>
          </a:p>
        </p:txBody>
      </p:sp>
    </p:spTree>
    <p:extLst>
      <p:ext uri="{BB962C8B-B14F-4D97-AF65-F5344CB8AC3E}">
        <p14:creationId xmlns:p14="http://schemas.microsoft.com/office/powerpoint/2010/main" val="7618143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5" name="Rectangle 7"/>
          <p:cNvSpPr>
            <a:spLocks noChangeArrowheads="1"/>
          </p:cNvSpPr>
          <p:nvPr/>
        </p:nvSpPr>
        <p:spPr bwMode="auto">
          <a:xfrm>
            <a:off x="0" y="0"/>
            <a:ext cx="9906000" cy="260350"/>
          </a:xfrm>
          <a:prstGeom prst="rect">
            <a:avLst/>
          </a:prstGeom>
          <a:solidFill>
            <a:srgbClr val="6CB215"/>
          </a:solidFill>
          <a:ln w="12700">
            <a:noFill/>
            <a:miter lim="800000"/>
            <a:headEnd/>
            <a:tailEnd/>
          </a:ln>
          <a:effectLst/>
        </p:spPr>
        <p:txBody>
          <a:bodyPr wrap="none" anchor="ctr"/>
          <a:lstStyle/>
          <a:p>
            <a:pPr algn="ctr" eaLnBrk="0" hangingPunct="0">
              <a:defRPr/>
            </a:pPr>
            <a:endParaRPr lang="de-DE">
              <a:solidFill>
                <a:srgbClr val="FF0000"/>
              </a:solidFill>
            </a:endParaRPr>
          </a:p>
        </p:txBody>
      </p:sp>
      <p:pic>
        <p:nvPicPr>
          <p:cNvPr id="6" name="Picture 1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98564" y="436131"/>
            <a:ext cx="2428542" cy="720000"/>
          </a:xfrm>
          <a:prstGeom prst="rect">
            <a:avLst/>
          </a:prstGeom>
          <a:noFill/>
          <a:ln w="9525">
            <a:noFill/>
            <a:miter lim="800000"/>
            <a:headEnd/>
            <a:tailEnd/>
          </a:ln>
        </p:spPr>
      </p:pic>
      <p:sp>
        <p:nvSpPr>
          <p:cNvPr id="7" name="Rectangle 14"/>
          <p:cNvSpPr>
            <a:spLocks noChangeArrowheads="1"/>
          </p:cNvSpPr>
          <p:nvPr/>
        </p:nvSpPr>
        <p:spPr bwMode="auto">
          <a:xfrm>
            <a:off x="0" y="4500563"/>
            <a:ext cx="3224213" cy="2205037"/>
          </a:xfrm>
          <a:prstGeom prst="rect">
            <a:avLst/>
          </a:prstGeom>
          <a:noFill/>
          <a:ln w="12700">
            <a:noFill/>
            <a:miter lim="800000"/>
            <a:headEnd/>
            <a:tailEnd/>
          </a:ln>
          <a:effectLst/>
        </p:spPr>
        <p:txBody>
          <a:bodyPr>
            <a:spAutoFit/>
          </a:bodyPr>
          <a:lstStyle/>
          <a:p>
            <a:pPr algn="r" eaLnBrk="0" hangingPunct="0">
              <a:defRPr/>
            </a:pPr>
            <a:r>
              <a:rPr lang="de-DE" sz="1200" dirty="0"/>
              <a:t>Carl von Ossietzky Universität Oldenburg</a:t>
            </a:r>
          </a:p>
          <a:p>
            <a:pPr algn="r" eaLnBrk="0" hangingPunct="0">
              <a:defRPr/>
            </a:pPr>
            <a:r>
              <a:rPr lang="de-DE" sz="1200" dirty="0"/>
              <a:t>Fakultät für Informatik, Wirtschafts- und Rechtswissenschaften</a:t>
            </a:r>
          </a:p>
          <a:p>
            <a:pPr algn="r" eaLnBrk="0" hangingPunct="0">
              <a:defRPr/>
            </a:pPr>
            <a:r>
              <a:rPr lang="de-DE" sz="1200" dirty="0"/>
              <a:t>Abteilung Wirtschaftsinformatik</a:t>
            </a:r>
          </a:p>
          <a:p>
            <a:pPr algn="r" eaLnBrk="0" hangingPunct="0">
              <a:defRPr/>
            </a:pPr>
            <a:r>
              <a:rPr lang="de-DE" sz="1200" dirty="0" err="1"/>
              <a:t>Very</a:t>
            </a:r>
            <a:r>
              <a:rPr lang="de-DE" sz="1200" dirty="0"/>
              <a:t> Large Business </a:t>
            </a:r>
            <a:r>
              <a:rPr lang="de-DE" sz="1200" dirty="0" err="1"/>
              <a:t>Applications</a:t>
            </a:r>
            <a:endParaRPr lang="de-DE" sz="1200" dirty="0"/>
          </a:p>
          <a:p>
            <a:pPr algn="r" eaLnBrk="0" hangingPunct="0">
              <a:defRPr/>
            </a:pPr>
            <a:r>
              <a:rPr lang="de-DE" sz="1200" dirty="0" err="1"/>
              <a:t>Ammerländer</a:t>
            </a:r>
            <a:r>
              <a:rPr lang="de-DE" sz="1200" dirty="0"/>
              <a:t> </a:t>
            </a:r>
            <a:r>
              <a:rPr lang="de-DE" sz="1200" dirty="0" err="1"/>
              <a:t>Heerstr</a:t>
            </a:r>
            <a:r>
              <a:rPr lang="de-DE" sz="1200" dirty="0"/>
              <a:t>. 114-118</a:t>
            </a:r>
          </a:p>
          <a:p>
            <a:pPr algn="r" eaLnBrk="0" hangingPunct="0">
              <a:defRPr/>
            </a:pPr>
            <a:r>
              <a:rPr lang="de-DE" sz="1200" dirty="0"/>
              <a:t>26129 Oldenburg</a:t>
            </a:r>
          </a:p>
          <a:p>
            <a:pPr algn="r" eaLnBrk="0" hangingPunct="0">
              <a:defRPr/>
            </a:pPr>
            <a:r>
              <a:rPr lang="de-DE" sz="1200" dirty="0"/>
              <a:t>Tel. (0441) 798-4470</a:t>
            </a:r>
          </a:p>
          <a:p>
            <a:pPr algn="r" eaLnBrk="0" hangingPunct="0">
              <a:defRPr/>
            </a:pPr>
            <a:r>
              <a:rPr lang="de-DE" sz="1200" dirty="0"/>
              <a:t>Fax (0441) 798-4472</a:t>
            </a:r>
          </a:p>
          <a:p>
            <a:pPr algn="r" eaLnBrk="0" hangingPunct="0">
              <a:defRPr/>
            </a:pPr>
            <a:r>
              <a:rPr lang="de-DE" sz="1200" dirty="0" err="1"/>
              <a:t>Nils.Lutz@uni-oldenburg.de</a:t>
            </a:r>
            <a:endParaRPr lang="de-DE" sz="1200" dirty="0"/>
          </a:p>
          <a:p>
            <a:pPr algn="r" eaLnBrk="0" hangingPunct="0">
              <a:defRPr/>
            </a:pPr>
            <a:r>
              <a:rPr lang="de-DE" sz="1200" dirty="0"/>
              <a:t>www.wi-ol.de</a:t>
            </a:r>
          </a:p>
        </p:txBody>
      </p:sp>
      <p:sp>
        <p:nvSpPr>
          <p:cNvPr id="8" name="Rectangle 15"/>
          <p:cNvSpPr>
            <a:spLocks noChangeArrowheads="1"/>
          </p:cNvSpPr>
          <p:nvPr/>
        </p:nvSpPr>
        <p:spPr bwMode="auto">
          <a:xfrm>
            <a:off x="9632950" y="260350"/>
            <a:ext cx="273050" cy="6597650"/>
          </a:xfrm>
          <a:prstGeom prst="rect">
            <a:avLst/>
          </a:prstGeom>
          <a:gradFill rotWithShape="1">
            <a:gsLst>
              <a:gs pos="0">
                <a:srgbClr val="6CB215"/>
              </a:gs>
              <a:gs pos="100000">
                <a:srgbClr val="FFFFFF"/>
              </a:gs>
            </a:gsLst>
            <a:lin ang="5400000" scaled="1"/>
          </a:gradFill>
          <a:ln w="12700">
            <a:noFill/>
            <a:miter lim="800000"/>
            <a:headEnd/>
            <a:tailEnd/>
          </a:ln>
          <a:effectLst/>
        </p:spPr>
        <p:txBody>
          <a:bodyPr wrap="none" anchor="ctr"/>
          <a:lstStyle/>
          <a:p>
            <a:pPr eaLnBrk="0" hangingPunct="0">
              <a:defRPr/>
            </a:pPr>
            <a:endParaRPr lang="de-DE"/>
          </a:p>
        </p:txBody>
      </p:sp>
      <p:sp>
        <p:nvSpPr>
          <p:cNvPr id="276483" name="Rectangle 3"/>
          <p:cNvSpPr>
            <a:spLocks noGrp="1" noChangeArrowheads="1"/>
          </p:cNvSpPr>
          <p:nvPr>
            <p:ph type="ctrTitle"/>
          </p:nvPr>
        </p:nvSpPr>
        <p:spPr>
          <a:xfrm>
            <a:off x="3600000" y="2700000"/>
            <a:ext cx="5760000" cy="1800000"/>
          </a:xfrm>
        </p:spPr>
        <p:txBody>
          <a:bodyPr/>
          <a:lstStyle>
            <a:lvl1pPr algn="r">
              <a:defRPr/>
            </a:lvl1pPr>
          </a:lstStyle>
          <a:p>
            <a:r>
              <a:rPr lang="de-DE"/>
              <a:t>Mastertitelformat bearbeiten</a:t>
            </a:r>
            <a:endParaRPr lang="de-DE" dirty="0"/>
          </a:p>
        </p:txBody>
      </p:sp>
      <p:sp>
        <p:nvSpPr>
          <p:cNvPr id="10" name="Untertitel 2"/>
          <p:cNvSpPr>
            <a:spLocks noGrp="1"/>
          </p:cNvSpPr>
          <p:nvPr>
            <p:ph type="subTitle" idx="1"/>
          </p:nvPr>
        </p:nvSpPr>
        <p:spPr>
          <a:xfrm>
            <a:off x="3600000" y="4500000"/>
            <a:ext cx="5760000" cy="1080000"/>
          </a:xfrm>
        </p:spPr>
        <p:txBody>
          <a:bodyPr/>
          <a:lstStyle>
            <a:lvl1pPr marL="0" indent="0" algn="r">
              <a:buNone/>
              <a:defRPr lang="de-DE"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DE" dirty="0"/>
          </a:p>
        </p:txBody>
      </p:sp>
      <p:pic>
        <p:nvPicPr>
          <p:cNvPr id="2" name="Grafik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7106" y="1787284"/>
            <a:ext cx="2430000" cy="164171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LBA acts">
    <p:spTree>
      <p:nvGrpSpPr>
        <p:cNvPr id="1" name=""/>
        <p:cNvGrpSpPr/>
        <p:nvPr/>
      </p:nvGrpSpPr>
      <p:grpSpPr>
        <a:xfrm>
          <a:off x="0" y="0"/>
          <a:ext cx="0" cy="0"/>
          <a:chOff x="0" y="0"/>
          <a:chExt cx="0" cy="0"/>
        </a:xfrm>
      </p:grpSpPr>
      <p:sp>
        <p:nvSpPr>
          <p:cNvPr id="3" name="Textfeld 2"/>
          <p:cNvSpPr txBox="1"/>
          <p:nvPr userDrawn="1"/>
        </p:nvSpPr>
        <p:spPr>
          <a:xfrm>
            <a:off x="7953539" y="360000"/>
            <a:ext cx="1586461" cy="430887"/>
          </a:xfrm>
          <a:prstGeom prst="rect">
            <a:avLst/>
          </a:prstGeom>
          <a:noFill/>
        </p:spPr>
        <p:txBody>
          <a:bodyPr wrap="none" rtlCol="0">
            <a:spAutoFit/>
          </a:bodyPr>
          <a:lstStyle/>
          <a:p>
            <a:pPr algn="r" rtl="0" eaLnBrk="1" fontAlgn="base" hangingPunct="1">
              <a:spcBef>
                <a:spcPct val="0"/>
              </a:spcBef>
              <a:spcAft>
                <a:spcPct val="0"/>
              </a:spcAft>
            </a:pPr>
            <a:r>
              <a:rPr lang="de-DE" sz="2200" b="1" dirty="0">
                <a:solidFill>
                  <a:schemeClr val="tx2"/>
                </a:solidFill>
                <a:latin typeface="+mj-lt"/>
                <a:ea typeface="+mj-ea"/>
                <a:cs typeface="+mj-cs"/>
              </a:rPr>
              <a:t>VLBA </a:t>
            </a:r>
            <a:r>
              <a:rPr lang="de-DE" sz="2200" b="1" dirty="0" err="1">
                <a:solidFill>
                  <a:schemeClr val="tx2"/>
                </a:solidFill>
                <a:latin typeface="+mj-lt"/>
                <a:ea typeface="+mj-ea"/>
                <a:cs typeface="+mj-cs"/>
              </a:rPr>
              <a:t>acts</a:t>
            </a:r>
            <a:endParaRPr lang="de-DE" sz="2200" b="1" dirty="0">
              <a:solidFill>
                <a:schemeClr val="tx2"/>
              </a:solidFill>
              <a:latin typeface="+mj-lt"/>
              <a:ea typeface="+mj-ea"/>
              <a:cs typeface="+mj-cs"/>
            </a:endParaRPr>
          </a:p>
        </p:txBody>
      </p:sp>
      <p:sp>
        <p:nvSpPr>
          <p:cNvPr id="4" name="Textfeld 3"/>
          <p:cNvSpPr txBox="1"/>
          <p:nvPr userDrawn="1"/>
        </p:nvSpPr>
        <p:spPr>
          <a:xfrm>
            <a:off x="453600" y="1080000"/>
            <a:ext cx="9000000" cy="5400000"/>
          </a:xfrm>
          <a:prstGeom prst="rect">
            <a:avLst/>
          </a:prstGeom>
          <a:noFill/>
        </p:spPr>
        <p:txBody>
          <a:bodyPr wrap="square" rtlCol="0">
            <a:noAutofit/>
          </a:bodyPr>
          <a:lstStyle/>
          <a:p>
            <a:pPr marL="285750" indent="-285750">
              <a:buFont typeface="Arial" panose="020B0604020202020204" pitchFamily="34" charset="0"/>
              <a:buChar char="•"/>
            </a:pPr>
            <a:r>
              <a:rPr lang="en-US" sz="2400" dirty="0"/>
              <a:t>We actively assume responsibility for the society in which we live in.</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In a connected world, challenges can only be solved with peaceful international cooperation.</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We strongly oppose any form of nationalism.</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We will not disadvantage or defame people because of their skin color, origin, religion, gender or sexual orientation.</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We are not willing to tolerate discussions that are fact-free or based on resentments.</a:t>
            </a:r>
            <a:endParaRPr lang="de-DE" sz="2400" dirty="0"/>
          </a:p>
        </p:txBody>
      </p:sp>
    </p:spTree>
    <p:extLst>
      <p:ext uri="{BB962C8B-B14F-4D97-AF65-F5344CB8AC3E}">
        <p14:creationId xmlns:p14="http://schemas.microsoft.com/office/powerpoint/2010/main" val="3399712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ew section">
    <p:spTree>
      <p:nvGrpSpPr>
        <p:cNvPr id="1" name=""/>
        <p:cNvGrpSpPr/>
        <p:nvPr/>
      </p:nvGrpSpPr>
      <p:grpSpPr>
        <a:xfrm>
          <a:off x="0" y="0"/>
          <a:ext cx="0" cy="0"/>
          <a:chOff x="0" y="0"/>
          <a:chExt cx="0" cy="0"/>
        </a:xfrm>
      </p:grpSpPr>
      <p:sp>
        <p:nvSpPr>
          <p:cNvPr id="5" name="Untertitel 2"/>
          <p:cNvSpPr>
            <a:spLocks noGrp="1"/>
          </p:cNvSpPr>
          <p:nvPr>
            <p:ph type="subTitle" idx="10"/>
          </p:nvPr>
        </p:nvSpPr>
        <p:spPr>
          <a:xfrm>
            <a:off x="3600000" y="4500000"/>
            <a:ext cx="5760000" cy="1080000"/>
          </a:xfrm>
        </p:spPr>
        <p:txBody>
          <a:bodyPr/>
          <a:lstStyle>
            <a:lvl1pPr marL="0" indent="0" algn="r">
              <a:buNone/>
              <a:defRPr lang="de-DE"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de-DE" dirty="0"/>
          </a:p>
        </p:txBody>
      </p:sp>
      <p:sp>
        <p:nvSpPr>
          <p:cNvPr id="3" name="Textplatzhalter 2"/>
          <p:cNvSpPr>
            <a:spLocks noGrp="1"/>
          </p:cNvSpPr>
          <p:nvPr>
            <p:ph type="body" sz="quarter" idx="11" hasCustomPrompt="1"/>
          </p:nvPr>
        </p:nvSpPr>
        <p:spPr>
          <a:xfrm>
            <a:off x="3600000" y="2700000"/>
            <a:ext cx="5760000" cy="1800000"/>
          </a:xfrm>
        </p:spPr>
        <p:txBody>
          <a:bodyPr anchor="ctr"/>
          <a:lstStyle>
            <a:lvl1pPr marL="0" indent="0" algn="r">
              <a:buFontTx/>
              <a:buNone/>
              <a:defRPr sz="2200" b="1">
                <a:latin typeface="+mj-lt"/>
              </a:defRPr>
            </a:lvl1pPr>
          </a:lstStyle>
          <a:p>
            <a:pPr lvl="0"/>
            <a:r>
              <a:rPr lang="de-DE" dirty="0"/>
              <a:t>Neuer Abschnitt</a:t>
            </a:r>
          </a:p>
        </p:txBody>
      </p:sp>
      <p:sp>
        <p:nvSpPr>
          <p:cNvPr id="4" name="Textplatzhalter 4"/>
          <p:cNvSpPr>
            <a:spLocks noGrp="1"/>
          </p:cNvSpPr>
          <p:nvPr>
            <p:ph type="body" sz="quarter" idx="12"/>
          </p:nvPr>
        </p:nvSpPr>
        <p:spPr>
          <a:xfrm>
            <a:off x="179387" y="72000"/>
            <a:ext cx="9360000" cy="144000"/>
          </a:xfrm>
        </p:spPr>
        <p:txBody>
          <a:bodyPr anchor="ctr"/>
          <a:lstStyle>
            <a:lvl1pPr marL="0" indent="0">
              <a:buFontTx/>
              <a:buNone/>
              <a:defRPr sz="1200">
                <a:latin typeface="+mn-lt"/>
              </a:defRPr>
            </a:lvl1pPr>
            <a:lvl2pPr marL="457200" indent="0">
              <a:buFontTx/>
              <a:buNone/>
              <a:defRPr sz="1200">
                <a:latin typeface="+mn-lt"/>
              </a:defRPr>
            </a:lvl2pPr>
            <a:lvl3pPr marL="914400" indent="0">
              <a:buFontTx/>
              <a:buNone/>
              <a:defRPr sz="1200">
                <a:latin typeface="+mn-lt"/>
              </a:defRPr>
            </a:lvl3pPr>
            <a:lvl4pPr marL="1371600" indent="0">
              <a:buFontTx/>
              <a:buNone/>
              <a:defRPr sz="1200">
                <a:latin typeface="+mn-lt"/>
              </a:defRPr>
            </a:lvl4pPr>
            <a:lvl5pPr marL="1828800" indent="0">
              <a:buFontTx/>
              <a:buNone/>
              <a:defRPr sz="1200">
                <a:latin typeface="+mn-lt"/>
              </a:defRPr>
            </a:lvl5pPr>
          </a:lstStyle>
          <a:p>
            <a:pPr lvl="0"/>
            <a:r>
              <a:rPr lang="de-DE"/>
              <a:t>Formatvorlagen des Textmasters bearbeiten</a:t>
            </a:r>
          </a:p>
        </p:txBody>
      </p:sp>
    </p:spTree>
    <p:extLst>
      <p:ext uri="{BB962C8B-B14F-4D97-AF65-F5344CB8AC3E}">
        <p14:creationId xmlns:p14="http://schemas.microsoft.com/office/powerpoint/2010/main" val="4177572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 and body">
    <p:spTree>
      <p:nvGrpSpPr>
        <p:cNvPr id="1" name=""/>
        <p:cNvGrpSpPr/>
        <p:nvPr/>
      </p:nvGrpSpPr>
      <p:grpSpPr>
        <a:xfrm>
          <a:off x="0" y="0"/>
          <a:ext cx="0" cy="0"/>
          <a:chOff x="0" y="0"/>
          <a:chExt cx="0" cy="0"/>
        </a:xfrm>
      </p:grpSpPr>
      <p:sp>
        <p:nvSpPr>
          <p:cNvPr id="2" name="Titel 1"/>
          <p:cNvSpPr>
            <a:spLocks noGrp="1"/>
          </p:cNvSpPr>
          <p:nvPr>
            <p:ph type="title"/>
          </p:nvPr>
        </p:nvSpPr>
        <p:spPr>
          <a:xfrm>
            <a:off x="180000" y="324000"/>
            <a:ext cx="9360000" cy="431800"/>
          </a:xfrm>
        </p:spPr>
        <p:txBody>
          <a:bodyPr/>
          <a:lstStyle>
            <a:lvl1pPr algn="r">
              <a:defRPr/>
            </a:lvl1pPr>
          </a:lstStyle>
          <a:p>
            <a:r>
              <a:rPr lang="de-DE"/>
              <a:t>Titelmasterformat durch Klicken bearbeiten</a:t>
            </a:r>
            <a:endParaRPr lang="de-DE" dirty="0"/>
          </a:p>
        </p:txBody>
      </p:sp>
      <p:sp>
        <p:nvSpPr>
          <p:cNvPr id="3" name="Inhaltsplatzhalter 2"/>
          <p:cNvSpPr>
            <a:spLocks noGrp="1"/>
          </p:cNvSpPr>
          <p:nvPr>
            <p:ph idx="1"/>
          </p:nvPr>
        </p:nvSpPr>
        <p:spPr>
          <a:xfrm>
            <a:off x="453000" y="1080000"/>
            <a:ext cx="9000000" cy="5400000"/>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extplatzhalter 4"/>
          <p:cNvSpPr>
            <a:spLocks noGrp="1"/>
          </p:cNvSpPr>
          <p:nvPr>
            <p:ph type="body" sz="quarter" idx="10"/>
          </p:nvPr>
        </p:nvSpPr>
        <p:spPr>
          <a:xfrm>
            <a:off x="179387" y="72000"/>
            <a:ext cx="9360000" cy="144000"/>
          </a:xfrm>
        </p:spPr>
        <p:txBody>
          <a:bodyPr anchor="ctr"/>
          <a:lstStyle>
            <a:lvl1pPr marL="0" indent="0">
              <a:buFontTx/>
              <a:buNone/>
              <a:defRPr sz="1200">
                <a:latin typeface="+mn-lt"/>
              </a:defRPr>
            </a:lvl1pPr>
            <a:lvl2pPr marL="457200" indent="0">
              <a:buFontTx/>
              <a:buNone/>
              <a:defRPr sz="1200">
                <a:latin typeface="+mn-lt"/>
              </a:defRPr>
            </a:lvl2pPr>
            <a:lvl3pPr marL="914400" indent="0">
              <a:buFontTx/>
              <a:buNone/>
              <a:defRPr sz="1200">
                <a:latin typeface="+mn-lt"/>
              </a:defRPr>
            </a:lvl3pPr>
            <a:lvl4pPr marL="1371600" indent="0">
              <a:buFontTx/>
              <a:buNone/>
              <a:defRPr sz="1200">
                <a:latin typeface="+mn-lt"/>
              </a:defRPr>
            </a:lvl4pPr>
            <a:lvl5pPr marL="1828800" indent="0">
              <a:buFontTx/>
              <a:buNone/>
              <a:defRPr sz="1200">
                <a:latin typeface="+mn-lt"/>
              </a:defRPr>
            </a:lvl5pPr>
          </a:lstStyle>
          <a:p>
            <a:pPr lvl="0"/>
            <a:r>
              <a:rPr lang="de-DE"/>
              <a:t>Formatvorlagen des Textmasters bearbeiten</a:t>
            </a:r>
          </a:p>
        </p:txBody>
      </p:sp>
    </p:spTree>
    <p:extLst>
      <p:ext uri="{BB962C8B-B14F-4D97-AF65-F5344CB8AC3E}">
        <p14:creationId xmlns:p14="http://schemas.microsoft.com/office/powerpoint/2010/main" val="15191747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 only">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Textplatzhalter 4"/>
          <p:cNvSpPr>
            <a:spLocks noGrp="1"/>
          </p:cNvSpPr>
          <p:nvPr>
            <p:ph type="body" sz="quarter" idx="10"/>
          </p:nvPr>
        </p:nvSpPr>
        <p:spPr>
          <a:xfrm>
            <a:off x="179387" y="72000"/>
            <a:ext cx="9360000" cy="144000"/>
          </a:xfrm>
        </p:spPr>
        <p:txBody>
          <a:bodyPr anchor="ctr"/>
          <a:lstStyle>
            <a:lvl1pPr marL="0" indent="0">
              <a:buFontTx/>
              <a:buNone/>
              <a:defRPr sz="1200">
                <a:latin typeface="+mn-lt"/>
              </a:defRPr>
            </a:lvl1pPr>
            <a:lvl2pPr marL="457200" indent="0">
              <a:buFontTx/>
              <a:buNone/>
              <a:defRPr sz="1200">
                <a:latin typeface="+mn-lt"/>
              </a:defRPr>
            </a:lvl2pPr>
            <a:lvl3pPr marL="914400" indent="0">
              <a:buFontTx/>
              <a:buNone/>
              <a:defRPr sz="1200">
                <a:latin typeface="+mn-lt"/>
              </a:defRPr>
            </a:lvl3pPr>
            <a:lvl4pPr marL="1371600" indent="0">
              <a:buFontTx/>
              <a:buNone/>
              <a:defRPr sz="1200">
                <a:latin typeface="+mn-lt"/>
              </a:defRPr>
            </a:lvl4pPr>
            <a:lvl5pPr marL="1828800" indent="0">
              <a:buFontTx/>
              <a:buNone/>
              <a:defRPr sz="1200">
                <a:latin typeface="+mn-lt"/>
              </a:defRPr>
            </a:lvl5pPr>
          </a:lstStyle>
          <a:p>
            <a:pPr lvl="0"/>
            <a:r>
              <a:rPr lang="de-DE"/>
              <a:t>Formatvorlagen des Textmasters bearbeiten</a:t>
            </a:r>
          </a:p>
        </p:txBody>
      </p:sp>
    </p:spTree>
    <p:extLst>
      <p:ext uri="{BB962C8B-B14F-4D97-AF65-F5344CB8AC3E}">
        <p14:creationId xmlns:p14="http://schemas.microsoft.com/office/powerpoint/2010/main" val="255789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453600" y="1080000"/>
            <a:ext cx="4392000" cy="540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3"/>
          <p:cNvSpPr>
            <a:spLocks noGrp="1"/>
          </p:cNvSpPr>
          <p:nvPr>
            <p:ph sz="half" idx="2"/>
          </p:nvPr>
        </p:nvSpPr>
        <p:spPr>
          <a:xfrm>
            <a:off x="5022850" y="1080000"/>
            <a:ext cx="4392000" cy="540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extplatzhalter 4"/>
          <p:cNvSpPr>
            <a:spLocks noGrp="1"/>
          </p:cNvSpPr>
          <p:nvPr>
            <p:ph type="body" sz="quarter" idx="10"/>
          </p:nvPr>
        </p:nvSpPr>
        <p:spPr>
          <a:xfrm>
            <a:off x="179387" y="72000"/>
            <a:ext cx="9360000" cy="144000"/>
          </a:xfrm>
        </p:spPr>
        <p:txBody>
          <a:bodyPr anchor="ctr"/>
          <a:lstStyle>
            <a:lvl1pPr marL="0" indent="0">
              <a:buFontTx/>
              <a:buNone/>
              <a:defRPr sz="1200">
                <a:latin typeface="+mn-lt"/>
              </a:defRPr>
            </a:lvl1pPr>
            <a:lvl2pPr marL="457200" indent="0">
              <a:buFontTx/>
              <a:buNone/>
              <a:defRPr sz="1200">
                <a:latin typeface="+mn-lt"/>
              </a:defRPr>
            </a:lvl2pPr>
            <a:lvl3pPr marL="914400" indent="0">
              <a:buFontTx/>
              <a:buNone/>
              <a:defRPr sz="1200">
                <a:latin typeface="+mn-lt"/>
              </a:defRPr>
            </a:lvl3pPr>
            <a:lvl4pPr marL="1371600" indent="0">
              <a:buFontTx/>
              <a:buNone/>
              <a:defRPr sz="1200">
                <a:latin typeface="+mn-lt"/>
              </a:defRPr>
            </a:lvl4pPr>
            <a:lvl5pPr marL="1828800" indent="0">
              <a:buFontTx/>
              <a:buNone/>
              <a:defRPr sz="1200">
                <a:latin typeface="+mn-lt"/>
              </a:defRPr>
            </a:lvl5pPr>
          </a:lstStyle>
          <a:p>
            <a:pPr lvl="0"/>
            <a:r>
              <a:rPr lang="de-DE"/>
              <a:t>Formatvorlagen des Textmasters bearbeiten</a:t>
            </a:r>
          </a:p>
        </p:txBody>
      </p:sp>
    </p:spTree>
    <p:extLst>
      <p:ext uri="{BB962C8B-B14F-4D97-AF65-F5344CB8AC3E}">
        <p14:creationId xmlns:p14="http://schemas.microsoft.com/office/powerpoint/2010/main" val="1637207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5" name="Untertitel 2"/>
          <p:cNvSpPr>
            <a:spLocks noGrp="1"/>
          </p:cNvSpPr>
          <p:nvPr>
            <p:ph type="subTitle" idx="10"/>
          </p:nvPr>
        </p:nvSpPr>
        <p:spPr>
          <a:xfrm>
            <a:off x="3600000" y="4500000"/>
            <a:ext cx="5760000" cy="1080000"/>
          </a:xfrm>
        </p:spPr>
        <p:txBody>
          <a:bodyPr/>
          <a:lstStyle>
            <a:lvl1pPr marL="0" indent="0" algn="r">
              <a:buNone/>
              <a:defRPr lang="de-DE"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Formatvorlage des Untertitelmasters durch Klicken bearbeiten</a:t>
            </a:r>
          </a:p>
        </p:txBody>
      </p:sp>
      <p:sp>
        <p:nvSpPr>
          <p:cNvPr id="4" name="Textplatzhalter 4"/>
          <p:cNvSpPr>
            <a:spLocks noGrp="1"/>
          </p:cNvSpPr>
          <p:nvPr>
            <p:ph type="body" sz="quarter" idx="12"/>
          </p:nvPr>
        </p:nvSpPr>
        <p:spPr>
          <a:xfrm>
            <a:off x="179387" y="72000"/>
            <a:ext cx="9360000" cy="144000"/>
          </a:xfrm>
        </p:spPr>
        <p:txBody>
          <a:bodyPr anchor="ctr"/>
          <a:lstStyle>
            <a:lvl1pPr marL="0" indent="0">
              <a:buFontTx/>
              <a:buNone/>
              <a:defRPr sz="1200">
                <a:latin typeface="+mn-lt"/>
              </a:defRPr>
            </a:lvl1pPr>
            <a:lvl2pPr marL="457200" indent="0">
              <a:buFontTx/>
              <a:buNone/>
              <a:defRPr sz="1200">
                <a:latin typeface="+mn-lt"/>
              </a:defRPr>
            </a:lvl2pPr>
            <a:lvl3pPr marL="914400" indent="0">
              <a:buFontTx/>
              <a:buNone/>
              <a:defRPr sz="1200">
                <a:latin typeface="+mn-lt"/>
              </a:defRPr>
            </a:lvl3pPr>
            <a:lvl4pPr marL="1371600" indent="0">
              <a:buFontTx/>
              <a:buNone/>
              <a:defRPr sz="1200">
                <a:latin typeface="+mn-lt"/>
              </a:defRPr>
            </a:lvl4pPr>
            <a:lvl5pPr marL="1828800" indent="0">
              <a:buFontTx/>
              <a:buNone/>
              <a:defRPr sz="1200">
                <a:latin typeface="+mn-lt"/>
              </a:defRPr>
            </a:lvl5pPr>
          </a:lstStyle>
          <a:p>
            <a:pPr lvl="0"/>
            <a:r>
              <a:rPr lang="de-DE"/>
              <a:t>Formatvorlagen des Textmasters bearbeiten</a:t>
            </a:r>
          </a:p>
        </p:txBody>
      </p:sp>
      <p:sp>
        <p:nvSpPr>
          <p:cNvPr id="2" name="Textfeld 1"/>
          <p:cNvSpPr txBox="1"/>
          <p:nvPr userDrawn="1"/>
        </p:nvSpPr>
        <p:spPr>
          <a:xfrm>
            <a:off x="1550466" y="2060848"/>
            <a:ext cx="6805068" cy="584775"/>
          </a:xfrm>
          <a:prstGeom prst="rect">
            <a:avLst/>
          </a:prstGeom>
          <a:noFill/>
        </p:spPr>
        <p:txBody>
          <a:bodyPr wrap="none" rtlCol="0">
            <a:spAutoFit/>
          </a:bodyPr>
          <a:lstStyle/>
          <a:p>
            <a:r>
              <a:rPr lang="de-DE" sz="3200" b="1" dirty="0" err="1"/>
              <a:t>Thank</a:t>
            </a:r>
            <a:r>
              <a:rPr lang="de-DE" sz="3200" b="1" baseline="0" dirty="0"/>
              <a:t> </a:t>
            </a:r>
            <a:r>
              <a:rPr lang="de-DE" sz="3200" b="1" baseline="0" dirty="0" err="1"/>
              <a:t>you</a:t>
            </a:r>
            <a:r>
              <a:rPr lang="de-DE" sz="3200" b="1" baseline="0" dirty="0"/>
              <a:t> </a:t>
            </a:r>
            <a:r>
              <a:rPr lang="de-DE" sz="3200" b="1" baseline="0" dirty="0" err="1"/>
              <a:t>for</a:t>
            </a:r>
            <a:r>
              <a:rPr lang="de-DE" sz="3200" b="1" baseline="0" dirty="0"/>
              <a:t> </a:t>
            </a:r>
            <a:r>
              <a:rPr lang="de-DE" sz="3200" b="1" baseline="0" dirty="0" err="1"/>
              <a:t>your</a:t>
            </a:r>
            <a:r>
              <a:rPr lang="de-DE" sz="3200" b="1" baseline="0" dirty="0"/>
              <a:t> </a:t>
            </a:r>
            <a:r>
              <a:rPr lang="de-DE" sz="3200" b="1" baseline="0" dirty="0" err="1"/>
              <a:t>kind</a:t>
            </a:r>
            <a:r>
              <a:rPr lang="de-DE" sz="3200" b="1" baseline="0" dirty="0"/>
              <a:t> </a:t>
            </a:r>
            <a:r>
              <a:rPr lang="de-DE" sz="3200" b="1" baseline="0" dirty="0" err="1"/>
              <a:t>attention</a:t>
            </a:r>
            <a:r>
              <a:rPr lang="de-DE" sz="3200" b="1" baseline="0" dirty="0"/>
              <a:t>.</a:t>
            </a:r>
            <a:endParaRPr lang="de-DE" sz="3200" b="1" dirty="0"/>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7106" y="3938284"/>
            <a:ext cx="2430000" cy="1641716"/>
          </a:xfrm>
          <a:prstGeom prst="rect">
            <a:avLst/>
          </a:prstGeom>
        </p:spPr>
      </p:pic>
    </p:spTree>
    <p:extLst>
      <p:ext uri="{BB962C8B-B14F-4D97-AF65-F5344CB8AC3E}">
        <p14:creationId xmlns:p14="http://schemas.microsoft.com/office/powerpoint/2010/main" val="2460610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Untertitel 2"/>
          <p:cNvSpPr>
            <a:spLocks noGrp="1"/>
          </p:cNvSpPr>
          <p:nvPr>
            <p:ph type="subTitle" idx="10"/>
          </p:nvPr>
        </p:nvSpPr>
        <p:spPr>
          <a:xfrm>
            <a:off x="3600000" y="4500000"/>
            <a:ext cx="5760000" cy="1080000"/>
          </a:xfrm>
        </p:spPr>
        <p:txBody>
          <a:bodyPr/>
          <a:lstStyle>
            <a:lvl1pPr marL="0" indent="0" algn="r">
              <a:buNone/>
              <a:defRPr lang="de-DE"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Formatvorlage des Untertitelmasters durch Klicken bearbeiten</a:t>
            </a:r>
          </a:p>
        </p:txBody>
      </p:sp>
      <p:sp>
        <p:nvSpPr>
          <p:cNvPr id="4" name="Textplatzhalter 4"/>
          <p:cNvSpPr>
            <a:spLocks noGrp="1"/>
          </p:cNvSpPr>
          <p:nvPr>
            <p:ph type="body" sz="quarter" idx="12"/>
          </p:nvPr>
        </p:nvSpPr>
        <p:spPr>
          <a:xfrm>
            <a:off x="179387" y="72000"/>
            <a:ext cx="9360000" cy="144000"/>
          </a:xfrm>
        </p:spPr>
        <p:txBody>
          <a:bodyPr anchor="ctr"/>
          <a:lstStyle>
            <a:lvl1pPr marL="0" indent="0">
              <a:buFontTx/>
              <a:buNone/>
              <a:defRPr sz="1200">
                <a:latin typeface="+mn-lt"/>
              </a:defRPr>
            </a:lvl1pPr>
            <a:lvl2pPr marL="457200" indent="0">
              <a:buFontTx/>
              <a:buNone/>
              <a:defRPr sz="1200">
                <a:latin typeface="+mn-lt"/>
              </a:defRPr>
            </a:lvl2pPr>
            <a:lvl3pPr marL="914400" indent="0">
              <a:buFontTx/>
              <a:buNone/>
              <a:defRPr sz="1200">
                <a:latin typeface="+mn-lt"/>
              </a:defRPr>
            </a:lvl3pPr>
            <a:lvl4pPr marL="1371600" indent="0">
              <a:buFontTx/>
              <a:buNone/>
              <a:defRPr sz="1200">
                <a:latin typeface="+mn-lt"/>
              </a:defRPr>
            </a:lvl4pPr>
            <a:lvl5pPr marL="1828800" indent="0">
              <a:buFontTx/>
              <a:buNone/>
              <a:defRPr sz="1200">
                <a:latin typeface="+mn-lt"/>
              </a:defRPr>
            </a:lvl5pPr>
          </a:lstStyle>
          <a:p>
            <a:pPr lvl="0"/>
            <a:r>
              <a:rPr lang="de-DE"/>
              <a:t>Formatvorlagen des Textmasters bearbeiten</a:t>
            </a:r>
          </a:p>
        </p:txBody>
      </p:sp>
      <p:sp>
        <p:nvSpPr>
          <p:cNvPr id="2" name="Textfeld 1"/>
          <p:cNvSpPr txBox="1"/>
          <p:nvPr userDrawn="1"/>
        </p:nvSpPr>
        <p:spPr>
          <a:xfrm>
            <a:off x="1480735" y="2060848"/>
            <a:ext cx="6944530" cy="584775"/>
          </a:xfrm>
          <a:prstGeom prst="rect">
            <a:avLst/>
          </a:prstGeom>
          <a:noFill/>
        </p:spPr>
        <p:txBody>
          <a:bodyPr wrap="none" rtlCol="0">
            <a:spAutoFit/>
          </a:bodyPr>
          <a:lstStyle/>
          <a:p>
            <a:r>
              <a:rPr lang="de-DE" sz="3200" b="1" dirty="0" err="1"/>
              <a:t>Questions</a:t>
            </a:r>
            <a:r>
              <a:rPr lang="de-DE" sz="3200" b="1" dirty="0"/>
              <a:t> </a:t>
            </a:r>
            <a:r>
              <a:rPr lang="de-DE" sz="3200" b="1" dirty="0" err="1"/>
              <a:t>or</a:t>
            </a:r>
            <a:r>
              <a:rPr lang="de-DE" sz="3200" b="1" dirty="0"/>
              <a:t> </a:t>
            </a:r>
            <a:r>
              <a:rPr lang="de-DE" sz="3200" b="1" dirty="0" err="1"/>
              <a:t>looking</a:t>
            </a:r>
            <a:r>
              <a:rPr lang="de-DE" sz="3200" b="1" dirty="0"/>
              <a:t> </a:t>
            </a:r>
            <a:r>
              <a:rPr lang="de-DE" sz="3200" b="1" dirty="0" err="1"/>
              <a:t>for</a:t>
            </a:r>
            <a:r>
              <a:rPr lang="de-DE" sz="3200" b="1" baseline="0" dirty="0"/>
              <a:t> </a:t>
            </a:r>
            <a:r>
              <a:rPr lang="de-DE" sz="3200" b="1" baseline="0" dirty="0" err="1"/>
              <a:t>answers</a:t>
            </a:r>
            <a:r>
              <a:rPr lang="de-DE" sz="3200" b="1" baseline="0" dirty="0"/>
              <a:t>?</a:t>
            </a:r>
            <a:endParaRPr lang="de-DE" sz="3200" b="1" dirty="0"/>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7106" y="3938284"/>
            <a:ext cx="2430000" cy="1641716"/>
          </a:xfrm>
          <a:prstGeom prst="rect">
            <a:avLst/>
          </a:prstGeom>
        </p:spPr>
      </p:pic>
    </p:spTree>
    <p:extLst>
      <p:ext uri="{BB962C8B-B14F-4D97-AF65-F5344CB8AC3E}">
        <p14:creationId xmlns:p14="http://schemas.microsoft.com/office/powerpoint/2010/main" val="2673185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LBA handelt">
    <p:spTree>
      <p:nvGrpSpPr>
        <p:cNvPr id="1" name=""/>
        <p:cNvGrpSpPr/>
        <p:nvPr/>
      </p:nvGrpSpPr>
      <p:grpSpPr>
        <a:xfrm>
          <a:off x="0" y="0"/>
          <a:ext cx="0" cy="0"/>
          <a:chOff x="0" y="0"/>
          <a:chExt cx="0" cy="0"/>
        </a:xfrm>
      </p:grpSpPr>
      <p:sp>
        <p:nvSpPr>
          <p:cNvPr id="3" name="Textfeld 2"/>
          <p:cNvSpPr txBox="1"/>
          <p:nvPr userDrawn="1"/>
        </p:nvSpPr>
        <p:spPr>
          <a:xfrm>
            <a:off x="180000" y="360000"/>
            <a:ext cx="9360000" cy="430887"/>
          </a:xfrm>
          <a:prstGeom prst="rect">
            <a:avLst/>
          </a:prstGeom>
          <a:noFill/>
        </p:spPr>
        <p:txBody>
          <a:bodyPr wrap="none" rtlCol="0">
            <a:spAutoFit/>
          </a:bodyPr>
          <a:lstStyle/>
          <a:p>
            <a:pPr algn="r" rtl="0" eaLnBrk="1" fontAlgn="base" hangingPunct="1">
              <a:spcBef>
                <a:spcPct val="0"/>
              </a:spcBef>
              <a:spcAft>
                <a:spcPct val="0"/>
              </a:spcAft>
            </a:pPr>
            <a:r>
              <a:rPr lang="de-DE" sz="2200" b="1" dirty="0">
                <a:solidFill>
                  <a:schemeClr val="tx2"/>
                </a:solidFill>
                <a:latin typeface="+mj-lt"/>
                <a:ea typeface="+mj-ea"/>
                <a:cs typeface="+mj-cs"/>
              </a:rPr>
              <a:t>VLBA handelt</a:t>
            </a:r>
          </a:p>
        </p:txBody>
      </p:sp>
      <p:sp>
        <p:nvSpPr>
          <p:cNvPr id="4" name="Textfeld 3"/>
          <p:cNvSpPr txBox="1"/>
          <p:nvPr userDrawn="1"/>
        </p:nvSpPr>
        <p:spPr>
          <a:xfrm>
            <a:off x="453600" y="1080000"/>
            <a:ext cx="9000000" cy="5400000"/>
          </a:xfrm>
          <a:prstGeom prst="rect">
            <a:avLst/>
          </a:prstGeom>
          <a:noFill/>
        </p:spPr>
        <p:txBody>
          <a:bodyPr wrap="square" rtlCol="0">
            <a:noAutofit/>
          </a:bodyPr>
          <a:lstStyle/>
          <a:p>
            <a:pPr marL="285750" indent="-285750">
              <a:buFont typeface="Arial" panose="020B0604020202020204" pitchFamily="34" charset="0"/>
              <a:buChar char="•"/>
            </a:pPr>
            <a:r>
              <a:rPr lang="de-DE" sz="2400" dirty="0"/>
              <a:t>Wir nehmen unsere Mitverantwortung für die Gesellschaft, in der wir leben, aktiv wahr.</a:t>
            </a:r>
          </a:p>
          <a:p>
            <a:pPr marL="285750" indent="-285750">
              <a:buFont typeface="Arial" panose="020B0604020202020204" pitchFamily="34" charset="0"/>
              <a:buChar char="•"/>
            </a:pPr>
            <a:endParaRPr lang="de-DE" sz="2400" dirty="0"/>
          </a:p>
          <a:p>
            <a:pPr marL="285750" indent="-285750">
              <a:buFont typeface="Arial" panose="020B0604020202020204" pitchFamily="34" charset="0"/>
              <a:buChar char="•"/>
            </a:pPr>
            <a:r>
              <a:rPr lang="de-DE" sz="2400" dirty="0"/>
              <a:t>In einer vernetzten Welt lassen sich Herausforderungen nur in einer friedlichen internationalen Zusammenarbeit lösen. Jeder Form von Nationalismus treten wir entschieden entgegen.</a:t>
            </a:r>
          </a:p>
          <a:p>
            <a:pPr marL="285750" indent="-285750">
              <a:buFont typeface="Arial" panose="020B0604020202020204" pitchFamily="34" charset="0"/>
              <a:buChar char="•"/>
            </a:pPr>
            <a:endParaRPr lang="de-DE" sz="2400" dirty="0"/>
          </a:p>
          <a:p>
            <a:pPr marL="285750" indent="-285750">
              <a:buFont typeface="Arial" panose="020B0604020202020204" pitchFamily="34" charset="0"/>
              <a:buChar char="•"/>
            </a:pPr>
            <a:r>
              <a:rPr lang="de-DE" sz="2400" dirty="0"/>
              <a:t>Wir setzen uns dafür ein, dass Menschen nicht wegen ihrer Hautfarbe, Herkunft, Religion, Geschlecht oder sexueller Orientierung benachteiligt oder diffamiert werden.</a:t>
            </a:r>
          </a:p>
          <a:p>
            <a:pPr marL="285750" indent="-285750">
              <a:buFont typeface="Arial" panose="020B0604020202020204" pitchFamily="34" charset="0"/>
              <a:buChar char="•"/>
            </a:pPr>
            <a:endParaRPr lang="de-DE" sz="2400" dirty="0"/>
          </a:p>
          <a:p>
            <a:pPr marL="285750" indent="-285750">
              <a:buFont typeface="Arial" panose="020B0604020202020204" pitchFamily="34" charset="0"/>
              <a:buChar char="•"/>
            </a:pPr>
            <a:r>
              <a:rPr lang="de-DE" sz="2400" dirty="0"/>
              <a:t>Wir sind nicht bereit, Diskussionen zu tolerieren, die faktenfrei oder auf der Basis von Ressentiments geführt werden.</a:t>
            </a:r>
          </a:p>
          <a:p>
            <a:endParaRPr lang="de-DE" sz="2400" dirty="0"/>
          </a:p>
        </p:txBody>
      </p:sp>
    </p:spTree>
    <p:extLst>
      <p:ext uri="{BB962C8B-B14F-4D97-AF65-F5344CB8AC3E}">
        <p14:creationId xmlns:p14="http://schemas.microsoft.com/office/powerpoint/2010/main" val="817848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schnittswechsel">
    <p:spTree>
      <p:nvGrpSpPr>
        <p:cNvPr id="1" name=""/>
        <p:cNvGrpSpPr/>
        <p:nvPr/>
      </p:nvGrpSpPr>
      <p:grpSpPr>
        <a:xfrm>
          <a:off x="0" y="0"/>
          <a:ext cx="0" cy="0"/>
          <a:chOff x="0" y="0"/>
          <a:chExt cx="0" cy="0"/>
        </a:xfrm>
      </p:grpSpPr>
      <p:sp>
        <p:nvSpPr>
          <p:cNvPr id="5" name="Untertitel 2"/>
          <p:cNvSpPr>
            <a:spLocks noGrp="1"/>
          </p:cNvSpPr>
          <p:nvPr>
            <p:ph type="subTitle" idx="10"/>
          </p:nvPr>
        </p:nvSpPr>
        <p:spPr>
          <a:xfrm>
            <a:off x="3600000" y="4500000"/>
            <a:ext cx="5760000" cy="1080000"/>
          </a:xfrm>
        </p:spPr>
        <p:txBody>
          <a:bodyPr/>
          <a:lstStyle>
            <a:lvl1pPr marL="0" indent="0" algn="r">
              <a:buNone/>
              <a:defRPr lang="de-DE"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DE" dirty="0"/>
          </a:p>
        </p:txBody>
      </p:sp>
      <p:sp>
        <p:nvSpPr>
          <p:cNvPr id="3" name="Textplatzhalter 2"/>
          <p:cNvSpPr>
            <a:spLocks noGrp="1"/>
          </p:cNvSpPr>
          <p:nvPr>
            <p:ph type="body" sz="quarter" idx="11" hasCustomPrompt="1"/>
          </p:nvPr>
        </p:nvSpPr>
        <p:spPr>
          <a:xfrm>
            <a:off x="3600000" y="2700000"/>
            <a:ext cx="5760000" cy="1800000"/>
          </a:xfrm>
        </p:spPr>
        <p:txBody>
          <a:bodyPr anchor="ctr"/>
          <a:lstStyle>
            <a:lvl1pPr marL="0" indent="0" algn="r">
              <a:buFontTx/>
              <a:buNone/>
              <a:defRPr sz="2200" b="1">
                <a:latin typeface="+mj-lt"/>
              </a:defRPr>
            </a:lvl1pPr>
          </a:lstStyle>
          <a:p>
            <a:pPr lvl="0"/>
            <a:r>
              <a:rPr lang="de-DE" dirty="0"/>
              <a:t>Neuer Abschnitt</a:t>
            </a:r>
          </a:p>
        </p:txBody>
      </p:sp>
      <p:sp>
        <p:nvSpPr>
          <p:cNvPr id="4" name="Textplatzhalter 4"/>
          <p:cNvSpPr>
            <a:spLocks noGrp="1"/>
          </p:cNvSpPr>
          <p:nvPr>
            <p:ph type="body" sz="quarter" idx="12"/>
          </p:nvPr>
        </p:nvSpPr>
        <p:spPr>
          <a:xfrm>
            <a:off x="179387" y="72000"/>
            <a:ext cx="9360000" cy="144000"/>
          </a:xfrm>
        </p:spPr>
        <p:txBody>
          <a:bodyPr anchor="ctr"/>
          <a:lstStyle>
            <a:lvl1pPr marL="0" indent="0">
              <a:buFontTx/>
              <a:buNone/>
              <a:defRPr sz="1200">
                <a:latin typeface="+mn-lt"/>
              </a:defRPr>
            </a:lvl1pPr>
            <a:lvl2pPr marL="457200" indent="0">
              <a:buFontTx/>
              <a:buNone/>
              <a:defRPr sz="1200">
                <a:latin typeface="+mn-lt"/>
              </a:defRPr>
            </a:lvl2pPr>
            <a:lvl3pPr marL="914400" indent="0">
              <a:buFontTx/>
              <a:buNone/>
              <a:defRPr sz="1200">
                <a:latin typeface="+mn-lt"/>
              </a:defRPr>
            </a:lvl3pPr>
            <a:lvl4pPr marL="1371600" indent="0">
              <a:buFontTx/>
              <a:buNone/>
              <a:defRPr sz="1200">
                <a:latin typeface="+mn-lt"/>
              </a:defRPr>
            </a:lvl4pPr>
            <a:lvl5pPr marL="1828800" indent="0">
              <a:buFontTx/>
              <a:buNone/>
              <a:defRPr sz="1200">
                <a:latin typeface="+mn-lt"/>
              </a:defRPr>
            </a:lvl5pPr>
          </a:lstStyle>
          <a:p>
            <a:pPr lvl="0"/>
            <a:r>
              <a:rPr lang="de-DE"/>
              <a:t>Mastertextformat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80000" y="324000"/>
            <a:ext cx="9360000" cy="431800"/>
          </a:xfrm>
        </p:spPr>
        <p:txBody>
          <a:bodyPr/>
          <a:lstStyle>
            <a:lvl1pPr algn="r">
              <a:defRPr/>
            </a:lvl1pPr>
          </a:lstStyle>
          <a:p>
            <a:r>
              <a:rPr lang="de-DE"/>
              <a:t>Mastertitelformat bearbeiten</a:t>
            </a:r>
            <a:endParaRPr lang="de-DE" dirty="0"/>
          </a:p>
        </p:txBody>
      </p:sp>
      <p:sp>
        <p:nvSpPr>
          <p:cNvPr id="3" name="Inhaltsplatzhalter 2"/>
          <p:cNvSpPr>
            <a:spLocks noGrp="1"/>
          </p:cNvSpPr>
          <p:nvPr>
            <p:ph idx="1"/>
          </p:nvPr>
        </p:nvSpPr>
        <p:spPr>
          <a:xfrm>
            <a:off x="453000" y="1080000"/>
            <a:ext cx="9000000" cy="5400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extplatzhalter 4"/>
          <p:cNvSpPr>
            <a:spLocks noGrp="1"/>
          </p:cNvSpPr>
          <p:nvPr>
            <p:ph type="body" sz="quarter" idx="10"/>
          </p:nvPr>
        </p:nvSpPr>
        <p:spPr>
          <a:xfrm>
            <a:off x="179387" y="72000"/>
            <a:ext cx="9360000" cy="144000"/>
          </a:xfrm>
        </p:spPr>
        <p:txBody>
          <a:bodyPr anchor="ctr"/>
          <a:lstStyle>
            <a:lvl1pPr marL="0" indent="0">
              <a:buFontTx/>
              <a:buNone/>
              <a:defRPr sz="1200">
                <a:latin typeface="+mn-lt"/>
              </a:defRPr>
            </a:lvl1pPr>
            <a:lvl2pPr marL="457200" indent="0">
              <a:buFontTx/>
              <a:buNone/>
              <a:defRPr sz="1200">
                <a:latin typeface="+mn-lt"/>
              </a:defRPr>
            </a:lvl2pPr>
            <a:lvl3pPr marL="914400" indent="0">
              <a:buFontTx/>
              <a:buNone/>
              <a:defRPr sz="1200">
                <a:latin typeface="+mn-lt"/>
              </a:defRPr>
            </a:lvl3pPr>
            <a:lvl4pPr marL="1371600" indent="0">
              <a:buFontTx/>
              <a:buNone/>
              <a:defRPr sz="1200">
                <a:latin typeface="+mn-lt"/>
              </a:defRPr>
            </a:lvl4pPr>
            <a:lvl5pPr marL="1828800" indent="0">
              <a:buFontTx/>
              <a:buNone/>
              <a:defRPr sz="1200">
                <a:latin typeface="+mn-lt"/>
              </a:defRPr>
            </a:lvl5pPr>
          </a:lstStyle>
          <a:p>
            <a:pPr lvl="0"/>
            <a:r>
              <a:rPr lang="de-DE"/>
              <a:t>Mastertextformat bearbeiten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Textplatzhalter 4"/>
          <p:cNvSpPr>
            <a:spLocks noGrp="1"/>
          </p:cNvSpPr>
          <p:nvPr>
            <p:ph type="body" sz="quarter" idx="10"/>
          </p:nvPr>
        </p:nvSpPr>
        <p:spPr>
          <a:xfrm>
            <a:off x="179387" y="72000"/>
            <a:ext cx="9360000" cy="144000"/>
          </a:xfrm>
        </p:spPr>
        <p:txBody>
          <a:bodyPr anchor="ctr"/>
          <a:lstStyle>
            <a:lvl1pPr marL="0" indent="0">
              <a:buFontTx/>
              <a:buNone/>
              <a:defRPr sz="1200">
                <a:latin typeface="+mn-lt"/>
              </a:defRPr>
            </a:lvl1pPr>
            <a:lvl2pPr marL="457200" indent="0">
              <a:buFontTx/>
              <a:buNone/>
              <a:defRPr sz="1200">
                <a:latin typeface="+mn-lt"/>
              </a:defRPr>
            </a:lvl2pPr>
            <a:lvl3pPr marL="914400" indent="0">
              <a:buFontTx/>
              <a:buNone/>
              <a:defRPr sz="1200">
                <a:latin typeface="+mn-lt"/>
              </a:defRPr>
            </a:lvl3pPr>
            <a:lvl4pPr marL="1371600" indent="0">
              <a:buFontTx/>
              <a:buNone/>
              <a:defRPr sz="1200">
                <a:latin typeface="+mn-lt"/>
              </a:defRPr>
            </a:lvl4pPr>
            <a:lvl5pPr marL="1828800" indent="0">
              <a:buFontTx/>
              <a:buNone/>
              <a:defRPr sz="1200">
                <a:latin typeface="+mn-lt"/>
              </a:defRPr>
            </a:lvl5pPr>
          </a:lstStyle>
          <a:p>
            <a:pPr lvl="0"/>
            <a:r>
              <a:rPr lang="de-DE"/>
              <a:t>Mastertextformat bearbeiten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453600" y="1080000"/>
            <a:ext cx="4392000" cy="540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3"/>
          <p:cNvSpPr>
            <a:spLocks noGrp="1"/>
          </p:cNvSpPr>
          <p:nvPr>
            <p:ph sz="half" idx="2"/>
          </p:nvPr>
        </p:nvSpPr>
        <p:spPr>
          <a:xfrm>
            <a:off x="5022850" y="1080000"/>
            <a:ext cx="4392000" cy="540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extplatzhalter 4"/>
          <p:cNvSpPr>
            <a:spLocks noGrp="1"/>
          </p:cNvSpPr>
          <p:nvPr>
            <p:ph type="body" sz="quarter" idx="10"/>
          </p:nvPr>
        </p:nvSpPr>
        <p:spPr>
          <a:xfrm>
            <a:off x="179387" y="72000"/>
            <a:ext cx="9360000" cy="144000"/>
          </a:xfrm>
        </p:spPr>
        <p:txBody>
          <a:bodyPr anchor="ctr"/>
          <a:lstStyle>
            <a:lvl1pPr marL="0" indent="0">
              <a:buFontTx/>
              <a:buNone/>
              <a:defRPr sz="1200">
                <a:latin typeface="+mn-lt"/>
              </a:defRPr>
            </a:lvl1pPr>
            <a:lvl2pPr marL="457200" indent="0">
              <a:buFontTx/>
              <a:buNone/>
              <a:defRPr sz="1200">
                <a:latin typeface="+mn-lt"/>
              </a:defRPr>
            </a:lvl2pPr>
            <a:lvl3pPr marL="914400" indent="0">
              <a:buFontTx/>
              <a:buNone/>
              <a:defRPr sz="1200">
                <a:latin typeface="+mn-lt"/>
              </a:defRPr>
            </a:lvl3pPr>
            <a:lvl4pPr marL="1371600" indent="0">
              <a:buFontTx/>
              <a:buNone/>
              <a:defRPr sz="1200">
                <a:latin typeface="+mn-lt"/>
              </a:defRPr>
            </a:lvl4pPr>
            <a:lvl5pPr marL="1828800" indent="0">
              <a:buFontTx/>
              <a:buNone/>
              <a:defRPr sz="1200">
                <a:latin typeface="+mn-lt"/>
              </a:defRPr>
            </a:lvl5pPr>
          </a:lstStyle>
          <a:p>
            <a:pPr lvl="0"/>
            <a:r>
              <a:rPr lang="de-DE"/>
              <a:t>Mastertextformat bearbeiten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anke!">
    <p:spTree>
      <p:nvGrpSpPr>
        <p:cNvPr id="1" name=""/>
        <p:cNvGrpSpPr/>
        <p:nvPr/>
      </p:nvGrpSpPr>
      <p:grpSpPr>
        <a:xfrm>
          <a:off x="0" y="0"/>
          <a:ext cx="0" cy="0"/>
          <a:chOff x="0" y="0"/>
          <a:chExt cx="0" cy="0"/>
        </a:xfrm>
      </p:grpSpPr>
      <p:sp>
        <p:nvSpPr>
          <p:cNvPr id="5" name="Untertitel 2"/>
          <p:cNvSpPr>
            <a:spLocks noGrp="1"/>
          </p:cNvSpPr>
          <p:nvPr>
            <p:ph type="subTitle" idx="10"/>
          </p:nvPr>
        </p:nvSpPr>
        <p:spPr>
          <a:xfrm>
            <a:off x="3600000" y="4500000"/>
            <a:ext cx="5760000" cy="1080000"/>
          </a:xfrm>
        </p:spPr>
        <p:txBody>
          <a:bodyPr/>
          <a:lstStyle>
            <a:lvl1pPr marL="0" indent="0" algn="r">
              <a:buNone/>
              <a:defRPr lang="de-DE"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DE" dirty="0"/>
          </a:p>
        </p:txBody>
      </p:sp>
      <p:sp>
        <p:nvSpPr>
          <p:cNvPr id="4" name="Textplatzhalter 4"/>
          <p:cNvSpPr>
            <a:spLocks noGrp="1"/>
          </p:cNvSpPr>
          <p:nvPr>
            <p:ph type="body" sz="quarter" idx="12"/>
          </p:nvPr>
        </p:nvSpPr>
        <p:spPr>
          <a:xfrm>
            <a:off x="179387" y="72000"/>
            <a:ext cx="9360000" cy="144000"/>
          </a:xfrm>
        </p:spPr>
        <p:txBody>
          <a:bodyPr anchor="ctr"/>
          <a:lstStyle>
            <a:lvl1pPr marL="0" indent="0">
              <a:buFontTx/>
              <a:buNone/>
              <a:defRPr sz="1200">
                <a:latin typeface="+mn-lt"/>
              </a:defRPr>
            </a:lvl1pPr>
            <a:lvl2pPr marL="457200" indent="0">
              <a:buFontTx/>
              <a:buNone/>
              <a:defRPr sz="1200">
                <a:latin typeface="+mn-lt"/>
              </a:defRPr>
            </a:lvl2pPr>
            <a:lvl3pPr marL="914400" indent="0">
              <a:buFontTx/>
              <a:buNone/>
              <a:defRPr sz="1200">
                <a:latin typeface="+mn-lt"/>
              </a:defRPr>
            </a:lvl3pPr>
            <a:lvl4pPr marL="1371600" indent="0">
              <a:buFontTx/>
              <a:buNone/>
              <a:defRPr sz="1200">
                <a:latin typeface="+mn-lt"/>
              </a:defRPr>
            </a:lvl4pPr>
            <a:lvl5pPr marL="1828800" indent="0">
              <a:buFontTx/>
              <a:buNone/>
              <a:defRPr sz="1200">
                <a:latin typeface="+mn-lt"/>
              </a:defRPr>
            </a:lvl5pPr>
          </a:lstStyle>
          <a:p>
            <a:pPr lvl="0"/>
            <a:r>
              <a:rPr lang="de-DE"/>
              <a:t>Mastertextformat bearbeiten</a:t>
            </a:r>
          </a:p>
        </p:txBody>
      </p:sp>
      <p:sp>
        <p:nvSpPr>
          <p:cNvPr id="2" name="Textfeld 1"/>
          <p:cNvSpPr txBox="1"/>
          <p:nvPr userDrawn="1"/>
        </p:nvSpPr>
        <p:spPr>
          <a:xfrm>
            <a:off x="1227589" y="2060848"/>
            <a:ext cx="7450822" cy="584775"/>
          </a:xfrm>
          <a:prstGeom prst="rect">
            <a:avLst/>
          </a:prstGeom>
          <a:noFill/>
        </p:spPr>
        <p:txBody>
          <a:bodyPr wrap="none" rtlCol="0">
            <a:spAutoFit/>
          </a:bodyPr>
          <a:lstStyle/>
          <a:p>
            <a:r>
              <a:rPr lang="de-DE" sz="3200" b="1" dirty="0"/>
              <a:t>Vielen Dank</a:t>
            </a:r>
            <a:r>
              <a:rPr lang="de-DE" sz="3200" b="1" baseline="0" dirty="0"/>
              <a:t> für Ihre Aufmerksamkeit!</a:t>
            </a:r>
            <a:endParaRPr lang="de-DE" sz="3200" b="1" dirty="0"/>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7106" y="3938284"/>
            <a:ext cx="2430000" cy="1641716"/>
          </a:xfrm>
          <a:prstGeom prst="rect">
            <a:avLst/>
          </a:prstGeom>
        </p:spPr>
      </p:pic>
    </p:spTree>
    <p:extLst>
      <p:ext uri="{BB962C8B-B14F-4D97-AF65-F5344CB8AC3E}">
        <p14:creationId xmlns:p14="http://schemas.microsoft.com/office/powerpoint/2010/main" val="1639754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sp>
        <p:nvSpPr>
          <p:cNvPr id="5" name="Untertitel 2"/>
          <p:cNvSpPr>
            <a:spLocks noGrp="1"/>
          </p:cNvSpPr>
          <p:nvPr>
            <p:ph type="subTitle" idx="10"/>
          </p:nvPr>
        </p:nvSpPr>
        <p:spPr>
          <a:xfrm>
            <a:off x="3600000" y="4500000"/>
            <a:ext cx="5760000" cy="1080000"/>
          </a:xfrm>
        </p:spPr>
        <p:txBody>
          <a:bodyPr/>
          <a:lstStyle>
            <a:lvl1pPr marL="0" indent="0" algn="r">
              <a:buNone/>
              <a:defRPr lang="de-DE"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DE" dirty="0"/>
          </a:p>
        </p:txBody>
      </p:sp>
      <p:sp>
        <p:nvSpPr>
          <p:cNvPr id="4" name="Textplatzhalter 4"/>
          <p:cNvSpPr>
            <a:spLocks noGrp="1"/>
          </p:cNvSpPr>
          <p:nvPr>
            <p:ph type="body" sz="quarter" idx="12"/>
          </p:nvPr>
        </p:nvSpPr>
        <p:spPr>
          <a:xfrm>
            <a:off x="179387" y="72000"/>
            <a:ext cx="9360000" cy="144000"/>
          </a:xfrm>
        </p:spPr>
        <p:txBody>
          <a:bodyPr anchor="ctr"/>
          <a:lstStyle>
            <a:lvl1pPr marL="0" indent="0">
              <a:buFontTx/>
              <a:buNone/>
              <a:defRPr sz="1200">
                <a:latin typeface="+mn-lt"/>
              </a:defRPr>
            </a:lvl1pPr>
            <a:lvl2pPr marL="457200" indent="0">
              <a:buFontTx/>
              <a:buNone/>
              <a:defRPr sz="1200">
                <a:latin typeface="+mn-lt"/>
              </a:defRPr>
            </a:lvl2pPr>
            <a:lvl3pPr marL="914400" indent="0">
              <a:buFontTx/>
              <a:buNone/>
              <a:defRPr sz="1200">
                <a:latin typeface="+mn-lt"/>
              </a:defRPr>
            </a:lvl3pPr>
            <a:lvl4pPr marL="1371600" indent="0">
              <a:buFontTx/>
              <a:buNone/>
              <a:defRPr sz="1200">
                <a:latin typeface="+mn-lt"/>
              </a:defRPr>
            </a:lvl4pPr>
            <a:lvl5pPr marL="1828800" indent="0">
              <a:buFontTx/>
              <a:buNone/>
              <a:defRPr sz="1200">
                <a:latin typeface="+mn-lt"/>
              </a:defRPr>
            </a:lvl5pPr>
          </a:lstStyle>
          <a:p>
            <a:pPr lvl="0"/>
            <a:r>
              <a:rPr lang="de-DE"/>
              <a:t>Mastertextformat bearbeiten</a:t>
            </a:r>
          </a:p>
        </p:txBody>
      </p:sp>
      <p:sp>
        <p:nvSpPr>
          <p:cNvPr id="2" name="Textfeld 1"/>
          <p:cNvSpPr txBox="1"/>
          <p:nvPr userDrawn="1"/>
        </p:nvSpPr>
        <p:spPr>
          <a:xfrm>
            <a:off x="543396" y="2060848"/>
            <a:ext cx="8819209" cy="584775"/>
          </a:xfrm>
          <a:prstGeom prst="rect">
            <a:avLst/>
          </a:prstGeom>
          <a:noFill/>
        </p:spPr>
        <p:txBody>
          <a:bodyPr wrap="none" rtlCol="0">
            <a:spAutoFit/>
          </a:bodyPr>
          <a:lstStyle/>
          <a:p>
            <a:r>
              <a:rPr lang="de-DE" sz="3200" b="1" dirty="0"/>
              <a:t>Fragen oder auf der Suche nach Antworten?</a:t>
            </a:r>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7106" y="3938284"/>
            <a:ext cx="2430000" cy="1641716"/>
          </a:xfrm>
          <a:prstGeom prst="rect">
            <a:avLst/>
          </a:prstGeom>
        </p:spPr>
      </p:pic>
    </p:spTree>
    <p:extLst>
      <p:ext uri="{BB962C8B-B14F-4D97-AF65-F5344CB8AC3E}">
        <p14:creationId xmlns:p14="http://schemas.microsoft.com/office/powerpoint/2010/main" val="2737425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5" name="Rectangle 7"/>
          <p:cNvSpPr>
            <a:spLocks noChangeArrowheads="1"/>
          </p:cNvSpPr>
          <p:nvPr/>
        </p:nvSpPr>
        <p:spPr bwMode="auto">
          <a:xfrm>
            <a:off x="0" y="0"/>
            <a:ext cx="9906000" cy="260350"/>
          </a:xfrm>
          <a:prstGeom prst="rect">
            <a:avLst/>
          </a:prstGeom>
          <a:solidFill>
            <a:srgbClr val="6CB215"/>
          </a:solidFill>
          <a:ln w="12700">
            <a:noFill/>
            <a:miter lim="800000"/>
            <a:headEnd/>
            <a:tailEnd/>
          </a:ln>
          <a:effectLst/>
        </p:spPr>
        <p:txBody>
          <a:bodyPr wrap="none" anchor="ctr"/>
          <a:lstStyle/>
          <a:p>
            <a:pPr algn="ctr" eaLnBrk="0" hangingPunct="0">
              <a:defRPr/>
            </a:pPr>
            <a:endParaRPr lang="de-DE">
              <a:solidFill>
                <a:srgbClr val="FF0000"/>
              </a:solidFill>
            </a:endParaRPr>
          </a:p>
        </p:txBody>
      </p:sp>
      <p:sp>
        <p:nvSpPr>
          <p:cNvPr id="7" name="Rectangle 14"/>
          <p:cNvSpPr>
            <a:spLocks noChangeArrowheads="1"/>
          </p:cNvSpPr>
          <p:nvPr/>
        </p:nvSpPr>
        <p:spPr bwMode="auto">
          <a:xfrm>
            <a:off x="0" y="4500563"/>
            <a:ext cx="3224213" cy="2205037"/>
          </a:xfrm>
          <a:prstGeom prst="rect">
            <a:avLst/>
          </a:prstGeom>
          <a:noFill/>
          <a:ln w="12700">
            <a:noFill/>
            <a:miter lim="800000"/>
            <a:headEnd/>
            <a:tailEnd/>
          </a:ln>
          <a:effectLst/>
        </p:spPr>
        <p:txBody>
          <a:bodyPr>
            <a:spAutoFit/>
          </a:bodyPr>
          <a:lstStyle/>
          <a:p>
            <a:pPr algn="r" eaLnBrk="0" hangingPunct="0">
              <a:defRPr/>
            </a:pPr>
            <a:r>
              <a:rPr lang="de-DE" sz="1200" dirty="0"/>
              <a:t>Carl von Ossietzky University </a:t>
            </a:r>
            <a:r>
              <a:rPr lang="de-DE" sz="1200" dirty="0" err="1"/>
              <a:t>of</a:t>
            </a:r>
            <a:r>
              <a:rPr lang="de-DE" sz="1200" dirty="0"/>
              <a:t> Oldenburg</a:t>
            </a:r>
          </a:p>
          <a:p>
            <a:pPr algn="r" eaLnBrk="0" hangingPunct="0">
              <a:defRPr/>
            </a:pPr>
            <a:r>
              <a:rPr lang="en-US" sz="1200" dirty="0"/>
              <a:t>School of Computing Science, Business Administration, Economics, and Law</a:t>
            </a:r>
            <a:br>
              <a:rPr lang="en-US" sz="1200" dirty="0"/>
            </a:br>
            <a:r>
              <a:rPr lang="de-DE" sz="1200" dirty="0" err="1"/>
              <a:t>Chair</a:t>
            </a:r>
            <a:r>
              <a:rPr lang="de-DE" sz="1200" dirty="0"/>
              <a:t> </a:t>
            </a:r>
            <a:r>
              <a:rPr lang="de-DE" sz="1200" dirty="0" err="1"/>
              <a:t>of</a:t>
            </a:r>
            <a:r>
              <a:rPr lang="de-DE" sz="1200" dirty="0"/>
              <a:t> Business </a:t>
            </a:r>
            <a:r>
              <a:rPr lang="de-DE" sz="1200" dirty="0" err="1"/>
              <a:t>Informatics</a:t>
            </a:r>
            <a:endParaRPr lang="de-DE" sz="1200" dirty="0"/>
          </a:p>
          <a:p>
            <a:pPr algn="r" eaLnBrk="0" hangingPunct="0">
              <a:defRPr/>
            </a:pPr>
            <a:r>
              <a:rPr lang="de-DE" sz="1200" dirty="0" err="1"/>
              <a:t>Very</a:t>
            </a:r>
            <a:r>
              <a:rPr lang="de-DE" sz="1200" dirty="0"/>
              <a:t> Large Business </a:t>
            </a:r>
            <a:r>
              <a:rPr lang="de-DE" sz="1200" dirty="0" err="1"/>
              <a:t>Applications</a:t>
            </a:r>
            <a:endParaRPr lang="de-DE" sz="1200" dirty="0"/>
          </a:p>
          <a:p>
            <a:pPr algn="r" eaLnBrk="0" hangingPunct="0">
              <a:defRPr/>
            </a:pPr>
            <a:r>
              <a:rPr lang="de-DE" sz="1200" dirty="0" err="1"/>
              <a:t>Ammerländer</a:t>
            </a:r>
            <a:r>
              <a:rPr lang="de-DE" sz="1200" dirty="0"/>
              <a:t> </a:t>
            </a:r>
            <a:r>
              <a:rPr lang="de-DE" sz="1200" dirty="0" err="1"/>
              <a:t>Heerstr</a:t>
            </a:r>
            <a:r>
              <a:rPr lang="de-DE" sz="1200" dirty="0"/>
              <a:t>. 114-118</a:t>
            </a:r>
          </a:p>
          <a:p>
            <a:pPr algn="r" eaLnBrk="0" hangingPunct="0">
              <a:defRPr/>
            </a:pPr>
            <a:r>
              <a:rPr lang="de-DE" sz="1200" dirty="0"/>
              <a:t>26129 Oldenburg, Germany</a:t>
            </a:r>
          </a:p>
          <a:p>
            <a:pPr algn="r" eaLnBrk="0" hangingPunct="0">
              <a:defRPr/>
            </a:pPr>
            <a:r>
              <a:rPr lang="de-DE" sz="1200" dirty="0"/>
              <a:t>Tel. +49 441 798-4470</a:t>
            </a:r>
          </a:p>
          <a:p>
            <a:pPr algn="r" eaLnBrk="0" hangingPunct="0">
              <a:defRPr/>
            </a:pPr>
            <a:r>
              <a:rPr lang="de-DE" sz="1200" dirty="0"/>
              <a:t>Fax +49</a:t>
            </a:r>
            <a:r>
              <a:rPr lang="de-DE" sz="1200" baseline="0" dirty="0"/>
              <a:t> </a:t>
            </a:r>
            <a:r>
              <a:rPr lang="de-DE" sz="1200" dirty="0"/>
              <a:t>441 798-4472</a:t>
            </a:r>
          </a:p>
          <a:p>
            <a:pPr algn="r" eaLnBrk="0" hangingPunct="0">
              <a:defRPr/>
            </a:pPr>
            <a:r>
              <a:rPr lang="de-DE" sz="1200" dirty="0"/>
              <a:t>IhrName@uni-oldenburg.de</a:t>
            </a:r>
          </a:p>
          <a:p>
            <a:pPr algn="r" eaLnBrk="0" hangingPunct="0">
              <a:defRPr/>
            </a:pPr>
            <a:r>
              <a:rPr lang="de-DE" sz="1200" dirty="0"/>
              <a:t>www.wi-ol.de</a:t>
            </a:r>
          </a:p>
        </p:txBody>
      </p:sp>
      <p:sp>
        <p:nvSpPr>
          <p:cNvPr id="8" name="Rectangle 15"/>
          <p:cNvSpPr>
            <a:spLocks noChangeArrowheads="1"/>
          </p:cNvSpPr>
          <p:nvPr/>
        </p:nvSpPr>
        <p:spPr bwMode="auto">
          <a:xfrm>
            <a:off x="9632950" y="260350"/>
            <a:ext cx="273050" cy="6597650"/>
          </a:xfrm>
          <a:prstGeom prst="rect">
            <a:avLst/>
          </a:prstGeom>
          <a:gradFill rotWithShape="1">
            <a:gsLst>
              <a:gs pos="0">
                <a:srgbClr val="6CB215"/>
              </a:gs>
              <a:gs pos="100000">
                <a:srgbClr val="FFFFFF"/>
              </a:gs>
            </a:gsLst>
            <a:lin ang="5400000" scaled="1"/>
          </a:gradFill>
          <a:ln w="12700">
            <a:noFill/>
            <a:miter lim="800000"/>
            <a:headEnd/>
            <a:tailEnd/>
          </a:ln>
          <a:effectLst/>
        </p:spPr>
        <p:txBody>
          <a:bodyPr wrap="none" anchor="ctr"/>
          <a:lstStyle/>
          <a:p>
            <a:pPr eaLnBrk="0" hangingPunct="0">
              <a:defRPr/>
            </a:pPr>
            <a:endParaRPr lang="de-DE"/>
          </a:p>
        </p:txBody>
      </p:sp>
      <p:sp>
        <p:nvSpPr>
          <p:cNvPr id="276483" name="Rectangle 3"/>
          <p:cNvSpPr>
            <a:spLocks noGrp="1" noChangeArrowheads="1"/>
          </p:cNvSpPr>
          <p:nvPr>
            <p:ph type="ctrTitle"/>
          </p:nvPr>
        </p:nvSpPr>
        <p:spPr>
          <a:xfrm>
            <a:off x="3600000" y="2700000"/>
            <a:ext cx="5760000" cy="1800000"/>
          </a:xfrm>
        </p:spPr>
        <p:txBody>
          <a:bodyPr/>
          <a:lstStyle>
            <a:lvl1pPr algn="r">
              <a:defRPr/>
            </a:lvl1pPr>
          </a:lstStyle>
          <a:p>
            <a:r>
              <a:rPr lang="de-DE"/>
              <a:t>Titelmasterformat durch Klicken bearbeiten</a:t>
            </a:r>
            <a:endParaRPr lang="de-DE" dirty="0"/>
          </a:p>
        </p:txBody>
      </p:sp>
      <p:sp>
        <p:nvSpPr>
          <p:cNvPr id="10" name="Untertitel 2"/>
          <p:cNvSpPr>
            <a:spLocks noGrp="1"/>
          </p:cNvSpPr>
          <p:nvPr>
            <p:ph type="subTitle" idx="1"/>
          </p:nvPr>
        </p:nvSpPr>
        <p:spPr>
          <a:xfrm>
            <a:off x="3600000" y="4500000"/>
            <a:ext cx="5760000" cy="1080000"/>
          </a:xfrm>
        </p:spPr>
        <p:txBody>
          <a:bodyPr/>
          <a:lstStyle>
            <a:lvl1pPr marL="0" indent="0" algn="r">
              <a:buNone/>
              <a:defRPr lang="de-DE"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de-DE" dirty="0"/>
          </a:p>
        </p:txBody>
      </p:sp>
      <p:pic>
        <p:nvPicPr>
          <p:cNvPr id="11" name="Picture 1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98564" y="436131"/>
            <a:ext cx="2428542" cy="720000"/>
          </a:xfrm>
          <a:prstGeom prst="rect">
            <a:avLst/>
          </a:prstGeom>
          <a:noFill/>
          <a:ln w="9525">
            <a:noFill/>
            <a:miter lim="800000"/>
            <a:headEnd/>
            <a:tailEnd/>
          </a:ln>
        </p:spPr>
      </p:pic>
      <p:pic>
        <p:nvPicPr>
          <p:cNvPr id="12" name="Grafik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7106" y="1787284"/>
            <a:ext cx="2430000" cy="1641716"/>
          </a:xfrm>
          <a:prstGeom prst="rect">
            <a:avLst/>
          </a:prstGeom>
        </p:spPr>
      </p:pic>
    </p:spTree>
    <p:extLst>
      <p:ext uri="{BB962C8B-B14F-4D97-AF65-F5344CB8AC3E}">
        <p14:creationId xmlns:p14="http://schemas.microsoft.com/office/powerpoint/2010/main" val="3176203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6" name="Rectangle 22"/>
          <p:cNvSpPr>
            <a:spLocks noChangeArrowheads="1"/>
          </p:cNvSpPr>
          <p:nvPr/>
        </p:nvSpPr>
        <p:spPr bwMode="auto">
          <a:xfrm>
            <a:off x="0" y="288000"/>
            <a:ext cx="9684000" cy="576263"/>
          </a:xfrm>
          <a:prstGeom prst="rect">
            <a:avLst/>
          </a:prstGeom>
          <a:solidFill>
            <a:srgbClr val="C0C0C0"/>
          </a:solidFill>
          <a:ln w="12700">
            <a:noFill/>
            <a:miter lim="800000"/>
            <a:headEnd/>
            <a:tailEnd/>
          </a:ln>
          <a:effectLst/>
        </p:spPr>
        <p:txBody>
          <a:bodyPr wrap="none" anchor="ctr"/>
          <a:lstStyle/>
          <a:p>
            <a:pPr algn="ctr" eaLnBrk="0" hangingPunct="0">
              <a:defRPr/>
            </a:pPr>
            <a:endParaRPr lang="de-DE">
              <a:solidFill>
                <a:srgbClr val="FF0000"/>
              </a:solidFill>
            </a:endParaRPr>
          </a:p>
        </p:txBody>
      </p:sp>
      <p:sp>
        <p:nvSpPr>
          <p:cNvPr id="1027" name="Rectangle 2"/>
          <p:cNvSpPr>
            <a:spLocks noGrp="1" noChangeArrowheads="1"/>
          </p:cNvSpPr>
          <p:nvPr>
            <p:ph type="title"/>
          </p:nvPr>
        </p:nvSpPr>
        <p:spPr bwMode="auto">
          <a:xfrm>
            <a:off x="180000" y="360000"/>
            <a:ext cx="9360000"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err="1"/>
              <a:t>Titel</a:t>
            </a:r>
            <a:endParaRPr lang="en-US" dirty="0"/>
          </a:p>
        </p:txBody>
      </p:sp>
      <p:sp>
        <p:nvSpPr>
          <p:cNvPr id="1035" name="Text Box 11"/>
          <p:cNvSpPr txBox="1">
            <a:spLocks noChangeArrowheads="1"/>
          </p:cNvSpPr>
          <p:nvPr/>
        </p:nvSpPr>
        <p:spPr bwMode="auto">
          <a:xfrm>
            <a:off x="0" y="6570663"/>
            <a:ext cx="6833922" cy="253916"/>
          </a:xfrm>
          <a:prstGeom prst="rect">
            <a:avLst/>
          </a:prstGeom>
          <a:noFill/>
          <a:ln w="9525">
            <a:noFill/>
            <a:miter lim="800000"/>
            <a:headEnd/>
            <a:tailEnd/>
          </a:ln>
          <a:effectLst/>
        </p:spPr>
        <p:txBody>
          <a:bodyPr wrap="none">
            <a:spAutoFit/>
          </a:bodyPr>
          <a:lstStyle/>
          <a:p>
            <a:pPr eaLnBrk="0" hangingPunct="0">
              <a:defRPr/>
            </a:pPr>
            <a:r>
              <a:rPr lang="de-AT" sz="1050" dirty="0">
                <a:latin typeface="+mn-lt"/>
              </a:rPr>
              <a:t>© Nils Lutz, Wirtschaftsinformatik - </a:t>
            </a:r>
            <a:r>
              <a:rPr lang="de-AT" sz="1050" dirty="0" err="1">
                <a:latin typeface="+mn-lt"/>
              </a:rPr>
              <a:t>Very</a:t>
            </a:r>
            <a:r>
              <a:rPr lang="de-AT" sz="1050" dirty="0">
                <a:latin typeface="+mn-lt"/>
              </a:rPr>
              <a:t> Large Business </a:t>
            </a:r>
            <a:r>
              <a:rPr lang="de-AT" sz="1050" dirty="0" err="1">
                <a:latin typeface="+mn-lt"/>
              </a:rPr>
              <a:t>Applications</a:t>
            </a:r>
            <a:r>
              <a:rPr lang="de-AT" sz="1050" dirty="0">
                <a:latin typeface="+mn-lt"/>
              </a:rPr>
              <a:t>, Carl von Ossietzky Universität Oldenburg</a:t>
            </a:r>
            <a:endParaRPr lang="de-AT" sz="1050" dirty="0">
              <a:solidFill>
                <a:schemeClr val="tx2"/>
              </a:solidFill>
              <a:latin typeface="+mn-lt"/>
            </a:endParaRPr>
          </a:p>
        </p:txBody>
      </p:sp>
      <p:sp>
        <p:nvSpPr>
          <p:cNvPr id="1044" name="Rectangle 20"/>
          <p:cNvSpPr>
            <a:spLocks noChangeArrowheads="1"/>
          </p:cNvSpPr>
          <p:nvPr/>
        </p:nvSpPr>
        <p:spPr bwMode="auto">
          <a:xfrm>
            <a:off x="0" y="0"/>
            <a:ext cx="9906000" cy="288000"/>
          </a:xfrm>
          <a:prstGeom prst="rect">
            <a:avLst/>
          </a:prstGeom>
          <a:solidFill>
            <a:srgbClr val="6CB215"/>
          </a:solidFill>
          <a:ln w="12700">
            <a:noFill/>
            <a:miter lim="800000"/>
            <a:headEnd/>
            <a:tailEnd/>
          </a:ln>
          <a:effectLst/>
        </p:spPr>
        <p:txBody>
          <a:bodyPr wrap="none" anchor="ctr"/>
          <a:lstStyle/>
          <a:p>
            <a:pPr algn="ctr" eaLnBrk="0" hangingPunct="0">
              <a:defRPr/>
            </a:pPr>
            <a:endParaRPr lang="de-DE">
              <a:solidFill>
                <a:srgbClr val="FF0000"/>
              </a:solidFill>
            </a:endParaRPr>
          </a:p>
        </p:txBody>
      </p:sp>
      <p:sp>
        <p:nvSpPr>
          <p:cNvPr id="1031" name="Rectangle 24"/>
          <p:cNvSpPr>
            <a:spLocks noGrp="1" noChangeArrowheads="1"/>
          </p:cNvSpPr>
          <p:nvPr>
            <p:ph type="body" idx="1"/>
          </p:nvPr>
        </p:nvSpPr>
        <p:spPr bwMode="auto">
          <a:xfrm>
            <a:off x="453000" y="1080000"/>
            <a:ext cx="9000000" cy="54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50" name="Rectangle 26"/>
          <p:cNvSpPr>
            <a:spLocks noChangeArrowheads="1"/>
          </p:cNvSpPr>
          <p:nvPr/>
        </p:nvSpPr>
        <p:spPr bwMode="auto">
          <a:xfrm>
            <a:off x="9654000" y="260350"/>
            <a:ext cx="252000" cy="6597650"/>
          </a:xfrm>
          <a:prstGeom prst="rect">
            <a:avLst/>
          </a:prstGeom>
          <a:gradFill rotWithShape="1">
            <a:gsLst>
              <a:gs pos="0">
                <a:srgbClr val="6CB215"/>
              </a:gs>
              <a:gs pos="100000">
                <a:srgbClr val="FFFFFF"/>
              </a:gs>
            </a:gsLst>
            <a:lin ang="5400000" scaled="1"/>
          </a:gradFill>
          <a:ln w="12700">
            <a:noFill/>
            <a:miter lim="800000"/>
            <a:headEnd/>
            <a:tailEnd/>
          </a:ln>
          <a:effectLst/>
        </p:spPr>
        <p:txBody>
          <a:bodyPr wrap="none" anchor="ctr"/>
          <a:lstStyle/>
          <a:p>
            <a:pPr eaLnBrk="0" hangingPunct="0">
              <a:defRPr/>
            </a:pPr>
            <a:endParaRPr lang="de-DE"/>
          </a:p>
        </p:txBody>
      </p:sp>
      <p:sp>
        <p:nvSpPr>
          <p:cNvPr id="1049" name="Text Box 25"/>
          <p:cNvSpPr txBox="1">
            <a:spLocks noChangeArrowheads="1"/>
          </p:cNvSpPr>
          <p:nvPr/>
        </p:nvSpPr>
        <p:spPr bwMode="auto">
          <a:xfrm>
            <a:off x="9248741" y="6583363"/>
            <a:ext cx="673134" cy="276999"/>
          </a:xfrm>
          <a:prstGeom prst="rect">
            <a:avLst/>
          </a:prstGeom>
          <a:noFill/>
          <a:ln w="9525">
            <a:noFill/>
            <a:miter lim="800000"/>
            <a:headEnd/>
            <a:tailEnd/>
          </a:ln>
          <a:effectLst/>
        </p:spPr>
        <p:txBody>
          <a:bodyPr wrap="none">
            <a:spAutoFit/>
          </a:bodyPr>
          <a:lstStyle/>
          <a:p>
            <a:pPr algn="r" eaLnBrk="0" hangingPunct="0">
              <a:defRPr/>
            </a:pPr>
            <a:r>
              <a:rPr lang="de-AT" sz="1200" dirty="0">
                <a:solidFill>
                  <a:schemeClr val="tx2"/>
                </a:solidFill>
                <a:latin typeface="+mn-lt"/>
              </a:rPr>
              <a:t>- </a:t>
            </a:r>
            <a:fld id="{FEECBED7-9ED4-45B7-A0BA-D44FC2556162}" type="slidenum">
              <a:rPr lang="de-AT" sz="1200">
                <a:solidFill>
                  <a:schemeClr val="tx2"/>
                </a:solidFill>
                <a:latin typeface="+mn-lt"/>
              </a:rPr>
              <a:pPr algn="r" eaLnBrk="0" hangingPunct="0">
                <a:defRPr/>
              </a:pPr>
              <a:t>‹Nr.›</a:t>
            </a:fld>
            <a:r>
              <a:rPr lang="de-AT" sz="1200" dirty="0">
                <a:solidFill>
                  <a:schemeClr val="tx2"/>
                </a:solidFill>
                <a:latin typeface="+mn-lt"/>
              </a:rPr>
              <a:t> -</a:t>
            </a:r>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15" r:id="rId3"/>
    <p:sldLayoutId id="2147483714" r:id="rId4"/>
    <p:sldLayoutId id="2147483718" r:id="rId5"/>
    <p:sldLayoutId id="2147483716" r:id="rId6"/>
    <p:sldLayoutId id="2147483727" r:id="rId7"/>
    <p:sldLayoutId id="2147483728" r:id="rId8"/>
  </p:sldLayoutIdLst>
  <p:txStyles>
    <p:titleStyle>
      <a:lvl1pPr algn="r" rtl="0" eaLnBrk="1" fontAlgn="base" hangingPunct="1">
        <a:spcBef>
          <a:spcPct val="0"/>
        </a:spcBef>
        <a:spcAft>
          <a:spcPct val="0"/>
        </a:spcAft>
        <a:defRPr sz="2200" b="1">
          <a:solidFill>
            <a:schemeClr val="tx2"/>
          </a:solidFill>
          <a:latin typeface="+mj-lt"/>
          <a:ea typeface="+mj-ea"/>
          <a:cs typeface="+mj-cs"/>
        </a:defRPr>
      </a:lvl1pPr>
      <a:lvl2pPr algn="l" rtl="0" eaLnBrk="1" fontAlgn="base" hangingPunct="1">
        <a:spcBef>
          <a:spcPct val="0"/>
        </a:spcBef>
        <a:spcAft>
          <a:spcPct val="0"/>
        </a:spcAft>
        <a:defRPr sz="2200" b="1">
          <a:solidFill>
            <a:schemeClr val="tx2"/>
          </a:solidFill>
          <a:latin typeface="Arial" charset="0"/>
        </a:defRPr>
      </a:lvl2pPr>
      <a:lvl3pPr algn="l" rtl="0" eaLnBrk="1" fontAlgn="base" hangingPunct="1">
        <a:spcBef>
          <a:spcPct val="0"/>
        </a:spcBef>
        <a:spcAft>
          <a:spcPct val="0"/>
        </a:spcAft>
        <a:defRPr sz="2200" b="1">
          <a:solidFill>
            <a:schemeClr val="tx2"/>
          </a:solidFill>
          <a:latin typeface="Arial" charset="0"/>
        </a:defRPr>
      </a:lvl3pPr>
      <a:lvl4pPr algn="l" rtl="0" eaLnBrk="1" fontAlgn="base" hangingPunct="1">
        <a:spcBef>
          <a:spcPct val="0"/>
        </a:spcBef>
        <a:spcAft>
          <a:spcPct val="0"/>
        </a:spcAft>
        <a:defRPr sz="2200" b="1">
          <a:solidFill>
            <a:schemeClr val="tx2"/>
          </a:solidFill>
          <a:latin typeface="Arial" charset="0"/>
        </a:defRPr>
      </a:lvl4pPr>
      <a:lvl5pPr algn="l" rtl="0" eaLnBrk="1" fontAlgn="base" hangingPunct="1">
        <a:spcBef>
          <a:spcPct val="0"/>
        </a:spcBef>
        <a:spcAft>
          <a:spcPct val="0"/>
        </a:spcAft>
        <a:defRPr sz="2200" b="1">
          <a:solidFill>
            <a:schemeClr val="tx2"/>
          </a:solidFill>
          <a:latin typeface="Arial" charset="0"/>
        </a:defRPr>
      </a:lvl5pPr>
      <a:lvl6pPr marL="457200" algn="l" rtl="0" eaLnBrk="1" fontAlgn="base" hangingPunct="1">
        <a:spcBef>
          <a:spcPct val="0"/>
        </a:spcBef>
        <a:spcAft>
          <a:spcPct val="0"/>
        </a:spcAft>
        <a:defRPr sz="2200" b="1">
          <a:solidFill>
            <a:schemeClr val="tx2"/>
          </a:solidFill>
          <a:latin typeface="Arial" charset="0"/>
        </a:defRPr>
      </a:lvl6pPr>
      <a:lvl7pPr marL="914400" algn="l" rtl="0" eaLnBrk="1" fontAlgn="base" hangingPunct="1">
        <a:spcBef>
          <a:spcPct val="0"/>
        </a:spcBef>
        <a:spcAft>
          <a:spcPct val="0"/>
        </a:spcAft>
        <a:defRPr sz="2200" b="1">
          <a:solidFill>
            <a:schemeClr val="tx2"/>
          </a:solidFill>
          <a:latin typeface="Arial" charset="0"/>
        </a:defRPr>
      </a:lvl7pPr>
      <a:lvl8pPr marL="1371600" algn="l" rtl="0" eaLnBrk="1" fontAlgn="base" hangingPunct="1">
        <a:spcBef>
          <a:spcPct val="0"/>
        </a:spcBef>
        <a:spcAft>
          <a:spcPct val="0"/>
        </a:spcAft>
        <a:defRPr sz="2200" b="1">
          <a:solidFill>
            <a:schemeClr val="tx2"/>
          </a:solidFill>
          <a:latin typeface="Arial" charset="0"/>
        </a:defRPr>
      </a:lvl8pPr>
      <a:lvl9pPr marL="1828800" algn="l" rtl="0" eaLnBrk="1" fontAlgn="base" hangingPunct="1">
        <a:spcBef>
          <a:spcPct val="0"/>
        </a:spcBef>
        <a:spcAft>
          <a:spcPct val="0"/>
        </a:spcAft>
        <a:defRPr sz="2200" b="1">
          <a:solidFill>
            <a:schemeClr val="tx2"/>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46" name="Rectangle 22"/>
          <p:cNvSpPr>
            <a:spLocks noChangeArrowheads="1"/>
          </p:cNvSpPr>
          <p:nvPr/>
        </p:nvSpPr>
        <p:spPr bwMode="auto">
          <a:xfrm>
            <a:off x="0" y="288000"/>
            <a:ext cx="9684000" cy="576263"/>
          </a:xfrm>
          <a:prstGeom prst="rect">
            <a:avLst/>
          </a:prstGeom>
          <a:solidFill>
            <a:srgbClr val="C0C0C0"/>
          </a:solidFill>
          <a:ln w="12700">
            <a:noFill/>
            <a:miter lim="800000"/>
            <a:headEnd/>
            <a:tailEnd/>
          </a:ln>
          <a:effectLst/>
        </p:spPr>
        <p:txBody>
          <a:bodyPr wrap="none" anchor="ctr"/>
          <a:lstStyle/>
          <a:p>
            <a:pPr algn="ctr" eaLnBrk="0" hangingPunct="0">
              <a:defRPr/>
            </a:pPr>
            <a:endParaRPr lang="de-DE">
              <a:solidFill>
                <a:srgbClr val="FF0000"/>
              </a:solidFill>
            </a:endParaRPr>
          </a:p>
        </p:txBody>
      </p:sp>
      <p:sp>
        <p:nvSpPr>
          <p:cNvPr id="1027" name="Rectangle 2"/>
          <p:cNvSpPr>
            <a:spLocks noGrp="1" noChangeArrowheads="1"/>
          </p:cNvSpPr>
          <p:nvPr>
            <p:ph type="title"/>
          </p:nvPr>
        </p:nvSpPr>
        <p:spPr bwMode="auto">
          <a:xfrm>
            <a:off x="180000" y="360000"/>
            <a:ext cx="9360000"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err="1"/>
              <a:t>Titel</a:t>
            </a:r>
            <a:endParaRPr lang="en-US" dirty="0"/>
          </a:p>
        </p:txBody>
      </p:sp>
      <p:sp>
        <p:nvSpPr>
          <p:cNvPr id="1035" name="Text Box 11"/>
          <p:cNvSpPr txBox="1">
            <a:spLocks noChangeArrowheads="1"/>
          </p:cNvSpPr>
          <p:nvPr/>
        </p:nvSpPr>
        <p:spPr bwMode="auto">
          <a:xfrm>
            <a:off x="0" y="6570663"/>
            <a:ext cx="6894836" cy="253916"/>
          </a:xfrm>
          <a:prstGeom prst="rect">
            <a:avLst/>
          </a:prstGeom>
          <a:noFill/>
          <a:ln w="9525">
            <a:noFill/>
            <a:miter lim="800000"/>
            <a:headEnd/>
            <a:tailEnd/>
          </a:ln>
          <a:effectLst/>
        </p:spPr>
        <p:txBody>
          <a:bodyPr wrap="none">
            <a:spAutoFit/>
          </a:bodyPr>
          <a:lstStyle/>
          <a:p>
            <a:pPr eaLnBrk="0" hangingPunct="0">
              <a:defRPr/>
            </a:pPr>
            <a:r>
              <a:rPr lang="de-AT" sz="1050" dirty="0">
                <a:latin typeface="+mn-lt"/>
              </a:rPr>
              <a:t>© </a:t>
            </a:r>
            <a:r>
              <a:rPr lang="de-AT" sz="1050" dirty="0" err="1">
                <a:latin typeface="+mn-lt"/>
              </a:rPr>
              <a:t>IhrName</a:t>
            </a:r>
            <a:r>
              <a:rPr lang="de-AT" sz="1050" dirty="0">
                <a:latin typeface="+mn-lt"/>
              </a:rPr>
              <a:t>, Business </a:t>
            </a:r>
            <a:r>
              <a:rPr lang="de-AT" sz="1050" dirty="0" err="1">
                <a:latin typeface="+mn-lt"/>
              </a:rPr>
              <a:t>Informatics</a:t>
            </a:r>
            <a:r>
              <a:rPr lang="de-AT" sz="1050" dirty="0">
                <a:latin typeface="+mn-lt"/>
              </a:rPr>
              <a:t> - </a:t>
            </a:r>
            <a:r>
              <a:rPr lang="de-AT" sz="1050" dirty="0" err="1">
                <a:latin typeface="+mn-lt"/>
              </a:rPr>
              <a:t>Very</a:t>
            </a:r>
            <a:r>
              <a:rPr lang="de-AT" sz="1050" dirty="0">
                <a:latin typeface="+mn-lt"/>
              </a:rPr>
              <a:t> Large Business </a:t>
            </a:r>
            <a:r>
              <a:rPr lang="de-AT" sz="1050" dirty="0" err="1">
                <a:latin typeface="+mn-lt"/>
              </a:rPr>
              <a:t>Applications</a:t>
            </a:r>
            <a:r>
              <a:rPr lang="de-AT" sz="1050" dirty="0">
                <a:latin typeface="+mn-lt"/>
              </a:rPr>
              <a:t>, Carl von Ossietzky University </a:t>
            </a:r>
            <a:r>
              <a:rPr lang="de-AT" sz="1050" dirty="0" err="1">
                <a:latin typeface="+mn-lt"/>
              </a:rPr>
              <a:t>of</a:t>
            </a:r>
            <a:r>
              <a:rPr lang="de-AT" sz="1050" dirty="0">
                <a:latin typeface="+mn-lt"/>
              </a:rPr>
              <a:t> Oldenburg</a:t>
            </a:r>
            <a:endParaRPr lang="de-AT" sz="1050" dirty="0">
              <a:solidFill>
                <a:schemeClr val="tx2"/>
              </a:solidFill>
              <a:latin typeface="+mn-lt"/>
            </a:endParaRPr>
          </a:p>
        </p:txBody>
      </p:sp>
      <p:sp>
        <p:nvSpPr>
          <p:cNvPr id="1044" name="Rectangle 20"/>
          <p:cNvSpPr>
            <a:spLocks noChangeArrowheads="1"/>
          </p:cNvSpPr>
          <p:nvPr/>
        </p:nvSpPr>
        <p:spPr bwMode="auto">
          <a:xfrm>
            <a:off x="0" y="0"/>
            <a:ext cx="9906000" cy="288000"/>
          </a:xfrm>
          <a:prstGeom prst="rect">
            <a:avLst/>
          </a:prstGeom>
          <a:solidFill>
            <a:srgbClr val="6CB215"/>
          </a:solidFill>
          <a:ln w="12700">
            <a:noFill/>
            <a:miter lim="800000"/>
            <a:headEnd/>
            <a:tailEnd/>
          </a:ln>
          <a:effectLst/>
        </p:spPr>
        <p:txBody>
          <a:bodyPr wrap="none" anchor="ctr"/>
          <a:lstStyle/>
          <a:p>
            <a:pPr algn="ctr" eaLnBrk="0" hangingPunct="0">
              <a:defRPr/>
            </a:pPr>
            <a:endParaRPr lang="de-DE">
              <a:solidFill>
                <a:srgbClr val="FF0000"/>
              </a:solidFill>
            </a:endParaRPr>
          </a:p>
        </p:txBody>
      </p:sp>
      <p:sp>
        <p:nvSpPr>
          <p:cNvPr id="1031" name="Rectangle 24"/>
          <p:cNvSpPr>
            <a:spLocks noGrp="1" noChangeArrowheads="1"/>
          </p:cNvSpPr>
          <p:nvPr>
            <p:ph type="body" idx="1"/>
          </p:nvPr>
        </p:nvSpPr>
        <p:spPr bwMode="auto">
          <a:xfrm>
            <a:off x="453000" y="1080000"/>
            <a:ext cx="9000000" cy="54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50" name="Rectangle 26"/>
          <p:cNvSpPr>
            <a:spLocks noChangeArrowheads="1"/>
          </p:cNvSpPr>
          <p:nvPr/>
        </p:nvSpPr>
        <p:spPr bwMode="auto">
          <a:xfrm>
            <a:off x="9654000" y="260350"/>
            <a:ext cx="252000" cy="6597650"/>
          </a:xfrm>
          <a:prstGeom prst="rect">
            <a:avLst/>
          </a:prstGeom>
          <a:gradFill rotWithShape="1">
            <a:gsLst>
              <a:gs pos="0">
                <a:srgbClr val="6CB215"/>
              </a:gs>
              <a:gs pos="100000">
                <a:srgbClr val="FFFFFF"/>
              </a:gs>
            </a:gsLst>
            <a:lin ang="5400000" scaled="1"/>
          </a:gradFill>
          <a:ln w="12700">
            <a:noFill/>
            <a:miter lim="800000"/>
            <a:headEnd/>
            <a:tailEnd/>
          </a:ln>
          <a:effectLst/>
        </p:spPr>
        <p:txBody>
          <a:bodyPr wrap="none" anchor="ctr"/>
          <a:lstStyle/>
          <a:p>
            <a:pPr eaLnBrk="0" hangingPunct="0">
              <a:defRPr/>
            </a:pPr>
            <a:endParaRPr lang="de-DE"/>
          </a:p>
        </p:txBody>
      </p:sp>
      <p:sp>
        <p:nvSpPr>
          <p:cNvPr id="1049" name="Text Box 25"/>
          <p:cNvSpPr txBox="1">
            <a:spLocks noChangeArrowheads="1"/>
          </p:cNvSpPr>
          <p:nvPr/>
        </p:nvSpPr>
        <p:spPr bwMode="auto">
          <a:xfrm>
            <a:off x="9248741" y="6583363"/>
            <a:ext cx="673134" cy="276999"/>
          </a:xfrm>
          <a:prstGeom prst="rect">
            <a:avLst/>
          </a:prstGeom>
          <a:noFill/>
          <a:ln w="9525">
            <a:noFill/>
            <a:miter lim="800000"/>
            <a:headEnd/>
            <a:tailEnd/>
          </a:ln>
          <a:effectLst/>
        </p:spPr>
        <p:txBody>
          <a:bodyPr wrap="none">
            <a:spAutoFit/>
          </a:bodyPr>
          <a:lstStyle/>
          <a:p>
            <a:pPr algn="r" eaLnBrk="0" hangingPunct="0">
              <a:defRPr/>
            </a:pPr>
            <a:r>
              <a:rPr lang="de-AT" sz="1200" dirty="0">
                <a:solidFill>
                  <a:schemeClr val="tx2"/>
                </a:solidFill>
                <a:latin typeface="+mn-lt"/>
              </a:rPr>
              <a:t>- </a:t>
            </a:r>
            <a:fld id="{FEECBED7-9ED4-45B7-A0BA-D44FC2556162}" type="slidenum">
              <a:rPr lang="de-AT" sz="1200">
                <a:solidFill>
                  <a:schemeClr val="tx2"/>
                </a:solidFill>
                <a:latin typeface="+mn-lt"/>
              </a:rPr>
              <a:pPr algn="r" eaLnBrk="0" hangingPunct="0">
                <a:defRPr/>
              </a:pPr>
              <a:t>‹Nr.›</a:t>
            </a:fld>
            <a:r>
              <a:rPr lang="de-AT" sz="1200" dirty="0">
                <a:solidFill>
                  <a:schemeClr val="tx2"/>
                </a:solidFill>
                <a:latin typeface="+mn-lt"/>
              </a:rPr>
              <a:t> -</a:t>
            </a:r>
          </a:p>
        </p:txBody>
      </p:sp>
    </p:spTree>
    <p:extLst>
      <p:ext uri="{BB962C8B-B14F-4D97-AF65-F5344CB8AC3E}">
        <p14:creationId xmlns:p14="http://schemas.microsoft.com/office/powerpoint/2010/main" val="1219617906"/>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Lst>
  <p:txStyles>
    <p:titleStyle>
      <a:lvl1pPr algn="r" rtl="0" eaLnBrk="1" fontAlgn="base" hangingPunct="1">
        <a:spcBef>
          <a:spcPct val="0"/>
        </a:spcBef>
        <a:spcAft>
          <a:spcPct val="0"/>
        </a:spcAft>
        <a:defRPr sz="2200" b="1">
          <a:solidFill>
            <a:schemeClr val="tx2"/>
          </a:solidFill>
          <a:latin typeface="+mj-lt"/>
          <a:ea typeface="+mj-ea"/>
          <a:cs typeface="+mj-cs"/>
        </a:defRPr>
      </a:lvl1pPr>
      <a:lvl2pPr algn="l" rtl="0" eaLnBrk="1" fontAlgn="base" hangingPunct="1">
        <a:spcBef>
          <a:spcPct val="0"/>
        </a:spcBef>
        <a:spcAft>
          <a:spcPct val="0"/>
        </a:spcAft>
        <a:defRPr sz="2200" b="1">
          <a:solidFill>
            <a:schemeClr val="tx2"/>
          </a:solidFill>
          <a:latin typeface="Arial" charset="0"/>
        </a:defRPr>
      </a:lvl2pPr>
      <a:lvl3pPr algn="l" rtl="0" eaLnBrk="1" fontAlgn="base" hangingPunct="1">
        <a:spcBef>
          <a:spcPct val="0"/>
        </a:spcBef>
        <a:spcAft>
          <a:spcPct val="0"/>
        </a:spcAft>
        <a:defRPr sz="2200" b="1">
          <a:solidFill>
            <a:schemeClr val="tx2"/>
          </a:solidFill>
          <a:latin typeface="Arial" charset="0"/>
        </a:defRPr>
      </a:lvl3pPr>
      <a:lvl4pPr algn="l" rtl="0" eaLnBrk="1" fontAlgn="base" hangingPunct="1">
        <a:spcBef>
          <a:spcPct val="0"/>
        </a:spcBef>
        <a:spcAft>
          <a:spcPct val="0"/>
        </a:spcAft>
        <a:defRPr sz="2200" b="1">
          <a:solidFill>
            <a:schemeClr val="tx2"/>
          </a:solidFill>
          <a:latin typeface="Arial" charset="0"/>
        </a:defRPr>
      </a:lvl4pPr>
      <a:lvl5pPr algn="l" rtl="0" eaLnBrk="1" fontAlgn="base" hangingPunct="1">
        <a:spcBef>
          <a:spcPct val="0"/>
        </a:spcBef>
        <a:spcAft>
          <a:spcPct val="0"/>
        </a:spcAft>
        <a:defRPr sz="2200" b="1">
          <a:solidFill>
            <a:schemeClr val="tx2"/>
          </a:solidFill>
          <a:latin typeface="Arial" charset="0"/>
        </a:defRPr>
      </a:lvl5pPr>
      <a:lvl6pPr marL="457200" algn="l" rtl="0" eaLnBrk="1" fontAlgn="base" hangingPunct="1">
        <a:spcBef>
          <a:spcPct val="0"/>
        </a:spcBef>
        <a:spcAft>
          <a:spcPct val="0"/>
        </a:spcAft>
        <a:defRPr sz="2200" b="1">
          <a:solidFill>
            <a:schemeClr val="tx2"/>
          </a:solidFill>
          <a:latin typeface="Arial" charset="0"/>
        </a:defRPr>
      </a:lvl6pPr>
      <a:lvl7pPr marL="914400" algn="l" rtl="0" eaLnBrk="1" fontAlgn="base" hangingPunct="1">
        <a:spcBef>
          <a:spcPct val="0"/>
        </a:spcBef>
        <a:spcAft>
          <a:spcPct val="0"/>
        </a:spcAft>
        <a:defRPr sz="2200" b="1">
          <a:solidFill>
            <a:schemeClr val="tx2"/>
          </a:solidFill>
          <a:latin typeface="Arial" charset="0"/>
        </a:defRPr>
      </a:lvl7pPr>
      <a:lvl8pPr marL="1371600" algn="l" rtl="0" eaLnBrk="1" fontAlgn="base" hangingPunct="1">
        <a:spcBef>
          <a:spcPct val="0"/>
        </a:spcBef>
        <a:spcAft>
          <a:spcPct val="0"/>
        </a:spcAft>
        <a:defRPr sz="2200" b="1">
          <a:solidFill>
            <a:schemeClr val="tx2"/>
          </a:solidFill>
          <a:latin typeface="Arial" charset="0"/>
        </a:defRPr>
      </a:lvl8pPr>
      <a:lvl9pPr marL="1828800" algn="l" rtl="0" eaLnBrk="1" fontAlgn="base" hangingPunct="1">
        <a:spcBef>
          <a:spcPct val="0"/>
        </a:spcBef>
        <a:spcAft>
          <a:spcPct val="0"/>
        </a:spcAft>
        <a:defRPr sz="2200" b="1">
          <a:solidFill>
            <a:schemeClr val="tx2"/>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Chargenrückverfolgung in der Fleischwarenindustrie</a:t>
            </a:r>
          </a:p>
        </p:txBody>
      </p:sp>
      <p:sp>
        <p:nvSpPr>
          <p:cNvPr id="3" name="Untertitel 2"/>
          <p:cNvSpPr>
            <a:spLocks noGrp="1"/>
          </p:cNvSpPr>
          <p:nvPr>
            <p:ph type="subTitle" idx="1"/>
          </p:nvPr>
        </p:nvSpPr>
        <p:spPr/>
        <p:txBody>
          <a:bodyPr/>
          <a:lstStyle/>
          <a:p>
            <a:r>
              <a:rPr lang="de-DE" dirty="0"/>
              <a:t>Konzeption und prototypische Implementierung einer Blockchain-Technologie Lösung</a:t>
            </a:r>
          </a:p>
        </p:txBody>
      </p:sp>
      <p:sp>
        <p:nvSpPr>
          <p:cNvPr id="4" name="Textfeld 3">
            <a:extLst>
              <a:ext uri="{FF2B5EF4-FFF2-40B4-BE49-F238E27FC236}">
                <a16:creationId xmlns:a16="http://schemas.microsoft.com/office/drawing/2014/main" id="{840B00C0-F4B9-7B4C-AB0E-E3AF474F6F99}"/>
              </a:ext>
            </a:extLst>
          </p:cNvPr>
          <p:cNvSpPr txBox="1"/>
          <p:nvPr/>
        </p:nvSpPr>
        <p:spPr>
          <a:xfrm>
            <a:off x="4529447" y="5733256"/>
            <a:ext cx="4824536" cy="938719"/>
          </a:xfrm>
          <a:prstGeom prst="rect">
            <a:avLst/>
          </a:prstGeom>
          <a:noFill/>
        </p:spPr>
        <p:txBody>
          <a:bodyPr wrap="square" rtlCol="0">
            <a:spAutoFit/>
          </a:bodyPr>
          <a:lstStyle/>
          <a:p>
            <a:pPr algn="r"/>
            <a:r>
              <a:rPr lang="de-DE" sz="1100" dirty="0"/>
              <a:t>Vorstellung Masterarbeit</a:t>
            </a:r>
          </a:p>
          <a:p>
            <a:pPr algn="r"/>
            <a:endParaRPr lang="de-DE" sz="1100" dirty="0"/>
          </a:p>
          <a:p>
            <a:pPr algn="r"/>
            <a:r>
              <a:rPr lang="de-DE" sz="1100" dirty="0"/>
              <a:t>Name: Nils Lutz (</a:t>
            </a:r>
            <a:r>
              <a:rPr lang="de-DE" sz="1100" dirty="0" err="1"/>
              <a:t>BSc</a:t>
            </a:r>
            <a:r>
              <a:rPr lang="de-DE" sz="1100" dirty="0"/>
              <a:t>.)</a:t>
            </a:r>
          </a:p>
          <a:p>
            <a:pPr algn="r"/>
            <a:r>
              <a:rPr lang="de-DE" sz="1100" dirty="0"/>
              <a:t>Themensteller: Prof. Dr. Jorge Marx Gómez</a:t>
            </a:r>
          </a:p>
          <a:p>
            <a:pPr algn="r"/>
            <a:r>
              <a:rPr lang="de-DE" sz="1100" dirty="0"/>
              <a:t>Betreuer: Stefan Wunderlich (</a:t>
            </a:r>
            <a:r>
              <a:rPr lang="de-DE" sz="1100" dirty="0" err="1"/>
              <a:t>MSc</a:t>
            </a:r>
            <a:r>
              <a:rPr lang="de-DE" sz="1100" dirty="0"/>
              <a:t>.)</a:t>
            </a:r>
          </a:p>
        </p:txBody>
      </p:sp>
    </p:spTree>
    <p:extLst>
      <p:ext uri="{BB962C8B-B14F-4D97-AF65-F5344CB8AC3E}">
        <p14:creationId xmlns:p14="http://schemas.microsoft.com/office/powerpoint/2010/main" val="4063916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Ziele</a:t>
            </a:r>
          </a:p>
        </p:txBody>
      </p:sp>
      <p:sp>
        <p:nvSpPr>
          <p:cNvPr id="3" name="Inhaltsplatzhalter 2"/>
          <p:cNvSpPr>
            <a:spLocks noGrp="1"/>
          </p:cNvSpPr>
          <p:nvPr>
            <p:ph idx="1"/>
          </p:nvPr>
        </p:nvSpPr>
        <p:spPr/>
        <p:txBody>
          <a:bodyPr/>
          <a:lstStyle/>
          <a:p>
            <a:pPr>
              <a:lnSpc>
                <a:spcPct val="150000"/>
              </a:lnSpc>
            </a:pPr>
            <a:r>
              <a:rPr lang="de-DE" dirty="0"/>
              <a:t>SWOT-Analyse als Vorbereitung für eine Nutzwertanalyse</a:t>
            </a:r>
          </a:p>
          <a:p>
            <a:pPr>
              <a:lnSpc>
                <a:spcPct val="150000"/>
              </a:lnSpc>
            </a:pPr>
            <a:r>
              <a:rPr lang="de-DE" dirty="0"/>
              <a:t>Ableitung eines Systementwurfs</a:t>
            </a:r>
          </a:p>
          <a:p>
            <a:pPr>
              <a:lnSpc>
                <a:spcPct val="150000"/>
              </a:lnSpc>
            </a:pPr>
            <a:r>
              <a:rPr lang="de-DE" dirty="0"/>
              <a:t>Entwicklung eines Prototyps</a:t>
            </a:r>
          </a:p>
          <a:p>
            <a:pPr>
              <a:lnSpc>
                <a:spcPct val="150000"/>
              </a:lnSpc>
            </a:pPr>
            <a:r>
              <a:rPr lang="de-DE" dirty="0"/>
              <a:t>Evaluation des Prototyps durch Experteninterview</a:t>
            </a:r>
          </a:p>
        </p:txBody>
      </p:sp>
      <p:sp>
        <p:nvSpPr>
          <p:cNvPr id="4" name="Textplatzhalter 3"/>
          <p:cNvSpPr>
            <a:spLocks noGrp="1"/>
          </p:cNvSpPr>
          <p:nvPr>
            <p:ph type="body" sz="quarter" idx="10"/>
          </p:nvPr>
        </p:nvSpPr>
        <p:spPr/>
        <p:txBody>
          <a:bodyPr/>
          <a:lstStyle/>
          <a:p>
            <a:r>
              <a:rPr lang="de-DE" dirty="0"/>
              <a:t>Chargenrückverfolgung in der Fleischwarenindustrie</a:t>
            </a:r>
          </a:p>
        </p:txBody>
      </p:sp>
    </p:spTree>
    <p:extLst>
      <p:ext uri="{BB962C8B-B14F-4D97-AF65-F5344CB8AC3E}">
        <p14:creationId xmlns:p14="http://schemas.microsoft.com/office/powerpoint/2010/main" val="519641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Zeitplan</a:t>
            </a:r>
          </a:p>
        </p:txBody>
      </p:sp>
      <p:sp>
        <p:nvSpPr>
          <p:cNvPr id="3" name="Inhaltsplatzhalter 2"/>
          <p:cNvSpPr>
            <a:spLocks noGrp="1"/>
          </p:cNvSpPr>
          <p:nvPr>
            <p:ph idx="1"/>
          </p:nvPr>
        </p:nvSpPr>
        <p:spPr/>
        <p:txBody>
          <a:bodyPr/>
          <a:lstStyle/>
          <a:p>
            <a:r>
              <a:rPr lang="de-DE" dirty="0"/>
              <a:t>Gantt-Chart Bild</a:t>
            </a:r>
          </a:p>
        </p:txBody>
      </p:sp>
      <p:sp>
        <p:nvSpPr>
          <p:cNvPr id="4" name="Textplatzhalter 3"/>
          <p:cNvSpPr>
            <a:spLocks noGrp="1"/>
          </p:cNvSpPr>
          <p:nvPr>
            <p:ph type="body" sz="quarter" idx="10"/>
          </p:nvPr>
        </p:nvSpPr>
        <p:spPr/>
        <p:txBody>
          <a:bodyPr/>
          <a:lstStyle/>
          <a:p>
            <a:r>
              <a:rPr lang="de-DE" dirty="0"/>
              <a:t>Chargenrückverfolgung in der Fleischwarenindustrie</a:t>
            </a:r>
          </a:p>
        </p:txBody>
      </p:sp>
      <p:graphicFrame>
        <p:nvGraphicFramePr>
          <p:cNvPr id="5" name="Tabelle 4">
            <a:extLst>
              <a:ext uri="{FF2B5EF4-FFF2-40B4-BE49-F238E27FC236}">
                <a16:creationId xmlns:a16="http://schemas.microsoft.com/office/drawing/2014/main" id="{955C97C4-6D4C-3F48-8ABE-A231250644A8}"/>
              </a:ext>
            </a:extLst>
          </p:cNvPr>
          <p:cNvGraphicFramePr>
            <a:graphicFrameLocks noGrp="1"/>
          </p:cNvGraphicFramePr>
          <p:nvPr>
            <p:extLst>
              <p:ext uri="{D42A27DB-BD31-4B8C-83A1-F6EECF244321}">
                <p14:modId xmlns:p14="http://schemas.microsoft.com/office/powerpoint/2010/main" val="3826117254"/>
              </p:ext>
            </p:extLst>
          </p:nvPr>
        </p:nvGraphicFramePr>
        <p:xfrm>
          <a:off x="1651000" y="3429000"/>
          <a:ext cx="6604000" cy="2966720"/>
        </p:xfrm>
        <a:graphic>
          <a:graphicData uri="http://schemas.openxmlformats.org/drawingml/2006/table">
            <a:tbl>
              <a:tblPr firstRow="1" bandRow="1">
                <a:tableStyleId>{5C22544A-7EE6-4342-B048-85BDC9FD1C3A}</a:tableStyleId>
              </a:tblPr>
              <a:tblGrid>
                <a:gridCol w="5030192">
                  <a:extLst>
                    <a:ext uri="{9D8B030D-6E8A-4147-A177-3AD203B41FA5}">
                      <a16:colId xmlns:a16="http://schemas.microsoft.com/office/drawing/2014/main" val="3537354364"/>
                    </a:ext>
                  </a:extLst>
                </a:gridCol>
                <a:gridCol w="1573808">
                  <a:extLst>
                    <a:ext uri="{9D8B030D-6E8A-4147-A177-3AD203B41FA5}">
                      <a16:colId xmlns:a16="http://schemas.microsoft.com/office/drawing/2014/main" val="184160300"/>
                    </a:ext>
                  </a:extLst>
                </a:gridCol>
              </a:tblGrid>
              <a:tr h="370840">
                <a:tc>
                  <a:txBody>
                    <a:bodyPr/>
                    <a:lstStyle/>
                    <a:p>
                      <a:r>
                        <a:rPr lang="de-DE" dirty="0"/>
                        <a:t>Phase</a:t>
                      </a:r>
                    </a:p>
                  </a:txBody>
                  <a:tcPr/>
                </a:tc>
                <a:tc>
                  <a:txBody>
                    <a:bodyPr/>
                    <a:lstStyle/>
                    <a:p>
                      <a:pPr algn="ctr"/>
                      <a:r>
                        <a:rPr lang="de-DE" dirty="0"/>
                        <a:t>Wochen</a:t>
                      </a:r>
                    </a:p>
                  </a:txBody>
                  <a:tcPr/>
                </a:tc>
                <a:extLst>
                  <a:ext uri="{0D108BD9-81ED-4DB2-BD59-A6C34878D82A}">
                    <a16:rowId xmlns:a16="http://schemas.microsoft.com/office/drawing/2014/main" val="3874367254"/>
                  </a:ext>
                </a:extLst>
              </a:tr>
              <a:tr h="370840">
                <a:tc>
                  <a:txBody>
                    <a:bodyPr/>
                    <a:lstStyle/>
                    <a:p>
                      <a:r>
                        <a:rPr lang="de-DE" dirty="0" err="1"/>
                        <a:t>Literaturrechere</a:t>
                      </a:r>
                      <a:endParaRPr lang="de-DE" dirty="0"/>
                    </a:p>
                  </a:txBody>
                  <a:tcPr/>
                </a:tc>
                <a:tc>
                  <a:txBody>
                    <a:bodyPr/>
                    <a:lstStyle/>
                    <a:p>
                      <a:pPr algn="ctr"/>
                      <a:r>
                        <a:rPr lang="de-DE" dirty="0"/>
                        <a:t>2</a:t>
                      </a:r>
                    </a:p>
                  </a:txBody>
                  <a:tcPr/>
                </a:tc>
                <a:extLst>
                  <a:ext uri="{0D108BD9-81ED-4DB2-BD59-A6C34878D82A}">
                    <a16:rowId xmlns:a16="http://schemas.microsoft.com/office/drawing/2014/main" val="1725281942"/>
                  </a:ext>
                </a:extLst>
              </a:tr>
              <a:tr h="370840">
                <a:tc>
                  <a:txBody>
                    <a:bodyPr/>
                    <a:lstStyle/>
                    <a:p>
                      <a:r>
                        <a:rPr lang="de-DE" dirty="0"/>
                        <a:t>Grundlagen schreiben</a:t>
                      </a:r>
                    </a:p>
                  </a:txBody>
                  <a:tcPr/>
                </a:tc>
                <a:tc>
                  <a:txBody>
                    <a:bodyPr/>
                    <a:lstStyle/>
                    <a:p>
                      <a:pPr algn="ctr"/>
                      <a:r>
                        <a:rPr lang="de-DE" dirty="0"/>
                        <a:t>4</a:t>
                      </a:r>
                    </a:p>
                  </a:txBody>
                  <a:tcPr/>
                </a:tc>
                <a:extLst>
                  <a:ext uri="{0D108BD9-81ED-4DB2-BD59-A6C34878D82A}">
                    <a16:rowId xmlns:a16="http://schemas.microsoft.com/office/drawing/2014/main" val="435607355"/>
                  </a:ext>
                </a:extLst>
              </a:tr>
              <a:tr h="370840">
                <a:tc>
                  <a:txBody>
                    <a:bodyPr/>
                    <a:lstStyle/>
                    <a:p>
                      <a:r>
                        <a:rPr lang="de-DE" dirty="0"/>
                        <a:t>Anforderungserhebung mit Praxispartner</a:t>
                      </a:r>
                    </a:p>
                  </a:txBody>
                  <a:tcPr/>
                </a:tc>
                <a:tc>
                  <a:txBody>
                    <a:bodyPr/>
                    <a:lstStyle/>
                    <a:p>
                      <a:pPr algn="ctr"/>
                      <a:r>
                        <a:rPr lang="de-DE" dirty="0"/>
                        <a:t>3</a:t>
                      </a:r>
                    </a:p>
                  </a:txBody>
                  <a:tcPr/>
                </a:tc>
                <a:extLst>
                  <a:ext uri="{0D108BD9-81ED-4DB2-BD59-A6C34878D82A}">
                    <a16:rowId xmlns:a16="http://schemas.microsoft.com/office/drawing/2014/main" val="1468253469"/>
                  </a:ext>
                </a:extLst>
              </a:tr>
              <a:tr h="370840">
                <a:tc>
                  <a:txBody>
                    <a:bodyPr/>
                    <a:lstStyle/>
                    <a:p>
                      <a:r>
                        <a:rPr lang="de-DE" dirty="0" err="1"/>
                        <a:t>Prototyping</a:t>
                      </a:r>
                      <a:endParaRPr lang="de-DE" dirty="0"/>
                    </a:p>
                  </a:txBody>
                  <a:tcPr/>
                </a:tc>
                <a:tc>
                  <a:txBody>
                    <a:bodyPr/>
                    <a:lstStyle/>
                    <a:p>
                      <a:pPr algn="ctr"/>
                      <a:r>
                        <a:rPr lang="de-DE" dirty="0"/>
                        <a:t>6</a:t>
                      </a:r>
                    </a:p>
                  </a:txBody>
                  <a:tcPr/>
                </a:tc>
                <a:extLst>
                  <a:ext uri="{0D108BD9-81ED-4DB2-BD59-A6C34878D82A}">
                    <a16:rowId xmlns:a16="http://schemas.microsoft.com/office/drawing/2014/main" val="8830305"/>
                  </a:ext>
                </a:extLst>
              </a:tr>
              <a:tr h="370840">
                <a:tc>
                  <a:txBody>
                    <a:bodyPr/>
                    <a:lstStyle/>
                    <a:p>
                      <a:r>
                        <a:rPr lang="de-DE" dirty="0"/>
                        <a:t>Experteninterviews durchführen</a:t>
                      </a:r>
                    </a:p>
                  </a:txBody>
                  <a:tcPr/>
                </a:tc>
                <a:tc>
                  <a:txBody>
                    <a:bodyPr/>
                    <a:lstStyle/>
                    <a:p>
                      <a:pPr algn="ctr"/>
                      <a:r>
                        <a:rPr lang="de-DE" dirty="0"/>
                        <a:t>2</a:t>
                      </a:r>
                    </a:p>
                  </a:txBody>
                  <a:tcPr/>
                </a:tc>
                <a:extLst>
                  <a:ext uri="{0D108BD9-81ED-4DB2-BD59-A6C34878D82A}">
                    <a16:rowId xmlns:a16="http://schemas.microsoft.com/office/drawing/2014/main" val="710588076"/>
                  </a:ext>
                </a:extLst>
              </a:tr>
              <a:tr h="370840">
                <a:tc>
                  <a:txBody>
                    <a:bodyPr/>
                    <a:lstStyle/>
                    <a:p>
                      <a:r>
                        <a:rPr lang="de-DE" dirty="0"/>
                        <a:t>Auswertung</a:t>
                      </a:r>
                    </a:p>
                  </a:txBody>
                  <a:tcPr/>
                </a:tc>
                <a:tc>
                  <a:txBody>
                    <a:bodyPr/>
                    <a:lstStyle/>
                    <a:p>
                      <a:pPr algn="ctr"/>
                      <a:r>
                        <a:rPr lang="de-DE" dirty="0"/>
                        <a:t>2</a:t>
                      </a:r>
                    </a:p>
                  </a:txBody>
                  <a:tcPr/>
                </a:tc>
                <a:extLst>
                  <a:ext uri="{0D108BD9-81ED-4DB2-BD59-A6C34878D82A}">
                    <a16:rowId xmlns:a16="http://schemas.microsoft.com/office/drawing/2014/main" val="2313486598"/>
                  </a:ext>
                </a:extLst>
              </a:tr>
              <a:tr h="370840">
                <a:tc>
                  <a:txBody>
                    <a:bodyPr/>
                    <a:lstStyle/>
                    <a:p>
                      <a:r>
                        <a:rPr lang="de-DE" dirty="0"/>
                        <a:t>Restarbeiten</a:t>
                      </a:r>
                    </a:p>
                  </a:txBody>
                  <a:tcPr/>
                </a:tc>
                <a:tc>
                  <a:txBody>
                    <a:bodyPr/>
                    <a:lstStyle/>
                    <a:p>
                      <a:pPr algn="ctr"/>
                      <a:r>
                        <a:rPr lang="de-DE" dirty="0"/>
                        <a:t>3</a:t>
                      </a:r>
                    </a:p>
                  </a:txBody>
                  <a:tcPr/>
                </a:tc>
                <a:extLst>
                  <a:ext uri="{0D108BD9-81ED-4DB2-BD59-A6C34878D82A}">
                    <a16:rowId xmlns:a16="http://schemas.microsoft.com/office/drawing/2014/main" val="1162106742"/>
                  </a:ext>
                </a:extLst>
              </a:tr>
            </a:tbl>
          </a:graphicData>
        </a:graphic>
      </p:graphicFrame>
    </p:spTree>
    <p:extLst>
      <p:ext uri="{BB962C8B-B14F-4D97-AF65-F5344CB8AC3E}">
        <p14:creationId xmlns:p14="http://schemas.microsoft.com/office/powerpoint/2010/main" val="1075187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Literatur</a:t>
            </a:r>
          </a:p>
        </p:txBody>
      </p:sp>
      <p:sp>
        <p:nvSpPr>
          <p:cNvPr id="3" name="Inhaltsplatzhalter 2"/>
          <p:cNvSpPr>
            <a:spLocks noGrp="1"/>
          </p:cNvSpPr>
          <p:nvPr>
            <p:ph idx="1"/>
          </p:nvPr>
        </p:nvSpPr>
        <p:spPr/>
        <p:txBody>
          <a:bodyPr/>
          <a:lstStyle/>
          <a:p>
            <a:r>
              <a:rPr lang="de-DE" sz="1200" dirty="0" err="1"/>
              <a:t>Buterin</a:t>
            </a:r>
            <a:r>
              <a:rPr lang="de-DE" sz="1200" dirty="0"/>
              <a:t>, V. (2014). White Paper. http://</a:t>
            </a:r>
            <a:r>
              <a:rPr lang="de-DE" sz="1200" dirty="0" err="1"/>
              <a:t>bit.ly</a:t>
            </a:r>
            <a:r>
              <a:rPr lang="de-DE" sz="1200" dirty="0"/>
              <a:t>/2KOC6mK. abgerufen am 23.05.2018. </a:t>
            </a:r>
          </a:p>
          <a:p>
            <a:r>
              <a:rPr lang="de-DE" sz="1200" dirty="0" err="1"/>
              <a:t>Cardano</a:t>
            </a:r>
            <a:r>
              <a:rPr lang="de-DE" sz="1200" dirty="0"/>
              <a:t> (2017). </a:t>
            </a:r>
            <a:r>
              <a:rPr lang="de-DE" sz="1200" dirty="0" err="1"/>
              <a:t>Why</a:t>
            </a:r>
            <a:r>
              <a:rPr lang="de-DE" sz="1200" dirty="0"/>
              <a:t> </a:t>
            </a:r>
            <a:r>
              <a:rPr lang="de-DE" sz="1200" dirty="0" err="1"/>
              <a:t>we</a:t>
            </a:r>
            <a:r>
              <a:rPr lang="de-DE" sz="1200" dirty="0"/>
              <a:t> </a:t>
            </a:r>
            <a:r>
              <a:rPr lang="de-DE" sz="1200" dirty="0" err="1"/>
              <a:t>are</a:t>
            </a:r>
            <a:r>
              <a:rPr lang="de-DE" sz="1200" dirty="0"/>
              <a:t> </a:t>
            </a:r>
            <a:r>
              <a:rPr lang="de-DE" sz="1200" dirty="0" err="1"/>
              <a:t>building</a:t>
            </a:r>
            <a:r>
              <a:rPr lang="de-DE" sz="1200" dirty="0"/>
              <a:t> </a:t>
            </a:r>
            <a:r>
              <a:rPr lang="de-DE" sz="1200" dirty="0" err="1"/>
              <a:t>Cardano</a:t>
            </a:r>
            <a:r>
              <a:rPr lang="de-DE" sz="1200" dirty="0"/>
              <a:t>. https://</a:t>
            </a:r>
            <a:r>
              <a:rPr lang="de-DE" sz="1200" dirty="0" err="1"/>
              <a:t>goo.gl</a:t>
            </a:r>
            <a:r>
              <a:rPr lang="de-DE" sz="1200" dirty="0"/>
              <a:t>/4xcTW1. aufgerufen am 05.04.2018. </a:t>
            </a:r>
          </a:p>
          <a:p>
            <a:r>
              <a:rPr lang="de-DE" sz="1200" dirty="0" err="1"/>
              <a:t>carVertical</a:t>
            </a:r>
            <a:r>
              <a:rPr lang="de-DE" sz="1200" dirty="0"/>
              <a:t> (2017). Whitepaper. https://</a:t>
            </a:r>
            <a:r>
              <a:rPr lang="de-DE" sz="1200" dirty="0" err="1"/>
              <a:t>www.carvertical.com</a:t>
            </a:r>
            <a:r>
              <a:rPr lang="de-DE" sz="1200" dirty="0"/>
              <a:t>/</a:t>
            </a:r>
            <a:r>
              <a:rPr lang="de-DE" sz="1200" dirty="0" err="1"/>
              <a:t>carvertical</a:t>
            </a:r>
            <a:r>
              <a:rPr lang="de-DE" sz="1200" dirty="0"/>
              <a:t>- </a:t>
            </a:r>
            <a:r>
              <a:rPr lang="de-DE" sz="1200" dirty="0" err="1"/>
              <a:t>whitepaper.pdf?updated</a:t>
            </a:r>
            <a:r>
              <a:rPr lang="de-DE" sz="1200" dirty="0"/>
              <a:t>=20171224. aufgerufen am 05.04.2018. </a:t>
            </a:r>
          </a:p>
          <a:p>
            <a:r>
              <a:rPr lang="de-DE" sz="1200" dirty="0"/>
              <a:t>Die Grünen (2013). PFERDEFLEISCHSKANDAL: WO BLEIBEN DIE GESETZE?! http://</a:t>
            </a:r>
            <a:r>
              <a:rPr lang="de-DE" sz="1200" dirty="0" err="1"/>
              <a:t>bit.ly</a:t>
            </a:r>
            <a:r>
              <a:rPr lang="de-DE" sz="1200" dirty="0"/>
              <a:t>/2Do1Lkj. aufgerufen am 09.02.2019. </a:t>
            </a:r>
          </a:p>
          <a:p>
            <a:r>
              <a:rPr lang="de-DE" sz="1200" dirty="0"/>
              <a:t>Drescher, D. (2017). Blockchain Grundlagen : Eine Einführung in die elementaren Konzepte in 25 Schritten. </a:t>
            </a:r>
            <a:r>
              <a:rPr lang="de-DE" sz="1200" dirty="0" err="1"/>
              <a:t>mitp</a:t>
            </a:r>
            <a:r>
              <a:rPr lang="de-DE" sz="1200" dirty="0"/>
              <a:t>, Frechen, 1. Auflage. </a:t>
            </a:r>
            <a:r>
              <a:rPr lang="de-DE" sz="1200" dirty="0" err="1"/>
              <a:t>edition</a:t>
            </a:r>
            <a:r>
              <a:rPr lang="de-DE" sz="1200" dirty="0"/>
              <a:t>. </a:t>
            </a:r>
          </a:p>
          <a:p>
            <a:r>
              <a:rPr lang="de-DE" sz="1200" dirty="0" err="1"/>
              <a:t>Efken</a:t>
            </a:r>
            <a:r>
              <a:rPr lang="de-DE" sz="1200" dirty="0"/>
              <a:t>, J., </a:t>
            </a:r>
            <a:r>
              <a:rPr lang="de-DE" sz="1200" dirty="0" err="1"/>
              <a:t>Deblitz</a:t>
            </a:r>
            <a:r>
              <a:rPr lang="de-DE" sz="1200" dirty="0"/>
              <a:t>, C., </a:t>
            </a:r>
            <a:r>
              <a:rPr lang="de-DE" sz="1200" dirty="0" err="1"/>
              <a:t>Kreins</a:t>
            </a:r>
            <a:r>
              <a:rPr lang="de-DE" sz="1200" dirty="0"/>
              <a:t>, P., Krug, O., </a:t>
            </a:r>
            <a:r>
              <a:rPr lang="de-DE" sz="1200" dirty="0" err="1"/>
              <a:t>Kueest</a:t>
            </a:r>
            <a:r>
              <a:rPr lang="de-DE" sz="1200" dirty="0"/>
              <a:t>, S., Peter, G., </a:t>
            </a:r>
            <a:r>
              <a:rPr lang="de-DE" sz="1200" dirty="0" err="1"/>
              <a:t>and</a:t>
            </a:r>
            <a:r>
              <a:rPr lang="de-DE" sz="1200" dirty="0"/>
              <a:t> Hass, M. (2015). Stellungnahme zur aktuellen Situation der Fleischerzeugung und Fleischwirtschaft in Deutschland. </a:t>
            </a:r>
          </a:p>
          <a:p>
            <a:r>
              <a:rPr lang="de-DE" sz="1200" dirty="0"/>
              <a:t>Europa Parlament und Europäischer Rat (2002). Verordnung (EG) Nr. 178/2002 des Europäischen Parlaments und des Rates. https://</a:t>
            </a:r>
            <a:r>
              <a:rPr lang="de-DE" sz="1200" dirty="0" err="1"/>
              <a:t>eur-lex.europa.eu</a:t>
            </a:r>
            <a:r>
              <a:rPr lang="de-DE" sz="1200" dirty="0"/>
              <a:t>/legal- </a:t>
            </a:r>
            <a:r>
              <a:rPr lang="de-DE" sz="1200" dirty="0" err="1"/>
              <a:t>content</a:t>
            </a:r>
            <a:r>
              <a:rPr lang="de-DE" sz="1200" dirty="0"/>
              <a:t>/DE/TXT/?</a:t>
            </a:r>
            <a:r>
              <a:rPr lang="de-DE" sz="1200" dirty="0" err="1"/>
              <a:t>uri</a:t>
            </a:r>
            <a:r>
              <a:rPr lang="de-DE" sz="1200" dirty="0"/>
              <a:t>=CELEX:32002R0178. abgerufen am 07.02.2019. </a:t>
            </a:r>
          </a:p>
          <a:p>
            <a:r>
              <a:rPr lang="de-DE" sz="1200" dirty="0"/>
              <a:t>Florian </a:t>
            </a:r>
            <a:r>
              <a:rPr lang="de-DE" sz="1200" dirty="0" err="1"/>
              <a:t>Glatz</a:t>
            </a:r>
            <a:r>
              <a:rPr lang="de-DE" sz="1200" dirty="0"/>
              <a:t>, Friederike Ernst, J. L. (2018). Deutsche Regierung setzt auf Blockchain. https://</a:t>
            </a:r>
            <a:r>
              <a:rPr lang="de-DE" sz="1200" dirty="0" err="1"/>
              <a:t>goo.gl</a:t>
            </a:r>
            <a:r>
              <a:rPr lang="de-DE" sz="1200" dirty="0"/>
              <a:t>/</a:t>
            </a:r>
            <a:r>
              <a:rPr lang="de-DE" sz="1200" dirty="0" err="1"/>
              <a:t>qzFfhE</a:t>
            </a:r>
            <a:r>
              <a:rPr lang="de-DE" sz="1200" dirty="0"/>
              <a:t>. abgerufen am 05.04.2018. </a:t>
            </a:r>
          </a:p>
          <a:p>
            <a:r>
              <a:rPr lang="de-DE" sz="1200" dirty="0" err="1"/>
              <a:t>Hevner</a:t>
            </a:r>
            <a:r>
              <a:rPr lang="de-DE" sz="1200" dirty="0"/>
              <a:t>, A. (2007). A </a:t>
            </a:r>
            <a:r>
              <a:rPr lang="de-DE" sz="1200" dirty="0" err="1"/>
              <a:t>three</a:t>
            </a:r>
            <a:r>
              <a:rPr lang="de-DE" sz="1200" dirty="0"/>
              <a:t> </a:t>
            </a:r>
            <a:r>
              <a:rPr lang="de-DE" sz="1200" dirty="0" err="1"/>
              <a:t>cycle</a:t>
            </a:r>
            <a:r>
              <a:rPr lang="de-DE" sz="1200" dirty="0"/>
              <a:t> </a:t>
            </a:r>
            <a:r>
              <a:rPr lang="de-DE" sz="1200" dirty="0" err="1"/>
              <a:t>view</a:t>
            </a:r>
            <a:r>
              <a:rPr lang="de-DE" sz="1200" dirty="0"/>
              <a:t> </a:t>
            </a:r>
            <a:r>
              <a:rPr lang="de-DE" sz="1200" dirty="0" err="1"/>
              <a:t>of</a:t>
            </a:r>
            <a:r>
              <a:rPr lang="de-DE" sz="1200" dirty="0"/>
              <a:t> design </a:t>
            </a:r>
            <a:r>
              <a:rPr lang="de-DE" sz="1200" dirty="0" err="1"/>
              <a:t>science</a:t>
            </a:r>
            <a:r>
              <a:rPr lang="de-DE" sz="1200" dirty="0"/>
              <a:t> </a:t>
            </a:r>
            <a:r>
              <a:rPr lang="de-DE" sz="1200" dirty="0" err="1"/>
              <a:t>research</a:t>
            </a:r>
            <a:r>
              <a:rPr lang="de-DE" sz="1200" dirty="0"/>
              <a:t>. </a:t>
            </a:r>
            <a:r>
              <a:rPr lang="de-DE" sz="1200" dirty="0" err="1"/>
              <a:t>Scandinavian</a:t>
            </a:r>
            <a:r>
              <a:rPr lang="de-DE" sz="1200" dirty="0"/>
              <a:t> Journal </a:t>
            </a:r>
            <a:r>
              <a:rPr lang="de-DE" sz="1200" dirty="0" err="1"/>
              <a:t>of</a:t>
            </a:r>
            <a:r>
              <a:rPr lang="de-DE" sz="1200" dirty="0"/>
              <a:t> Information Systems, 19. </a:t>
            </a:r>
          </a:p>
          <a:p>
            <a:r>
              <a:rPr lang="de-DE" sz="1200" dirty="0" err="1"/>
              <a:t>Hevner</a:t>
            </a:r>
            <a:r>
              <a:rPr lang="de-DE" sz="1200" dirty="0"/>
              <a:t>, A. (2010). Design </a:t>
            </a:r>
            <a:r>
              <a:rPr lang="de-DE" sz="1200" dirty="0" err="1"/>
              <a:t>research</a:t>
            </a:r>
            <a:r>
              <a:rPr lang="de-DE" sz="1200" dirty="0"/>
              <a:t> in </a:t>
            </a:r>
            <a:r>
              <a:rPr lang="de-DE" sz="1200" dirty="0" err="1"/>
              <a:t>information</a:t>
            </a:r>
            <a:r>
              <a:rPr lang="de-DE" sz="1200" dirty="0"/>
              <a:t> </a:t>
            </a:r>
            <a:r>
              <a:rPr lang="de-DE" sz="1200" dirty="0" err="1"/>
              <a:t>systems</a:t>
            </a:r>
            <a:r>
              <a:rPr lang="de-DE" sz="1200" dirty="0"/>
              <a:t> : </a:t>
            </a:r>
            <a:r>
              <a:rPr lang="de-DE" sz="1200" dirty="0" err="1"/>
              <a:t>theory</a:t>
            </a:r>
            <a:r>
              <a:rPr lang="de-DE" sz="1200" dirty="0"/>
              <a:t> </a:t>
            </a:r>
            <a:r>
              <a:rPr lang="de-DE" sz="1200" dirty="0" err="1"/>
              <a:t>and</a:t>
            </a:r>
            <a:r>
              <a:rPr lang="de-DE" sz="1200" dirty="0"/>
              <a:t> </a:t>
            </a:r>
            <a:r>
              <a:rPr lang="de-DE" sz="1200" dirty="0" err="1"/>
              <a:t>practice</a:t>
            </a:r>
            <a:r>
              <a:rPr lang="de-DE" sz="1200" dirty="0"/>
              <a:t>. </a:t>
            </a:r>
            <a:r>
              <a:rPr lang="de-DE" sz="1200" dirty="0" err="1"/>
              <a:t>Hevner</a:t>
            </a:r>
            <a:r>
              <a:rPr lang="de-DE" sz="1200" dirty="0"/>
              <a:t>, A. R., March, S. T., Park, J., </a:t>
            </a:r>
            <a:r>
              <a:rPr lang="de-DE" sz="1200" dirty="0" err="1"/>
              <a:t>and</a:t>
            </a:r>
            <a:r>
              <a:rPr lang="de-DE" sz="1200" dirty="0"/>
              <a:t> Ram, S. (2004). Design </a:t>
            </a:r>
            <a:r>
              <a:rPr lang="de-DE" sz="1200" dirty="0" err="1"/>
              <a:t>science</a:t>
            </a:r>
            <a:r>
              <a:rPr lang="de-DE" sz="1200" dirty="0"/>
              <a:t> in </a:t>
            </a:r>
            <a:r>
              <a:rPr lang="de-DE" sz="1200" dirty="0" err="1"/>
              <a:t>information</a:t>
            </a:r>
            <a:r>
              <a:rPr lang="de-DE" sz="1200" dirty="0"/>
              <a:t> </a:t>
            </a:r>
            <a:r>
              <a:rPr lang="de-DE" sz="1200" dirty="0" err="1"/>
              <a:t>systems</a:t>
            </a:r>
            <a:r>
              <a:rPr lang="de-DE" sz="1200" dirty="0"/>
              <a:t> </a:t>
            </a:r>
            <a:r>
              <a:rPr lang="de-DE" sz="1200" dirty="0" err="1"/>
              <a:t>research</a:t>
            </a:r>
            <a:r>
              <a:rPr lang="de-DE" sz="1200" dirty="0"/>
              <a:t>. MIS Quarterly, 28(1):75–105. </a:t>
            </a:r>
          </a:p>
          <a:p>
            <a:r>
              <a:rPr lang="de-DE" sz="1200" dirty="0" err="1"/>
              <a:t>Kuechler</a:t>
            </a:r>
            <a:r>
              <a:rPr lang="de-DE" sz="1200" dirty="0"/>
              <a:t>, B. </a:t>
            </a:r>
            <a:r>
              <a:rPr lang="de-DE" sz="1200" dirty="0" err="1"/>
              <a:t>and</a:t>
            </a:r>
            <a:r>
              <a:rPr lang="de-DE" sz="1200" dirty="0"/>
              <a:t> </a:t>
            </a:r>
            <a:r>
              <a:rPr lang="de-DE" sz="1200" dirty="0" err="1"/>
              <a:t>Vaishnavi</a:t>
            </a:r>
            <a:r>
              <a:rPr lang="de-DE" sz="1200" dirty="0"/>
              <a:t>, V. (2008). On </a:t>
            </a:r>
            <a:r>
              <a:rPr lang="de-DE" sz="1200" dirty="0" err="1"/>
              <a:t>theory</a:t>
            </a:r>
            <a:r>
              <a:rPr lang="de-DE" sz="1200" dirty="0"/>
              <a:t> </a:t>
            </a:r>
            <a:r>
              <a:rPr lang="de-DE" sz="1200" dirty="0" err="1"/>
              <a:t>development</a:t>
            </a:r>
            <a:r>
              <a:rPr lang="de-DE" sz="1200" dirty="0"/>
              <a:t> in design </a:t>
            </a:r>
            <a:r>
              <a:rPr lang="de-DE" sz="1200" dirty="0" err="1"/>
              <a:t>science</a:t>
            </a:r>
            <a:r>
              <a:rPr lang="de-DE" sz="1200" dirty="0"/>
              <a:t> </a:t>
            </a:r>
            <a:r>
              <a:rPr lang="de-DE" sz="1200" dirty="0" err="1"/>
              <a:t>research</a:t>
            </a:r>
            <a:r>
              <a:rPr lang="de-DE" sz="1200" dirty="0"/>
              <a:t>: </a:t>
            </a:r>
            <a:r>
              <a:rPr lang="de-DE" sz="1200" dirty="0" err="1"/>
              <a:t>anatomy</a:t>
            </a:r>
            <a:r>
              <a:rPr lang="de-DE" sz="1200" dirty="0"/>
              <a:t> </a:t>
            </a:r>
            <a:r>
              <a:rPr lang="de-DE" sz="1200" dirty="0" err="1"/>
              <a:t>of</a:t>
            </a:r>
            <a:r>
              <a:rPr lang="de-DE" sz="1200" dirty="0"/>
              <a:t> a </a:t>
            </a:r>
            <a:r>
              <a:rPr lang="de-DE" sz="1200" dirty="0" err="1"/>
              <a:t>research</a:t>
            </a:r>
            <a:r>
              <a:rPr lang="de-DE" sz="1200" dirty="0"/>
              <a:t> </a:t>
            </a:r>
            <a:r>
              <a:rPr lang="de-DE" sz="1200" dirty="0" err="1"/>
              <a:t>project</a:t>
            </a:r>
            <a:r>
              <a:rPr lang="de-DE" sz="1200" dirty="0"/>
              <a:t>. European Journal </a:t>
            </a:r>
            <a:r>
              <a:rPr lang="de-DE" sz="1200" dirty="0" err="1"/>
              <a:t>of</a:t>
            </a:r>
            <a:r>
              <a:rPr lang="de-DE" sz="1200" dirty="0"/>
              <a:t> Information Systems, 17(5):489–504. </a:t>
            </a:r>
          </a:p>
          <a:p>
            <a:r>
              <a:rPr lang="de-DE" sz="1200" dirty="0" err="1"/>
              <a:t>Menezes</a:t>
            </a:r>
            <a:r>
              <a:rPr lang="de-DE" sz="1200" dirty="0"/>
              <a:t>, A. J. (1997). Handbook </a:t>
            </a:r>
            <a:r>
              <a:rPr lang="de-DE" sz="1200" dirty="0" err="1"/>
              <a:t>of</a:t>
            </a:r>
            <a:r>
              <a:rPr lang="de-DE" sz="1200" dirty="0"/>
              <a:t> </a:t>
            </a:r>
            <a:r>
              <a:rPr lang="de-DE" sz="1200" dirty="0" err="1"/>
              <a:t>applied</a:t>
            </a:r>
            <a:r>
              <a:rPr lang="de-DE" sz="1200" dirty="0"/>
              <a:t> </a:t>
            </a:r>
            <a:r>
              <a:rPr lang="de-DE" sz="1200" dirty="0" err="1"/>
              <a:t>cryptography</a:t>
            </a:r>
            <a:r>
              <a:rPr lang="de-DE" sz="1200" dirty="0"/>
              <a:t>. </a:t>
            </a:r>
          </a:p>
          <a:p>
            <a:r>
              <a:rPr lang="de-DE" sz="1200" dirty="0" err="1"/>
              <a:t>Nakamoto</a:t>
            </a:r>
            <a:r>
              <a:rPr lang="de-DE" sz="1200" dirty="0"/>
              <a:t>, S. (2009). Bitcoin: A Peer-</a:t>
            </a:r>
            <a:r>
              <a:rPr lang="de-DE" sz="1200" dirty="0" err="1"/>
              <a:t>to</a:t>
            </a:r>
            <a:r>
              <a:rPr lang="de-DE" sz="1200" dirty="0"/>
              <a:t>-Peer Electronic Cash System. http://</a:t>
            </a:r>
            <a:r>
              <a:rPr lang="de-DE" sz="1200" dirty="0" err="1"/>
              <a:t>bit.ly</a:t>
            </a:r>
            <a:r>
              <a:rPr lang="de-DE" sz="1200" dirty="0"/>
              <a:t>/2KL3zWM. abgerufen am 23.05.2018. </a:t>
            </a:r>
          </a:p>
          <a:p>
            <a:r>
              <a:rPr lang="de-DE" sz="1200" dirty="0"/>
              <a:t>Panetta, K. (2017). Top Trends in </a:t>
            </a:r>
            <a:r>
              <a:rPr lang="de-DE" sz="1200" dirty="0" err="1"/>
              <a:t>the</a:t>
            </a:r>
            <a:r>
              <a:rPr lang="de-DE" sz="1200" dirty="0"/>
              <a:t> Gartner Hype Cycle </a:t>
            </a:r>
            <a:r>
              <a:rPr lang="de-DE" sz="1200" dirty="0" err="1"/>
              <a:t>for</a:t>
            </a:r>
            <a:r>
              <a:rPr lang="de-DE" sz="1200" dirty="0"/>
              <a:t> Emerging Technologies, 2017. https://</a:t>
            </a:r>
            <a:r>
              <a:rPr lang="de-DE" sz="1200" dirty="0" err="1"/>
              <a:t>goo.gl</a:t>
            </a:r>
            <a:r>
              <a:rPr lang="de-DE" sz="1200" dirty="0"/>
              <a:t>/</a:t>
            </a:r>
            <a:r>
              <a:rPr lang="de-DE" sz="1200" dirty="0" err="1"/>
              <a:t>acfrrr</a:t>
            </a:r>
            <a:r>
              <a:rPr lang="de-DE" sz="1200" dirty="0"/>
              <a:t>. abgerufen am 05.04.2018.</a:t>
            </a:r>
          </a:p>
        </p:txBody>
      </p:sp>
      <p:sp>
        <p:nvSpPr>
          <p:cNvPr id="4" name="Textplatzhalter 3"/>
          <p:cNvSpPr>
            <a:spLocks noGrp="1"/>
          </p:cNvSpPr>
          <p:nvPr>
            <p:ph type="body" sz="quarter" idx="10"/>
          </p:nvPr>
        </p:nvSpPr>
        <p:spPr/>
        <p:txBody>
          <a:bodyPr/>
          <a:lstStyle/>
          <a:p>
            <a:r>
              <a:rPr lang="de-DE" dirty="0"/>
              <a:t>Chargenrückverfolgung in der Fleischwarenindustrie</a:t>
            </a:r>
          </a:p>
        </p:txBody>
      </p:sp>
    </p:spTree>
    <p:extLst>
      <p:ext uri="{BB962C8B-B14F-4D97-AF65-F5344CB8AC3E}">
        <p14:creationId xmlns:p14="http://schemas.microsoft.com/office/powerpoint/2010/main" val="381773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Literatur</a:t>
            </a:r>
          </a:p>
        </p:txBody>
      </p:sp>
      <p:sp>
        <p:nvSpPr>
          <p:cNvPr id="3" name="Inhaltsplatzhalter 2"/>
          <p:cNvSpPr>
            <a:spLocks noGrp="1"/>
          </p:cNvSpPr>
          <p:nvPr>
            <p:ph idx="1"/>
          </p:nvPr>
        </p:nvSpPr>
        <p:spPr/>
        <p:txBody>
          <a:bodyPr/>
          <a:lstStyle/>
          <a:p>
            <a:r>
              <a:rPr lang="de-DE" sz="1200" dirty="0" err="1"/>
              <a:t>Peffers</a:t>
            </a:r>
            <a:r>
              <a:rPr lang="de-DE" sz="1200" dirty="0"/>
              <a:t>, K., Rothenberger, M., </a:t>
            </a:r>
            <a:r>
              <a:rPr lang="de-DE" sz="1200" dirty="0" err="1"/>
              <a:t>and</a:t>
            </a:r>
            <a:r>
              <a:rPr lang="de-DE" sz="1200" dirty="0"/>
              <a:t> </a:t>
            </a:r>
            <a:r>
              <a:rPr lang="de-DE" sz="1200" dirty="0" err="1"/>
              <a:t>Kuechler</a:t>
            </a:r>
            <a:r>
              <a:rPr lang="de-DE" sz="1200" dirty="0"/>
              <a:t>, B., </a:t>
            </a:r>
            <a:r>
              <a:rPr lang="de-DE" sz="1200" dirty="0" err="1"/>
              <a:t>editors</a:t>
            </a:r>
            <a:r>
              <a:rPr lang="de-DE" sz="1200" dirty="0"/>
              <a:t> (2012). Design Science Research in Information Systems. </a:t>
            </a:r>
            <a:r>
              <a:rPr lang="de-DE" sz="1200" dirty="0" err="1"/>
              <a:t>Advances</a:t>
            </a:r>
            <a:r>
              <a:rPr lang="de-DE" sz="1200" dirty="0"/>
              <a:t> in </a:t>
            </a:r>
            <a:r>
              <a:rPr lang="de-DE" sz="1200" dirty="0" err="1"/>
              <a:t>Theory</a:t>
            </a:r>
            <a:r>
              <a:rPr lang="de-DE" sz="1200" dirty="0"/>
              <a:t> </a:t>
            </a:r>
            <a:r>
              <a:rPr lang="de-DE" sz="1200" dirty="0" err="1"/>
              <a:t>and</a:t>
            </a:r>
            <a:r>
              <a:rPr lang="de-DE" sz="1200" dirty="0"/>
              <a:t> Practice. Springer Berlin Heidelberg. </a:t>
            </a:r>
          </a:p>
          <a:p>
            <a:r>
              <a:rPr lang="de-DE" sz="1200" dirty="0"/>
              <a:t>Platzer, J. (2014). Bitcoin : kurz &amp; gut. </a:t>
            </a:r>
            <a:r>
              <a:rPr lang="de-DE" sz="1200" dirty="0" err="1"/>
              <a:t>O’Reilly</a:t>
            </a:r>
            <a:r>
              <a:rPr lang="de-DE" sz="1200" dirty="0"/>
              <a:t> Verlag, Ko ̈</a:t>
            </a:r>
            <a:r>
              <a:rPr lang="de-DE" sz="1200" dirty="0" err="1"/>
              <a:t>ln</a:t>
            </a:r>
            <a:r>
              <a:rPr lang="de-DE" sz="1200" dirty="0"/>
              <a:t>.</a:t>
            </a:r>
            <a:br>
              <a:rPr lang="de-DE" sz="1200" dirty="0"/>
            </a:br>
            <a:r>
              <a:rPr lang="de-DE" sz="1200" dirty="0"/>
              <a:t>SAP SE (2019). </a:t>
            </a:r>
            <a:r>
              <a:rPr lang="de-DE" sz="1200" dirty="0" err="1"/>
              <a:t>IDocs</a:t>
            </a:r>
            <a:r>
              <a:rPr lang="de-DE" sz="1200" dirty="0"/>
              <a:t> (SAP Library. http://</a:t>
            </a:r>
            <a:r>
              <a:rPr lang="de-DE" sz="1200" dirty="0" err="1"/>
              <a:t>bit.ly</a:t>
            </a:r>
            <a:r>
              <a:rPr lang="de-DE" sz="1200" dirty="0"/>
              <a:t>/2tUpZhD. abgerufen am 06.03.2019. </a:t>
            </a:r>
          </a:p>
          <a:p>
            <a:r>
              <a:rPr lang="de-DE" sz="1200" dirty="0" err="1"/>
              <a:t>Siepermann</a:t>
            </a:r>
            <a:r>
              <a:rPr lang="de-DE" sz="1200" dirty="0"/>
              <a:t>, C., </a:t>
            </a:r>
            <a:r>
              <a:rPr lang="de-DE" sz="1200" dirty="0" err="1"/>
              <a:t>Vahrenkamp</a:t>
            </a:r>
            <a:r>
              <a:rPr lang="de-DE" sz="1200" dirty="0"/>
              <a:t>, R., </a:t>
            </a:r>
            <a:r>
              <a:rPr lang="de-DE" sz="1200" dirty="0" err="1"/>
              <a:t>Siepermann</a:t>
            </a:r>
            <a:r>
              <a:rPr lang="de-DE" sz="1200" dirty="0"/>
              <a:t>, M., </a:t>
            </a:r>
            <a:r>
              <a:rPr lang="de-DE" sz="1200" dirty="0" err="1"/>
              <a:t>and</a:t>
            </a:r>
            <a:r>
              <a:rPr lang="de-DE" sz="1200" dirty="0"/>
              <a:t> Amann, M. (2015). Risikomanagement in Supply Chains : Gefahren abwehren, Chancen nutzen, Erfolg generieren. </a:t>
            </a:r>
          </a:p>
          <a:p>
            <a:r>
              <a:rPr lang="de-DE" sz="1200" dirty="0"/>
              <a:t>Simon, H. A. (1996). The </a:t>
            </a:r>
            <a:r>
              <a:rPr lang="de-DE" sz="1200" dirty="0" err="1"/>
              <a:t>sciences</a:t>
            </a:r>
            <a:r>
              <a:rPr lang="de-DE" sz="1200" dirty="0"/>
              <a:t> </a:t>
            </a:r>
            <a:r>
              <a:rPr lang="de-DE" sz="1200" dirty="0" err="1"/>
              <a:t>of</a:t>
            </a:r>
            <a:r>
              <a:rPr lang="de-DE" sz="1200" dirty="0"/>
              <a:t> </a:t>
            </a:r>
            <a:r>
              <a:rPr lang="de-DE" sz="1200" dirty="0" err="1"/>
              <a:t>the</a:t>
            </a:r>
            <a:r>
              <a:rPr lang="de-DE" sz="1200" dirty="0"/>
              <a:t> </a:t>
            </a:r>
            <a:r>
              <a:rPr lang="de-DE" sz="1200" dirty="0" err="1"/>
              <a:t>artificial</a:t>
            </a:r>
            <a:r>
              <a:rPr lang="de-DE" sz="1200" dirty="0"/>
              <a:t>. MIT Press, 3 </a:t>
            </a:r>
            <a:r>
              <a:rPr lang="de-DE" sz="1200" dirty="0" err="1"/>
              <a:t>edition</a:t>
            </a:r>
            <a:r>
              <a:rPr lang="de-DE" sz="1200" dirty="0"/>
              <a:t>. </a:t>
            </a:r>
          </a:p>
          <a:p>
            <a:r>
              <a:rPr lang="de-DE" sz="1200" dirty="0" err="1"/>
              <a:t>Trepper</a:t>
            </a:r>
            <a:r>
              <a:rPr lang="de-DE" sz="1200" dirty="0"/>
              <a:t>, T. (2015). Fundierung der Konstruktion agiler Methoden : Anpassung, Instanziierung und Evaluation der Methode </a:t>
            </a:r>
            <a:r>
              <a:rPr lang="de-DE" sz="1200" dirty="0" err="1"/>
              <a:t>PiK</a:t>
            </a:r>
            <a:r>
              <a:rPr lang="de-DE" sz="1200" dirty="0"/>
              <a:t>-AS. Springer Fachmedien Wies- baden, Wiesbaden </a:t>
            </a:r>
            <a:r>
              <a:rPr lang="de-DE" sz="1200" dirty="0" err="1"/>
              <a:t>s.l</a:t>
            </a:r>
            <a:r>
              <a:rPr lang="de-DE" sz="1200" dirty="0"/>
              <a:t>. </a:t>
            </a:r>
          </a:p>
          <a:p>
            <a:r>
              <a:rPr lang="de-DE" sz="1200" dirty="0" err="1"/>
              <a:t>Tribis</a:t>
            </a:r>
            <a:r>
              <a:rPr lang="de-DE" sz="1200" dirty="0"/>
              <a:t>, Y., </a:t>
            </a:r>
            <a:r>
              <a:rPr lang="de-DE" sz="1200" dirty="0" err="1"/>
              <a:t>Bouchti</a:t>
            </a:r>
            <a:r>
              <a:rPr lang="de-DE" sz="1200" dirty="0"/>
              <a:t>, A. E., </a:t>
            </a:r>
            <a:r>
              <a:rPr lang="de-DE" sz="1200" dirty="0" err="1"/>
              <a:t>and</a:t>
            </a:r>
            <a:r>
              <a:rPr lang="de-DE" sz="1200" dirty="0"/>
              <a:t> </a:t>
            </a:r>
            <a:r>
              <a:rPr lang="de-DE" sz="1200" dirty="0" err="1"/>
              <a:t>Bouayad</a:t>
            </a:r>
            <a:r>
              <a:rPr lang="de-DE" sz="1200" dirty="0"/>
              <a:t>, H. (2018). Supply </a:t>
            </a:r>
            <a:r>
              <a:rPr lang="de-DE" sz="1200" dirty="0" err="1"/>
              <a:t>chain</a:t>
            </a:r>
            <a:r>
              <a:rPr lang="de-DE" sz="1200" dirty="0"/>
              <a:t> </a:t>
            </a:r>
            <a:r>
              <a:rPr lang="de-DE" sz="1200" dirty="0" err="1"/>
              <a:t>management</a:t>
            </a:r>
            <a:r>
              <a:rPr lang="de-DE" sz="1200" dirty="0"/>
              <a:t> </a:t>
            </a:r>
            <a:r>
              <a:rPr lang="de-DE" sz="1200" dirty="0" err="1"/>
              <a:t>based</a:t>
            </a:r>
            <a:r>
              <a:rPr lang="de-DE" sz="1200" dirty="0"/>
              <a:t> on </a:t>
            </a:r>
            <a:r>
              <a:rPr lang="de-DE" sz="1200" dirty="0" err="1"/>
              <a:t>blockchain</a:t>
            </a:r>
            <a:r>
              <a:rPr lang="de-DE" sz="1200" dirty="0"/>
              <a:t>: A </a:t>
            </a:r>
            <a:r>
              <a:rPr lang="de-DE" sz="1200" dirty="0" err="1"/>
              <a:t>systematic</a:t>
            </a:r>
            <a:r>
              <a:rPr lang="de-DE" sz="1200" dirty="0"/>
              <a:t> </a:t>
            </a:r>
            <a:r>
              <a:rPr lang="de-DE" sz="1200" dirty="0" err="1"/>
              <a:t>mapping</a:t>
            </a:r>
            <a:r>
              <a:rPr lang="de-DE" sz="1200" dirty="0"/>
              <a:t> </a:t>
            </a:r>
            <a:r>
              <a:rPr lang="de-DE" sz="1200" dirty="0" err="1"/>
              <a:t>study</a:t>
            </a:r>
            <a:r>
              <a:rPr lang="de-DE" sz="1200" dirty="0"/>
              <a:t>. MATEC Web </a:t>
            </a:r>
            <a:r>
              <a:rPr lang="de-DE" sz="1200" dirty="0" err="1"/>
              <a:t>of</a:t>
            </a:r>
            <a:r>
              <a:rPr lang="de-DE" sz="1200" dirty="0"/>
              <a:t> </a:t>
            </a:r>
            <a:r>
              <a:rPr lang="de-DE" sz="1200" dirty="0" err="1"/>
              <a:t>Conferences</a:t>
            </a:r>
            <a:r>
              <a:rPr lang="de-DE" sz="1200" dirty="0"/>
              <a:t>, 200:00020. </a:t>
            </a:r>
          </a:p>
          <a:p>
            <a:r>
              <a:rPr lang="de-DE" sz="1200" dirty="0"/>
              <a:t>Wilde, T. </a:t>
            </a:r>
            <a:r>
              <a:rPr lang="de-DE" sz="1200" dirty="0" err="1"/>
              <a:t>and</a:t>
            </a:r>
            <a:r>
              <a:rPr lang="de-DE" sz="1200" dirty="0"/>
              <a:t> Hess, T. (2007). Forschungsmethoden der Wirtschaftsinformatik; Eine empirische Untersuchung. Wirtschaftsinformatik, 49(4). </a:t>
            </a:r>
          </a:p>
          <a:p>
            <a:r>
              <a:rPr lang="de-DE" sz="1200" dirty="0" err="1"/>
              <a:t>Yergeau</a:t>
            </a:r>
            <a:r>
              <a:rPr lang="de-DE" sz="1200" dirty="0"/>
              <a:t>, F., </a:t>
            </a:r>
            <a:r>
              <a:rPr lang="de-DE" sz="1200" dirty="0" err="1"/>
              <a:t>Sperberg</a:t>
            </a:r>
            <a:r>
              <a:rPr lang="de-DE" sz="1200" dirty="0"/>
              <a:t>-McQueen, M., Maler, E., Paoli, J., </a:t>
            </a:r>
            <a:r>
              <a:rPr lang="de-DE" sz="1200" dirty="0" err="1"/>
              <a:t>and</a:t>
            </a:r>
            <a:r>
              <a:rPr lang="de-DE" sz="1200" dirty="0"/>
              <a:t> </a:t>
            </a:r>
            <a:r>
              <a:rPr lang="de-DE" sz="1200" dirty="0" err="1"/>
              <a:t>Bray</a:t>
            </a:r>
            <a:r>
              <a:rPr lang="de-DE" sz="1200" dirty="0"/>
              <a:t>, T. (2008). Extensible Markup Language (XML) 1.0 (</a:t>
            </a:r>
            <a:r>
              <a:rPr lang="de-DE" sz="1200" dirty="0" err="1"/>
              <a:t>Fifth</a:t>
            </a:r>
            <a:r>
              <a:rPr lang="de-DE" sz="1200" dirty="0"/>
              <a:t> Edition). W3C </a:t>
            </a:r>
            <a:r>
              <a:rPr lang="de-DE" sz="1200" dirty="0" err="1"/>
              <a:t>recommendation</a:t>
            </a:r>
            <a:r>
              <a:rPr lang="de-DE" sz="1200" dirty="0"/>
              <a:t>, W3C. http://www.w3.org/TR/2008/REC-xml-20081126/. </a:t>
            </a:r>
          </a:p>
          <a:p>
            <a:endParaRPr lang="de-DE" sz="1200" dirty="0"/>
          </a:p>
        </p:txBody>
      </p:sp>
      <p:sp>
        <p:nvSpPr>
          <p:cNvPr id="4" name="Textplatzhalter 3"/>
          <p:cNvSpPr>
            <a:spLocks noGrp="1"/>
          </p:cNvSpPr>
          <p:nvPr>
            <p:ph type="body" sz="quarter" idx="10"/>
          </p:nvPr>
        </p:nvSpPr>
        <p:spPr/>
        <p:txBody>
          <a:bodyPr/>
          <a:lstStyle/>
          <a:p>
            <a:r>
              <a:rPr lang="de-DE" dirty="0"/>
              <a:t>Chargenrückverfolgung in der Fleischwarenindustrie</a:t>
            </a:r>
          </a:p>
        </p:txBody>
      </p:sp>
    </p:spTree>
    <p:extLst>
      <p:ext uri="{BB962C8B-B14F-4D97-AF65-F5344CB8AC3E}">
        <p14:creationId xmlns:p14="http://schemas.microsoft.com/office/powerpoint/2010/main" val="2234453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0"/>
          </p:nvPr>
        </p:nvSpPr>
        <p:spPr/>
        <p:txBody>
          <a:bodyPr/>
          <a:lstStyle/>
          <a:p>
            <a:endParaRPr lang="de-DE"/>
          </a:p>
        </p:txBody>
      </p:sp>
      <p:sp>
        <p:nvSpPr>
          <p:cNvPr id="3" name="Textplatzhalter 2"/>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179736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Agenda</a:t>
            </a:r>
          </a:p>
        </p:txBody>
      </p:sp>
      <p:sp>
        <p:nvSpPr>
          <p:cNvPr id="3" name="Inhaltsplatzhalter 2"/>
          <p:cNvSpPr>
            <a:spLocks noGrp="1"/>
          </p:cNvSpPr>
          <p:nvPr>
            <p:ph idx="1"/>
          </p:nvPr>
        </p:nvSpPr>
        <p:spPr/>
        <p:txBody>
          <a:bodyPr/>
          <a:lstStyle/>
          <a:p>
            <a:pPr>
              <a:lnSpc>
                <a:spcPct val="150000"/>
              </a:lnSpc>
            </a:pPr>
            <a:r>
              <a:rPr lang="de-DE" dirty="0"/>
              <a:t>Motivation</a:t>
            </a:r>
          </a:p>
          <a:p>
            <a:pPr>
              <a:lnSpc>
                <a:spcPct val="150000"/>
              </a:lnSpc>
            </a:pPr>
            <a:r>
              <a:rPr lang="de-DE" dirty="0"/>
              <a:t>Problemstellung</a:t>
            </a:r>
          </a:p>
          <a:p>
            <a:pPr>
              <a:lnSpc>
                <a:spcPct val="150000"/>
              </a:lnSpc>
            </a:pPr>
            <a:r>
              <a:rPr lang="de-DE" dirty="0"/>
              <a:t>Vorgehen / Methodik</a:t>
            </a:r>
          </a:p>
          <a:p>
            <a:pPr>
              <a:lnSpc>
                <a:spcPct val="150000"/>
              </a:lnSpc>
            </a:pPr>
            <a:r>
              <a:rPr lang="de-DE" dirty="0"/>
              <a:t>Ziele</a:t>
            </a:r>
          </a:p>
          <a:p>
            <a:pPr>
              <a:lnSpc>
                <a:spcPct val="150000"/>
              </a:lnSpc>
            </a:pPr>
            <a:r>
              <a:rPr lang="de-DE" dirty="0"/>
              <a:t>Zeitplan</a:t>
            </a:r>
          </a:p>
        </p:txBody>
      </p:sp>
      <p:sp>
        <p:nvSpPr>
          <p:cNvPr id="4" name="Textplatzhalter 3"/>
          <p:cNvSpPr>
            <a:spLocks noGrp="1"/>
          </p:cNvSpPr>
          <p:nvPr>
            <p:ph type="body" sz="quarter" idx="10"/>
          </p:nvPr>
        </p:nvSpPr>
        <p:spPr/>
        <p:txBody>
          <a:bodyPr/>
          <a:lstStyle/>
          <a:p>
            <a:r>
              <a:rPr lang="de-DE" dirty="0"/>
              <a:t>Chargenrückverfolgung in der Fleischwarenindustrie</a:t>
            </a:r>
          </a:p>
        </p:txBody>
      </p:sp>
    </p:spTree>
    <p:extLst>
      <p:ext uri="{BB962C8B-B14F-4D97-AF65-F5344CB8AC3E}">
        <p14:creationId xmlns:p14="http://schemas.microsoft.com/office/powerpoint/2010/main" val="1046716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Motivation</a:t>
            </a:r>
          </a:p>
        </p:txBody>
      </p:sp>
      <p:sp>
        <p:nvSpPr>
          <p:cNvPr id="3" name="Inhaltsplatzhalter 2"/>
          <p:cNvSpPr>
            <a:spLocks noGrp="1"/>
          </p:cNvSpPr>
          <p:nvPr>
            <p:ph idx="1"/>
          </p:nvPr>
        </p:nvSpPr>
        <p:spPr/>
        <p:txBody>
          <a:bodyPr/>
          <a:lstStyle/>
          <a:p>
            <a:pPr marL="0" indent="0" algn="just">
              <a:lnSpc>
                <a:spcPct val="150000"/>
              </a:lnSpc>
              <a:buNone/>
            </a:pPr>
            <a:r>
              <a:rPr lang="de-DE" i="1" dirty="0"/>
              <a:t>„Weltweit ist die Fleischerzeugung zwischen 2002 und 2012 um 23% und in Deutschland um 29% gestiegen. Die globalen Fleischexporte erhöhten sich im gleichen Zeitraum um 60%, in Deutschland sogar um 124%. Deutschland zählt sowohl beim Import als auch beim Export von Fleisch- und Fleischprodukten zu den bedeutendsten Handelsnationen weltweit.“</a:t>
            </a:r>
          </a:p>
          <a:p>
            <a:pPr marL="0" indent="0">
              <a:buNone/>
            </a:pPr>
            <a:endParaRPr lang="de-DE" dirty="0"/>
          </a:p>
        </p:txBody>
      </p:sp>
      <p:sp>
        <p:nvSpPr>
          <p:cNvPr id="4" name="Textplatzhalter 3"/>
          <p:cNvSpPr>
            <a:spLocks noGrp="1"/>
          </p:cNvSpPr>
          <p:nvPr>
            <p:ph type="body" sz="quarter" idx="10"/>
          </p:nvPr>
        </p:nvSpPr>
        <p:spPr/>
        <p:txBody>
          <a:bodyPr/>
          <a:lstStyle/>
          <a:p>
            <a:r>
              <a:rPr lang="de-DE" dirty="0"/>
              <a:t>Chargenrückverfolgung in der Fleischwarenindustrie</a:t>
            </a:r>
          </a:p>
        </p:txBody>
      </p:sp>
      <p:sp>
        <p:nvSpPr>
          <p:cNvPr id="5" name="Textfeld 4">
            <a:extLst>
              <a:ext uri="{FF2B5EF4-FFF2-40B4-BE49-F238E27FC236}">
                <a16:creationId xmlns:a16="http://schemas.microsoft.com/office/drawing/2014/main" id="{41639C41-8A5F-7C4F-BE76-9657D297E64A}"/>
              </a:ext>
            </a:extLst>
          </p:cNvPr>
          <p:cNvSpPr txBox="1"/>
          <p:nvPr/>
        </p:nvSpPr>
        <p:spPr>
          <a:xfrm>
            <a:off x="6430152" y="4437112"/>
            <a:ext cx="3024336" cy="246221"/>
          </a:xfrm>
          <a:prstGeom prst="rect">
            <a:avLst/>
          </a:prstGeom>
          <a:noFill/>
        </p:spPr>
        <p:txBody>
          <a:bodyPr wrap="square" rtlCol="0">
            <a:spAutoFit/>
          </a:bodyPr>
          <a:lstStyle/>
          <a:p>
            <a:pPr algn="r"/>
            <a:r>
              <a:rPr lang="de-DE" sz="1000" dirty="0"/>
              <a:t>Quelle: </a:t>
            </a:r>
            <a:r>
              <a:rPr lang="de-DE" sz="1000" dirty="0" err="1"/>
              <a:t>Efken</a:t>
            </a:r>
            <a:r>
              <a:rPr lang="de-DE" sz="1000" dirty="0"/>
              <a:t> et al. (2015)</a:t>
            </a:r>
          </a:p>
        </p:txBody>
      </p:sp>
    </p:spTree>
    <p:extLst>
      <p:ext uri="{BB962C8B-B14F-4D97-AF65-F5344CB8AC3E}">
        <p14:creationId xmlns:p14="http://schemas.microsoft.com/office/powerpoint/2010/main" val="3524609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Motivation</a:t>
            </a:r>
          </a:p>
        </p:txBody>
      </p:sp>
      <p:sp>
        <p:nvSpPr>
          <p:cNvPr id="3" name="Inhaltsplatzhalter 2"/>
          <p:cNvSpPr>
            <a:spLocks noGrp="1"/>
          </p:cNvSpPr>
          <p:nvPr>
            <p:ph idx="1"/>
          </p:nvPr>
        </p:nvSpPr>
        <p:spPr/>
        <p:txBody>
          <a:bodyPr/>
          <a:lstStyle/>
          <a:p>
            <a:pPr>
              <a:lnSpc>
                <a:spcPct val="150000"/>
              </a:lnSpc>
            </a:pPr>
            <a:r>
              <a:rPr lang="de-DE" dirty="0"/>
              <a:t>Lebensmittelsicherheit strategisch für die Industrie</a:t>
            </a:r>
          </a:p>
          <a:p>
            <a:pPr lvl="1"/>
            <a:r>
              <a:rPr lang="de-DE" dirty="0"/>
              <a:t>Öffentlicher Druck durch Skandale</a:t>
            </a:r>
          </a:p>
          <a:p>
            <a:pPr lvl="1"/>
            <a:r>
              <a:rPr lang="de-DE" dirty="0"/>
              <a:t>Umsetzung der EU-Verordnung 178/02</a:t>
            </a:r>
          </a:p>
          <a:p>
            <a:pPr lvl="1"/>
            <a:r>
              <a:rPr lang="de-DE" dirty="0"/>
              <a:t>Wettbewerbsvorteil durch „freiwilliger“ Nachweiskette</a:t>
            </a:r>
          </a:p>
          <a:p>
            <a:pPr lvl="1"/>
            <a:r>
              <a:rPr lang="de-DE" sz="1600" i="1" dirty="0"/>
              <a:t>„</a:t>
            </a:r>
            <a:r>
              <a:rPr lang="de-DE" sz="1600" i="1" dirty="0" err="1"/>
              <a:t>From</a:t>
            </a:r>
            <a:r>
              <a:rPr lang="de-DE" sz="1600" i="1" dirty="0"/>
              <a:t> </a:t>
            </a:r>
            <a:r>
              <a:rPr lang="de-DE" sz="1600" i="1" dirty="0" err="1"/>
              <a:t>the</a:t>
            </a:r>
            <a:r>
              <a:rPr lang="de-DE" sz="1600" i="1" dirty="0"/>
              <a:t> </a:t>
            </a:r>
            <a:r>
              <a:rPr lang="de-DE" sz="1600" i="1" dirty="0" err="1"/>
              <a:t>pork</a:t>
            </a:r>
            <a:r>
              <a:rPr lang="de-DE" sz="1600" i="1" dirty="0"/>
              <a:t> </a:t>
            </a:r>
            <a:r>
              <a:rPr lang="de-DE" sz="1600" i="1" dirty="0" err="1"/>
              <a:t>to</a:t>
            </a:r>
            <a:r>
              <a:rPr lang="de-DE" sz="1600" i="1" dirty="0"/>
              <a:t> </a:t>
            </a:r>
            <a:r>
              <a:rPr lang="de-DE" sz="1600" i="1" dirty="0" err="1"/>
              <a:t>the</a:t>
            </a:r>
            <a:r>
              <a:rPr lang="de-DE" sz="1600" i="1" dirty="0"/>
              <a:t> </a:t>
            </a:r>
            <a:r>
              <a:rPr lang="de-DE" sz="1600" i="1" dirty="0" err="1"/>
              <a:t>fork</a:t>
            </a:r>
            <a:r>
              <a:rPr lang="de-DE" sz="1600" i="1" dirty="0"/>
              <a:t>“</a:t>
            </a:r>
          </a:p>
          <a:p>
            <a:pPr lvl="1"/>
            <a:endParaRPr lang="de-DE" dirty="0"/>
          </a:p>
        </p:txBody>
      </p:sp>
      <p:sp>
        <p:nvSpPr>
          <p:cNvPr id="4" name="Textplatzhalter 3"/>
          <p:cNvSpPr>
            <a:spLocks noGrp="1"/>
          </p:cNvSpPr>
          <p:nvPr>
            <p:ph type="body" sz="quarter" idx="10"/>
          </p:nvPr>
        </p:nvSpPr>
        <p:spPr/>
        <p:txBody>
          <a:bodyPr/>
          <a:lstStyle/>
          <a:p>
            <a:r>
              <a:rPr lang="de-DE" dirty="0"/>
              <a:t>Chargenrückverfolgung in der Fleischwarenindustrie</a:t>
            </a:r>
          </a:p>
        </p:txBody>
      </p:sp>
      <p:pic>
        <p:nvPicPr>
          <p:cNvPr id="8" name="Grafik 7">
            <a:extLst>
              <a:ext uri="{FF2B5EF4-FFF2-40B4-BE49-F238E27FC236}">
                <a16:creationId xmlns:a16="http://schemas.microsoft.com/office/drawing/2014/main" id="{122E3EAD-DCC1-054C-8DEC-5BFDFDA43780}"/>
              </a:ext>
            </a:extLst>
          </p:cNvPr>
          <p:cNvPicPr>
            <a:picLocks noChangeAspect="1"/>
          </p:cNvPicPr>
          <p:nvPr/>
        </p:nvPicPr>
        <p:blipFill rotWithShape="1">
          <a:blip r:embed="rId3">
            <a:extLst>
              <a:ext uri="{28A0092B-C50C-407E-A947-70E740481C1C}">
                <a14:useLocalDpi xmlns:a14="http://schemas.microsoft.com/office/drawing/2010/main" val="0"/>
              </a:ext>
            </a:extLst>
          </a:blip>
          <a:srcRect t="9118" b="19551"/>
          <a:stretch/>
        </p:blipFill>
        <p:spPr>
          <a:xfrm>
            <a:off x="1625724" y="3068960"/>
            <a:ext cx="6654551" cy="3529497"/>
          </a:xfrm>
          <a:prstGeom prst="rect">
            <a:avLst/>
          </a:prstGeom>
        </p:spPr>
      </p:pic>
    </p:spTree>
    <p:extLst>
      <p:ext uri="{BB962C8B-B14F-4D97-AF65-F5344CB8AC3E}">
        <p14:creationId xmlns:p14="http://schemas.microsoft.com/office/powerpoint/2010/main" val="2431138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Motivation</a:t>
            </a:r>
          </a:p>
        </p:txBody>
      </p:sp>
      <p:sp>
        <p:nvSpPr>
          <p:cNvPr id="3" name="Inhaltsplatzhalter 2"/>
          <p:cNvSpPr>
            <a:spLocks noGrp="1"/>
          </p:cNvSpPr>
          <p:nvPr>
            <p:ph idx="1"/>
          </p:nvPr>
        </p:nvSpPr>
        <p:spPr/>
        <p:txBody>
          <a:bodyPr/>
          <a:lstStyle/>
          <a:p>
            <a:pPr>
              <a:lnSpc>
                <a:spcPct val="150000"/>
              </a:lnSpc>
            </a:pPr>
            <a:r>
              <a:rPr lang="de-DE" dirty="0"/>
              <a:t>Hype Thema „Blockchain-Technologie“</a:t>
            </a:r>
          </a:p>
          <a:p>
            <a:pPr lvl="1"/>
            <a:r>
              <a:rPr lang="de-DE" dirty="0"/>
              <a:t>Definition “Blockchain-Technologie“</a:t>
            </a:r>
          </a:p>
          <a:p>
            <a:pPr lvl="1"/>
            <a:r>
              <a:rPr lang="de-DE" dirty="0"/>
              <a:t>Reifegrad der Technologie</a:t>
            </a:r>
          </a:p>
        </p:txBody>
      </p:sp>
      <p:sp>
        <p:nvSpPr>
          <p:cNvPr id="4" name="Textplatzhalter 3"/>
          <p:cNvSpPr>
            <a:spLocks noGrp="1"/>
          </p:cNvSpPr>
          <p:nvPr>
            <p:ph type="body" sz="quarter" idx="10"/>
          </p:nvPr>
        </p:nvSpPr>
        <p:spPr/>
        <p:txBody>
          <a:bodyPr/>
          <a:lstStyle/>
          <a:p>
            <a:r>
              <a:rPr lang="de-DE" dirty="0"/>
              <a:t>Chargenrückverfolgung in der Fleischwarenindustrie</a:t>
            </a:r>
          </a:p>
        </p:txBody>
      </p:sp>
      <p:pic>
        <p:nvPicPr>
          <p:cNvPr id="6" name="Grafik 5">
            <a:extLst>
              <a:ext uri="{FF2B5EF4-FFF2-40B4-BE49-F238E27FC236}">
                <a16:creationId xmlns:a16="http://schemas.microsoft.com/office/drawing/2014/main" id="{7BE28307-A254-0342-A235-AAC7B7772B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8924" y="2564904"/>
            <a:ext cx="5868152" cy="3750592"/>
          </a:xfrm>
          <a:prstGeom prst="rect">
            <a:avLst/>
          </a:prstGeom>
        </p:spPr>
      </p:pic>
      <p:sp>
        <p:nvSpPr>
          <p:cNvPr id="5" name="Textfeld 4">
            <a:extLst>
              <a:ext uri="{FF2B5EF4-FFF2-40B4-BE49-F238E27FC236}">
                <a16:creationId xmlns:a16="http://schemas.microsoft.com/office/drawing/2014/main" id="{A1193F31-4830-1A4E-98D9-69A4C542F69E}"/>
              </a:ext>
            </a:extLst>
          </p:cNvPr>
          <p:cNvSpPr txBox="1"/>
          <p:nvPr/>
        </p:nvSpPr>
        <p:spPr>
          <a:xfrm>
            <a:off x="6302900" y="6315496"/>
            <a:ext cx="1584176" cy="246221"/>
          </a:xfrm>
          <a:prstGeom prst="rect">
            <a:avLst/>
          </a:prstGeom>
          <a:noFill/>
        </p:spPr>
        <p:txBody>
          <a:bodyPr wrap="square" rtlCol="0">
            <a:spAutoFit/>
          </a:bodyPr>
          <a:lstStyle/>
          <a:p>
            <a:pPr algn="r"/>
            <a:r>
              <a:rPr lang="de-DE" sz="1000" dirty="0"/>
              <a:t>Quelle: Panetta (2017)</a:t>
            </a:r>
          </a:p>
        </p:txBody>
      </p:sp>
    </p:spTree>
    <p:extLst>
      <p:ext uri="{BB962C8B-B14F-4D97-AF65-F5344CB8AC3E}">
        <p14:creationId xmlns:p14="http://schemas.microsoft.com/office/powerpoint/2010/main" val="2639770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Problemstellung</a:t>
            </a:r>
          </a:p>
        </p:txBody>
      </p:sp>
      <p:sp>
        <p:nvSpPr>
          <p:cNvPr id="3" name="Inhaltsplatzhalter 2"/>
          <p:cNvSpPr>
            <a:spLocks noGrp="1"/>
          </p:cNvSpPr>
          <p:nvPr>
            <p:ph idx="1"/>
          </p:nvPr>
        </p:nvSpPr>
        <p:spPr/>
        <p:txBody>
          <a:bodyPr/>
          <a:lstStyle/>
          <a:p>
            <a:pPr>
              <a:lnSpc>
                <a:spcPct val="150000"/>
              </a:lnSpc>
            </a:pPr>
            <a:r>
              <a:rPr lang="de-DE" dirty="0"/>
              <a:t>Erfüllung der EU-Verordnung 178/02</a:t>
            </a:r>
          </a:p>
          <a:p>
            <a:pPr>
              <a:lnSpc>
                <a:spcPct val="150000"/>
              </a:lnSpc>
            </a:pPr>
            <a:r>
              <a:rPr lang="de-DE" dirty="0"/>
              <a:t>Zentraler Ansatz bei den Akteuren der Lieferkette</a:t>
            </a:r>
          </a:p>
          <a:p>
            <a:r>
              <a:rPr lang="de-DE" dirty="0"/>
              <a:t>Beispiel Praxispartner</a:t>
            </a:r>
          </a:p>
          <a:p>
            <a:pPr lvl="1"/>
            <a:r>
              <a:rPr lang="de-DE" dirty="0"/>
              <a:t>SAP Global Batch </a:t>
            </a:r>
            <a:r>
              <a:rPr lang="de-DE" dirty="0" err="1"/>
              <a:t>Traceability</a:t>
            </a:r>
            <a:endParaRPr lang="de-DE" dirty="0"/>
          </a:p>
          <a:p>
            <a:pPr lvl="1"/>
            <a:r>
              <a:rPr lang="de-DE" dirty="0" err="1"/>
              <a:t>fTrace</a:t>
            </a:r>
            <a:endParaRPr lang="de-DE" dirty="0"/>
          </a:p>
          <a:p>
            <a:r>
              <a:rPr lang="de-DE" dirty="0"/>
              <a:t>Defizite</a:t>
            </a:r>
          </a:p>
          <a:p>
            <a:pPr lvl="1"/>
            <a:r>
              <a:rPr lang="de-DE" dirty="0"/>
              <a:t>Systembrüche</a:t>
            </a:r>
          </a:p>
          <a:p>
            <a:pPr lvl="1"/>
            <a:r>
              <a:rPr lang="de-DE"/>
              <a:t>Schutz </a:t>
            </a:r>
            <a:r>
              <a:rPr lang="de-DE" dirty="0"/>
              <a:t>vor Manipulation</a:t>
            </a:r>
          </a:p>
        </p:txBody>
      </p:sp>
      <p:sp>
        <p:nvSpPr>
          <p:cNvPr id="4" name="Textplatzhalter 3"/>
          <p:cNvSpPr>
            <a:spLocks noGrp="1"/>
          </p:cNvSpPr>
          <p:nvPr>
            <p:ph type="body" sz="quarter" idx="10"/>
          </p:nvPr>
        </p:nvSpPr>
        <p:spPr/>
        <p:txBody>
          <a:bodyPr/>
          <a:lstStyle/>
          <a:p>
            <a:r>
              <a:rPr lang="de-DE" dirty="0"/>
              <a:t>Chargenrückverfolgung in der Fleischwarenindustrie</a:t>
            </a:r>
          </a:p>
        </p:txBody>
      </p:sp>
    </p:spTree>
    <p:extLst>
      <p:ext uri="{BB962C8B-B14F-4D97-AF65-F5344CB8AC3E}">
        <p14:creationId xmlns:p14="http://schemas.microsoft.com/office/powerpoint/2010/main" val="1716979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Problemstellung</a:t>
            </a:r>
          </a:p>
        </p:txBody>
      </p:sp>
      <p:sp>
        <p:nvSpPr>
          <p:cNvPr id="3" name="Inhaltsplatzhalter 2"/>
          <p:cNvSpPr>
            <a:spLocks noGrp="1"/>
          </p:cNvSpPr>
          <p:nvPr>
            <p:ph idx="1"/>
          </p:nvPr>
        </p:nvSpPr>
        <p:spPr/>
        <p:txBody>
          <a:bodyPr/>
          <a:lstStyle/>
          <a:p>
            <a:r>
              <a:rPr lang="de-DE" b="1" dirty="0"/>
              <a:t>FF1</a:t>
            </a:r>
            <a:r>
              <a:rPr lang="de-DE" dirty="0"/>
              <a:t> Wie kann die Rückverfolgbarkeit von Chargen in der Fleischwarenindustrie entlang der gesamten Lieferkette mithilfe von Blockchain-Technologie realisiert werden?</a:t>
            </a:r>
          </a:p>
          <a:p>
            <a:pPr lvl="1"/>
            <a:r>
              <a:rPr lang="de-DE" b="1" dirty="0"/>
              <a:t>FF1.1</a:t>
            </a:r>
            <a:r>
              <a:rPr lang="de-DE" dirty="0"/>
              <a:t> Welche Anforderungen an ein System zur Rückverfolgbarkeit von Chargen werden seitens der Fleischwarenindustrie gestellt?</a:t>
            </a:r>
          </a:p>
          <a:p>
            <a:pPr lvl="1"/>
            <a:r>
              <a:rPr lang="de-DE" b="1" dirty="0"/>
              <a:t>FF1.2</a:t>
            </a:r>
            <a:r>
              <a:rPr lang="de-DE" dirty="0"/>
              <a:t> Welche Daten müssen in einer Blockchain persistiert werden, um eine Rückverfolgbarkeit zu ermöglichen?</a:t>
            </a:r>
          </a:p>
          <a:p>
            <a:pPr lvl="1"/>
            <a:r>
              <a:rPr lang="de-DE" b="1" dirty="0"/>
              <a:t>FF1.3</a:t>
            </a:r>
            <a:r>
              <a:rPr lang="de-DE" dirty="0"/>
              <a:t> Welche Blockchain-Technologie kommt in Frage um FF1 zu realisieren und den spezifischen Anforderungen der Fleischwarenindustrie gerecht zu werden?</a:t>
            </a:r>
          </a:p>
          <a:p>
            <a:pPr lvl="1"/>
            <a:r>
              <a:rPr lang="de-DE" b="1" dirty="0"/>
              <a:t>FF1.4</a:t>
            </a:r>
            <a:r>
              <a:rPr lang="de-DE" dirty="0"/>
              <a:t> Welche Systemarchitektur erfüllt die Anforderungen der Fleischwarenindustrie, um eine Chargenrückverfolgung zu realisieren?</a:t>
            </a:r>
          </a:p>
          <a:p>
            <a:pPr lvl="1"/>
            <a:endParaRPr lang="de-DE" dirty="0"/>
          </a:p>
          <a:p>
            <a:endParaRPr lang="de-DE" dirty="0"/>
          </a:p>
        </p:txBody>
      </p:sp>
      <p:sp>
        <p:nvSpPr>
          <p:cNvPr id="4" name="Textplatzhalter 3"/>
          <p:cNvSpPr>
            <a:spLocks noGrp="1"/>
          </p:cNvSpPr>
          <p:nvPr>
            <p:ph type="body" sz="quarter" idx="10"/>
          </p:nvPr>
        </p:nvSpPr>
        <p:spPr/>
        <p:txBody>
          <a:bodyPr/>
          <a:lstStyle/>
          <a:p>
            <a:r>
              <a:rPr lang="de-DE" dirty="0"/>
              <a:t>Chargenrückverfolgung in der Fleischwarenindustrie</a:t>
            </a:r>
          </a:p>
        </p:txBody>
      </p:sp>
    </p:spTree>
    <p:extLst>
      <p:ext uri="{BB962C8B-B14F-4D97-AF65-F5344CB8AC3E}">
        <p14:creationId xmlns:p14="http://schemas.microsoft.com/office/powerpoint/2010/main" val="2934841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p:txBody>
          <a:bodyPr/>
          <a:lstStyle/>
          <a:p>
            <a:r>
              <a:rPr lang="de-DE" sz="2000" dirty="0"/>
              <a:t>Relevanz Zyklus</a:t>
            </a:r>
          </a:p>
          <a:p>
            <a:pPr lvl="1"/>
            <a:r>
              <a:rPr lang="de-DE" sz="1800" dirty="0"/>
              <a:t>Betrachtung der bisherigen Supply Chain Systeme und der Wertschöpfungskette inkl. einzelnen Geschäftsprozesse</a:t>
            </a:r>
          </a:p>
          <a:p>
            <a:r>
              <a:rPr lang="de-DE" sz="2000" dirty="0"/>
              <a:t>Rigor Zyklus</a:t>
            </a:r>
          </a:p>
          <a:p>
            <a:pPr lvl="1"/>
            <a:r>
              <a:rPr lang="de-DE" sz="1800" dirty="0"/>
              <a:t>Fundament für wissenschaftliche Relevanz</a:t>
            </a:r>
          </a:p>
          <a:p>
            <a:pPr lvl="1"/>
            <a:r>
              <a:rPr lang="de-DE" sz="1800" dirty="0"/>
              <a:t>Sicherstellung von Innovation</a:t>
            </a:r>
          </a:p>
          <a:p>
            <a:pPr lvl="1"/>
            <a:r>
              <a:rPr lang="de-DE" sz="1800" dirty="0"/>
              <a:t>Ausschluss von Replizierung</a:t>
            </a:r>
          </a:p>
          <a:p>
            <a:r>
              <a:rPr lang="de-DE" sz="2000" dirty="0"/>
              <a:t>Design Zyklus</a:t>
            </a:r>
          </a:p>
          <a:p>
            <a:pPr lvl="1"/>
            <a:r>
              <a:rPr lang="de-DE" sz="1800" dirty="0"/>
              <a:t>Erstellung von Artefakten (</a:t>
            </a:r>
            <a:r>
              <a:rPr lang="de-DE" sz="1800" dirty="0" err="1"/>
              <a:t>Prototyping</a:t>
            </a:r>
            <a:r>
              <a:rPr lang="de-DE" sz="1800" dirty="0"/>
              <a:t>)</a:t>
            </a:r>
          </a:p>
          <a:p>
            <a:pPr lvl="1"/>
            <a:r>
              <a:rPr lang="de-DE" sz="1800" dirty="0"/>
              <a:t>Evaluation durch Experteninterviews</a:t>
            </a:r>
          </a:p>
          <a:p>
            <a:pPr lvl="2"/>
            <a:endParaRPr lang="de-DE" sz="1600" dirty="0"/>
          </a:p>
          <a:p>
            <a:endParaRPr lang="de-DE" sz="2000" dirty="0"/>
          </a:p>
        </p:txBody>
      </p:sp>
      <p:sp>
        <p:nvSpPr>
          <p:cNvPr id="8" name="Inhaltsplatzhalter 7">
            <a:extLst>
              <a:ext uri="{FF2B5EF4-FFF2-40B4-BE49-F238E27FC236}">
                <a16:creationId xmlns:a16="http://schemas.microsoft.com/office/drawing/2014/main" id="{2CFE3D9E-318C-1A4C-8478-ACBC49FC6CE6}"/>
              </a:ext>
            </a:extLst>
          </p:cNvPr>
          <p:cNvSpPr>
            <a:spLocks noGrp="1"/>
          </p:cNvSpPr>
          <p:nvPr>
            <p:ph sz="half" idx="2"/>
          </p:nvPr>
        </p:nvSpPr>
        <p:spPr/>
        <p:txBody>
          <a:bodyPr/>
          <a:lstStyle/>
          <a:p>
            <a:endParaRPr lang="de-DE" dirty="0"/>
          </a:p>
        </p:txBody>
      </p:sp>
      <p:sp>
        <p:nvSpPr>
          <p:cNvPr id="4" name="Textplatzhalter 3"/>
          <p:cNvSpPr>
            <a:spLocks noGrp="1"/>
          </p:cNvSpPr>
          <p:nvPr>
            <p:ph type="body" sz="quarter" idx="10"/>
          </p:nvPr>
        </p:nvSpPr>
        <p:spPr/>
        <p:txBody>
          <a:bodyPr/>
          <a:lstStyle/>
          <a:p>
            <a:r>
              <a:rPr lang="de-DE" dirty="0"/>
              <a:t>Chargenrückverfolgung in der Fleischwarenindustrie</a:t>
            </a:r>
          </a:p>
        </p:txBody>
      </p:sp>
      <p:pic>
        <p:nvPicPr>
          <p:cNvPr id="6" name="Grafik 5">
            <a:extLst>
              <a:ext uri="{FF2B5EF4-FFF2-40B4-BE49-F238E27FC236}">
                <a16:creationId xmlns:a16="http://schemas.microsoft.com/office/drawing/2014/main" id="{02267636-5701-4D4D-86F5-2A2C9B8958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2492896"/>
            <a:ext cx="4464422" cy="2347104"/>
          </a:xfrm>
          <a:prstGeom prst="rect">
            <a:avLst/>
          </a:prstGeom>
        </p:spPr>
      </p:pic>
      <p:sp>
        <p:nvSpPr>
          <p:cNvPr id="7" name="Textfeld 6">
            <a:extLst>
              <a:ext uri="{FF2B5EF4-FFF2-40B4-BE49-F238E27FC236}">
                <a16:creationId xmlns:a16="http://schemas.microsoft.com/office/drawing/2014/main" id="{95AD95CC-498F-D741-9DDC-F6D11E527B0E}"/>
              </a:ext>
            </a:extLst>
          </p:cNvPr>
          <p:cNvSpPr txBox="1"/>
          <p:nvPr/>
        </p:nvSpPr>
        <p:spPr>
          <a:xfrm>
            <a:off x="7833320" y="4840000"/>
            <a:ext cx="1619080" cy="246221"/>
          </a:xfrm>
          <a:prstGeom prst="rect">
            <a:avLst/>
          </a:prstGeom>
          <a:noFill/>
        </p:spPr>
        <p:txBody>
          <a:bodyPr wrap="square" rtlCol="0">
            <a:spAutoFit/>
          </a:bodyPr>
          <a:lstStyle/>
          <a:p>
            <a:pPr algn="r"/>
            <a:r>
              <a:rPr lang="de-DE" sz="1000" dirty="0"/>
              <a:t>Quelle: </a:t>
            </a:r>
            <a:r>
              <a:rPr lang="de-DE" sz="1000" dirty="0" err="1"/>
              <a:t>Trepper</a:t>
            </a:r>
            <a:r>
              <a:rPr lang="de-DE" sz="1000" dirty="0"/>
              <a:t> (2015)</a:t>
            </a:r>
          </a:p>
        </p:txBody>
      </p:sp>
      <p:sp>
        <p:nvSpPr>
          <p:cNvPr id="13" name="Titel 1">
            <a:extLst>
              <a:ext uri="{FF2B5EF4-FFF2-40B4-BE49-F238E27FC236}">
                <a16:creationId xmlns:a16="http://schemas.microsoft.com/office/drawing/2014/main" id="{6694E1CA-FF6F-1E47-B765-693A790D36A7}"/>
              </a:ext>
            </a:extLst>
          </p:cNvPr>
          <p:cNvSpPr>
            <a:spLocks noGrp="1"/>
          </p:cNvSpPr>
          <p:nvPr>
            <p:ph type="title"/>
          </p:nvPr>
        </p:nvSpPr>
        <p:spPr>
          <a:xfrm>
            <a:off x="180000" y="324000"/>
            <a:ext cx="9360000" cy="431800"/>
          </a:xfrm>
        </p:spPr>
        <p:txBody>
          <a:bodyPr/>
          <a:lstStyle/>
          <a:p>
            <a:r>
              <a:rPr lang="de-DE" dirty="0"/>
              <a:t>Vorgehen / Methodik</a:t>
            </a:r>
          </a:p>
        </p:txBody>
      </p:sp>
    </p:spTree>
    <p:extLst>
      <p:ext uri="{BB962C8B-B14F-4D97-AF65-F5344CB8AC3E}">
        <p14:creationId xmlns:p14="http://schemas.microsoft.com/office/powerpoint/2010/main" val="2046129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Ziele</a:t>
            </a:r>
          </a:p>
        </p:txBody>
      </p:sp>
      <p:sp>
        <p:nvSpPr>
          <p:cNvPr id="3" name="Inhaltsplatzhalter 2"/>
          <p:cNvSpPr>
            <a:spLocks noGrp="1"/>
          </p:cNvSpPr>
          <p:nvPr>
            <p:ph idx="1"/>
          </p:nvPr>
        </p:nvSpPr>
        <p:spPr/>
        <p:txBody>
          <a:bodyPr/>
          <a:lstStyle/>
          <a:p>
            <a:pPr>
              <a:lnSpc>
                <a:spcPct val="150000"/>
              </a:lnSpc>
            </a:pPr>
            <a:r>
              <a:rPr lang="de-DE" dirty="0"/>
              <a:t>Identifikation verwandter Arbeiten aus Wissenschaft und Praxis</a:t>
            </a:r>
          </a:p>
          <a:p>
            <a:pPr>
              <a:lnSpc>
                <a:spcPct val="150000"/>
              </a:lnSpc>
            </a:pPr>
            <a:r>
              <a:rPr lang="de-DE" dirty="0"/>
              <a:t>Anforderungserhebung und –</a:t>
            </a:r>
            <a:r>
              <a:rPr lang="de-DE" dirty="0" err="1"/>
              <a:t>analyse</a:t>
            </a:r>
            <a:r>
              <a:rPr lang="de-DE" dirty="0"/>
              <a:t> mit Praxispartner</a:t>
            </a:r>
          </a:p>
          <a:p>
            <a:pPr lvl="1"/>
            <a:r>
              <a:rPr lang="de-DE" dirty="0"/>
              <a:t>Funktional</a:t>
            </a:r>
          </a:p>
          <a:p>
            <a:pPr lvl="1"/>
            <a:r>
              <a:rPr lang="de-DE" dirty="0"/>
              <a:t>Qualitativ</a:t>
            </a:r>
          </a:p>
          <a:p>
            <a:pPr lvl="1"/>
            <a:r>
              <a:rPr lang="de-DE" dirty="0"/>
              <a:t>Rahmenbedingungen</a:t>
            </a:r>
          </a:p>
          <a:p>
            <a:pPr>
              <a:lnSpc>
                <a:spcPct val="150000"/>
              </a:lnSpc>
            </a:pPr>
            <a:r>
              <a:rPr lang="de-DE" dirty="0"/>
              <a:t>Prozessaufnahme und –</a:t>
            </a:r>
            <a:r>
              <a:rPr lang="de-DE" dirty="0" err="1"/>
              <a:t>analyse</a:t>
            </a:r>
            <a:r>
              <a:rPr lang="de-DE" dirty="0"/>
              <a:t> mit Praxispartner</a:t>
            </a:r>
          </a:p>
          <a:p>
            <a:pPr lvl="1"/>
            <a:r>
              <a:rPr lang="de-DE" dirty="0"/>
              <a:t>Schwachstellenanalyse des Ist-Prozess</a:t>
            </a:r>
          </a:p>
          <a:p>
            <a:pPr lvl="1"/>
            <a:r>
              <a:rPr lang="de-DE" dirty="0"/>
              <a:t>Modellierung eines Soll-Prozess bei Einsatz von “Blockchain-Technologie“</a:t>
            </a:r>
          </a:p>
        </p:txBody>
      </p:sp>
      <p:sp>
        <p:nvSpPr>
          <p:cNvPr id="4" name="Textplatzhalter 3"/>
          <p:cNvSpPr>
            <a:spLocks noGrp="1"/>
          </p:cNvSpPr>
          <p:nvPr>
            <p:ph type="body" sz="quarter" idx="10"/>
          </p:nvPr>
        </p:nvSpPr>
        <p:spPr/>
        <p:txBody>
          <a:bodyPr/>
          <a:lstStyle/>
          <a:p>
            <a:r>
              <a:rPr lang="de-DE" dirty="0"/>
              <a:t>Chargenrückverfolgung in der Fleischwarenindustrie</a:t>
            </a:r>
          </a:p>
        </p:txBody>
      </p:sp>
    </p:spTree>
    <p:extLst>
      <p:ext uri="{BB962C8B-B14F-4D97-AF65-F5344CB8AC3E}">
        <p14:creationId xmlns:p14="http://schemas.microsoft.com/office/powerpoint/2010/main" val="2267399094"/>
      </p:ext>
    </p:extLst>
  </p:cSld>
  <p:clrMapOvr>
    <a:masterClrMapping/>
  </p:clrMapOvr>
</p:sld>
</file>

<file path=ppt/theme/theme1.xml><?xml version="1.0" encoding="utf-8"?>
<a:theme xmlns:a="http://schemas.openxmlformats.org/drawingml/2006/main" name="DE_VLBA_2017">
  <a:themeElements>
    <a:clrScheme name="Benutzerdefiniert 6">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3333CC"/>
      </a:folHlink>
    </a:clrScheme>
    <a:fontScheme name="Oldenburg">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CC"/>
            </a:gs>
            <a:gs pos="100000">
              <a:srgbClr val="FFFFFF"/>
            </a:gs>
          </a:gsLst>
          <a:lin ang="5400000" scaled="1"/>
        </a:gra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rgbClr val="FFFFCC"/>
            </a:gs>
            <a:gs pos="100000">
              <a:srgbClr val="FFFFFF"/>
            </a:gs>
          </a:gsLst>
          <a:lin ang="5400000" scaled="1"/>
        </a:gra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ldenburg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ldenburg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ldenburg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ldenburg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ldenbur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ldenbur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ldenbur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VLBA_2017.pptx" id="{93A00CB8-58E3-4083-B07B-5DC5CC1B6269}" vid="{CEA1D46D-3B28-4240-9931-162FA94C5C18}"/>
    </a:ext>
  </a:extLst>
</a:theme>
</file>

<file path=ppt/theme/theme2.xml><?xml version="1.0" encoding="utf-8"?>
<a:theme xmlns:a="http://schemas.openxmlformats.org/drawingml/2006/main" name="EN_VLBA_2017">
  <a:themeElements>
    <a:clrScheme name="Oldenburg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ldenburg">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CC"/>
            </a:gs>
            <a:gs pos="100000">
              <a:srgbClr val="FFFFFF"/>
            </a:gs>
          </a:gsLst>
          <a:lin ang="5400000" scaled="1"/>
        </a:gra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rgbClr val="FFFFCC"/>
            </a:gs>
            <a:gs pos="100000">
              <a:srgbClr val="FFFFFF"/>
            </a:gs>
          </a:gsLst>
          <a:lin ang="5400000" scaled="1"/>
        </a:gra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ldenburg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ldenburg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ldenburg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ldenburg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ldenbur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ldenbur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ldenbur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VLBA_2017.pptx" id="{93A00CB8-58E3-4083-B07B-5DC5CC1B6269}" vid="{DF4B0F6A-53C5-496C-A9C5-D81BF38341A1}"/>
    </a:ext>
  </a:ext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3DB96DACB560749A9CE14EFECB13D0B" ma:contentTypeVersion="8" ma:contentTypeDescription="Create a new document." ma:contentTypeScope="" ma:versionID="2b838d049a78f4bffc85446cd569a97a">
  <xsd:schema xmlns:xsd="http://www.w3.org/2001/XMLSchema" xmlns:xs="http://www.w3.org/2001/XMLSchema" xmlns:p="http://schemas.microsoft.com/office/2006/metadata/properties" xmlns:ns2="180ecfc7-21df-49ff-b9e0-f8568f7917aa" xmlns:ns3="649f9ec1-6435-41ad-9777-850f4ba119b6" targetNamespace="http://schemas.microsoft.com/office/2006/metadata/properties" ma:root="true" ma:fieldsID="f72cf38eb63b7e4a97415d0399b68e97" ns2:_="" ns3:_="">
    <xsd:import namespace="180ecfc7-21df-49ff-b9e0-f8568f7917aa"/>
    <xsd:import namespace="649f9ec1-6435-41ad-9777-850f4ba119b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3:SharedWithUsers" minOccurs="0"/>
                <xsd:element ref="ns3:SharedWithDetails"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0ecfc7-21df-49ff-b9e0-f8568f7917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Location" ma:index="15" nillable="true" ma:displayName="MediaServic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49f9ec1-6435-41ad-9777-850f4ba119b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3F5D6BA-E99D-4874-B9A7-C1D268A4A56A}">
  <ds:schemaRefs>
    <ds:schemaRef ds:uri="http://schemas.microsoft.com/sharepoint/v3/contenttype/forms"/>
  </ds:schemaRefs>
</ds:datastoreItem>
</file>

<file path=customXml/itemProps2.xml><?xml version="1.0" encoding="utf-8"?>
<ds:datastoreItem xmlns:ds="http://schemas.openxmlformats.org/officeDocument/2006/customXml" ds:itemID="{57B06D2A-C41C-4931-B8A6-E684D895A1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0ecfc7-21df-49ff-b9e0-f8568f7917aa"/>
    <ds:schemaRef ds:uri="649f9ec1-6435-41ad-9777-850f4ba119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340C15-8F98-411C-8C18-514E3F9EFEC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DE_VLBA_2017</Template>
  <TotalTime>0</TotalTime>
  <Words>1820</Words>
  <Application>Microsoft Macintosh PowerPoint</Application>
  <PresentationFormat>A4-Papier (210 x 297 mm)</PresentationFormat>
  <Paragraphs>166</Paragraphs>
  <Slides>14</Slides>
  <Notes>7</Notes>
  <HiddenSlides>0</HiddenSlides>
  <MMClips>0</MMClips>
  <ScaleCrop>false</ScaleCrop>
  <HeadingPairs>
    <vt:vector size="6" baseType="variant">
      <vt:variant>
        <vt:lpstr>Verwendete Schriftarten</vt:lpstr>
      </vt:variant>
      <vt:variant>
        <vt:i4>2</vt:i4>
      </vt:variant>
      <vt:variant>
        <vt:lpstr>Design</vt:lpstr>
      </vt:variant>
      <vt:variant>
        <vt:i4>2</vt:i4>
      </vt:variant>
      <vt:variant>
        <vt:lpstr>Folientitel</vt:lpstr>
      </vt:variant>
      <vt:variant>
        <vt:i4>14</vt:i4>
      </vt:variant>
    </vt:vector>
  </HeadingPairs>
  <TitlesOfParts>
    <vt:vector size="18" baseType="lpstr">
      <vt:lpstr>Arial</vt:lpstr>
      <vt:lpstr>Times New Roman</vt:lpstr>
      <vt:lpstr>DE_VLBA_2017</vt:lpstr>
      <vt:lpstr>EN_VLBA_2017</vt:lpstr>
      <vt:lpstr>Chargenrückverfolgung in der Fleischwarenindustrie</vt:lpstr>
      <vt:lpstr>Agenda</vt:lpstr>
      <vt:lpstr>Motivation</vt:lpstr>
      <vt:lpstr>Motivation</vt:lpstr>
      <vt:lpstr>Motivation</vt:lpstr>
      <vt:lpstr>Problemstellung</vt:lpstr>
      <vt:lpstr>Problemstellung</vt:lpstr>
      <vt:lpstr>Vorgehen / Methodik</vt:lpstr>
      <vt:lpstr>Ziele</vt:lpstr>
      <vt:lpstr>Ziele</vt:lpstr>
      <vt:lpstr>Zeitplan</vt:lpstr>
      <vt:lpstr>Literatur</vt:lpstr>
      <vt:lpstr>Literatur</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Nils Lutz</dc:creator>
  <cp:lastModifiedBy>Nils Lutz</cp:lastModifiedBy>
  <cp:revision>43</cp:revision>
  <cp:lastPrinted>2001-10-29T13:39:47Z</cp:lastPrinted>
  <dcterms:created xsi:type="dcterms:W3CDTF">2019-03-15T14:08:49Z</dcterms:created>
  <dcterms:modified xsi:type="dcterms:W3CDTF">2019-03-19T16:42:08Z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0x010100F3DB96DACB560749A9CE14EFECB13D0B</vt:lpwstr>
  </property>
</Properties>
</file>