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469" r:id="rId7"/>
    <p:sldId id="470" r:id="rId8"/>
    <p:sldId id="471" r:id="rId9"/>
    <p:sldId id="472" r:id="rId10"/>
    <p:sldId id="473" r:id="rId11"/>
    <p:sldId id="474" r:id="rId12"/>
    <p:sldId id="4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2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5E75-08D3-4EA0-AF93-E3FE3F52F3B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028" y="8485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core parts of a model checker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658" y="5796319"/>
            <a:ext cx="9148111" cy="483817"/>
            <a:chOff x="17658" y="5796319"/>
            <a:chExt cx="9148111" cy="483817"/>
          </a:xfrm>
        </p:grpSpPr>
        <p:sp>
          <p:nvSpPr>
            <p:cNvPr id="128" name="Rectangle 127"/>
            <p:cNvSpPr/>
            <p:nvPr/>
          </p:nvSpPr>
          <p:spPr>
            <a:xfrm>
              <a:off x="17658" y="5796319"/>
              <a:ext cx="9148111" cy="4838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98804" y="582285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spin: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50005" y="5844089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7,346 lines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30278" y="5844089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15,151 lines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953548" y="5844089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25,218 lines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73" y="5265836"/>
            <a:ext cx="9148111" cy="577820"/>
            <a:chOff x="6773" y="5265836"/>
            <a:chExt cx="9148111" cy="577820"/>
          </a:xfrm>
        </p:grpSpPr>
        <p:sp>
          <p:nvSpPr>
            <p:cNvPr id="125" name="Rectangle 124"/>
            <p:cNvSpPr/>
            <p:nvPr/>
          </p:nvSpPr>
          <p:spPr>
            <a:xfrm>
              <a:off x="6773" y="5265836"/>
              <a:ext cx="9148111" cy="524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59453" y="529849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133 lines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20838" y="529849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67 lines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076151" y="529849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195 lines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6942" y="529849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301 lines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7919" y="5298494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tool-kit:</a:t>
              </a:r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6355258" y="4321163"/>
              <a:ext cx="296923" cy="2748064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21963" y="3828813"/>
            <a:ext cx="1061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exact</a:t>
            </a:r>
          </a:p>
          <a:p>
            <a:r>
              <a:rPr lang="en-US" sz="1200" i="1" dirty="0"/>
              <a:t>compressed</a:t>
            </a:r>
          </a:p>
          <a:p>
            <a:r>
              <a:rPr lang="en-US" sz="1200" i="1" dirty="0" err="1"/>
              <a:t>dfa</a:t>
            </a:r>
            <a:endParaRPr lang="en-US" sz="1200" i="1" dirty="0"/>
          </a:p>
          <a:p>
            <a:r>
              <a:rPr lang="en-US" sz="1200" i="1" dirty="0"/>
              <a:t>tree</a:t>
            </a:r>
          </a:p>
          <a:p>
            <a:r>
              <a:rPr lang="en-US" sz="1200" i="1" dirty="0"/>
              <a:t>hash-compact</a:t>
            </a:r>
          </a:p>
          <a:p>
            <a:r>
              <a:rPr lang="en-US" sz="1200" i="1" dirty="0" err="1"/>
              <a:t>bitstate</a:t>
            </a:r>
            <a:endParaRPr lang="en-US" sz="1200" i="1" dirty="0"/>
          </a:p>
        </p:txBody>
      </p:sp>
      <p:cxnSp>
        <p:nvCxnSpPr>
          <p:cNvPr id="41" name="Elbow Connector 40"/>
          <p:cNvCxnSpPr>
            <a:stCxn id="16" idx="2"/>
            <a:endCxn id="39" idx="1"/>
          </p:cNvCxnSpPr>
          <p:nvPr/>
        </p:nvCxnSpPr>
        <p:spPr>
          <a:xfrm rot="16200000" flipH="1">
            <a:off x="7080421" y="3787436"/>
            <a:ext cx="913206" cy="369878"/>
          </a:xfrm>
          <a:prstGeom prst="bentConnector2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95806" y="1353216"/>
            <a:ext cx="7092876" cy="3589720"/>
            <a:chOff x="995806" y="1353216"/>
            <a:chExt cx="7092876" cy="3589720"/>
          </a:xfrm>
        </p:grpSpPr>
        <p:sp>
          <p:nvSpPr>
            <p:cNvPr id="59" name="Rounded Rectangle 58"/>
            <p:cNvSpPr/>
            <p:nvPr/>
          </p:nvSpPr>
          <p:spPr>
            <a:xfrm>
              <a:off x="3050261" y="3036130"/>
              <a:ext cx="1143000" cy="4191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lex</a:t>
              </a:r>
              <a:r>
                <a:rPr lang="en-US" dirty="0"/>
                <a:t>/</a:t>
              </a:r>
              <a:r>
                <a:rPr lang="en-US" dirty="0" err="1"/>
                <a:t>yacc</a:t>
              </a:r>
              <a:endParaRPr 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760725" y="2963578"/>
              <a:ext cx="1822556" cy="491652"/>
              <a:chOff x="4760725" y="2963578"/>
              <a:chExt cx="1822556" cy="491652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830681" y="2963578"/>
                <a:ext cx="1752600" cy="4191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search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760725" y="3036130"/>
                <a:ext cx="1752600" cy="41910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search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75374" y="2997300"/>
              <a:ext cx="1213308" cy="464043"/>
              <a:chOff x="6875374" y="2997300"/>
              <a:chExt cx="1213308" cy="464043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6945682" y="2997300"/>
                <a:ext cx="1143000" cy="41365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store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6875374" y="3047686"/>
                <a:ext cx="1143000" cy="413657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store</a:t>
                </a:r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6851441" y="2158860"/>
              <a:ext cx="1143000" cy="391885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600884" y="1353216"/>
              <a:ext cx="4102495" cy="3589720"/>
              <a:chOff x="2600884" y="1353216"/>
              <a:chExt cx="4102495" cy="35897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600884" y="1353216"/>
                <a:ext cx="0" cy="3589720"/>
              </a:xfrm>
              <a:prstGeom prst="line">
                <a:avLst/>
              </a:prstGeom>
              <a:ln w="76200">
                <a:solidFill>
                  <a:schemeClr val="accent3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383420" y="1353216"/>
                <a:ext cx="0" cy="3589720"/>
              </a:xfrm>
              <a:prstGeom prst="line">
                <a:avLst/>
              </a:prstGeom>
              <a:ln w="76200">
                <a:solidFill>
                  <a:schemeClr val="accent3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6696015" y="1353216"/>
                <a:ext cx="7364" cy="3589720"/>
              </a:xfrm>
              <a:prstGeom prst="line">
                <a:avLst/>
              </a:prstGeom>
              <a:ln w="76200">
                <a:solidFill>
                  <a:schemeClr val="accent3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859009" y="1399382"/>
              <a:ext cx="1371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Specification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43799" y="1399382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Search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88187" y="1399382"/>
              <a:ext cx="90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Storage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5806" y="1399382"/>
              <a:ext cx="1096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Front-end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83481" y="2204044"/>
              <a:ext cx="1752600" cy="41365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80585" y="3102115"/>
              <a:ext cx="1143000" cy="4136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73017" y="3096672"/>
              <a:ext cx="1143000" cy="4191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lex</a:t>
              </a:r>
              <a:r>
                <a:rPr lang="en-US" dirty="0"/>
                <a:t>/</a:t>
              </a:r>
              <a:r>
                <a:rPr lang="en-US" dirty="0" err="1"/>
                <a:t>yacc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83481" y="3096672"/>
              <a:ext cx="1752600" cy="4191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683481" y="3986579"/>
              <a:ext cx="1752600" cy="4191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error reporting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766978" y="2214929"/>
              <a:ext cx="1143000" cy="39188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3017" y="2214929"/>
              <a:ext cx="1143000" cy="881743"/>
              <a:chOff x="2973017" y="2214929"/>
              <a:chExt cx="1143000" cy="88174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73017" y="2214929"/>
                <a:ext cx="1143000" cy="4191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symtab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>
                <a:stCxn id="17" idx="0"/>
                <a:endCxn id="18" idx="2"/>
              </p:cNvCxnSpPr>
              <p:nvPr/>
            </p:nvCxnSpPr>
            <p:spPr>
              <a:xfrm flipV="1">
                <a:off x="3544517" y="2634029"/>
                <a:ext cx="0" cy="46264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>
              <a:stCxn id="17" idx="3"/>
              <a:endCxn id="19" idx="1"/>
            </p:cNvCxnSpPr>
            <p:nvPr/>
          </p:nvCxnSpPr>
          <p:spPr>
            <a:xfrm>
              <a:off x="4116017" y="3306222"/>
              <a:ext cx="567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2"/>
              <a:endCxn id="19" idx="0"/>
            </p:cNvCxnSpPr>
            <p:nvPr/>
          </p:nvCxnSpPr>
          <p:spPr>
            <a:xfrm>
              <a:off x="5559781" y="2617701"/>
              <a:ext cx="0" cy="4789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9" idx="2"/>
              <a:endCxn id="20" idx="0"/>
            </p:cNvCxnSpPr>
            <p:nvPr/>
          </p:nvCxnSpPr>
          <p:spPr>
            <a:xfrm>
              <a:off x="5559781" y="3515772"/>
              <a:ext cx="0" cy="4708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9" idx="3"/>
              <a:endCxn id="16" idx="1"/>
            </p:cNvCxnSpPr>
            <p:nvPr/>
          </p:nvCxnSpPr>
          <p:spPr>
            <a:xfrm>
              <a:off x="6436081" y="3306222"/>
              <a:ext cx="344504" cy="272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6" idx="0"/>
              <a:endCxn id="21" idx="2"/>
            </p:cNvCxnSpPr>
            <p:nvPr/>
          </p:nvCxnSpPr>
          <p:spPr>
            <a:xfrm flipH="1" flipV="1">
              <a:off x="7338478" y="2606814"/>
              <a:ext cx="13607" cy="49530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1085752" y="3102115"/>
              <a:ext cx="3597729" cy="1094014"/>
              <a:chOff x="1085752" y="3102115"/>
              <a:chExt cx="3597729" cy="109401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085752" y="3102115"/>
                <a:ext cx="1143000" cy="4109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GUI</a:t>
                </a:r>
              </a:p>
            </p:txBody>
          </p:sp>
          <p:cxnSp>
            <p:nvCxnSpPr>
              <p:cNvPr id="23" name="Straight Arrow Connector 22"/>
              <p:cNvCxnSpPr>
                <a:stCxn id="5" idx="3"/>
                <a:endCxn id="17" idx="1"/>
              </p:cNvCxnSpPr>
              <p:nvPr/>
            </p:nvCxnSpPr>
            <p:spPr>
              <a:xfrm flipV="1">
                <a:off x="2228752" y="3306222"/>
                <a:ext cx="744265" cy="13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20" idx="1"/>
              </p:cNvCxnSpPr>
              <p:nvPr/>
            </p:nvCxnSpPr>
            <p:spPr>
              <a:xfrm flipH="1">
                <a:off x="1657252" y="4196129"/>
                <a:ext cx="3026229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>
              <a:endCxn id="5" idx="2"/>
            </p:cNvCxnSpPr>
            <p:nvPr/>
          </p:nvCxnSpPr>
          <p:spPr>
            <a:xfrm flipV="1">
              <a:off x="1657252" y="3513050"/>
              <a:ext cx="0" cy="683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3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8AA7-3735-4A8E-83C6-3F72A765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10" y="364362"/>
            <a:ext cx="2616911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transition semantics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F09FD-AA14-4C00-B264-6C9D247D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8FA9-273F-4B5F-B951-EF57722484F6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E12DD-EE24-4831-AB39-0CB32CD7F92B}"/>
              </a:ext>
            </a:extLst>
          </p:cNvPr>
          <p:cNvSpPr txBox="1"/>
          <p:nvPr/>
        </p:nvSpPr>
        <p:spPr>
          <a:xfrm>
            <a:off x="2730783" y="364362"/>
            <a:ext cx="6131807" cy="63555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transition(AST *a, int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notblocked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    int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assert(a);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switch (a-&gt;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ELSE: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notblocked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break;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'@':</a:t>
            </a:r>
          </a:p>
          <a:p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assert(a-&gt;attr &amp;&amp; a-&gt;attr-&gt;attr);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proc_at_label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break;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TIMEOUT: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TRUE: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break;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FALSE: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break;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default: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if (a-&gt;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 // function call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{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functions[a-&gt;val-1].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break;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B_verbose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      fprintf(stderr, "\t%s:%3d: proc %s exec %s (...",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a-&gt;fnm, a-&gt;ln, B_procname, a-&gt;nm, a-&gt;tok, rv);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2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922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alternating bit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with C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470" y="1690689"/>
            <a:ext cx="4458272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42900" dist="165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constants s2r, r2s, Msg, Ack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sender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snd_m0(); rcv_a0();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snd_m1(); rcv_a1();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receiver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rcv_m0(); snd_a0();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rcv_m1(); snd_a1();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498" y="5799974"/>
            <a:ext cx="1014608" cy="44083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3137" y="132438"/>
            <a:ext cx="6088046" cy="63094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snd(int dst, int tp, int seqno)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(B_state.sv[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	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B_state.sv[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2*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(B_state.sv[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2*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  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B_state.sv[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snd_m0(void) {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(s2r,Msg,0);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rcv_a0(void) {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(r2s,Ack,0);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811" y="368456"/>
            <a:ext cx="27167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must return 0</a:t>
            </a:r>
          </a:p>
          <a:p>
            <a:r>
              <a:rPr lang="en-US" dirty="0"/>
              <a:t>if they block, </a:t>
            </a:r>
            <a:r>
              <a:rPr lang="en-US" i="1" dirty="0"/>
              <a:t>without</a:t>
            </a:r>
          </a:p>
          <a:p>
            <a:r>
              <a:rPr lang="en-US" i="1" dirty="0"/>
              <a:t>side-effects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they must execute and</a:t>
            </a:r>
          </a:p>
          <a:p>
            <a:r>
              <a:rPr lang="en-US" dirty="0"/>
              <a:t>return non-zero otherwise.</a:t>
            </a:r>
          </a:p>
          <a:p>
            <a:endParaRPr lang="en-US" dirty="0"/>
          </a:p>
          <a:p>
            <a:r>
              <a:rPr lang="en-US" dirty="0"/>
              <a:t>they can access all the</a:t>
            </a:r>
          </a:p>
          <a:p>
            <a:r>
              <a:rPr lang="en-US" dirty="0"/>
              <a:t>data structures exposed in</a:t>
            </a:r>
          </a:p>
          <a:p>
            <a:r>
              <a:rPr lang="en-US" dirty="0"/>
              <a:t>the generic interface (e.g.,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chemeClr val="tx2"/>
                </a:solidFill>
              </a:rPr>
              <a:t>state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vector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but, functions </a:t>
            </a:r>
            <a:r>
              <a:rPr lang="en-US" i="1" dirty="0"/>
              <a:t>cannot</a:t>
            </a:r>
            <a:r>
              <a:rPr lang="en-US" dirty="0"/>
              <a:t> have</a:t>
            </a:r>
          </a:p>
          <a:p>
            <a:r>
              <a:rPr lang="en-US" dirty="0"/>
              <a:t>arguments (could be done</a:t>
            </a:r>
          </a:p>
          <a:p>
            <a:r>
              <a:rPr lang="en-US" dirty="0"/>
              <a:t>by extending the parser)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E0CCC-C4B1-45B8-B124-A0EC6893EE61}"/>
              </a:ext>
            </a:extLst>
          </p:cNvPr>
          <p:cNvSpPr txBox="1"/>
          <p:nvPr/>
        </p:nvSpPr>
        <p:spPr>
          <a:xfrm>
            <a:off x="285631" y="6257192"/>
            <a:ext cx="27812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try: buzz –d examples/</a:t>
            </a:r>
            <a:r>
              <a:rPr lang="en-US" dirty="0" err="1"/>
              <a:t>p_fct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3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61" y="174807"/>
            <a:ext cx="398145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7176" y="644611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hashing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9815" y="4559276"/>
            <a:ext cx="988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storage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276" y="3674852"/>
            <a:ext cx="87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6805" y="2959878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parsing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0701" y="5543909"/>
            <a:ext cx="124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/>
              <a:t>step</a:t>
            </a:r>
          </a:p>
          <a:p>
            <a:pPr algn="r"/>
            <a:r>
              <a:rPr lang="en-US" sz="2000" b="1" i="1" dirty="0"/>
              <a:t>semantics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37817" y="6123888"/>
            <a:ext cx="1309711" cy="241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2748" y="1870074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/>
              <a:t>lexical</a:t>
            </a:r>
          </a:p>
          <a:p>
            <a:pPr algn="r"/>
            <a:r>
              <a:rPr lang="en-US" sz="2000" b="1" i="1" dirty="0"/>
              <a:t>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8917" y="1176555"/>
            <a:ext cx="1635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/>
              <a:t>interface </a:t>
            </a:r>
            <a:r>
              <a:rPr lang="en-US" sz="2000" b="1" i="1" dirty="0" err="1"/>
              <a:t>defs</a:t>
            </a:r>
            <a:endParaRPr lang="en-US" sz="2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8023" y="174807"/>
            <a:ext cx="1854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building</a:t>
            </a:r>
          </a:p>
          <a:p>
            <a:r>
              <a:rPr lang="en-US" sz="4000" dirty="0">
                <a:solidFill>
                  <a:schemeClr val="tx2"/>
                </a:solidFill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254567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 builder interface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(update: “bb” is now just “buzz”)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47" y="1490598"/>
            <a:ext cx="7400106" cy="387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87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675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build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your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own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20" y="274406"/>
            <a:ext cx="5862182" cy="610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3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69" y="274638"/>
            <a:ext cx="1734855" cy="157921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the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default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 err="1">
                <a:solidFill>
                  <a:schemeClr val="tx2"/>
                </a:solidFill>
              </a:rPr>
              <a:t>parse.y</a:t>
            </a:r>
            <a:br>
              <a:rPr lang="en-US" sz="3600" dirty="0"/>
            </a:b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(no data)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2367" y="563671"/>
            <a:ext cx="6227987" cy="5816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241300" dist="203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buzz.h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%start system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%token PROC NAME NUMBER NEXT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 : model         {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  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model    {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$1-&gt;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$2;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    : PROC NAME      { procname = $2-&gt;nm;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'{'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'}'    { $$-&gt;nm = $2-&gt;nm;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$5;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: /* none */     { $$ = 0;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';'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$1-&gt;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$3;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NAME '!' NAME  { $$ = $2;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$3;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NAME '?' NAME  { $$ = $2;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$3;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NAME ':'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$$ = $3;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($1-&gt;nm, $3);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NEXT NAME      {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$2;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5047" y="4970321"/>
            <a:ext cx="2463657" cy="40334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785" y="3808342"/>
            <a:ext cx="212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predefined message passing primitives</a:t>
            </a:r>
          </a:p>
        </p:txBody>
      </p:sp>
      <p:cxnSp>
        <p:nvCxnSpPr>
          <p:cNvPr id="6" name="Straight Connector 5"/>
          <p:cNvCxnSpPr>
            <a:stCxn id="5" idx="2"/>
            <a:endCxn id="4" idx="1"/>
          </p:cNvCxnSpPr>
          <p:nvPr/>
        </p:nvCxnSpPr>
        <p:spPr>
          <a:xfrm>
            <a:off x="1202498" y="4731672"/>
            <a:ext cx="1022549" cy="44032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2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0CCB-9115-4F0D-8110-EAAB8744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83" y="156782"/>
            <a:ext cx="4047522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transition semantics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AC0B1-3417-4149-8BAD-5F768498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8FA9-273F-4B5F-B951-EF57722484F6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208E5-E2B5-49D4-A9D3-BA330EF6352D}"/>
              </a:ext>
            </a:extLst>
          </p:cNvPr>
          <p:cNvSpPr txBox="1"/>
          <p:nvPr/>
        </p:nvSpPr>
        <p:spPr>
          <a:xfrm>
            <a:off x="1261639" y="1522155"/>
            <a:ext cx="7096815" cy="50167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transition(AST *a,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notblocked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    int dst = 0, msg = -1, rv = 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Assert(a);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switch (a-&gt;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'!':    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[!?] msg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Assert(a-&gt;attr &amp;&amp; a-&gt;attr-&gt;attr);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msg = a-&gt;attr-&gt;attr-&gt;val;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Assert(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SV &amp;&amp; msg &gt; 0);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(B_state.sv[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0)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       B_state.sv[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msg;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'?’: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‘@’: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6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5" y="136526"/>
            <a:ext cx="3443288" cy="224948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alternating bit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protocol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7611" y="2011842"/>
            <a:ext cx="335540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495300" dist="2413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sender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s2r!m0; r2s?a0;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s2r!m1; r2s?a1;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receiver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s2r?m0; r2s!a0;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s2r?m1; r2s!a1;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DC6D92-0346-4518-A842-62B8F06AAA46}"/>
              </a:ext>
            </a:extLst>
          </p:cNvPr>
          <p:cNvGrpSpPr/>
          <p:nvPr/>
        </p:nvGrpSpPr>
        <p:grpSpPr>
          <a:xfrm>
            <a:off x="606982" y="2178844"/>
            <a:ext cx="2268070" cy="1763430"/>
            <a:chOff x="606982" y="2178844"/>
            <a:chExt cx="2268070" cy="17634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501B13-EE21-465F-BFD7-5294EF09BF59}"/>
                </a:ext>
              </a:extLst>
            </p:cNvPr>
            <p:cNvSpPr/>
            <p:nvPr/>
          </p:nvSpPr>
          <p:spPr>
            <a:xfrm>
              <a:off x="821531" y="2243138"/>
              <a:ext cx="571500" cy="5715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sz="16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6A6310-9221-4CEA-A2DB-BD9C56F93009}"/>
                </a:ext>
              </a:extLst>
            </p:cNvPr>
            <p:cNvSpPr/>
            <p:nvPr/>
          </p:nvSpPr>
          <p:spPr>
            <a:xfrm>
              <a:off x="2064544" y="2243138"/>
              <a:ext cx="571500" cy="5715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3C3832F-FF05-4F42-A175-94340B6E6844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1393031" y="2528888"/>
              <a:ext cx="6715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404C65-1FC4-48D1-9791-471123467AB2}"/>
                </a:ext>
              </a:extLst>
            </p:cNvPr>
            <p:cNvSpPr/>
            <p:nvPr/>
          </p:nvSpPr>
          <p:spPr>
            <a:xfrm>
              <a:off x="821531" y="3370774"/>
              <a:ext cx="571500" cy="5715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F04C4F-A9AB-411B-B0B0-FCD09CB5965A}"/>
                </a:ext>
              </a:extLst>
            </p:cNvPr>
            <p:cNvSpPr/>
            <p:nvPr/>
          </p:nvSpPr>
          <p:spPr>
            <a:xfrm>
              <a:off x="2064544" y="3370774"/>
              <a:ext cx="571500" cy="5715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9EBE54D-AB27-477B-9023-144777DFD19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1393031" y="3656524"/>
              <a:ext cx="671513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272FD96-B988-417E-971B-D019023F4ED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350294" y="2814638"/>
              <a:ext cx="0" cy="556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78C56-0BDD-4290-B22E-4D2D4B6F63C0}"/>
                </a:ext>
              </a:extLst>
            </p:cNvPr>
            <p:cNvCxnSpPr>
              <a:stCxn id="8" idx="0"/>
              <a:endCxn id="4" idx="4"/>
            </p:cNvCxnSpPr>
            <p:nvPr/>
          </p:nvCxnSpPr>
          <p:spPr>
            <a:xfrm flipV="1">
              <a:off x="1107281" y="2814638"/>
              <a:ext cx="0" cy="556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6C57A4-7BDA-493E-A0C5-2639E05DBA47}"/>
                </a:ext>
              </a:extLst>
            </p:cNvPr>
            <p:cNvCxnSpPr>
              <a:endCxn id="4" idx="1"/>
            </p:cNvCxnSpPr>
            <p:nvPr/>
          </p:nvCxnSpPr>
          <p:spPr>
            <a:xfrm>
              <a:off x="714375" y="2178844"/>
              <a:ext cx="190850" cy="147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B38CBA-AE31-4D95-835D-B96F4AAD502F}"/>
                </a:ext>
              </a:extLst>
            </p:cNvPr>
            <p:cNvSpPr txBox="1"/>
            <p:nvPr/>
          </p:nvSpPr>
          <p:spPr>
            <a:xfrm>
              <a:off x="1448101" y="220349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!m0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5171D5-A872-49B1-B6A8-47943EC1C85B}"/>
                </a:ext>
              </a:extLst>
            </p:cNvPr>
            <p:cNvSpPr txBox="1"/>
            <p:nvPr/>
          </p:nvSpPr>
          <p:spPr>
            <a:xfrm>
              <a:off x="1450229" y="3302013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!m1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24B5BB-7D8D-4E0B-8EB0-B335AA1FF5E0}"/>
                </a:ext>
              </a:extLst>
            </p:cNvPr>
            <p:cNvSpPr txBox="1"/>
            <p:nvPr/>
          </p:nvSpPr>
          <p:spPr>
            <a:xfrm>
              <a:off x="2355358" y="2915722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?a0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5987F4-A35F-4B09-BB9F-616452D34EFC}"/>
                </a:ext>
              </a:extLst>
            </p:cNvPr>
            <p:cNvSpPr txBox="1"/>
            <p:nvPr/>
          </p:nvSpPr>
          <p:spPr>
            <a:xfrm>
              <a:off x="606982" y="2858919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?a1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1F4D36-413F-4842-97C1-6C93DF234D59}"/>
              </a:ext>
            </a:extLst>
          </p:cNvPr>
          <p:cNvGrpSpPr/>
          <p:nvPr/>
        </p:nvGrpSpPr>
        <p:grpSpPr>
          <a:xfrm>
            <a:off x="6647750" y="4098360"/>
            <a:ext cx="2236010" cy="1763430"/>
            <a:chOff x="606982" y="2178844"/>
            <a:chExt cx="2236010" cy="17634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5FFABD-F1ED-4779-A672-991D8F2B8A3A}"/>
                </a:ext>
              </a:extLst>
            </p:cNvPr>
            <p:cNvSpPr/>
            <p:nvPr/>
          </p:nvSpPr>
          <p:spPr>
            <a:xfrm>
              <a:off x="821531" y="2243138"/>
              <a:ext cx="571500" cy="5715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sz="16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E5EE8E-BF03-4255-ADB1-67B198630E30}"/>
                </a:ext>
              </a:extLst>
            </p:cNvPr>
            <p:cNvSpPr/>
            <p:nvPr/>
          </p:nvSpPr>
          <p:spPr>
            <a:xfrm>
              <a:off x="2064544" y="2243138"/>
              <a:ext cx="571500" cy="5715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CF8CAC4-09AC-4AE0-8F1E-AB93A8179737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1393031" y="2528888"/>
              <a:ext cx="6715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D596C9-35CD-4C7B-BA41-8F7143984B30}"/>
                </a:ext>
              </a:extLst>
            </p:cNvPr>
            <p:cNvSpPr/>
            <p:nvPr/>
          </p:nvSpPr>
          <p:spPr>
            <a:xfrm>
              <a:off x="821531" y="3370774"/>
              <a:ext cx="571500" cy="5715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DEB840-09A7-485C-A23E-2B142C1A0CA8}"/>
                </a:ext>
              </a:extLst>
            </p:cNvPr>
            <p:cNvSpPr/>
            <p:nvPr/>
          </p:nvSpPr>
          <p:spPr>
            <a:xfrm>
              <a:off x="2064544" y="3370774"/>
              <a:ext cx="571500" cy="5715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3B0BD62-3AA1-4993-BC8E-216795D22E53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393031" y="3656524"/>
              <a:ext cx="671513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8E6231-15EE-4EC0-B6B3-2C4110CFC833}"/>
                </a:ext>
              </a:extLst>
            </p:cNvPr>
            <p:cNvCxnSpPr>
              <a:stCxn id="24" idx="4"/>
              <a:endCxn id="27" idx="0"/>
            </p:cNvCxnSpPr>
            <p:nvPr/>
          </p:nvCxnSpPr>
          <p:spPr>
            <a:xfrm>
              <a:off x="2350294" y="2814638"/>
              <a:ext cx="0" cy="556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636FC3-58DE-4880-B142-FFE693F6B2C3}"/>
                </a:ext>
              </a:extLst>
            </p:cNvPr>
            <p:cNvCxnSpPr>
              <a:stCxn id="26" idx="0"/>
              <a:endCxn id="23" idx="4"/>
            </p:cNvCxnSpPr>
            <p:nvPr/>
          </p:nvCxnSpPr>
          <p:spPr>
            <a:xfrm flipV="1">
              <a:off x="1107281" y="2814638"/>
              <a:ext cx="0" cy="556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71ABD-16FE-4E94-B17B-CB62DEF76C8D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714375" y="2178844"/>
              <a:ext cx="190850" cy="147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46C3E-610A-4B04-8EF2-79C2C80BE4A4}"/>
                </a:ext>
              </a:extLst>
            </p:cNvPr>
            <p:cNvSpPr txBox="1"/>
            <p:nvPr/>
          </p:nvSpPr>
          <p:spPr>
            <a:xfrm>
              <a:off x="1448101" y="220349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?m0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3B49DC-0871-4638-A7A4-DCD67766E874}"/>
                </a:ext>
              </a:extLst>
            </p:cNvPr>
            <p:cNvSpPr txBox="1"/>
            <p:nvPr/>
          </p:nvSpPr>
          <p:spPr>
            <a:xfrm>
              <a:off x="1450229" y="330201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?m1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23B4BC-DAD9-48EC-9064-CBFA7DCC575C}"/>
                </a:ext>
              </a:extLst>
            </p:cNvPr>
            <p:cNvSpPr txBox="1"/>
            <p:nvPr/>
          </p:nvSpPr>
          <p:spPr>
            <a:xfrm>
              <a:off x="2355358" y="291572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!a0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3220964-3707-49EC-95C7-748A471115B7}"/>
                </a:ext>
              </a:extLst>
            </p:cNvPr>
            <p:cNvSpPr txBox="1"/>
            <p:nvPr/>
          </p:nvSpPr>
          <p:spPr>
            <a:xfrm>
              <a:off x="606982" y="2858919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!a1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1BD49F0-33A0-4AB3-943D-FED681B965CD}"/>
              </a:ext>
            </a:extLst>
          </p:cNvPr>
          <p:cNvSpPr txBox="1"/>
          <p:nvPr/>
        </p:nvSpPr>
        <p:spPr>
          <a:xfrm>
            <a:off x="5428527" y="1134319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examples/</a:t>
            </a:r>
            <a:r>
              <a:rPr lang="en-US" dirty="0" err="1"/>
              <a:t>c_abp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7" y="339031"/>
            <a:ext cx="3400817" cy="11397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dining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philosophers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8231" y="246162"/>
            <a:ext cx="459613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937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p0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f0?tok; f1?tok; next s1;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f1?tok; f0?tok; next s1;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s1:     f0!tok; f1!tok;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s1:     f1!tok; f0!tok;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p1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f0?tok; f1?tok; next s1;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f1?tok; f0?tok; next s1;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s1:     f0!tok; f1!tok;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s1:     f1!tok; f0!tok;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f0!tok;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f1!tok;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E10EC-04EF-42E9-8D12-95BB3CE4D89C}"/>
              </a:ext>
            </a:extLst>
          </p:cNvPr>
          <p:cNvSpPr/>
          <p:nvPr/>
        </p:nvSpPr>
        <p:spPr>
          <a:xfrm>
            <a:off x="193987" y="1331446"/>
            <a:ext cx="253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(non-determinism)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FAE8AC-6BD2-4837-B15A-701FCEED2252}"/>
              </a:ext>
            </a:extLst>
          </p:cNvPr>
          <p:cNvSpPr/>
          <p:nvPr/>
        </p:nvSpPr>
        <p:spPr>
          <a:xfrm>
            <a:off x="1787239" y="2194672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F4CB21-3567-4158-83F2-FA35BEDE1FCB}"/>
              </a:ext>
            </a:extLst>
          </p:cNvPr>
          <p:cNvSpPr/>
          <p:nvPr/>
        </p:nvSpPr>
        <p:spPr>
          <a:xfrm>
            <a:off x="631083" y="3062341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6A3A53-0F1E-4A0A-9594-EB47EDFD1569}"/>
              </a:ext>
            </a:extLst>
          </p:cNvPr>
          <p:cNvSpPr/>
          <p:nvPr/>
        </p:nvSpPr>
        <p:spPr>
          <a:xfrm>
            <a:off x="2988363" y="3053566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CE2C9C-0BC8-43AE-8FA3-01D8C756AE6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916833" y="2480422"/>
            <a:ext cx="870406" cy="58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0E4D8D-D991-498E-B885-A91C65A9CB96}"/>
              </a:ext>
            </a:extLst>
          </p:cNvPr>
          <p:cNvCxnSpPr>
            <a:cxnSpLocks/>
            <a:stCxn id="5" idx="5"/>
            <a:endCxn id="22" idx="0"/>
          </p:cNvCxnSpPr>
          <p:nvPr/>
        </p:nvCxnSpPr>
        <p:spPr>
          <a:xfrm>
            <a:off x="2275045" y="2682478"/>
            <a:ext cx="323208" cy="3856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22B105A-93C9-4727-B3C4-543840385BF2}"/>
              </a:ext>
            </a:extLst>
          </p:cNvPr>
          <p:cNvSpPr/>
          <p:nvPr/>
        </p:nvSpPr>
        <p:spPr>
          <a:xfrm>
            <a:off x="1781858" y="4092212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CE232-DBCF-4430-9A47-26D10ACE9DCF}"/>
              </a:ext>
            </a:extLst>
          </p:cNvPr>
          <p:cNvCxnSpPr>
            <a:cxnSpLocks/>
            <a:stCxn id="6" idx="4"/>
            <a:endCxn id="12" idx="2"/>
          </p:cNvCxnSpPr>
          <p:nvPr/>
        </p:nvCxnSpPr>
        <p:spPr>
          <a:xfrm>
            <a:off x="916833" y="3633841"/>
            <a:ext cx="865025" cy="74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B83188-8BF7-4307-BEEF-6F88E3DB1025}"/>
              </a:ext>
            </a:extLst>
          </p:cNvPr>
          <p:cNvCxnSpPr>
            <a:cxnSpLocks/>
            <a:stCxn id="7" idx="4"/>
            <a:endCxn id="12" idx="6"/>
          </p:cNvCxnSpPr>
          <p:nvPr/>
        </p:nvCxnSpPr>
        <p:spPr>
          <a:xfrm flipH="1">
            <a:off x="2353358" y="3625066"/>
            <a:ext cx="920755" cy="75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9C08D8-2E79-4256-83D9-A3E5B9E703E1}"/>
              </a:ext>
            </a:extLst>
          </p:cNvPr>
          <p:cNvCxnSpPr>
            <a:cxnSpLocks/>
            <a:stCxn id="21" idx="4"/>
            <a:endCxn id="12" idx="1"/>
          </p:cNvCxnSpPr>
          <p:nvPr/>
        </p:nvCxnSpPr>
        <p:spPr>
          <a:xfrm>
            <a:off x="1618585" y="3639657"/>
            <a:ext cx="246967" cy="53624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5241FF-70E4-4EEA-B0D5-B19BDD50789B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2358739" y="2480422"/>
            <a:ext cx="915374" cy="573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2A629DD-BF6A-41A7-A836-B700F2C8FE9E}"/>
              </a:ext>
            </a:extLst>
          </p:cNvPr>
          <p:cNvSpPr/>
          <p:nvPr/>
        </p:nvSpPr>
        <p:spPr>
          <a:xfrm>
            <a:off x="1332835" y="3068157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0B98DF-E676-4BA5-9887-42F2713ED9F2}"/>
              </a:ext>
            </a:extLst>
          </p:cNvPr>
          <p:cNvSpPr/>
          <p:nvPr/>
        </p:nvSpPr>
        <p:spPr>
          <a:xfrm>
            <a:off x="2312503" y="3068157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E6EF2A-B210-4F91-99E7-9596B4589EB9}"/>
              </a:ext>
            </a:extLst>
          </p:cNvPr>
          <p:cNvCxnSpPr>
            <a:cxnSpLocks/>
            <a:stCxn id="22" idx="4"/>
            <a:endCxn id="12" idx="7"/>
          </p:cNvCxnSpPr>
          <p:nvPr/>
        </p:nvCxnSpPr>
        <p:spPr>
          <a:xfrm flipH="1">
            <a:off x="2269664" y="3639657"/>
            <a:ext cx="328589" cy="53624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84D71D-6030-4EF7-A861-A11FAF30E604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1618585" y="2682478"/>
            <a:ext cx="252348" cy="3856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AF4ED8E-AF6C-4E74-9FC0-2AA025350E20}"/>
              </a:ext>
            </a:extLst>
          </p:cNvPr>
          <p:cNvSpPr txBox="1"/>
          <p:nvPr/>
        </p:nvSpPr>
        <p:spPr>
          <a:xfrm>
            <a:off x="1063718" y="24072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C875D3-2886-4797-A854-9B7ACE70AF21}"/>
              </a:ext>
            </a:extLst>
          </p:cNvPr>
          <p:cNvSpPr txBox="1"/>
          <p:nvPr/>
        </p:nvSpPr>
        <p:spPr>
          <a:xfrm>
            <a:off x="2663063" y="236642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3541F8-D3E0-43EE-8035-8EC0D5F3E602}"/>
              </a:ext>
            </a:extLst>
          </p:cNvPr>
          <p:cNvSpPr txBox="1"/>
          <p:nvPr/>
        </p:nvSpPr>
        <p:spPr>
          <a:xfrm>
            <a:off x="970549" y="396245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EF380B-A3CA-4C1A-97E1-CDF3427FA147}"/>
              </a:ext>
            </a:extLst>
          </p:cNvPr>
          <p:cNvSpPr txBox="1"/>
          <p:nvPr/>
        </p:nvSpPr>
        <p:spPr>
          <a:xfrm>
            <a:off x="2681179" y="395655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9A0BE9-91A2-4CD8-9792-99C833E9B549}"/>
              </a:ext>
            </a:extLst>
          </p:cNvPr>
          <p:cNvSpPr txBox="1"/>
          <p:nvPr/>
        </p:nvSpPr>
        <p:spPr>
          <a:xfrm>
            <a:off x="1658196" y="36658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9D1EA9-CC17-4A51-B2BB-108E2E6AE6B8}"/>
              </a:ext>
            </a:extLst>
          </p:cNvPr>
          <p:cNvSpPr txBox="1"/>
          <p:nvPr/>
        </p:nvSpPr>
        <p:spPr>
          <a:xfrm>
            <a:off x="2093030" y="276237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DE54FC-331C-49A4-9377-ABE6DC411338}"/>
              </a:ext>
            </a:extLst>
          </p:cNvPr>
          <p:cNvSpPr txBox="1"/>
          <p:nvPr/>
        </p:nvSpPr>
        <p:spPr>
          <a:xfrm>
            <a:off x="2107785" y="36794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BEF8C9-C5E6-40E7-BEBF-892E282203E6}"/>
              </a:ext>
            </a:extLst>
          </p:cNvPr>
          <p:cNvSpPr txBox="1"/>
          <p:nvPr/>
        </p:nvSpPr>
        <p:spPr>
          <a:xfrm>
            <a:off x="1662031" y="27809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632A66-D016-45EF-A49D-12FE4BC3C462}"/>
              </a:ext>
            </a:extLst>
          </p:cNvPr>
          <p:cNvSpPr txBox="1"/>
          <p:nvPr/>
        </p:nvSpPr>
        <p:spPr>
          <a:xfrm>
            <a:off x="631083" y="5521124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examples/</a:t>
            </a:r>
            <a:r>
              <a:rPr lang="en-US" dirty="0" err="1"/>
              <a:t>c_philo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1605" y="401323"/>
            <a:ext cx="6599884" cy="5816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3810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buzz.h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%start system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%token PROC NAME NUMBER NEXT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 : model         {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  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model    {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$1-&gt;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$2;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    : PROC NAME      { procname = $2-&gt;nm;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'{'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'}'    { $$-&gt;nm = $2-&gt;nm;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$5;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: /* none */     { $$ = 0;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';'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$1-&gt;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$3;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NAME '(' ')’   {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find_fct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($1)+1;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ELSE | TIMEOUT | TRUE | FALSE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NAME ‘@’ NAME  { $$ = $2;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$1-&gt;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$2;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NAME ':'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$$ = $3;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($1-&gt;nm, $3);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NEXT NAME      {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$2;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4700" y="274637"/>
            <a:ext cx="2331076" cy="196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2"/>
                </a:solidFill>
              </a:rPr>
              <a:t>2nd parser</a:t>
            </a:r>
          </a:p>
          <a:p>
            <a:pPr algn="l"/>
            <a:r>
              <a:rPr lang="en-US" sz="2500" dirty="0" err="1">
                <a:solidFill>
                  <a:schemeClr val="tx2"/>
                </a:solidFill>
              </a:rPr>
              <a:t>parse.y</a:t>
            </a:r>
            <a:r>
              <a:rPr lang="en-US" sz="2500" dirty="0">
                <a:solidFill>
                  <a:schemeClr val="tx2"/>
                </a:solidFill>
              </a:rPr>
              <a:t> (45 lines)</a:t>
            </a:r>
            <a:endParaRPr lang="en-US" sz="21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3400" dirty="0"/>
          </a:p>
        </p:txBody>
      </p:sp>
      <p:sp>
        <p:nvSpPr>
          <p:cNvPr id="6" name="Rectangle 5"/>
          <p:cNvSpPr/>
          <p:nvPr/>
        </p:nvSpPr>
        <p:spPr>
          <a:xfrm>
            <a:off x="2204527" y="4758547"/>
            <a:ext cx="2367473" cy="30062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033" y="3309812"/>
            <a:ext cx="219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replaces</a:t>
            </a:r>
          </a:p>
          <a:p>
            <a:r>
              <a:rPr lang="en-US" dirty="0"/>
              <a:t>predefined primitives</a:t>
            </a:r>
          </a:p>
          <a:p>
            <a:r>
              <a:rPr lang="en-US" dirty="0"/>
              <a:t>with user-defined</a:t>
            </a:r>
          </a:p>
          <a:p>
            <a:r>
              <a:rPr lang="en-US" dirty="0"/>
              <a:t>C functions:</a:t>
            </a:r>
          </a:p>
        </p:txBody>
      </p:sp>
      <p:cxnSp>
        <p:nvCxnSpPr>
          <p:cNvPr id="9" name="Straight Connector 8"/>
          <p:cNvCxnSpPr>
            <a:cxnSpLocks/>
            <a:stCxn id="7" idx="2"/>
            <a:endCxn id="6" idx="1"/>
          </p:cNvCxnSpPr>
          <p:nvPr/>
        </p:nvCxnSpPr>
        <p:spPr>
          <a:xfrm>
            <a:off x="1476405" y="4510141"/>
            <a:ext cx="728122" cy="3987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1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1242</Words>
  <Application>Microsoft Office PowerPoint</Application>
  <PresentationFormat>On-screen Show (4:3)</PresentationFormat>
  <Paragraphs>292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core parts of a model checker</vt:lpstr>
      <vt:lpstr>PowerPoint Presentation</vt:lpstr>
      <vt:lpstr>a builder interface (update: “bb” is now just “buzz”)</vt:lpstr>
      <vt:lpstr>build your own</vt:lpstr>
      <vt:lpstr>the default parse.y (no data)</vt:lpstr>
      <vt:lpstr>transition semantics</vt:lpstr>
      <vt:lpstr>alternating bit protocol</vt:lpstr>
      <vt:lpstr>dining  philosophers</vt:lpstr>
      <vt:lpstr>PowerPoint Presentation</vt:lpstr>
      <vt:lpstr>transition semantics</vt:lpstr>
      <vt:lpstr>alternating bit with C functions</vt:lpstr>
      <vt:lpstr>PowerPoint Presentation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Gerard Holzmann</dc:creator>
  <cp:lastModifiedBy>Gerard Holzmann</cp:lastModifiedBy>
  <cp:revision>37</cp:revision>
  <dcterms:created xsi:type="dcterms:W3CDTF">2013-09-17T18:17:42Z</dcterms:created>
  <dcterms:modified xsi:type="dcterms:W3CDTF">2019-01-16T19:52:47Z</dcterms:modified>
</cp:coreProperties>
</file>