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5" r:id="rId7"/>
    <p:sldId id="268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5E75-08D3-4EA0-AF93-E3FE3F52F3B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578A-4962-479D-9498-6D51688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6028" y="8485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core parts of a model checker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658" y="5796319"/>
            <a:ext cx="9148111" cy="483817"/>
            <a:chOff x="17658" y="5796319"/>
            <a:chExt cx="9148111" cy="483817"/>
          </a:xfrm>
        </p:grpSpPr>
        <p:sp>
          <p:nvSpPr>
            <p:cNvPr id="128" name="Rectangle 127"/>
            <p:cNvSpPr/>
            <p:nvPr/>
          </p:nvSpPr>
          <p:spPr>
            <a:xfrm>
              <a:off x="17658" y="5796319"/>
              <a:ext cx="9148111" cy="4838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98804" y="582285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spin: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50005" y="5844089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7,346 lines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30278" y="5844089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15,151 lines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953548" y="5844089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25,218 lines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73" y="5265836"/>
            <a:ext cx="9148111" cy="577820"/>
            <a:chOff x="6773" y="5265836"/>
            <a:chExt cx="9148111" cy="577820"/>
          </a:xfrm>
        </p:grpSpPr>
        <p:sp>
          <p:nvSpPr>
            <p:cNvPr id="125" name="Rectangle 124"/>
            <p:cNvSpPr/>
            <p:nvPr/>
          </p:nvSpPr>
          <p:spPr>
            <a:xfrm>
              <a:off x="6773" y="5265836"/>
              <a:ext cx="9148111" cy="524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59453" y="529849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133 lines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20838" y="529849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67 lines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076151" y="529849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195 lines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6942" y="529849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301 lines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7919" y="5298494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tool-kit:</a:t>
              </a:r>
              <a:endParaRPr lang="en-US" dirty="0"/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6355258" y="4321163"/>
              <a:ext cx="296923" cy="2748064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21963" y="3828813"/>
            <a:ext cx="1061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exact</a:t>
            </a:r>
          </a:p>
          <a:p>
            <a:r>
              <a:rPr lang="en-US" sz="1200" i="1" dirty="0" smtClean="0"/>
              <a:t>compressed</a:t>
            </a:r>
          </a:p>
          <a:p>
            <a:r>
              <a:rPr lang="en-US" sz="1200" i="1" dirty="0" err="1" smtClean="0"/>
              <a:t>dfa</a:t>
            </a:r>
            <a:endParaRPr lang="en-US" sz="1200" i="1" dirty="0"/>
          </a:p>
          <a:p>
            <a:r>
              <a:rPr lang="en-US" sz="1200" i="1" dirty="0" smtClean="0"/>
              <a:t>tree</a:t>
            </a:r>
          </a:p>
          <a:p>
            <a:r>
              <a:rPr lang="en-US" sz="1200" i="1" dirty="0" smtClean="0"/>
              <a:t>hash-compact</a:t>
            </a:r>
          </a:p>
          <a:p>
            <a:r>
              <a:rPr lang="en-US" sz="1200" i="1" dirty="0" err="1" smtClean="0"/>
              <a:t>bitstate</a:t>
            </a:r>
            <a:endParaRPr lang="en-US" sz="1200" i="1" dirty="0"/>
          </a:p>
        </p:txBody>
      </p:sp>
      <p:cxnSp>
        <p:nvCxnSpPr>
          <p:cNvPr id="41" name="Elbow Connector 40"/>
          <p:cNvCxnSpPr>
            <a:stCxn id="16" idx="2"/>
            <a:endCxn id="39" idx="1"/>
          </p:cNvCxnSpPr>
          <p:nvPr/>
        </p:nvCxnSpPr>
        <p:spPr>
          <a:xfrm rot="16200000" flipH="1">
            <a:off x="7080421" y="3787436"/>
            <a:ext cx="913206" cy="369878"/>
          </a:xfrm>
          <a:prstGeom prst="bentConnector2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5806" y="1353216"/>
            <a:ext cx="7092876" cy="3589720"/>
            <a:chOff x="995806" y="1353216"/>
            <a:chExt cx="7092876" cy="3589720"/>
          </a:xfrm>
        </p:grpSpPr>
        <p:sp>
          <p:nvSpPr>
            <p:cNvPr id="59" name="Rounded Rectangle 58"/>
            <p:cNvSpPr/>
            <p:nvPr/>
          </p:nvSpPr>
          <p:spPr>
            <a:xfrm>
              <a:off x="3050261" y="3036130"/>
              <a:ext cx="1143000" cy="4191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lex</a:t>
              </a:r>
              <a:r>
                <a:rPr lang="en-US" dirty="0" smtClean="0"/>
                <a:t>/</a:t>
              </a:r>
              <a:r>
                <a:rPr lang="en-US" dirty="0" err="1" smtClean="0"/>
                <a:t>yacc</a:t>
              </a:r>
              <a:endParaRPr lang="en-US" dirty="0" smtClean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760725" y="2963578"/>
              <a:ext cx="1822556" cy="491652"/>
              <a:chOff x="4760725" y="2963578"/>
              <a:chExt cx="1822556" cy="491652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830681" y="2963578"/>
                <a:ext cx="1752600" cy="4191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search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760725" y="3036130"/>
                <a:ext cx="1752600" cy="4191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search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75374" y="2997300"/>
              <a:ext cx="1213308" cy="464043"/>
              <a:chOff x="6875374" y="2997300"/>
              <a:chExt cx="1213308" cy="464043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6945682" y="2997300"/>
                <a:ext cx="1143000" cy="4136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store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6875374" y="3047686"/>
                <a:ext cx="1143000" cy="413657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store</a:t>
                </a:r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6851441" y="2158860"/>
              <a:ext cx="1143000" cy="391885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hash</a:t>
              </a:r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600884" y="1353216"/>
              <a:ext cx="4102495" cy="3589720"/>
              <a:chOff x="2600884" y="1353216"/>
              <a:chExt cx="4102495" cy="358972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600884" y="1353216"/>
                <a:ext cx="0" cy="3589720"/>
              </a:xfrm>
              <a:prstGeom prst="line">
                <a:avLst/>
              </a:prstGeom>
              <a:ln w="76200">
                <a:solidFill>
                  <a:schemeClr val="accent3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383420" y="1353216"/>
                <a:ext cx="0" cy="3589720"/>
              </a:xfrm>
              <a:prstGeom prst="line">
                <a:avLst/>
              </a:prstGeom>
              <a:ln w="76200">
                <a:solidFill>
                  <a:schemeClr val="accent3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6696015" y="1353216"/>
                <a:ext cx="7364" cy="3589720"/>
              </a:xfrm>
              <a:prstGeom prst="line">
                <a:avLst/>
              </a:prstGeom>
              <a:ln w="76200">
                <a:solidFill>
                  <a:schemeClr val="accent3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859009" y="1399382"/>
              <a:ext cx="1371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Specification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3799" y="1399382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Search</a:t>
              </a:r>
              <a:endParaRPr lang="en-US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88187" y="1399382"/>
              <a:ext cx="90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Storage</a:t>
              </a:r>
              <a:endParaRPr lang="en-US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5806" y="1399382"/>
              <a:ext cx="1096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Front-end</a:t>
              </a:r>
              <a:endParaRPr lang="en-US" i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83481" y="2204044"/>
              <a:ext cx="1752600" cy="41365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80585" y="3102115"/>
              <a:ext cx="1143000" cy="4136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73017" y="3096672"/>
              <a:ext cx="1143000" cy="4191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lex</a:t>
              </a:r>
              <a:r>
                <a:rPr lang="en-US" dirty="0" smtClean="0"/>
                <a:t>/</a:t>
              </a:r>
              <a:r>
                <a:rPr lang="en-US" dirty="0" err="1" smtClean="0"/>
                <a:t>yacc</a:t>
              </a:r>
              <a:endParaRPr lang="en-US" dirty="0" smtClean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83481" y="3096672"/>
              <a:ext cx="1752600" cy="4191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683481" y="3986579"/>
              <a:ext cx="1752600" cy="4191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 reporting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766978" y="2214929"/>
              <a:ext cx="1143000" cy="39188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73017" y="2214929"/>
              <a:ext cx="1143000" cy="881743"/>
              <a:chOff x="2973017" y="2214929"/>
              <a:chExt cx="1143000" cy="88174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73017" y="2214929"/>
                <a:ext cx="1143000" cy="4191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symtab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17" idx="0"/>
                <a:endCxn id="18" idx="2"/>
              </p:cNvCxnSpPr>
              <p:nvPr/>
            </p:nvCxnSpPr>
            <p:spPr>
              <a:xfrm flipV="1">
                <a:off x="3544517" y="2634029"/>
                <a:ext cx="0" cy="46264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>
              <a:stCxn id="17" idx="3"/>
              <a:endCxn id="19" idx="1"/>
            </p:cNvCxnSpPr>
            <p:nvPr/>
          </p:nvCxnSpPr>
          <p:spPr>
            <a:xfrm>
              <a:off x="4116017" y="3306222"/>
              <a:ext cx="567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2"/>
              <a:endCxn id="19" idx="0"/>
            </p:cNvCxnSpPr>
            <p:nvPr/>
          </p:nvCxnSpPr>
          <p:spPr>
            <a:xfrm>
              <a:off x="5559781" y="2617701"/>
              <a:ext cx="0" cy="4789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2"/>
              <a:endCxn id="20" idx="0"/>
            </p:cNvCxnSpPr>
            <p:nvPr/>
          </p:nvCxnSpPr>
          <p:spPr>
            <a:xfrm>
              <a:off x="5559781" y="3515772"/>
              <a:ext cx="0" cy="4708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9" idx="3"/>
              <a:endCxn id="16" idx="1"/>
            </p:cNvCxnSpPr>
            <p:nvPr/>
          </p:nvCxnSpPr>
          <p:spPr>
            <a:xfrm>
              <a:off x="6436081" y="3306222"/>
              <a:ext cx="344504" cy="272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6" idx="0"/>
              <a:endCxn id="21" idx="2"/>
            </p:cNvCxnSpPr>
            <p:nvPr/>
          </p:nvCxnSpPr>
          <p:spPr>
            <a:xfrm flipH="1" flipV="1">
              <a:off x="7338478" y="2606814"/>
              <a:ext cx="13607" cy="4953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1085752" y="3102115"/>
              <a:ext cx="3597729" cy="1094014"/>
              <a:chOff x="1085752" y="3102115"/>
              <a:chExt cx="3597729" cy="109401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085752" y="3102115"/>
                <a:ext cx="1143000" cy="4109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GUI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stCxn id="5" idx="3"/>
                <a:endCxn id="17" idx="1"/>
              </p:cNvCxnSpPr>
              <p:nvPr/>
            </p:nvCxnSpPr>
            <p:spPr>
              <a:xfrm flipV="1">
                <a:off x="2228752" y="3306222"/>
                <a:ext cx="744265" cy="13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20" idx="1"/>
              </p:cNvCxnSpPr>
              <p:nvPr/>
            </p:nvCxnSpPr>
            <p:spPr>
              <a:xfrm flipH="1">
                <a:off x="1657252" y="4196129"/>
                <a:ext cx="3026229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endCxn id="5" idx="2"/>
            </p:cNvCxnSpPr>
            <p:nvPr/>
          </p:nvCxnSpPr>
          <p:spPr>
            <a:xfrm flipV="1">
              <a:off x="1657252" y="3513050"/>
              <a:ext cx="0" cy="683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3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786" y="4557894"/>
            <a:ext cx="5698996" cy="1892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41300" dist="165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functions[0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functions[1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4518" y="368456"/>
            <a:ext cx="5570758" cy="49244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921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snd(int dst, int tp, int seqno, ...)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{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state.c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2*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state.c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state.c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631" y="871268"/>
            <a:ext cx="27167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 must return 0</a:t>
            </a:r>
          </a:p>
          <a:p>
            <a:r>
              <a:rPr lang="en-US" dirty="0" smtClean="0"/>
              <a:t>if they block, </a:t>
            </a:r>
            <a:r>
              <a:rPr lang="en-US" i="1" dirty="0" smtClean="0"/>
              <a:t>without</a:t>
            </a:r>
          </a:p>
          <a:p>
            <a:r>
              <a:rPr lang="en-US" i="1" dirty="0" smtClean="0"/>
              <a:t>side-effects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they must execute and</a:t>
            </a:r>
          </a:p>
          <a:p>
            <a:r>
              <a:rPr lang="en-US" dirty="0" smtClean="0"/>
              <a:t>return non-zero otherwise.</a:t>
            </a:r>
          </a:p>
          <a:p>
            <a:endParaRPr lang="en-US" dirty="0"/>
          </a:p>
          <a:p>
            <a:r>
              <a:rPr lang="en-US" dirty="0" smtClean="0"/>
              <a:t>they can access all the</a:t>
            </a:r>
          </a:p>
          <a:p>
            <a:r>
              <a:rPr lang="en-US" dirty="0" smtClean="0"/>
              <a:t>data structures exposed in</a:t>
            </a:r>
          </a:p>
          <a:p>
            <a:r>
              <a:rPr lang="en-US" dirty="0" smtClean="0"/>
              <a:t>the generic interface (e.g.,</a:t>
            </a:r>
          </a:p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tx2"/>
                </a:solidFill>
              </a:rPr>
              <a:t>state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vector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71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61" y="174807"/>
            <a:ext cx="398145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7176" y="644611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hashing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59815" y="4559276"/>
            <a:ext cx="988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storage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276" y="3674852"/>
            <a:ext cx="87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search</a:t>
            </a:r>
            <a:endParaRPr lang="en-US" sz="2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66805" y="2959878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parsing</a:t>
            </a:r>
            <a:endParaRPr lang="en-US" sz="2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80701" y="5543909"/>
            <a:ext cx="124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/>
              <a:t>step</a:t>
            </a:r>
          </a:p>
          <a:p>
            <a:pPr algn="r"/>
            <a:r>
              <a:rPr lang="en-US" sz="2000" b="1" i="1" dirty="0" smtClean="0"/>
              <a:t>semantics</a:t>
            </a:r>
            <a:endParaRPr lang="en-US" sz="2000" b="1" i="1" dirty="0"/>
          </a:p>
        </p:txBody>
      </p:sp>
      <p:sp>
        <p:nvSpPr>
          <p:cNvPr id="4" name="Rectangle 3"/>
          <p:cNvSpPr/>
          <p:nvPr/>
        </p:nvSpPr>
        <p:spPr>
          <a:xfrm>
            <a:off x="4337817" y="6123888"/>
            <a:ext cx="1309711" cy="241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2748" y="1870074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/>
              <a:t>lexical</a:t>
            </a:r>
          </a:p>
          <a:p>
            <a:pPr algn="r"/>
            <a:r>
              <a:rPr lang="en-US" sz="2000" b="1" i="1" dirty="0" smtClean="0"/>
              <a:t>analysis</a:t>
            </a:r>
            <a:endParaRPr lang="en-US" sz="2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98917" y="1176555"/>
            <a:ext cx="163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/>
              <a:t>interface </a:t>
            </a:r>
            <a:r>
              <a:rPr lang="en-US" sz="2000" b="1" i="1" dirty="0" err="1" smtClean="0"/>
              <a:t>defs</a:t>
            </a:r>
            <a:endParaRPr lang="en-US" sz="2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8023" y="174807"/>
            <a:ext cx="1854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building</a:t>
            </a:r>
          </a:p>
          <a:p>
            <a:r>
              <a:rPr lang="en-US" sz="4000" dirty="0" smtClean="0">
                <a:solidFill>
                  <a:schemeClr val="tx2"/>
                </a:solidFill>
              </a:rPr>
              <a:t>blocks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builder </a:t>
            </a:r>
            <a:r>
              <a:rPr lang="en-US" dirty="0" smtClean="0">
                <a:solidFill>
                  <a:schemeClr val="tx2"/>
                </a:solidFill>
              </a:rPr>
              <a:t>interface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(update: “bb” is now just “buzz”)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47" y="1490598"/>
            <a:ext cx="7400106" cy="387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8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675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build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your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own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20" y="274406"/>
            <a:ext cx="5862182" cy="610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3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69" y="274638"/>
            <a:ext cx="1734855" cy="1579214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</a:rPr>
              <a:t>the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default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err="1" smtClean="0">
                <a:solidFill>
                  <a:schemeClr val="tx2"/>
                </a:solidFill>
              </a:rPr>
              <a:t>parse.y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(no data)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2367" y="563671"/>
            <a:ext cx="6227987" cy="5816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241300" dist="203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buzz.h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%start system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%token PROC NAME NUMBER NEXT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 : model     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  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model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    : PROC NAME      { procname = $2-&gt;nm;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'{'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'}'    { $$-&gt;nm = $2-&gt;nm;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$5;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: /* none */     { $$ = 0;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NAME '!' NAME  { $$ = $2;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NAME '?' NAME  { $$ = $2;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NAME ':'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$$ = $3;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($1-&gt;nm, $3);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NEXT NAME      {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5047" y="4970321"/>
            <a:ext cx="2463657" cy="40334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85" y="3808342"/>
            <a:ext cx="212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predefined message passing primitives</a:t>
            </a:r>
            <a:endParaRPr lang="en-US" dirty="0"/>
          </a:p>
        </p:txBody>
      </p:sp>
      <p:cxnSp>
        <p:nvCxnSpPr>
          <p:cNvPr id="6" name="Straight Connector 5"/>
          <p:cNvCxnSpPr>
            <a:stCxn id="5" idx="2"/>
            <a:endCxn id="4" idx="1"/>
          </p:cNvCxnSpPr>
          <p:nvPr/>
        </p:nvCxnSpPr>
        <p:spPr>
          <a:xfrm>
            <a:off x="1202498" y="4731672"/>
            <a:ext cx="1022549" cy="44032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the alternating bit protocol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0153" y="1640910"/>
            <a:ext cx="335540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95300" dist="2413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sender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s2r!m0; r2s?a0;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s2r!m1; r2s?a1;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receiver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s2r?m0; r2s!a0;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s2r?m1; r2s!a1;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s0;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7" y="339031"/>
            <a:ext cx="3400817" cy="2781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control-flow:</a:t>
            </a:r>
            <a:br>
              <a:rPr lang="en-US" sz="3200" dirty="0" smtClean="0"/>
            </a:br>
            <a:r>
              <a:rPr lang="en-US" sz="3200" dirty="0" smtClean="0"/>
              <a:t>non-determinism</a:t>
            </a:r>
            <a:br>
              <a:rPr lang="en-US" sz="3200" dirty="0" smtClean="0"/>
            </a:br>
            <a:r>
              <a:rPr lang="en-US" sz="3200" dirty="0" smtClean="0"/>
              <a:t>selection&amp; </a:t>
            </a:r>
            <a:br>
              <a:rPr lang="en-US" sz="3200" dirty="0" smtClean="0"/>
            </a:br>
            <a:r>
              <a:rPr lang="en-US" sz="3200" dirty="0" smtClean="0"/>
              <a:t>iteration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dirty="0" smtClean="0">
                <a:solidFill>
                  <a:schemeClr val="tx2"/>
                </a:solidFill>
              </a:rPr>
              <a:t>dining 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philosophers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5676" y="446703"/>
            <a:ext cx="542328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937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p0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fork0?tok; fork1?tok; next s1;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fork1?tok; fork0?tok; next s1;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s1:     fork0!tok; fork1!tok;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s1:     fork1!tok; fork0!tok;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p1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fork0?tok; fork1?tok; next s1;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fork1?tok; fork0?tok; next s1;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s1:     fork0!tok; fork1!tok;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s1:     fork1!tok; fork0!tok;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fork0!tok;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fork1!tok;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312" y="274638"/>
            <a:ext cx="5763116" cy="63709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3810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buzz.h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%start system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%token PROC NAME NUMBER NEXT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 : model         {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  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model    {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$1;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    : PROC NAME      { procname = $2-&gt;nm;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'{'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'}'    { $$-&gt;nm = $2-&gt;nm;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$5;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: /* none */     { $$ = 0;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$1-&gt;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NAME '('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')'  {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NAME ':'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$$ = $3;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($1-&gt;nm, $3);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NEXT NAME      {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$2;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 /* none */      { $$ =  0;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NUMBER          { $$ = $1;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NUMBER ','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$$-&gt;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$3;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4700" y="274637"/>
            <a:ext cx="2331076" cy="2856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2"/>
                </a:solidFill>
              </a:rPr>
              <a:t>adding functions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(and data)</a:t>
            </a:r>
          </a:p>
          <a:p>
            <a:pPr algn="l"/>
            <a:endParaRPr lang="en-US" sz="3400" dirty="0"/>
          </a:p>
          <a:p>
            <a:pPr algn="l"/>
            <a:r>
              <a:rPr lang="en-US" sz="3400" dirty="0" smtClean="0"/>
              <a:t>by replacing the parser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76" y="4659682"/>
            <a:ext cx="2747786" cy="30062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033" y="3309812"/>
            <a:ext cx="219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</a:t>
            </a:r>
          </a:p>
          <a:p>
            <a:r>
              <a:rPr lang="en-US" dirty="0" smtClean="0"/>
              <a:t>predefined primitives</a:t>
            </a:r>
          </a:p>
          <a:p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user-defined</a:t>
            </a:r>
          </a:p>
          <a:p>
            <a:r>
              <a:rPr lang="en-US" dirty="0" smtClean="0"/>
              <a:t>functions: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  <a:endCxn id="6" idx="1"/>
          </p:cNvCxnSpPr>
          <p:nvPr/>
        </p:nvCxnSpPr>
        <p:spPr>
          <a:xfrm>
            <a:off x="1476405" y="4510141"/>
            <a:ext cx="1099371" cy="2998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alternating bit with C functions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353" y="1603332"/>
            <a:ext cx="6112571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42900" dist="165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constant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s2r, r2s, Msg, Ack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sender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snd(s2r, Msg, 0); rcv(r2s, Ack, 0);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snd(s2r, Msg, 1); rcv(r2s, Ack, 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s0;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receiver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s0:     rcv(s2r, Msg, 0); snd(r2s, Ack, 0);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rcv(s2r, Msg, 1); snd(r2s, Ack, 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s0;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359" y="5686816"/>
            <a:ext cx="1014608" cy="44083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861</Words>
  <Application>Microsoft Office PowerPoint</Application>
  <PresentationFormat>On-screen Show (4:3)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core parts of a model checker</vt:lpstr>
      <vt:lpstr>PowerPoint Presentation</vt:lpstr>
      <vt:lpstr>a builder interface (update: “bb” is now just “buzz”)</vt:lpstr>
      <vt:lpstr>build your own</vt:lpstr>
      <vt:lpstr>the default parse.y (no data)</vt:lpstr>
      <vt:lpstr>the alternating bit protocol</vt:lpstr>
      <vt:lpstr>control-flow: non-determinism selection&amp;  iteration  dining  philosophers</vt:lpstr>
      <vt:lpstr>PowerPoint Presentation</vt:lpstr>
      <vt:lpstr>alternating bit with C functions</vt:lpstr>
      <vt:lpstr>PowerPoint Presentation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Gerard Holzmann</dc:creator>
  <cp:lastModifiedBy>Holzmann, Gerard J (3400)</cp:lastModifiedBy>
  <cp:revision>36</cp:revision>
  <dcterms:created xsi:type="dcterms:W3CDTF">2013-09-17T18:17:42Z</dcterms:created>
  <dcterms:modified xsi:type="dcterms:W3CDTF">2016-05-24T17:32:14Z</dcterms:modified>
</cp:coreProperties>
</file>