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79" r:id="rId9"/>
    <p:sldId id="284" r:id="rId10"/>
    <p:sldId id="285" r:id="rId11"/>
    <p:sldId id="269" r:id="rId12"/>
    <p:sldId id="270" r:id="rId13"/>
    <p:sldId id="286" r:id="rId14"/>
    <p:sldId id="271" r:id="rId15"/>
    <p:sldId id="283" r:id="rId16"/>
    <p:sldId id="282" r:id="rId17"/>
    <p:sldId id="260" r:id="rId18"/>
    <p:sldId id="262" r:id="rId19"/>
    <p:sldId id="261" r:id="rId20"/>
    <p:sldId id="264" r:id="rId21"/>
    <p:sldId id="265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33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6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1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eamless pattern with leaves.">
            <a:extLst>
              <a:ext uri="{FF2B5EF4-FFF2-40B4-BE49-F238E27FC236}">
                <a16:creationId xmlns:a16="http://schemas.microsoft.com/office/drawing/2014/main" id="{A82397A5-17C0-B387-C16D-9CE053CFE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1" r="-1" b="1253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7A911-4716-490B-A8D3-55CBF2003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794349"/>
            <a:ext cx="5618020" cy="3033461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ANT</a:t>
            </a:r>
            <a:r>
              <a:rPr lang="en-US" sz="3100" b="1" i="0" dirty="0">
                <a:solidFill>
                  <a:srgbClr val="843E23"/>
                </a:solidFill>
                <a:effectLst/>
                <a:latin typeface="HelveticaNeue-CondensedBold"/>
              </a:rPr>
              <a:t>©</a:t>
            </a:r>
            <a:br>
              <a:rPr lang="en-US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Trucks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963F7-D2DA-4433-857C-4435BCEC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981" y="4828121"/>
            <a:ext cx="1915418" cy="4561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Group 1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93FCC-2D19-4C89-D650-5760E9D3A567}"/>
              </a:ext>
            </a:extLst>
          </p:cNvPr>
          <p:cNvSpPr txBox="1"/>
          <p:nvPr/>
        </p:nvSpPr>
        <p:spPr>
          <a:xfrm>
            <a:off x="519981" y="5247178"/>
            <a:ext cx="3977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843E23"/>
                </a:solidFill>
                <a:effectLst/>
                <a:latin typeface="Segoe UI" panose="020B0502040204020203" pitchFamily="34" charset="0"/>
              </a:rPr>
              <a:t>Anin, Jean Philippe</a:t>
            </a:r>
          </a:p>
          <a:p>
            <a:r>
              <a:rPr lang="en-US" i="0" dirty="0">
                <a:solidFill>
                  <a:srgbClr val="843E23"/>
                </a:solidFill>
                <a:effectLst/>
                <a:latin typeface="Segoe UI" panose="020B0502040204020203" pitchFamily="34" charset="0"/>
              </a:rPr>
              <a:t>Dossou, Jean Arno Kodjo</a:t>
            </a:r>
          </a:p>
          <a:p>
            <a:r>
              <a:rPr lang="en-US" i="0" dirty="0">
                <a:solidFill>
                  <a:srgbClr val="843E23"/>
                </a:solidFill>
                <a:effectLst/>
                <a:latin typeface="Segoe UI" panose="020B0502040204020203" pitchFamily="34" charset="0"/>
              </a:rPr>
              <a:t>Patel, Bindi Ghanshyambhai</a:t>
            </a:r>
          </a:p>
          <a:p>
            <a:r>
              <a:rPr lang="en-US" dirty="0">
                <a:solidFill>
                  <a:srgbClr val="843E23"/>
                </a:solidFill>
                <a:latin typeface="Segoe UI" panose="020B0502040204020203" pitchFamily="34" charset="0"/>
              </a:rPr>
              <a:t>Shaik, Umar Farooq</a:t>
            </a:r>
            <a:endParaRPr lang="en-US" i="0" dirty="0">
              <a:solidFill>
                <a:srgbClr val="843E23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rgbClr val="843E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12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E35390-58C4-8FEE-01DC-2F78631F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27" y="211818"/>
            <a:ext cx="10167937" cy="1179513"/>
          </a:xfrm>
        </p:spPr>
        <p:txBody>
          <a:bodyPr anchor="b">
            <a:normAutofit/>
          </a:bodyPr>
          <a:lstStyle/>
          <a:p>
            <a:r>
              <a:rPr lang="en-US" sz="3200" dirty="0"/>
              <a:t>MPG Analysis – TukeyHSD()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36FEA-F1D7-10FC-B1A7-FA45EA719A07}"/>
              </a:ext>
            </a:extLst>
          </p:cNvPr>
          <p:cNvSpPr txBox="1">
            <a:spLocks/>
          </p:cNvSpPr>
          <p:nvPr/>
        </p:nvSpPr>
        <p:spPr>
          <a:xfrm>
            <a:off x="642238" y="1838952"/>
            <a:ext cx="11549762" cy="221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Based on the TukeyHSD Test, when we look at p-values to compare each pair :</a:t>
            </a:r>
          </a:p>
          <a:p>
            <a:r>
              <a:rPr lang="en-US" sz="1600" u="sng" dirty="0"/>
              <a:t>Ford v/s Caterpillar:-  </a:t>
            </a:r>
            <a:r>
              <a:rPr lang="en-US" sz="1600" dirty="0"/>
              <a:t>There is no significant difference between their MPG</a:t>
            </a:r>
          </a:p>
          <a:p>
            <a:r>
              <a:rPr lang="en-US" sz="1600" u="sng" dirty="0"/>
              <a:t>Peterbilt v/s Caterpillar:- </a:t>
            </a:r>
            <a:r>
              <a:rPr lang="en-US" sz="1600" dirty="0"/>
              <a:t>There is no significant difference at 99% Significance level. </a:t>
            </a:r>
            <a:br>
              <a:rPr lang="en-US" sz="1600" dirty="0"/>
            </a:br>
            <a:r>
              <a:rPr lang="en-US" sz="1600" dirty="0"/>
              <a:t>However, at 95% Confidence Interval there is significant difference between these models.</a:t>
            </a:r>
          </a:p>
          <a:p>
            <a:r>
              <a:rPr lang="en-US" sz="1600" u="sng" dirty="0"/>
              <a:t>Peterbilt v/s Ford:- </a:t>
            </a:r>
            <a:r>
              <a:rPr lang="en-US" sz="1600" dirty="0"/>
              <a:t>There is significant difference between Peterbilt and Ford at 99.9% level.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1FCB2-D26C-4B3C-28E8-33ADCB16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88" y="4161664"/>
            <a:ext cx="6440424" cy="2238046"/>
          </a:xfrm>
          <a:prstGeom prst="rect">
            <a:avLst/>
          </a:prstGeom>
          <a:ln>
            <a:solidFill>
              <a:srgbClr val="843E23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289F64-151F-B563-FCB0-113E60B37CB6}"/>
              </a:ext>
            </a:extLst>
          </p:cNvPr>
          <p:cNvSpPr/>
          <p:nvPr/>
        </p:nvSpPr>
        <p:spPr>
          <a:xfrm>
            <a:off x="8229798" y="5544149"/>
            <a:ext cx="968829" cy="827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7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MPG Analysis - Conclusion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5C1F5B-CA97-4A88-2831-42BC6531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Based on the above analysis:</a:t>
            </a:r>
          </a:p>
          <a:p>
            <a:r>
              <a:rPr lang="en-US" dirty="0"/>
              <a:t>ANT should invest more in truck models from either 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Ford</a:t>
            </a:r>
            <a:r>
              <a:rPr lang="en-US" dirty="0"/>
              <a:t> or </a:t>
            </a:r>
            <a:r>
              <a:rPr lang="en-US" b="1" dirty="0">
                <a:solidFill>
                  <a:srgbClr val="002060"/>
                </a:solidFill>
              </a:rPr>
              <a:t>Caterpillar</a:t>
            </a:r>
            <a:r>
              <a:rPr lang="en-US" dirty="0"/>
              <a:t>, since there was no significant difference observed between their MPGs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</a:t>
            </a:r>
            <a:r>
              <a:rPr lang="en-US" b="1" dirty="0">
                <a:solidFill>
                  <a:srgbClr val="FF0000"/>
                </a:solidFill>
              </a:rPr>
              <a:t>Peterbilt’s</a:t>
            </a:r>
            <a:r>
              <a:rPr lang="en-US" dirty="0"/>
              <a:t> MPG was lowest among these 3 and it was proven statistically, ANT can reduce count of this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6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742" y="124097"/>
            <a:ext cx="5094515" cy="1179576"/>
          </a:xfrm>
        </p:spPr>
        <p:txBody>
          <a:bodyPr>
            <a:normAutofit/>
          </a:bodyPr>
          <a:lstStyle/>
          <a:p>
            <a:r>
              <a:rPr lang="en-US" sz="2800" dirty="0"/>
              <a:t>Dashboard 2 – Risky Drivers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FCC50-2E23-B306-919B-69B994450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25" b="4439"/>
          <a:stretch/>
        </p:blipFill>
        <p:spPr>
          <a:xfrm>
            <a:off x="1479805" y="1116874"/>
            <a:ext cx="9025127" cy="5682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850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Truck driver Risk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5C1F5B-CA97-4A88-2831-42BC6531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factors were analyzed to identify risky drivers:</a:t>
            </a:r>
          </a:p>
          <a:p>
            <a:r>
              <a:rPr lang="en-US" dirty="0"/>
              <a:t>Risk Rating of each driver</a:t>
            </a:r>
          </a:p>
          <a:p>
            <a:r>
              <a:rPr lang="en-US" dirty="0"/>
              <a:t>Number of violations per driver</a:t>
            </a:r>
          </a:p>
          <a:p>
            <a:r>
              <a:rPr lang="en-US" dirty="0"/>
              <a:t>Types of violations</a:t>
            </a:r>
          </a:p>
          <a:p>
            <a:r>
              <a:rPr lang="en-US" dirty="0"/>
              <a:t>Location of violation</a:t>
            </a:r>
          </a:p>
        </p:txBody>
      </p:sp>
    </p:spTree>
    <p:extLst>
      <p:ext uri="{BB962C8B-B14F-4D97-AF65-F5344CB8AC3E}">
        <p14:creationId xmlns:p14="http://schemas.microsoft.com/office/powerpoint/2010/main" val="249673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Risk Rating of drivers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5C1F5B-CA97-4A88-2831-42BC6531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Based on the Risk factor calculated by the company,  we can see that the riskiest Driver is  Driver “A97”, with a risk factor of 31. 69. </a:t>
            </a:r>
          </a:p>
          <a:p>
            <a:r>
              <a:rPr lang="en-US" sz="1800"/>
              <a:t>This is significantly higher than the second riskiest driver “A73” who had a risk rating of 15.57, thus implying that “A97” is more than twice as risky as “A73”.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52696-8E4F-70BA-FE1F-2021DE5AA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8" b="3"/>
          <a:stretch/>
        </p:blipFill>
        <p:spPr>
          <a:xfrm>
            <a:off x="7679814" y="1278650"/>
            <a:ext cx="4097657" cy="42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Violations per drivers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5C1F5B-CA97-4A88-2831-42BC6531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Based on number of violation events captured per driver:</a:t>
            </a:r>
          </a:p>
          <a:p>
            <a:r>
              <a:rPr lang="en-US" sz="1800"/>
              <a:t>“A97” has  20 violations captured which is twice the amount for “A73” who has 10 violations</a:t>
            </a:r>
          </a:p>
          <a:p>
            <a:r>
              <a:rPr lang="en-US" sz="1800"/>
              <a:t>An interesting observation is that drivers “A5” and “A50” have slightly different risk factors even though they have the same number of violations </a:t>
            </a:r>
          </a:p>
          <a:p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72EA0-8107-71C4-36B6-FD88A2084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09"/>
          <a:stretch/>
        </p:blipFill>
        <p:spPr>
          <a:xfrm>
            <a:off x="7264161" y="1915055"/>
            <a:ext cx="4869734" cy="34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1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/>
              <a:t>Violations events captured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5C1F5B-CA97-4A88-2831-42BC6531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Based on the various events captured by devices on the truck:</a:t>
            </a:r>
          </a:p>
          <a:p>
            <a:pPr>
              <a:lnSpc>
                <a:spcPct val="100000"/>
              </a:lnSpc>
            </a:pPr>
            <a:r>
              <a:rPr lang="en-US" sz="2000"/>
              <a:t>It can be observed the top two common violation occur when drivers are changing lanes or following some other vehicles</a:t>
            </a:r>
          </a:p>
          <a:p>
            <a:pPr>
              <a:lnSpc>
                <a:spcPct val="100000"/>
              </a:lnSpc>
            </a:pPr>
            <a:r>
              <a:rPr lang="en-US" sz="2000"/>
              <a:t>It can also be observed that most of the violations occurred in northwest part of California. Thus, truck drivers who drive in those locations, should be provided additional trainings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9820E36-57CF-E656-35CE-1C096B96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1372077"/>
            <a:ext cx="4233672" cy="1174843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4579452C-7074-DCDA-DE6F-916959AC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166" y="3472468"/>
            <a:ext cx="3937704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7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Truck drivers - Observations and Conclusions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5C1F5B-CA97-4A88-2831-42BC6531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Hence, we should focus on the following to identify and mitigate the riskiest drivers:</a:t>
            </a:r>
          </a:p>
          <a:p>
            <a:r>
              <a:rPr lang="en-US"/>
              <a:t>Providing training to drivers with highest Risk factors</a:t>
            </a:r>
          </a:p>
          <a:p>
            <a:r>
              <a:rPr lang="en-US"/>
              <a:t>Creating awareness for drivers who drive on routes in northwest California on violations and safe driving might mitigate risk</a:t>
            </a:r>
          </a:p>
          <a:p>
            <a:r>
              <a:rPr lang="en-US"/>
              <a:t>Trainings provided to high-risk drivers should be given by drivers who have driven the greatest number of miles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369" y="2725783"/>
            <a:ext cx="2346088" cy="1179576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7FD4A-5E99-2DA1-FBAB-6A01A9B96B15}"/>
              </a:ext>
            </a:extLst>
          </p:cNvPr>
          <p:cNvSpPr txBox="1"/>
          <p:nvPr/>
        </p:nvSpPr>
        <p:spPr>
          <a:xfrm>
            <a:off x="2130770" y="5203371"/>
            <a:ext cx="702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Extra work below</a:t>
            </a:r>
          </a:p>
        </p:txBody>
      </p:sp>
    </p:spTree>
    <p:extLst>
      <p:ext uri="{BB962C8B-B14F-4D97-AF65-F5344CB8AC3E}">
        <p14:creationId xmlns:p14="http://schemas.microsoft.com/office/powerpoint/2010/main" val="351335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00748-F638-3E5B-FDF2-04EF94C7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400"/>
              <a:t>Other Data Visualizations – Exploration in R - 1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676B-0874-3056-85FC-306AE8073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After extracting the 7 csv files from Hadoop, we showed the top 11 car models from the trucks_mg.csv dataset</a:t>
            </a:r>
          </a:p>
          <a:p>
            <a:r>
              <a:rPr lang="en-US" sz="1700"/>
              <a:t>As we can see on the right, Ford, Caterpillar, and Peterbuilt are leading the pack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B64E577-2C6E-D654-F5C7-08D866C4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564721"/>
            <a:ext cx="6656832" cy="36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E486-AA39-4F3F-BA39-396BC17A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A39E-3891-4B22-A6A1-4D1C86A19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US" dirty="0"/>
              <a:t>Identify the ideal truck model.</a:t>
            </a:r>
          </a:p>
          <a:p>
            <a:pPr marL="0" indent="0">
              <a:buNone/>
            </a:pPr>
            <a:r>
              <a:rPr lang="en-US" sz="1800" dirty="0"/>
              <a:t>ANT wants to expand its operations outside California. </a:t>
            </a:r>
            <a:br>
              <a:rPr lang="en-US" sz="1800" dirty="0"/>
            </a:br>
            <a:r>
              <a:rPr lang="en-US" sz="1800" dirty="0"/>
              <a:t>For this, the company wants us to identify the 1 best truck model among its fleet. </a:t>
            </a:r>
            <a:br>
              <a:rPr lang="en-US" sz="1800" dirty="0"/>
            </a:br>
            <a:r>
              <a:rPr lang="en-US" sz="1800" dirty="0"/>
              <a:t>Based on historical MPG values and Risk Factor we would choose 1 model.</a:t>
            </a:r>
            <a:br>
              <a:rPr lang="en-US" sz="1800" dirty="0"/>
            </a:br>
            <a:r>
              <a:rPr lang="en-US" sz="1800" dirty="0"/>
              <a:t>With this information, ANT can partner with the truck company to buy all its trucks from them and get better deals on future purchases, and ease maintenance operations.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2)  Identify top 5 risky drivers.</a:t>
            </a:r>
          </a:p>
          <a:p>
            <a:pPr marL="0" indent="0">
              <a:buNone/>
            </a:pPr>
            <a:r>
              <a:rPr lang="en-US" sz="1800" dirty="0"/>
              <a:t>ANT wants information on the top 5 risky drivers so that it can analyze the causal factors and hire better employees to stay complaint with traffic rules. </a:t>
            </a:r>
          </a:p>
        </p:txBody>
      </p:sp>
    </p:spTree>
    <p:extLst>
      <p:ext uri="{BB962C8B-B14F-4D97-AF65-F5344CB8AC3E}">
        <p14:creationId xmlns:p14="http://schemas.microsoft.com/office/powerpoint/2010/main" val="136551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45ABB-EB04-A345-1873-E3225E14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400">
                <a:ea typeface="+mj-lt"/>
                <a:cs typeface="+mj-lt"/>
              </a:rPr>
              <a:t>Other Data Visualizations – Exploration in R - 2</a:t>
            </a:r>
          </a:p>
          <a:p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F52E-4FF5-2D9B-CB7E-DFD11F92C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In this experiment, we wanted to check if there is a correlation between risk factor and total miles</a:t>
            </a:r>
          </a:p>
          <a:p>
            <a:r>
              <a:rPr lang="en-US" sz="1700"/>
              <a:t>As we can see, there wasn't any correlation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B9053E9-18FE-FA43-25A3-A8BF9F57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564721"/>
            <a:ext cx="6656832" cy="3627973"/>
          </a:xfrm>
          <a:prstGeom prst="rect">
            <a:avLst/>
          </a:prstGeom>
        </p:spPr>
      </p:pic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1609123B-9C83-1F96-4DE7-E0338A2A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707" y="5669998"/>
            <a:ext cx="2967892" cy="2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4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F67B0-1DCC-952A-96D2-59E01F4C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518173" cy="1116193"/>
          </a:xfrm>
        </p:spPr>
        <p:txBody>
          <a:bodyPr>
            <a:normAutofit/>
          </a:bodyPr>
          <a:lstStyle/>
          <a:p>
            <a:r>
              <a:rPr lang="en-US" sz="2000">
                <a:ea typeface="+mj-lt"/>
                <a:cs typeface="+mj-lt"/>
              </a:rPr>
              <a:t>Other Data Visualizations – Exploration in R - 3</a:t>
            </a:r>
          </a:p>
          <a:p>
            <a:endParaRPr lang="en-US" sz="20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DD6B-D25D-AAEB-6A6E-3F881694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Next, we wanted to check if there is a correlation between risk factor and mpg</a:t>
            </a:r>
          </a:p>
          <a:p>
            <a:r>
              <a:rPr lang="en-US" sz="1700">
                <a:ea typeface="+mn-lt"/>
                <a:cs typeface="+mn-lt"/>
              </a:rPr>
              <a:t>As we can see, there wasn't any correlation either</a:t>
            </a:r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C5CC80-D6A4-F6EA-CB77-F385B6C6E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331" y="1564721"/>
            <a:ext cx="6305141" cy="3627973"/>
          </a:xfrm>
          <a:prstGeom prst="rect">
            <a:avLst/>
          </a:prstGeom>
        </p:spPr>
      </p:pic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37CDA8A-65DE-FF9A-1779-EF944642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68" y="5689346"/>
            <a:ext cx="2274277" cy="2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44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10C9E-B6C1-65CB-E963-08C31C7F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000">
                <a:ea typeface="+mj-lt"/>
                <a:cs typeface="+mj-lt"/>
              </a:rPr>
              <a:t>Other Data Visualizations – Exploration in R - 4</a:t>
            </a:r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6285-0073-88C9-2399-7B22724E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Lastly, we wanted to check if there is a correlation between total miles and mpg</a:t>
            </a:r>
          </a:p>
          <a:p>
            <a:r>
              <a:rPr lang="en-US" sz="1700">
                <a:ea typeface="+mn-lt"/>
                <a:cs typeface="+mn-lt"/>
              </a:rPr>
              <a:t>As we can see, there wasn't any correlation either</a:t>
            </a:r>
            <a:endParaRPr lang="en-US" sz="1700"/>
          </a:p>
        </p:txBody>
      </p:sp>
      <p:pic>
        <p:nvPicPr>
          <p:cNvPr id="4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870414ED-1E61-048F-DBCE-A4B6E47F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564721"/>
            <a:ext cx="6656832" cy="3627973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D59B992-1729-8C19-DEE3-7F2CA7C69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31" y="5644985"/>
            <a:ext cx="2743200" cy="3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2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pic>
        <p:nvPicPr>
          <p:cNvPr id="1026" name="Picture 2" descr="Csv file format - Free interface icons">
            <a:extLst>
              <a:ext uri="{FF2B5EF4-FFF2-40B4-BE49-F238E27FC236}">
                <a16:creationId xmlns:a16="http://schemas.microsoft.com/office/drawing/2014/main" id="{5DFAB7A8-011D-44DE-A061-2731F1BA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68" y="3452145"/>
            <a:ext cx="1026160" cy="10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Mware Backup | Virtual Machine Backup and Recovery">
            <a:extLst>
              <a:ext uri="{FF2B5EF4-FFF2-40B4-BE49-F238E27FC236}">
                <a16:creationId xmlns:a16="http://schemas.microsoft.com/office/drawing/2014/main" id="{3F0DD679-61BD-4B7D-872A-1D3E7E8E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04" y="3367175"/>
            <a:ext cx="1218724" cy="121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doop Logo&quot; iPad Case &amp; Skin by kabillo | Redbubble">
            <a:extLst>
              <a:ext uri="{FF2B5EF4-FFF2-40B4-BE49-F238E27FC236}">
                <a16:creationId xmlns:a16="http://schemas.microsoft.com/office/drawing/2014/main" id="{9E3911CE-8CD6-490D-BBE7-B218DA75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05" y="3077972"/>
            <a:ext cx="1408975" cy="172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pala-logo ⋆ Bitnine Global Inc.">
            <a:extLst>
              <a:ext uri="{FF2B5EF4-FFF2-40B4-BE49-F238E27FC236}">
                <a16:creationId xmlns:a16="http://schemas.microsoft.com/office/drawing/2014/main" id="{8E333FED-38A4-4BED-AE54-D475FE5AA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32" y="3077972"/>
            <a:ext cx="1632266" cy="163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bleau - Workforce EdTech">
            <a:extLst>
              <a:ext uri="{FF2B5EF4-FFF2-40B4-BE49-F238E27FC236}">
                <a16:creationId xmlns:a16="http://schemas.microsoft.com/office/drawing/2014/main" id="{A3184197-B523-4856-9CD8-44CF63FE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752" y="2482242"/>
            <a:ext cx="1769865" cy="176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9CA36-93F7-4F7D-A6C6-358256503E9F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1963928" y="3965225"/>
            <a:ext cx="883976" cy="1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3A5C72-D905-4AD6-8102-FBD640012DB6}"/>
              </a:ext>
            </a:extLst>
          </p:cNvPr>
          <p:cNvCxnSpPr/>
          <p:nvPr/>
        </p:nvCxnSpPr>
        <p:spPr>
          <a:xfrm>
            <a:off x="4076864" y="3942079"/>
            <a:ext cx="883976" cy="1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3F1253-6BA2-45A0-953B-39BEF86879FB}"/>
              </a:ext>
            </a:extLst>
          </p:cNvPr>
          <p:cNvCxnSpPr/>
          <p:nvPr/>
        </p:nvCxnSpPr>
        <p:spPr>
          <a:xfrm>
            <a:off x="6359581" y="3976537"/>
            <a:ext cx="883976" cy="1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7F6C85-7C73-4D13-8598-A4BB85FDA659}"/>
              </a:ext>
            </a:extLst>
          </p:cNvPr>
          <p:cNvCxnSpPr>
            <a:cxnSpLocks/>
          </p:cNvCxnSpPr>
          <p:nvPr/>
        </p:nvCxnSpPr>
        <p:spPr>
          <a:xfrm flipV="1">
            <a:off x="8518519" y="3452145"/>
            <a:ext cx="825577" cy="535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0D929E-8397-4524-B87C-8F913F9D2514}"/>
              </a:ext>
            </a:extLst>
          </p:cNvPr>
          <p:cNvCxnSpPr>
            <a:cxnSpLocks/>
          </p:cNvCxnSpPr>
          <p:nvPr/>
        </p:nvCxnSpPr>
        <p:spPr>
          <a:xfrm flipV="1">
            <a:off x="7807769" y="4710238"/>
            <a:ext cx="0" cy="68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adoop Ecosystem | Hadoop Tools for Crunching Big Data | Edureka">
            <a:extLst>
              <a:ext uri="{FF2B5EF4-FFF2-40B4-BE49-F238E27FC236}">
                <a16:creationId xmlns:a16="http://schemas.microsoft.com/office/drawing/2014/main" id="{A0F0A9C7-ABFE-469C-8ABB-D1787CB2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17" y="5233934"/>
            <a:ext cx="759968" cy="10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61181B-1C7D-C2E0-104D-5D4538D1B55A}"/>
              </a:ext>
            </a:extLst>
          </p:cNvPr>
          <p:cNvCxnSpPr>
            <a:cxnSpLocks/>
          </p:cNvCxnSpPr>
          <p:nvPr/>
        </p:nvCxnSpPr>
        <p:spPr>
          <a:xfrm>
            <a:off x="8568598" y="4349043"/>
            <a:ext cx="775498" cy="45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B2AC78-4F90-8235-795D-658E5EC0D05F}"/>
              </a:ext>
            </a:extLst>
          </p:cNvPr>
          <p:cNvSpPr txBox="1"/>
          <p:nvPr/>
        </p:nvSpPr>
        <p:spPr>
          <a:xfrm flipH="1">
            <a:off x="8325606" y="3127970"/>
            <a:ext cx="1313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ODBC</a:t>
            </a:r>
          </a:p>
          <a:p>
            <a:r>
              <a:rPr lang="en-US" sz="1200" dirty="0"/>
              <a:t>connector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EAB3A-8ACD-E7FB-49E0-0A267D9CA1DA}"/>
              </a:ext>
            </a:extLst>
          </p:cNvPr>
          <p:cNvSpPr txBox="1"/>
          <p:nvPr/>
        </p:nvSpPr>
        <p:spPr>
          <a:xfrm flipH="1">
            <a:off x="13648237" y="6157278"/>
            <a:ext cx="56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BE3541D-C8EE-A31D-0DFE-5B9BF7FB5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924" y="4803580"/>
            <a:ext cx="1050755" cy="81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A2F88-99BE-5D60-5A6C-9D3C6DFDDE3D}"/>
              </a:ext>
            </a:extLst>
          </p:cNvPr>
          <p:cNvSpPr txBox="1"/>
          <p:nvPr/>
        </p:nvSpPr>
        <p:spPr>
          <a:xfrm>
            <a:off x="8454119" y="4813014"/>
            <a:ext cx="1286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RODBC</a:t>
            </a:r>
          </a:p>
          <a:p>
            <a:r>
              <a:rPr lang="en-US" sz="1200" dirty="0"/>
              <a:t>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0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4984B6-193A-5D40-631B-1AEB4D7D7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35"/>
          <a:stretch/>
        </p:blipFill>
        <p:spPr>
          <a:xfrm>
            <a:off x="937720" y="1038061"/>
            <a:ext cx="10537197" cy="55042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184" y="0"/>
            <a:ext cx="4675632" cy="1179576"/>
          </a:xfrm>
        </p:spPr>
        <p:txBody>
          <a:bodyPr>
            <a:normAutofit/>
          </a:bodyPr>
          <a:lstStyle/>
          <a:p>
            <a:r>
              <a:rPr lang="en-US" sz="2800" dirty="0"/>
              <a:t>Dashboard 1 – Best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1EF6B-86B4-E7AE-786E-4D4EA5BEA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89" b="4261"/>
          <a:stretch/>
        </p:blipFill>
        <p:spPr>
          <a:xfrm>
            <a:off x="1033826" y="3897086"/>
            <a:ext cx="9971944" cy="26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3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3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00" y="987552"/>
            <a:ext cx="4987665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#1. Count by Model</a:t>
            </a:r>
          </a:p>
        </p:txBody>
      </p:sp>
      <p:sp>
        <p:nvSpPr>
          <p:cNvPr id="144" name="Rectangle 13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635C1F5B-CA97-4A88-2831-42BC6531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29" y="2688336"/>
            <a:ext cx="5215158" cy="403378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The color and size of each bubble represents the count of Model: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By observation, Ford Caterpillar and Peterbilt add up to most count of our trucks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So it’s a good decision to pick from the top 3 models we have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We can decide on one of these 3 models by looking at their MPG and Risk Factor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3A50E-E45F-91D3-B4BB-9FD46D8D9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53"/>
          <a:stretch/>
        </p:blipFill>
        <p:spPr>
          <a:xfrm>
            <a:off x="5300051" y="1164580"/>
            <a:ext cx="6796420" cy="52906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439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3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00" y="987552"/>
            <a:ext cx="5215158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#2. Average Risk factor</a:t>
            </a:r>
          </a:p>
        </p:txBody>
      </p:sp>
      <p:sp>
        <p:nvSpPr>
          <p:cNvPr id="144" name="Rectangle 13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635C1F5B-CA97-4A88-2831-42BC6531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43" y="2564250"/>
            <a:ext cx="5215158" cy="403378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While Risk Factor is more dependent on the driver more than the model.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This visualization is just to look at the numbers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u="sng" dirty="0">
                <a:solidFill>
                  <a:srgbClr val="FF0000"/>
                </a:solidFill>
              </a:rPr>
              <a:t>Disclaimer: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The Management is advised to strictly not make any Causal relations based on this chart as it has not been tested for causality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CEEF4-45D1-7A97-BA38-082E74896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42"/>
          <a:stretch/>
        </p:blipFill>
        <p:spPr>
          <a:xfrm>
            <a:off x="5452201" y="456064"/>
            <a:ext cx="6354394" cy="5871425"/>
          </a:xfrm>
          <a:prstGeom prst="rect">
            <a:avLst/>
          </a:prstGeom>
          <a:ln>
            <a:solidFill>
              <a:srgbClr val="843E23"/>
            </a:solidFill>
          </a:ln>
        </p:spPr>
      </p:pic>
    </p:spTree>
    <p:extLst>
      <p:ext uri="{BB962C8B-B14F-4D97-AF65-F5344CB8AC3E}">
        <p14:creationId xmlns:p14="http://schemas.microsoft.com/office/powerpoint/2010/main" val="251854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3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90" y="975318"/>
            <a:ext cx="4987665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#3. MPG by Model</a:t>
            </a:r>
          </a:p>
        </p:txBody>
      </p:sp>
      <p:sp>
        <p:nvSpPr>
          <p:cNvPr id="144" name="Rectangle 13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635C1F5B-CA97-4A88-2831-42BC6531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90" y="2458452"/>
            <a:ext cx="4987666" cy="4265436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In this chart we see boxplots for MPG data of each model.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Assuming that all drivers maintain more or less similar range of speed, MPG is more dependent on Model than driver.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Among Ford, Caterpillar and Peterbilt, Ford has the highest median MPG.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Before jumping to any conclusions based on this visualization, we need to verify if the difference between the ratings is statistically significant or not using a statistic test.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6B22C-9F58-6EC7-C35D-DD1CA13B2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50"/>
          <a:stretch/>
        </p:blipFill>
        <p:spPr>
          <a:xfrm>
            <a:off x="5313156" y="1049905"/>
            <a:ext cx="6723431" cy="5198060"/>
          </a:xfrm>
          <a:prstGeom prst="rect">
            <a:avLst/>
          </a:prstGeom>
          <a:ln>
            <a:solidFill>
              <a:srgbClr val="843E23"/>
            </a:solidFill>
          </a:ln>
        </p:spPr>
      </p:pic>
    </p:spTree>
    <p:extLst>
      <p:ext uri="{BB962C8B-B14F-4D97-AF65-F5344CB8AC3E}">
        <p14:creationId xmlns:p14="http://schemas.microsoft.com/office/powerpoint/2010/main" val="107972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5C1F5B-CA97-4A88-2831-42BC6531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>
            <a:normAutofit/>
          </a:bodyPr>
          <a:lstStyle/>
          <a:p>
            <a:r>
              <a:rPr lang="en-US" sz="2000" dirty="0"/>
              <a:t>The table shows the highest 3 number of trucks models currently in the company.</a:t>
            </a:r>
          </a:p>
          <a:p>
            <a:endParaRPr lang="en-US" sz="2000" dirty="0"/>
          </a:p>
          <a:p>
            <a:r>
              <a:rPr lang="en-US" sz="2000" dirty="0"/>
              <a:t>On initial analysis using MPG as a factor, </a:t>
            </a:r>
            <a:r>
              <a:rPr lang="en-US" sz="2000" b="1" u="sng" dirty="0">
                <a:solidFill>
                  <a:srgbClr val="00B050"/>
                </a:solidFill>
              </a:rPr>
              <a:t>Ford</a:t>
            </a:r>
            <a:r>
              <a:rPr lang="en-US" sz="2000" dirty="0"/>
              <a:t> seems to have the </a:t>
            </a:r>
            <a:r>
              <a:rPr lang="en-US" sz="2000" b="1" u="sng" dirty="0">
                <a:solidFill>
                  <a:srgbClr val="00B050"/>
                </a:solidFill>
              </a:rPr>
              <a:t>highest</a:t>
            </a:r>
            <a:r>
              <a:rPr lang="en-US" sz="2000" dirty="0"/>
              <a:t> mileage. However, we will need to verify this using statistical models.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8DF5692-E5FD-0B7D-3C6C-C4834285A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96579"/>
              </p:ext>
            </p:extLst>
          </p:nvPr>
        </p:nvGraphicFramePr>
        <p:xfrm>
          <a:off x="8703055" y="2296575"/>
          <a:ext cx="258064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6450">
                  <a:extLst>
                    <a:ext uri="{9D8B030D-6E8A-4147-A177-3AD203B41FA5}">
                      <a16:colId xmlns:a16="http://schemas.microsoft.com/office/drawing/2014/main" val="3032355639"/>
                    </a:ext>
                  </a:extLst>
                </a:gridCol>
                <a:gridCol w="1274191">
                  <a:extLst>
                    <a:ext uri="{9D8B030D-6E8A-4147-A177-3AD203B41FA5}">
                      <a16:colId xmlns:a16="http://schemas.microsoft.com/office/drawing/2014/main" val="3932818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13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Caterpillar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0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Peterbilt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89441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90136AE-8EF9-0BA1-8790-F1477875B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08" y="4662170"/>
            <a:ext cx="5524784" cy="10986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151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F2922-0AA8-47B9-BE67-5B22C4B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817456"/>
            <a:ext cx="8163353" cy="1087819"/>
          </a:xfrm>
        </p:spPr>
        <p:txBody>
          <a:bodyPr anchor="b">
            <a:normAutofit/>
          </a:bodyPr>
          <a:lstStyle/>
          <a:p>
            <a:r>
              <a:rPr lang="en-US" sz="3100" dirty="0"/>
              <a:t>MPG Analysis – ANOVA 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5C1F5B-CA97-4A88-2831-42BC6531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4191435"/>
            <a:ext cx="11290663" cy="1985528"/>
          </a:xfrm>
        </p:spPr>
        <p:txBody>
          <a:bodyPr>
            <a:normAutofit/>
          </a:bodyPr>
          <a:lstStyle/>
          <a:p>
            <a:r>
              <a:rPr lang="en-US" sz="1800" dirty="0"/>
              <a:t>We acquire all MPG data points of each month for each truck of these 3 models ( </a:t>
            </a:r>
            <a:r>
              <a:rPr lang="en-US" sz="1800" b="1" u="sng" dirty="0">
                <a:solidFill>
                  <a:srgbClr val="FF0000"/>
                </a:solidFill>
              </a:rPr>
              <a:t>2971 data points </a:t>
            </a:r>
            <a:r>
              <a:rPr lang="en-US" sz="1800" dirty="0"/>
              <a:t>)</a:t>
            </a:r>
          </a:p>
          <a:p>
            <a:r>
              <a:rPr lang="en-US" sz="1800" dirty="0"/>
              <a:t>We are conducting ANOVA test to determine if the three models identified are significantly different or the difference is just by chance.</a:t>
            </a:r>
          </a:p>
          <a:p>
            <a:r>
              <a:rPr lang="en-US" sz="1800" dirty="0"/>
              <a:t>Based on the p-value, we reject null hypothesis that all the MPG means are equal, thus we conclude that at least two models have significantly different MPG ratings.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D885E-8E15-2D6E-B5F2-16E9D7FB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88" y="2666565"/>
            <a:ext cx="6440424" cy="1110974"/>
          </a:xfrm>
          <a:prstGeom prst="rect">
            <a:avLst/>
          </a:prstGeom>
          <a:ln>
            <a:solidFill>
              <a:srgbClr val="843E23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ACD499-CAB7-E35D-7A3E-A064B3F939FD}"/>
              </a:ext>
            </a:extLst>
          </p:cNvPr>
          <p:cNvSpPr/>
          <p:nvPr/>
        </p:nvSpPr>
        <p:spPr>
          <a:xfrm>
            <a:off x="6959082" y="3048153"/>
            <a:ext cx="1415143" cy="620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0824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DA9074"/>
      </a:accent1>
      <a:accent2>
        <a:srgbClr val="BE9F58"/>
      </a:accent2>
      <a:accent3>
        <a:srgbClr val="9FA760"/>
      </a:accent3>
      <a:accent4>
        <a:srgbClr val="7EAF51"/>
      </a:accent4>
      <a:accent5>
        <a:srgbClr val="5DB458"/>
      </a:accent5>
      <a:accent6>
        <a:srgbClr val="54B476"/>
      </a:accent6>
      <a:hlink>
        <a:srgbClr val="5D8A9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A2CE7E15B6E147815C691BF4861481" ma:contentTypeVersion="13" ma:contentTypeDescription="Create a new document." ma:contentTypeScope="" ma:versionID="a8de916aebdf96944fcc2236b560eedc">
  <xsd:schema xmlns:xsd="http://www.w3.org/2001/XMLSchema" xmlns:xs="http://www.w3.org/2001/XMLSchema" xmlns:p="http://schemas.microsoft.com/office/2006/metadata/properties" xmlns:ns3="380ee18f-19ab-4cbe-8e45-29ae0872b822" xmlns:ns4="69258629-115e-442e-9519-1739a5f0cba1" targetNamespace="http://schemas.microsoft.com/office/2006/metadata/properties" ma:root="true" ma:fieldsID="64461b180a6a8931c998c2e49e3a4446" ns3:_="" ns4:_="">
    <xsd:import namespace="380ee18f-19ab-4cbe-8e45-29ae0872b822"/>
    <xsd:import namespace="69258629-115e-442e-9519-1739a5f0cba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ee18f-19ab-4cbe-8e45-29ae0872b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58629-115e-442e-9519-1739a5f0cb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CA0B62-96E7-4A49-A237-9953A811EA5B}">
  <ds:schemaRefs>
    <ds:schemaRef ds:uri="http://schemas.microsoft.com/office/2006/documentManagement/types"/>
    <ds:schemaRef ds:uri="http://purl.org/dc/elements/1.1/"/>
    <ds:schemaRef ds:uri="380ee18f-19ab-4cbe-8e45-29ae0872b822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69258629-115e-442e-9519-1739a5f0cba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341311-FD19-4F0D-B673-D262A08FC7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B1ECC-56B1-4F7D-A648-389E0DAA26FE}">
  <ds:schemaRefs>
    <ds:schemaRef ds:uri="380ee18f-19ab-4cbe-8e45-29ae0872b822"/>
    <ds:schemaRef ds:uri="69258629-115e-442e-9519-1739a5f0cb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1103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HelveticaNeue-CondensedBold</vt:lpstr>
      <vt:lpstr>Neue Haas Grotesk Text Pro</vt:lpstr>
      <vt:lpstr>Segoe UI</vt:lpstr>
      <vt:lpstr>AccentBoxVTI</vt:lpstr>
      <vt:lpstr>ANT© Trucks data Analysis </vt:lpstr>
      <vt:lpstr>Business Questions</vt:lpstr>
      <vt:lpstr>Data Processing</vt:lpstr>
      <vt:lpstr>Dashboard 1 – Best model</vt:lpstr>
      <vt:lpstr>#1. Count by Model</vt:lpstr>
      <vt:lpstr>#2. Average Risk factor</vt:lpstr>
      <vt:lpstr>#3. MPG by Model</vt:lpstr>
      <vt:lpstr>MPG Analysis</vt:lpstr>
      <vt:lpstr>MPG Analysis – ANOVA test</vt:lpstr>
      <vt:lpstr>MPG Analysis – TukeyHSD()</vt:lpstr>
      <vt:lpstr>MPG Analysis - Conclusion</vt:lpstr>
      <vt:lpstr>Dashboard 2 – Risky Drivers</vt:lpstr>
      <vt:lpstr>Analysis of Truck driver Risk</vt:lpstr>
      <vt:lpstr>Risk Rating of drivers</vt:lpstr>
      <vt:lpstr>Violations per drivers</vt:lpstr>
      <vt:lpstr>Violations events captured</vt:lpstr>
      <vt:lpstr>Analysis of Truck drivers - Observations and Conclusions</vt:lpstr>
      <vt:lpstr>END</vt:lpstr>
      <vt:lpstr>Other Data Visualizations – Exploration in R - 1</vt:lpstr>
      <vt:lpstr>Other Data Visualizations – Exploration in R - 2 </vt:lpstr>
      <vt:lpstr>Other Data Visualizations – Exploration in R - 3 </vt:lpstr>
      <vt:lpstr>Other Data Visualizations – Exploration in R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Shaik, Umar Farooq</dc:creator>
  <cp:lastModifiedBy>Shaik, Umar Farooq</cp:lastModifiedBy>
  <cp:revision>143</cp:revision>
  <dcterms:created xsi:type="dcterms:W3CDTF">2022-05-06T07:39:17Z</dcterms:created>
  <dcterms:modified xsi:type="dcterms:W3CDTF">2022-05-10T01:30:38Z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0x01010094A2CE7E15B6E147815C691BF4861481</vt:lpwstr>
  </property>
</Properties>
</file>