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AD5B02-C0B0-44F6-ABD0-611189C0F379}">
  <a:tblStyle styleId="{ADAD5B02-C0B0-44F6-ABD0-611189C0F3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a3d1a95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a3d1a95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a3d1a952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a3d1a952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a3d1a952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6a3d1a952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6a3d1a952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6a3d1a952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a3d1a952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a3d1a952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6a3d1a952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6a3d1a952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704213a1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704213a1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704213a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704213a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04213a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04213a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6a3d1a952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6a3d1a952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a3d1a95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a3d1a95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6a3d1a952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6a3d1a952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704213a1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704213a1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704213a1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704213a1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704213a1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704213a1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704213a1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704213a1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704213a1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704213a1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6a3d1a95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6a3d1a95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a3d1a95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a3d1a9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a3d1a95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a3d1a95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a3d1a95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a3d1a95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6a3d1a95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a3d1a95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6a3d1a95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6a3d1a95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a3d1a95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a3d1a95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6a3d1a95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6a3d1a95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ndex.php?title=Contrastive_loss&amp;action=edit&amp;redlink=1"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ncbi.nlm.nih.gov/pubmed/?term=Shorfuzzaman%20M%5BAuthor%5D&amp;cauthor=true&amp;cauthor_uid=331004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ciencedirect.com/science/article/pii/S0031320320305033#!" TargetMode="External"/><Relationship Id="rId4" Type="http://schemas.openxmlformats.org/officeDocument/2006/relationships/hyperlink" Target="https://www.sciencedirect.com/science/article/pii/S003132032030503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482350" y="1382325"/>
            <a:ext cx="5760600" cy="1524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GB" sz="2400">
                <a:latin typeface="Trebuchet MS"/>
                <a:ea typeface="Trebuchet MS"/>
                <a:cs typeface="Trebuchet MS"/>
                <a:sym typeface="Trebuchet MS"/>
              </a:rPr>
              <a:t>International Conference on</a:t>
            </a:r>
            <a:endParaRPr sz="2400">
              <a:latin typeface="Trebuchet MS"/>
              <a:ea typeface="Trebuchet MS"/>
              <a:cs typeface="Trebuchet MS"/>
              <a:sym typeface="Trebuchet MS"/>
            </a:endParaRPr>
          </a:p>
          <a:p>
            <a:pPr indent="0" lvl="0" marL="0" rtl="0" algn="l">
              <a:lnSpc>
                <a:spcPct val="120000"/>
              </a:lnSpc>
              <a:spcBef>
                <a:spcPts val="0"/>
              </a:spcBef>
              <a:spcAft>
                <a:spcPts val="0"/>
              </a:spcAft>
              <a:buNone/>
            </a:pPr>
            <a:r>
              <a:rPr lang="en-GB" sz="2400">
                <a:latin typeface="Trebuchet MS"/>
                <a:ea typeface="Trebuchet MS"/>
                <a:cs typeface="Trebuchet MS"/>
                <a:sym typeface="Trebuchet MS"/>
              </a:rPr>
              <a:t>Computational Science and Applications (</a:t>
            </a:r>
            <a:r>
              <a:rPr lang="en-GB" sz="2400">
                <a:latin typeface="Trebuchet MS"/>
                <a:ea typeface="Trebuchet MS"/>
                <a:cs typeface="Trebuchet MS"/>
                <a:sym typeface="Trebuchet MS"/>
              </a:rPr>
              <a:t>ICCSA21)</a:t>
            </a:r>
            <a:endParaRPr sz="2400">
              <a:latin typeface="Trebuchet MS"/>
              <a:ea typeface="Trebuchet MS"/>
              <a:cs typeface="Trebuchet MS"/>
              <a:sym typeface="Trebuchet MS"/>
            </a:endParaRPr>
          </a:p>
          <a:p>
            <a:pPr indent="0" lvl="0" marL="0" rtl="0" algn="l">
              <a:lnSpc>
                <a:spcPct val="120000"/>
              </a:lnSpc>
              <a:spcBef>
                <a:spcPts val="0"/>
              </a:spcBef>
              <a:spcAft>
                <a:spcPts val="0"/>
              </a:spcAft>
              <a:buNone/>
            </a:pPr>
            <a:r>
              <a:rPr lang="en-GB" sz="2400">
                <a:latin typeface="Arial"/>
                <a:ea typeface="Arial"/>
                <a:cs typeface="Arial"/>
                <a:sym typeface="Arial"/>
              </a:rPr>
              <a:t>MIT-WPU</a:t>
            </a:r>
            <a:endParaRPr sz="2400">
              <a:latin typeface="Arial"/>
              <a:ea typeface="Arial"/>
              <a:cs typeface="Arial"/>
              <a:sym typeface="Arial"/>
            </a:endParaRPr>
          </a:p>
        </p:txBody>
      </p:sp>
      <p:sp>
        <p:nvSpPr>
          <p:cNvPr id="86" name="Google Shape;86;p13"/>
          <p:cNvSpPr txBox="1"/>
          <p:nvPr>
            <p:ph idx="1" type="subTitle"/>
          </p:nvPr>
        </p:nvSpPr>
        <p:spPr>
          <a:xfrm>
            <a:off x="1482350" y="3114875"/>
            <a:ext cx="5547900" cy="82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PID 7</a:t>
            </a:r>
            <a:endParaRPr sz="2000"/>
          </a:p>
          <a:p>
            <a:pPr indent="0" lvl="0" marL="0" rtl="0" algn="ctr">
              <a:spcBef>
                <a:spcPts val="0"/>
              </a:spcBef>
              <a:spcAft>
                <a:spcPts val="0"/>
              </a:spcAft>
              <a:buNone/>
            </a:pPr>
            <a:r>
              <a:rPr lang="en-GB" sz="1800"/>
              <a:t>MetaEfficientNet: A Few Shot Learning Approach for Lung Disease Classification</a:t>
            </a:r>
            <a:endParaRPr sz="1800"/>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19150" y="493975"/>
            <a:ext cx="7505700" cy="6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Real World Example: Face R</a:t>
            </a:r>
            <a:r>
              <a:rPr lang="en-GB"/>
              <a:t>ecognition</a:t>
            </a:r>
            <a:r>
              <a:rPr lang="en-GB"/>
              <a:t> System</a:t>
            </a:r>
            <a:endParaRPr/>
          </a:p>
        </p:txBody>
      </p:sp>
      <p:pic>
        <p:nvPicPr>
          <p:cNvPr id="146" name="Google Shape;146;p22"/>
          <p:cNvPicPr preferRelativeResize="0"/>
          <p:nvPr/>
        </p:nvPicPr>
        <p:blipFill rotWithShape="1">
          <a:blip r:embed="rId3">
            <a:alphaModFix/>
          </a:blip>
          <a:srcRect b="21546" l="7860" r="3115" t="9105"/>
          <a:stretch/>
        </p:blipFill>
        <p:spPr>
          <a:xfrm>
            <a:off x="1696375" y="1718050"/>
            <a:ext cx="5111825" cy="2161800"/>
          </a:xfrm>
          <a:prstGeom prst="rect">
            <a:avLst/>
          </a:prstGeom>
          <a:noFill/>
          <a:ln>
            <a:noFill/>
          </a:ln>
        </p:spPr>
      </p:pic>
      <p:sp>
        <p:nvSpPr>
          <p:cNvPr id="147" name="Google Shape;147;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153" name="Google Shape;153;p23"/>
          <p:cNvSpPr txBox="1"/>
          <p:nvPr>
            <p:ph idx="1" type="body"/>
          </p:nvPr>
        </p:nvSpPr>
        <p:spPr>
          <a:xfrm>
            <a:off x="819150" y="1320050"/>
            <a:ext cx="7505700" cy="120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Require large amount of data for images of each person.</a:t>
            </a:r>
            <a:endParaRPr sz="1400"/>
          </a:p>
          <a:p>
            <a:pPr indent="-317500" lvl="0" marL="457200" rtl="0" algn="l">
              <a:spcBef>
                <a:spcPts val="0"/>
              </a:spcBef>
              <a:spcAft>
                <a:spcPts val="0"/>
              </a:spcAft>
              <a:buSzPts val="1400"/>
              <a:buChar char="➔"/>
            </a:pPr>
            <a:r>
              <a:rPr lang="en-GB" sz="1400"/>
              <a:t>If a new person gets added.</a:t>
            </a:r>
            <a:endParaRPr sz="1400"/>
          </a:p>
          <a:p>
            <a:pPr indent="-317500" lvl="0" marL="457200" rtl="0" algn="l">
              <a:spcBef>
                <a:spcPts val="0"/>
              </a:spcBef>
              <a:spcAft>
                <a:spcPts val="0"/>
              </a:spcAft>
              <a:buSzPts val="1400"/>
              <a:buChar char="➔"/>
            </a:pPr>
            <a:r>
              <a:rPr lang="en-GB" sz="1400"/>
              <a:t>If an old employee leaves the organization.</a:t>
            </a:r>
            <a:endParaRPr sz="1400"/>
          </a:p>
          <a:p>
            <a:pPr indent="-317500" lvl="0" marL="457200" rtl="0" algn="l">
              <a:spcBef>
                <a:spcPts val="0"/>
              </a:spcBef>
              <a:spcAft>
                <a:spcPts val="0"/>
              </a:spcAft>
              <a:buSzPts val="1400"/>
              <a:buChar char="➔"/>
            </a:pPr>
            <a:r>
              <a:rPr lang="en-GB" sz="1400"/>
              <a:t>Training it all over again on new data.</a:t>
            </a:r>
            <a:endParaRPr sz="1400"/>
          </a:p>
        </p:txBody>
      </p:sp>
      <p:sp>
        <p:nvSpPr>
          <p:cNvPr id="154" name="Google Shape;154;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19150" y="584400"/>
            <a:ext cx="7505700" cy="55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FEW SHOT LEARNING APPROACH</a:t>
            </a:r>
            <a:endParaRPr/>
          </a:p>
        </p:txBody>
      </p:sp>
      <p:sp>
        <p:nvSpPr>
          <p:cNvPr id="160" name="Google Shape;160;p24"/>
          <p:cNvSpPr txBox="1"/>
          <p:nvPr/>
        </p:nvSpPr>
        <p:spPr>
          <a:xfrm>
            <a:off x="6148325" y="1590000"/>
            <a:ext cx="2474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Calibri"/>
                <a:ea typeface="Calibri"/>
                <a:cs typeface="Calibri"/>
                <a:sym typeface="Calibri"/>
              </a:rPr>
              <a:t>N</a:t>
            </a:r>
            <a:r>
              <a:rPr lang="en-GB" sz="1600">
                <a:latin typeface="Calibri"/>
                <a:ea typeface="Calibri"/>
                <a:cs typeface="Calibri"/>
                <a:sym typeface="Calibri"/>
              </a:rPr>
              <a:t>etwork is not learning to classify an image directly to any of the output classes. Rather, it is learning a </a:t>
            </a:r>
            <a:r>
              <a:rPr b="1" lang="en-GB" sz="1600">
                <a:latin typeface="Calibri"/>
                <a:ea typeface="Calibri"/>
                <a:cs typeface="Calibri"/>
                <a:sym typeface="Calibri"/>
              </a:rPr>
              <a:t>similarity function</a:t>
            </a:r>
            <a:r>
              <a:rPr lang="en-GB" sz="1600">
                <a:latin typeface="Calibri"/>
                <a:ea typeface="Calibri"/>
                <a:cs typeface="Calibri"/>
                <a:sym typeface="Calibri"/>
              </a:rPr>
              <a:t>, which takes two images as input and expresses how similar they are.</a:t>
            </a:r>
            <a:endParaRPr>
              <a:latin typeface="Calibri"/>
              <a:ea typeface="Calibri"/>
              <a:cs typeface="Calibri"/>
              <a:sym typeface="Calibri"/>
            </a:endParaRPr>
          </a:p>
        </p:txBody>
      </p:sp>
      <p:sp>
        <p:nvSpPr>
          <p:cNvPr id="161" name="Google Shape;161;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62" name="Google Shape;162;p24"/>
          <p:cNvSpPr/>
          <p:nvPr/>
        </p:nvSpPr>
        <p:spPr>
          <a:xfrm>
            <a:off x="2255900" y="1995500"/>
            <a:ext cx="1249500" cy="1230900"/>
          </a:xfrm>
          <a:prstGeom prst="rect">
            <a:avLst/>
          </a:prstGeom>
          <a:solidFill>
            <a:srgbClr val="FFFFFF"/>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14F597"/>
              </a:highlight>
            </a:endParaRPr>
          </a:p>
        </p:txBody>
      </p:sp>
      <p:sp>
        <p:nvSpPr>
          <p:cNvPr id="163" name="Google Shape;163;p24"/>
          <p:cNvSpPr/>
          <p:nvPr/>
        </p:nvSpPr>
        <p:spPr>
          <a:xfrm>
            <a:off x="1233505" y="2243513"/>
            <a:ext cx="1022400" cy="228300"/>
          </a:xfrm>
          <a:prstGeom prs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4804550" y="2187459"/>
            <a:ext cx="947100" cy="9204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Distance (similarity measure)</a:t>
            </a:r>
            <a:endParaRPr/>
          </a:p>
        </p:txBody>
      </p:sp>
      <p:sp>
        <p:nvSpPr>
          <p:cNvPr id="165" name="Google Shape;165;p24"/>
          <p:cNvSpPr/>
          <p:nvPr/>
        </p:nvSpPr>
        <p:spPr>
          <a:xfrm>
            <a:off x="4804550" y="3524948"/>
            <a:ext cx="947100" cy="920400"/>
          </a:xfrm>
          <a:prstGeom prst="rect">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loss function</a:t>
            </a:r>
            <a:endParaRPr/>
          </a:p>
        </p:txBody>
      </p:sp>
      <p:cxnSp>
        <p:nvCxnSpPr>
          <p:cNvPr id="166" name="Google Shape;166;p24"/>
          <p:cNvCxnSpPr>
            <a:stCxn id="164" idx="2"/>
            <a:endCxn id="165" idx="0"/>
          </p:cNvCxnSpPr>
          <p:nvPr/>
        </p:nvCxnSpPr>
        <p:spPr>
          <a:xfrm>
            <a:off x="5278100" y="3107859"/>
            <a:ext cx="0" cy="417000"/>
          </a:xfrm>
          <a:prstGeom prst="straightConnector1">
            <a:avLst/>
          </a:prstGeom>
          <a:noFill/>
          <a:ln cap="flat" cmpd="sng" w="9525">
            <a:solidFill>
              <a:srgbClr val="233A44"/>
            </a:solidFill>
            <a:prstDash val="solid"/>
            <a:round/>
            <a:headEnd len="med" w="med" type="none"/>
            <a:tailEnd len="med" w="med" type="triangle"/>
          </a:ln>
        </p:spPr>
      </p:cxnSp>
      <p:sp>
        <p:nvSpPr>
          <p:cNvPr id="167" name="Google Shape;167;p24"/>
          <p:cNvSpPr txBox="1"/>
          <p:nvPr/>
        </p:nvSpPr>
        <p:spPr>
          <a:xfrm>
            <a:off x="448198" y="2187500"/>
            <a:ext cx="697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Calibri"/>
                <a:ea typeface="Calibri"/>
                <a:cs typeface="Calibri"/>
                <a:sym typeface="Calibri"/>
              </a:rPr>
              <a:t>Image 1</a:t>
            </a:r>
            <a:endParaRPr>
              <a:latin typeface="Calibri"/>
              <a:ea typeface="Calibri"/>
              <a:cs typeface="Calibri"/>
              <a:sym typeface="Calibri"/>
            </a:endParaRPr>
          </a:p>
        </p:txBody>
      </p:sp>
      <p:sp>
        <p:nvSpPr>
          <p:cNvPr id="168" name="Google Shape;168;p24"/>
          <p:cNvSpPr txBox="1"/>
          <p:nvPr/>
        </p:nvSpPr>
        <p:spPr>
          <a:xfrm>
            <a:off x="2374175" y="2349500"/>
            <a:ext cx="94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Siamese network </a:t>
            </a:r>
            <a:endParaRPr>
              <a:latin typeface="Calibri"/>
              <a:ea typeface="Calibri"/>
              <a:cs typeface="Calibri"/>
              <a:sym typeface="Calibri"/>
            </a:endParaRPr>
          </a:p>
        </p:txBody>
      </p:sp>
      <p:sp>
        <p:nvSpPr>
          <p:cNvPr id="169" name="Google Shape;169;p24"/>
          <p:cNvSpPr txBox="1"/>
          <p:nvPr/>
        </p:nvSpPr>
        <p:spPr>
          <a:xfrm>
            <a:off x="4035061" y="3677361"/>
            <a:ext cx="76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Update weights</a:t>
            </a:r>
            <a:endParaRPr>
              <a:latin typeface="Calibri"/>
              <a:ea typeface="Calibri"/>
              <a:cs typeface="Calibri"/>
              <a:sym typeface="Calibri"/>
            </a:endParaRPr>
          </a:p>
        </p:txBody>
      </p:sp>
      <p:sp>
        <p:nvSpPr>
          <p:cNvPr id="170" name="Google Shape;170;p24"/>
          <p:cNvSpPr/>
          <p:nvPr/>
        </p:nvSpPr>
        <p:spPr>
          <a:xfrm>
            <a:off x="1233454" y="2884231"/>
            <a:ext cx="1022400" cy="228300"/>
          </a:xfrm>
          <a:prstGeom prst="rightArrow">
            <a:avLst>
              <a:gd fmla="val 50000" name="adj1"/>
              <a:gd fmla="val 50000" name="adj2"/>
            </a:avLst>
          </a:prstGeom>
          <a:solidFill>
            <a:srgbClr val="D9D9D9"/>
          </a:solidFill>
          <a:ln cap="flat" cmpd="sng" w="9525">
            <a:solidFill>
              <a:srgbClr val="233A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txBox="1"/>
          <p:nvPr/>
        </p:nvSpPr>
        <p:spPr>
          <a:xfrm>
            <a:off x="501550" y="2829940"/>
            <a:ext cx="64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Calibri"/>
                <a:ea typeface="Calibri"/>
                <a:cs typeface="Calibri"/>
                <a:sym typeface="Calibri"/>
              </a:rPr>
              <a:t>Image 2</a:t>
            </a:r>
            <a:endParaRPr>
              <a:latin typeface="Calibri"/>
              <a:ea typeface="Calibri"/>
              <a:cs typeface="Calibri"/>
              <a:sym typeface="Calibri"/>
            </a:endParaRPr>
          </a:p>
        </p:txBody>
      </p:sp>
      <p:cxnSp>
        <p:nvCxnSpPr>
          <p:cNvPr id="172" name="Google Shape;172;p24"/>
          <p:cNvCxnSpPr/>
          <p:nvPr/>
        </p:nvCxnSpPr>
        <p:spPr>
          <a:xfrm rot="10800000">
            <a:off x="2811325" y="3238125"/>
            <a:ext cx="1996500" cy="427500"/>
          </a:xfrm>
          <a:prstGeom prst="bentConnector3">
            <a:avLst>
              <a:gd fmla="val 99707" name="adj1"/>
            </a:avLst>
          </a:prstGeom>
          <a:noFill/>
          <a:ln cap="flat" cmpd="sng" w="9525">
            <a:solidFill>
              <a:srgbClr val="233A44"/>
            </a:solidFill>
            <a:prstDash val="solid"/>
            <a:round/>
            <a:headEnd len="med" w="med" type="none"/>
            <a:tailEnd len="med" w="med" type="triangle"/>
          </a:ln>
        </p:spPr>
      </p:cxnSp>
      <p:cxnSp>
        <p:nvCxnSpPr>
          <p:cNvPr id="173" name="Google Shape;173;p24"/>
          <p:cNvCxnSpPr/>
          <p:nvPr/>
        </p:nvCxnSpPr>
        <p:spPr>
          <a:xfrm>
            <a:off x="3505400" y="2321309"/>
            <a:ext cx="1252800" cy="456600"/>
          </a:xfrm>
          <a:prstGeom prst="bentConnector3">
            <a:avLst>
              <a:gd fmla="val 50000" name="adj1"/>
            </a:avLst>
          </a:prstGeom>
          <a:noFill/>
          <a:ln cap="flat" cmpd="sng" w="9525">
            <a:solidFill>
              <a:srgbClr val="233A44"/>
            </a:solidFill>
            <a:prstDash val="solid"/>
            <a:round/>
            <a:headEnd len="med" w="med" type="none"/>
            <a:tailEnd len="med" w="med" type="triangle"/>
          </a:ln>
        </p:spPr>
      </p:cxnSp>
      <p:cxnSp>
        <p:nvCxnSpPr>
          <p:cNvPr id="174" name="Google Shape;174;p24"/>
          <p:cNvCxnSpPr/>
          <p:nvPr/>
        </p:nvCxnSpPr>
        <p:spPr>
          <a:xfrm flipH="1" rot="10800000">
            <a:off x="3507050" y="2803109"/>
            <a:ext cx="1249500" cy="241800"/>
          </a:xfrm>
          <a:prstGeom prst="bentConnector3">
            <a:avLst>
              <a:gd fmla="val 50000" name="adj1"/>
            </a:avLst>
          </a:prstGeom>
          <a:noFill/>
          <a:ln cap="flat" cmpd="sng" w="9525">
            <a:solidFill>
              <a:srgbClr val="233A44"/>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PROPOSED SYSTEM</a:t>
            </a:r>
            <a:endParaRPr/>
          </a:p>
        </p:txBody>
      </p:sp>
      <p:sp>
        <p:nvSpPr>
          <p:cNvPr id="180" name="Google Shape;180;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885025" y="448200"/>
            <a:ext cx="7505700" cy="52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SYSTEM</a:t>
            </a:r>
            <a:endParaRPr/>
          </a:p>
        </p:txBody>
      </p:sp>
      <p:sp>
        <p:nvSpPr>
          <p:cNvPr id="186" name="Google Shape;186;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87" name="Google Shape;187;p26"/>
          <p:cNvPicPr preferRelativeResize="0"/>
          <p:nvPr/>
        </p:nvPicPr>
        <p:blipFill>
          <a:blip r:embed="rId3">
            <a:alphaModFix/>
          </a:blip>
          <a:stretch>
            <a:fillRect/>
          </a:stretch>
        </p:blipFill>
        <p:spPr>
          <a:xfrm>
            <a:off x="675275" y="1025350"/>
            <a:ext cx="6517100" cy="386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819150" y="440525"/>
            <a:ext cx="7505700" cy="61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Generation of support set and Query Set</a:t>
            </a:r>
            <a:endParaRPr/>
          </a:p>
        </p:txBody>
      </p:sp>
      <p:pic>
        <p:nvPicPr>
          <p:cNvPr id="193" name="Google Shape;193;p27"/>
          <p:cNvPicPr preferRelativeResize="0"/>
          <p:nvPr/>
        </p:nvPicPr>
        <p:blipFill>
          <a:blip r:embed="rId3">
            <a:alphaModFix/>
          </a:blip>
          <a:stretch>
            <a:fillRect/>
          </a:stretch>
        </p:blipFill>
        <p:spPr>
          <a:xfrm>
            <a:off x="5089925" y="1510850"/>
            <a:ext cx="3307925" cy="3120050"/>
          </a:xfrm>
          <a:prstGeom prst="rect">
            <a:avLst/>
          </a:prstGeom>
          <a:noFill/>
          <a:ln>
            <a:noFill/>
          </a:ln>
        </p:spPr>
      </p:pic>
      <p:sp>
        <p:nvSpPr>
          <p:cNvPr id="194" name="Google Shape;194;p27"/>
          <p:cNvSpPr txBox="1"/>
          <p:nvPr/>
        </p:nvSpPr>
        <p:spPr>
          <a:xfrm>
            <a:off x="862025" y="1510850"/>
            <a:ext cx="3000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alibri"/>
                <a:ea typeface="Calibri"/>
                <a:cs typeface="Calibri"/>
                <a:sym typeface="Calibri"/>
              </a:rPr>
              <a:t>Support set:</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the set of images which is used to compare against the incoming test image or query image</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Query Set:</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the test set which needs to be classified.</a:t>
            </a:r>
            <a:endParaRPr sz="1800">
              <a:latin typeface="Calibri"/>
              <a:ea typeface="Calibri"/>
              <a:cs typeface="Calibri"/>
              <a:sym typeface="Calibri"/>
            </a:endParaRPr>
          </a:p>
        </p:txBody>
      </p:sp>
      <p:sp>
        <p:nvSpPr>
          <p:cNvPr id="195" name="Google Shape;195;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idx="1" type="body"/>
          </p:nvPr>
        </p:nvSpPr>
        <p:spPr>
          <a:xfrm>
            <a:off x="819150" y="1521625"/>
            <a:ext cx="7505700" cy="29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solidFill>
                  <a:srgbClr val="202122"/>
                </a:solidFill>
                <a:highlight>
                  <a:srgbClr val="FFFFFF"/>
                </a:highlight>
              </a:rPr>
              <a:t>Learning in twin networks is done using </a:t>
            </a:r>
            <a:r>
              <a:rPr lang="en-GB" sz="1800">
                <a:solidFill>
                  <a:srgbClr val="292929"/>
                </a:solidFill>
                <a:highlight>
                  <a:srgbClr val="FFFFFF"/>
                </a:highlight>
              </a:rPr>
              <a:t>C</a:t>
            </a:r>
            <a:r>
              <a:rPr lang="en-GB" sz="1800">
                <a:solidFill>
                  <a:srgbClr val="292929"/>
                </a:solidFill>
                <a:highlight>
                  <a:srgbClr val="FFFFFF"/>
                </a:highlight>
                <a:uFill>
                  <a:noFill/>
                </a:uFill>
                <a:hlinkClick r:id="rId3">
                  <a:extLst>
                    <a:ext uri="{A12FA001-AC4F-418D-AE19-62706E023703}">
                      <ahyp:hlinkClr val="tx"/>
                    </a:ext>
                  </a:extLst>
                </a:hlinkClick>
              </a:rPr>
              <a:t>ontrastive loss</a:t>
            </a:r>
            <a:r>
              <a:rPr lang="en-GB" sz="1800">
                <a:solidFill>
                  <a:srgbClr val="292929"/>
                </a:solidFill>
                <a:highlight>
                  <a:srgbClr val="FFFFFF"/>
                </a:highlight>
              </a:rPr>
              <a:t>:</a:t>
            </a:r>
            <a:endParaRPr sz="1800">
              <a:solidFill>
                <a:srgbClr val="292929"/>
              </a:solidFill>
              <a:highlight>
                <a:srgbClr val="FFFFFF"/>
              </a:highlight>
            </a:endParaRPr>
          </a:p>
          <a:p>
            <a:pPr indent="0" lvl="0" marL="0" rtl="0" algn="l">
              <a:spcBef>
                <a:spcPts val="1200"/>
              </a:spcBef>
              <a:spcAft>
                <a:spcPts val="0"/>
              </a:spcAft>
              <a:buNone/>
            </a:pPr>
            <a:r>
              <a:t/>
            </a:r>
            <a:endParaRPr sz="1800">
              <a:solidFill>
                <a:srgbClr val="292929"/>
              </a:solidFill>
              <a:highlight>
                <a:srgbClr val="FFFFFF"/>
              </a:highlight>
            </a:endParaRPr>
          </a:p>
          <a:p>
            <a:pPr indent="0" lvl="0" marL="0" rtl="0" algn="l">
              <a:spcBef>
                <a:spcPts val="1200"/>
              </a:spcBef>
              <a:spcAft>
                <a:spcPts val="0"/>
              </a:spcAft>
              <a:buNone/>
            </a:pPr>
            <a:r>
              <a:rPr lang="en-GB" sz="1800">
                <a:solidFill>
                  <a:srgbClr val="292929"/>
                </a:solidFill>
                <a:highlight>
                  <a:srgbClr val="FFFFFF"/>
                </a:highlight>
              </a:rPr>
              <a:t>Y = </a:t>
            </a:r>
            <a:r>
              <a:rPr lang="en-GB" sz="1800">
                <a:solidFill>
                  <a:srgbClr val="000000"/>
                </a:solidFill>
              </a:rPr>
              <a:t>the true label</a:t>
            </a:r>
            <a:endParaRPr sz="1800">
              <a:solidFill>
                <a:srgbClr val="000000"/>
              </a:solidFill>
            </a:endParaRPr>
          </a:p>
          <a:p>
            <a:pPr indent="0" lvl="0" marL="0" rtl="0" algn="l">
              <a:spcBef>
                <a:spcPts val="1200"/>
              </a:spcBef>
              <a:spcAft>
                <a:spcPts val="0"/>
              </a:spcAft>
              <a:buNone/>
            </a:pPr>
            <a:r>
              <a:rPr lang="en-GB" sz="1800">
                <a:solidFill>
                  <a:srgbClr val="000000"/>
                </a:solidFill>
              </a:rPr>
              <a:t>D = </a:t>
            </a:r>
            <a:r>
              <a:rPr lang="en-GB" sz="1800">
                <a:solidFill>
                  <a:srgbClr val="292929"/>
                </a:solidFill>
              </a:rPr>
              <a:t>Euclidean </a:t>
            </a:r>
            <a:r>
              <a:rPr lang="en-GB" sz="1800">
                <a:solidFill>
                  <a:srgbClr val="000000"/>
                </a:solidFill>
              </a:rPr>
              <a:t>distance between two embeddings. </a:t>
            </a:r>
            <a:endParaRPr sz="1800">
              <a:solidFill>
                <a:srgbClr val="000000"/>
              </a:solidFill>
            </a:endParaRPr>
          </a:p>
          <a:p>
            <a:pPr indent="0" lvl="0" marL="0" rtl="0" algn="l">
              <a:spcBef>
                <a:spcPts val="1200"/>
              </a:spcBef>
              <a:spcAft>
                <a:spcPts val="1200"/>
              </a:spcAft>
              <a:buNone/>
            </a:pPr>
            <a:r>
              <a:t/>
            </a:r>
            <a:endParaRPr sz="1000">
              <a:solidFill>
                <a:srgbClr val="000000"/>
              </a:solidFill>
              <a:latin typeface="Times New Roman"/>
              <a:ea typeface="Times New Roman"/>
              <a:cs typeface="Times New Roman"/>
              <a:sym typeface="Times New Roman"/>
            </a:endParaRPr>
          </a:p>
        </p:txBody>
      </p:sp>
      <p:pic>
        <p:nvPicPr>
          <p:cNvPr id="201" name="Google Shape;201;p28"/>
          <p:cNvPicPr preferRelativeResize="0"/>
          <p:nvPr/>
        </p:nvPicPr>
        <p:blipFill>
          <a:blip r:embed="rId4">
            <a:alphaModFix/>
          </a:blip>
          <a:stretch>
            <a:fillRect/>
          </a:stretch>
        </p:blipFill>
        <p:spPr>
          <a:xfrm>
            <a:off x="945375" y="2014538"/>
            <a:ext cx="4457700" cy="333375"/>
          </a:xfrm>
          <a:prstGeom prst="rect">
            <a:avLst/>
          </a:prstGeom>
          <a:noFill/>
          <a:ln>
            <a:noFill/>
          </a:ln>
        </p:spPr>
      </p:pic>
      <p:sp>
        <p:nvSpPr>
          <p:cNvPr id="202" name="Google Shape;202;p28"/>
          <p:cNvSpPr txBox="1"/>
          <p:nvPr>
            <p:ph type="title"/>
          </p:nvPr>
        </p:nvSpPr>
        <p:spPr>
          <a:xfrm>
            <a:off x="819150" y="716050"/>
            <a:ext cx="7505700" cy="52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Learning</a:t>
            </a:r>
            <a:endParaRPr/>
          </a:p>
        </p:txBody>
      </p:sp>
      <p:sp>
        <p:nvSpPr>
          <p:cNvPr id="203" name="Google Shape;203;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819150" y="384850"/>
            <a:ext cx="7505700" cy="456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Algorithm</a:t>
            </a:r>
            <a:endParaRPr/>
          </a:p>
        </p:txBody>
      </p:sp>
      <p:sp>
        <p:nvSpPr>
          <p:cNvPr id="209" name="Google Shape;209;p29"/>
          <p:cNvSpPr txBox="1"/>
          <p:nvPr>
            <p:ph idx="1" type="body"/>
          </p:nvPr>
        </p:nvSpPr>
        <p:spPr>
          <a:xfrm>
            <a:off x="453425" y="925725"/>
            <a:ext cx="8019900" cy="3249600"/>
          </a:xfrm>
          <a:prstGeom prst="rect">
            <a:avLst/>
          </a:prstGeom>
        </p:spPr>
        <p:txBody>
          <a:bodyPr anchorCtr="0" anchor="t" bIns="91425" lIns="91425" spcFirstLastPara="1" rIns="91425" wrap="square" tIns="91425">
            <a:noAutofit/>
          </a:bodyPr>
          <a:lstStyle/>
          <a:p>
            <a:pPr indent="0" lvl="0" marL="0" rtl="0" algn="just">
              <a:lnSpc>
                <a:spcPct val="95000"/>
              </a:lnSpc>
              <a:spcBef>
                <a:spcPts val="100"/>
              </a:spcBef>
              <a:spcAft>
                <a:spcPts val="0"/>
              </a:spcAft>
              <a:buNone/>
            </a:pPr>
            <a:r>
              <a:rPr lang="en-GB" sz="1100">
                <a:solidFill>
                  <a:srgbClr val="000000"/>
                </a:solidFill>
                <a:latin typeface="Courier New"/>
                <a:ea typeface="Courier New"/>
                <a:cs typeface="Courier New"/>
                <a:sym typeface="Courier New"/>
              </a:rPr>
              <a:t>Input: Dataset D, Batch size N, Number of epochs nepochs, fine-tuned EfficientB0 model M with parameter p, Head model H, Loss L, margin m</a:t>
            </a:r>
            <a:endParaRPr sz="1100">
              <a:solidFill>
                <a:srgbClr val="000000"/>
              </a:solidFill>
              <a:latin typeface="Courier New"/>
              <a:ea typeface="Courier New"/>
              <a:cs typeface="Courier New"/>
              <a:sym typeface="Courier New"/>
            </a:endParaRPr>
          </a:p>
          <a:p>
            <a:pPr indent="0" lvl="0" marL="0" rtl="0" algn="just">
              <a:lnSpc>
                <a:spcPct val="95000"/>
              </a:lnSpc>
              <a:spcBef>
                <a:spcPts val="100"/>
              </a:spcBef>
              <a:spcAft>
                <a:spcPts val="0"/>
              </a:spcAft>
              <a:buNone/>
            </a:pPr>
            <a:r>
              <a:rPr lang="en-GB" sz="1100">
                <a:solidFill>
                  <a:srgbClr val="000000"/>
                </a:solidFill>
                <a:latin typeface="Courier New"/>
                <a:ea typeface="Courier New"/>
                <a:cs typeface="Courier New"/>
                <a:sym typeface="Courier New"/>
              </a:rPr>
              <a:t> </a:t>
            </a:r>
            <a:endParaRPr sz="1100">
              <a:solidFill>
                <a:srgbClr val="000000"/>
              </a:solidFill>
              <a:latin typeface="Courier New"/>
              <a:ea typeface="Courier New"/>
              <a:cs typeface="Courier New"/>
              <a:sym typeface="Courier New"/>
            </a:endParaRPr>
          </a:p>
          <a:p>
            <a:pPr indent="0" lvl="0" marL="0" rtl="0" algn="just">
              <a:lnSpc>
                <a:spcPct val="95000"/>
              </a:lnSpc>
              <a:spcBef>
                <a:spcPts val="100"/>
              </a:spcBef>
              <a:spcAft>
                <a:spcPts val="0"/>
              </a:spcAft>
              <a:buNone/>
            </a:pPr>
            <a:r>
              <a:rPr lang="en-GB" sz="1100">
                <a:solidFill>
                  <a:srgbClr val="000000"/>
                </a:solidFill>
                <a:latin typeface="Courier New"/>
                <a:ea typeface="Courier New"/>
                <a:cs typeface="Courier New"/>
                <a:sym typeface="Courier New"/>
              </a:rPr>
              <a:t>Initialize: img1, img2, image_pairs, true_similarity_label, predicted_similarity, dist for training</a:t>
            </a:r>
            <a:endParaRPr sz="1100">
              <a:solidFill>
                <a:srgbClr val="000000"/>
              </a:solidFill>
              <a:latin typeface="Courier New"/>
              <a:ea typeface="Courier New"/>
              <a:cs typeface="Courier New"/>
              <a:sym typeface="Courier New"/>
            </a:endParaRPr>
          </a:p>
          <a:p>
            <a:pPr indent="0" lvl="0" marL="0" rtl="0" algn="just">
              <a:lnSpc>
                <a:spcPct val="95000"/>
              </a:lnSpc>
              <a:spcBef>
                <a:spcPts val="100"/>
              </a:spcBef>
              <a:spcAft>
                <a:spcPts val="0"/>
              </a:spcAft>
              <a:buNone/>
            </a:pPr>
            <a:r>
              <a:rPr lang="en-GB" sz="1100">
                <a:solidFill>
                  <a:srgbClr val="000000"/>
                </a:solidFill>
                <a:latin typeface="Courier New"/>
                <a:ea typeface="Courier New"/>
                <a:cs typeface="Courier New"/>
                <a:sym typeface="Courier New"/>
              </a:rPr>
              <a:t> </a:t>
            </a:r>
            <a:endParaRPr sz="1100">
              <a:solidFill>
                <a:srgbClr val="000000"/>
              </a:solidFill>
              <a:latin typeface="Courier New"/>
              <a:ea typeface="Courier New"/>
              <a:cs typeface="Courier New"/>
              <a:sym typeface="Courier New"/>
            </a:endParaRPr>
          </a:p>
          <a:p>
            <a:pPr indent="0" lvl="0" marL="0" rtl="0" algn="just">
              <a:lnSpc>
                <a:spcPct val="95000"/>
              </a:lnSpc>
              <a:spcBef>
                <a:spcPts val="100"/>
              </a:spcBef>
              <a:spcAft>
                <a:spcPts val="0"/>
              </a:spcAft>
              <a:buNone/>
            </a:pPr>
            <a:r>
              <a:rPr lang="en-GB" sz="1100">
                <a:solidFill>
                  <a:srgbClr val="000000"/>
                </a:solidFill>
                <a:latin typeface="Courier New"/>
                <a:ea typeface="Courier New"/>
                <a:cs typeface="Courier New"/>
                <a:sym typeface="Courier New"/>
              </a:rPr>
              <a:t>image_pairs, true_similarity_label = get_pairs(D)</a:t>
            </a:r>
            <a:endParaRPr sz="1100">
              <a:solidFill>
                <a:srgbClr val="000000"/>
              </a:solidFill>
              <a:latin typeface="Courier New"/>
              <a:ea typeface="Courier New"/>
              <a:cs typeface="Courier New"/>
              <a:sym typeface="Courier New"/>
            </a:endParaRPr>
          </a:p>
          <a:p>
            <a:pPr indent="0" lvl="0" marL="0" rtl="0" algn="just">
              <a:lnSpc>
                <a:spcPct val="95000"/>
              </a:lnSpc>
              <a:spcBef>
                <a:spcPts val="100"/>
              </a:spcBef>
              <a:spcAft>
                <a:spcPts val="0"/>
              </a:spcAft>
              <a:buNone/>
            </a:pPr>
            <a:r>
              <a:rPr lang="en-GB" sz="1100">
                <a:solidFill>
                  <a:srgbClr val="000000"/>
                </a:solidFill>
                <a:latin typeface="Courier New"/>
                <a:ea typeface="Courier New"/>
                <a:cs typeface="Courier New"/>
                <a:sym typeface="Courier New"/>
              </a:rPr>
              <a:t>p</a:t>
            </a:r>
            <a:r>
              <a:rPr baseline="-25000" lang="en-GB" sz="1100">
                <a:solidFill>
                  <a:srgbClr val="000000"/>
                </a:solidFill>
                <a:latin typeface="Courier New"/>
                <a:ea typeface="Courier New"/>
                <a:cs typeface="Courier New"/>
                <a:sym typeface="Courier New"/>
              </a:rPr>
              <a:t>0 </a:t>
            </a:r>
            <a:r>
              <a:rPr lang="en-GB" sz="1100">
                <a:solidFill>
                  <a:srgbClr val="000000"/>
                </a:solidFill>
                <a:latin typeface="Courier New"/>
                <a:ea typeface="Courier New"/>
                <a:cs typeface="Courier New"/>
                <a:sym typeface="Courier New"/>
              </a:rPr>
              <a:t>= w</a:t>
            </a:r>
            <a:r>
              <a:rPr baseline="-25000" lang="en-GB" sz="1100">
                <a:solidFill>
                  <a:srgbClr val="000000"/>
                </a:solidFill>
                <a:latin typeface="Courier New"/>
                <a:ea typeface="Courier New"/>
                <a:cs typeface="Courier New"/>
                <a:sym typeface="Courier New"/>
              </a:rPr>
              <a:t>0</a:t>
            </a:r>
            <a:endParaRPr baseline="-25000" sz="1100">
              <a:solidFill>
                <a:srgbClr val="000000"/>
              </a:solidFill>
              <a:latin typeface="Courier New"/>
              <a:ea typeface="Courier New"/>
              <a:cs typeface="Courier New"/>
              <a:sym typeface="Courier New"/>
            </a:endParaRPr>
          </a:p>
          <a:p>
            <a:pPr indent="0" lvl="0" marL="0" rtl="0" algn="just">
              <a:lnSpc>
                <a:spcPct val="95000"/>
              </a:lnSpc>
              <a:spcBef>
                <a:spcPts val="100"/>
              </a:spcBef>
              <a:spcAft>
                <a:spcPts val="0"/>
              </a:spcAft>
              <a:buNone/>
            </a:pPr>
            <a:r>
              <a:rPr lang="en-GB" sz="1100">
                <a:solidFill>
                  <a:srgbClr val="000000"/>
                </a:solidFill>
              </a:rPr>
              <a:t> </a:t>
            </a:r>
            <a:endParaRPr sz="1100">
              <a:solidFill>
                <a:srgbClr val="000000"/>
              </a:solidFill>
            </a:endParaRPr>
          </a:p>
          <a:p>
            <a:pPr indent="0" lvl="0" marL="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for i do nepochs</a:t>
            </a:r>
            <a:endParaRPr sz="1100">
              <a:solidFill>
                <a:srgbClr val="000000"/>
              </a:solidFill>
              <a:latin typeface="Courier New"/>
              <a:ea typeface="Courier New"/>
              <a:cs typeface="Courier New"/>
              <a:sym typeface="Courier New"/>
            </a:endParaRPr>
          </a:p>
          <a:p>
            <a:pPr indent="457200" lvl="0" marL="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for b do getBatches()</a:t>
            </a:r>
            <a:endParaRPr sz="1100">
              <a:solidFill>
                <a:srgbClr val="000000"/>
              </a:solidFill>
              <a:latin typeface="Courier New"/>
              <a:ea typeface="Courier New"/>
              <a:cs typeface="Courier New"/>
              <a:sym typeface="Courier New"/>
            </a:endParaRPr>
          </a:p>
          <a:p>
            <a:pPr indent="457200" lvl="0" marL="45720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img1, img2 = image_pairs</a:t>
            </a:r>
            <a:endParaRPr sz="1100">
              <a:solidFill>
                <a:srgbClr val="000000"/>
              </a:solidFill>
              <a:latin typeface="Courier New"/>
              <a:ea typeface="Courier New"/>
              <a:cs typeface="Courier New"/>
              <a:sym typeface="Courier New"/>
            </a:endParaRPr>
          </a:p>
          <a:p>
            <a:pPr indent="457200" lvl="0" marL="45720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em1 = M(img1)</a:t>
            </a:r>
            <a:endParaRPr sz="1100">
              <a:solidFill>
                <a:srgbClr val="000000"/>
              </a:solidFill>
              <a:latin typeface="Courier New"/>
              <a:ea typeface="Courier New"/>
              <a:cs typeface="Courier New"/>
              <a:sym typeface="Courier New"/>
            </a:endParaRPr>
          </a:p>
          <a:p>
            <a:pPr indent="457200" lvl="0" marL="45720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em2 = M(img2)</a:t>
            </a:r>
            <a:endParaRPr sz="1100">
              <a:solidFill>
                <a:srgbClr val="000000"/>
              </a:solidFill>
              <a:latin typeface="Courier New"/>
              <a:ea typeface="Courier New"/>
              <a:cs typeface="Courier New"/>
              <a:sym typeface="Courier New"/>
            </a:endParaRPr>
          </a:p>
          <a:p>
            <a:pPr indent="457200" lvl="0" marL="45720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dist</a:t>
            </a:r>
            <a:r>
              <a:rPr baseline="-25000" lang="en-GB" sz="1100">
                <a:solidFill>
                  <a:srgbClr val="000000"/>
                </a:solidFill>
                <a:latin typeface="Courier New"/>
                <a:ea typeface="Courier New"/>
                <a:cs typeface="Courier New"/>
                <a:sym typeface="Courier New"/>
              </a:rPr>
              <a:t>b</a:t>
            </a:r>
            <a:r>
              <a:rPr lang="en-GB" sz="1100">
                <a:solidFill>
                  <a:srgbClr val="000000"/>
                </a:solidFill>
                <a:latin typeface="Courier New"/>
                <a:ea typeface="Courier New"/>
                <a:cs typeface="Courier New"/>
                <a:sym typeface="Courier New"/>
              </a:rPr>
              <a:t> = euclidean((em1,em2))</a:t>
            </a:r>
            <a:endParaRPr sz="1100">
              <a:solidFill>
                <a:srgbClr val="000000"/>
              </a:solidFill>
              <a:latin typeface="Courier New"/>
              <a:ea typeface="Courier New"/>
              <a:cs typeface="Courier New"/>
              <a:sym typeface="Courier New"/>
            </a:endParaRPr>
          </a:p>
          <a:p>
            <a:pPr indent="457200" lvl="0" marL="45720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predicted_similarity = head_model(dist</a:t>
            </a:r>
            <a:r>
              <a:rPr baseline="-25000" lang="en-GB" sz="1100">
                <a:solidFill>
                  <a:srgbClr val="000000"/>
                </a:solidFill>
                <a:latin typeface="Courier New"/>
                <a:ea typeface="Courier New"/>
                <a:cs typeface="Courier New"/>
                <a:sym typeface="Courier New"/>
              </a:rPr>
              <a:t>b</a:t>
            </a:r>
            <a:r>
              <a:rPr lang="en-GB"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457200" lvl="0" marL="45720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L</a:t>
            </a:r>
            <a:r>
              <a:rPr baseline="-25000" lang="en-GB" sz="1100">
                <a:solidFill>
                  <a:srgbClr val="000000"/>
                </a:solidFill>
                <a:latin typeface="Courier New"/>
                <a:ea typeface="Courier New"/>
                <a:cs typeface="Courier New"/>
                <a:sym typeface="Courier New"/>
              </a:rPr>
              <a:t>b</a:t>
            </a:r>
            <a:r>
              <a:rPr lang="en-GB" sz="1100">
                <a:solidFill>
                  <a:srgbClr val="000000"/>
                </a:solidFill>
                <a:latin typeface="Courier New"/>
                <a:ea typeface="Courier New"/>
                <a:cs typeface="Courier New"/>
                <a:sym typeface="Courier New"/>
              </a:rPr>
              <a:t> = ContrastiveLoss(predicted_similarity, true_similarity_label,m)</a:t>
            </a:r>
            <a:endParaRPr sz="1100">
              <a:solidFill>
                <a:srgbClr val="000000"/>
              </a:solidFill>
              <a:latin typeface="Courier New"/>
              <a:ea typeface="Courier New"/>
              <a:cs typeface="Courier New"/>
              <a:sym typeface="Courier New"/>
            </a:endParaRPr>
          </a:p>
          <a:p>
            <a:pPr indent="457200" lvl="0" marL="45720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Update parameter p</a:t>
            </a:r>
            <a:r>
              <a:rPr baseline="-25000" lang="en-GB" sz="1100">
                <a:solidFill>
                  <a:srgbClr val="000000"/>
                </a:solidFill>
                <a:latin typeface="Courier New"/>
                <a:ea typeface="Courier New"/>
                <a:cs typeface="Courier New"/>
                <a:sym typeface="Courier New"/>
              </a:rPr>
              <a:t>b</a:t>
            </a:r>
            <a:r>
              <a:rPr lang="en-GB" sz="1100">
                <a:solidFill>
                  <a:srgbClr val="000000"/>
                </a:solidFill>
                <a:latin typeface="Courier New"/>
                <a:ea typeface="Courier New"/>
                <a:cs typeface="Courier New"/>
                <a:sym typeface="Courier New"/>
              </a:rPr>
              <a:t> with new weight, w</a:t>
            </a:r>
            <a:endParaRPr sz="1100">
              <a:solidFill>
                <a:srgbClr val="000000"/>
              </a:solidFill>
              <a:latin typeface="Courier New"/>
              <a:ea typeface="Courier New"/>
              <a:cs typeface="Courier New"/>
              <a:sym typeface="Courier New"/>
            </a:endParaRPr>
          </a:p>
          <a:p>
            <a:pPr indent="457200" lvl="0" marL="0" rtl="0" algn="l">
              <a:lnSpc>
                <a:spcPct val="95000"/>
              </a:lnSpc>
              <a:spcBef>
                <a:spcPts val="100"/>
              </a:spcBef>
              <a:spcAft>
                <a:spcPts val="0"/>
              </a:spcAft>
              <a:buNone/>
            </a:pPr>
            <a:r>
              <a:rPr lang="en-GB" sz="1100">
                <a:solidFill>
                  <a:srgbClr val="000000"/>
                </a:solidFill>
                <a:latin typeface="Courier New"/>
                <a:ea typeface="Courier New"/>
                <a:cs typeface="Courier New"/>
                <a:sym typeface="Courier New"/>
              </a:rPr>
              <a:t>end for</a:t>
            </a:r>
            <a:endParaRPr sz="1100">
              <a:solidFill>
                <a:srgbClr val="000000"/>
              </a:solidFill>
              <a:latin typeface="Courier New"/>
              <a:ea typeface="Courier New"/>
              <a:cs typeface="Courier New"/>
              <a:sym typeface="Courier New"/>
            </a:endParaRPr>
          </a:p>
          <a:p>
            <a:pPr indent="0" lvl="0" marL="0" rtl="0" algn="l">
              <a:lnSpc>
                <a:spcPct val="95000"/>
              </a:lnSpc>
              <a:spcBef>
                <a:spcPts val="100"/>
              </a:spcBef>
              <a:spcAft>
                <a:spcPts val="1200"/>
              </a:spcAft>
              <a:buNone/>
            </a:pPr>
            <a:r>
              <a:rPr lang="en-GB" sz="1100">
                <a:solidFill>
                  <a:srgbClr val="000000"/>
                </a:solidFill>
                <a:latin typeface="Courier New"/>
                <a:ea typeface="Courier New"/>
                <a:cs typeface="Courier New"/>
                <a:sym typeface="Courier New"/>
              </a:rPr>
              <a:t>end for</a:t>
            </a:r>
            <a:endParaRPr sz="1100">
              <a:latin typeface="Courier New"/>
              <a:ea typeface="Courier New"/>
              <a:cs typeface="Courier New"/>
              <a:sym typeface="Courier New"/>
            </a:endParaRPr>
          </a:p>
        </p:txBody>
      </p:sp>
      <p:sp>
        <p:nvSpPr>
          <p:cNvPr id="210" name="Google Shape;210;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RESULTS</a:t>
            </a:r>
            <a:endParaRPr/>
          </a:p>
        </p:txBody>
      </p:sp>
      <p:sp>
        <p:nvSpPr>
          <p:cNvPr id="216" name="Google Shape;216;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819150" y="695575"/>
            <a:ext cx="7505700" cy="61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a:t>
            </a:r>
            <a:endParaRPr/>
          </a:p>
        </p:txBody>
      </p:sp>
      <p:graphicFrame>
        <p:nvGraphicFramePr>
          <p:cNvPr id="222" name="Google Shape;222;p31"/>
          <p:cNvGraphicFramePr/>
          <p:nvPr/>
        </p:nvGraphicFramePr>
        <p:xfrm>
          <a:off x="963800" y="1636900"/>
          <a:ext cx="3000000" cy="3000000"/>
        </p:xfrm>
        <a:graphic>
          <a:graphicData uri="http://schemas.openxmlformats.org/drawingml/2006/table">
            <a:tbl>
              <a:tblPr>
                <a:noFill/>
                <a:tableStyleId>{ADAD5B02-C0B0-44F6-ABD0-611189C0F379}</a:tableStyleId>
              </a:tblPr>
              <a:tblGrid>
                <a:gridCol w="3168650"/>
                <a:gridCol w="3168650"/>
              </a:tblGrid>
              <a:tr h="396200">
                <a:tc>
                  <a:txBody>
                    <a:bodyPr/>
                    <a:lstStyle/>
                    <a:p>
                      <a:pPr indent="0" lvl="0" marL="0" rtl="0" algn="ctr">
                        <a:spcBef>
                          <a:spcPts val="0"/>
                        </a:spcBef>
                        <a:spcAft>
                          <a:spcPts val="0"/>
                        </a:spcAft>
                        <a:buNone/>
                      </a:pPr>
                      <a:r>
                        <a:rPr lang="en-GB"/>
                        <a:t>Model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92929"/>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t>Accuracy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5625">
                <a:tc>
                  <a:txBody>
                    <a:bodyPr/>
                    <a:lstStyle/>
                    <a:p>
                      <a:pPr indent="0" lvl="0" marL="0" rtl="0" algn="ctr">
                        <a:spcBef>
                          <a:spcPts val="0"/>
                        </a:spcBef>
                        <a:spcAft>
                          <a:spcPts val="0"/>
                        </a:spcAft>
                        <a:buNone/>
                      </a:pPr>
                      <a:r>
                        <a:rPr lang="en-GB" sz="1200">
                          <a:latin typeface="Roboto"/>
                          <a:ea typeface="Roboto"/>
                          <a:cs typeface="Roboto"/>
                          <a:sym typeface="Roboto"/>
                        </a:rPr>
                        <a:t>MetaCovid 3-way-10-Shot [</a:t>
                      </a:r>
                      <a:r>
                        <a:rPr lang="en-GB" sz="1200">
                          <a:highlight>
                            <a:srgbClr val="FFFFFF"/>
                          </a:highlight>
                          <a:uFill>
                            <a:noFill/>
                          </a:uFill>
                          <a:latin typeface="Roboto"/>
                          <a:ea typeface="Roboto"/>
                          <a:cs typeface="Roboto"/>
                          <a:sym typeface="Roboto"/>
                          <a:hlinkClick r:id="rId3"/>
                        </a:rPr>
                        <a:t>Mohammad Shorfuzzaman</a:t>
                      </a:r>
                      <a:r>
                        <a:rPr lang="en-GB" sz="1200">
                          <a:latin typeface="Roboto"/>
                          <a:ea typeface="Roboto"/>
                          <a:cs typeface="Roboto"/>
                          <a:sym typeface="Roboto"/>
                        </a:rPr>
                        <a:t> et al.]</a:t>
                      </a:r>
                      <a:endParaRPr sz="12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latin typeface="Roboto"/>
                          <a:ea typeface="Roboto"/>
                          <a:cs typeface="Roboto"/>
                          <a:sym typeface="Roboto"/>
                        </a:rPr>
                        <a:t>96.5%</a:t>
                      </a:r>
                      <a:endParaRPr sz="12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2750">
                <a:tc>
                  <a:txBody>
                    <a:bodyPr/>
                    <a:lstStyle/>
                    <a:p>
                      <a:pPr indent="0" lvl="0" marL="0" rtl="0" algn="ctr">
                        <a:spcBef>
                          <a:spcPts val="0"/>
                        </a:spcBef>
                        <a:spcAft>
                          <a:spcPts val="0"/>
                        </a:spcAft>
                        <a:buNone/>
                      </a:pPr>
                      <a:r>
                        <a:rPr lang="en-GB" sz="1200">
                          <a:latin typeface="Roboto"/>
                          <a:ea typeface="Roboto"/>
                          <a:cs typeface="Roboto"/>
                          <a:sym typeface="Roboto"/>
                        </a:rPr>
                        <a:t>Siamese + DenseNet121 [Shruti Jadon et al.]</a:t>
                      </a:r>
                      <a:endParaRPr sz="12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latin typeface="Roboto"/>
                          <a:ea typeface="Roboto"/>
                          <a:cs typeface="Roboto"/>
                          <a:sym typeface="Roboto"/>
                        </a:rPr>
                        <a:t>96.4 %</a:t>
                      </a:r>
                      <a:endParaRPr sz="1200">
                        <a:latin typeface="Roboto"/>
                        <a:ea typeface="Roboto"/>
                        <a:cs typeface="Roboto"/>
                        <a:sym typeface="Roboto"/>
                      </a:endParaRPr>
                    </a:p>
                  </a:txBody>
                  <a:tcPr marT="63500" marB="63500" marR="63500" marL="63500">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sz="1200">
                          <a:latin typeface="Roboto"/>
                          <a:ea typeface="Roboto"/>
                          <a:cs typeface="Roboto"/>
                          <a:sym typeface="Roboto"/>
                        </a:rPr>
                        <a:t>MetaEfficientNet (3-way-8-shot)</a:t>
                      </a:r>
                      <a:endParaRPr b="1" sz="12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200">
                          <a:highlight>
                            <a:srgbClr val="FFFFFF"/>
                          </a:highlight>
                          <a:latin typeface="Roboto"/>
                          <a:ea typeface="Roboto"/>
                          <a:cs typeface="Roboto"/>
                          <a:sym typeface="Roboto"/>
                        </a:rPr>
                        <a:t>97.23 %</a:t>
                      </a:r>
                      <a:endParaRPr b="1" sz="12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23" name="Google Shape;223;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19150" y="654725"/>
            <a:ext cx="7505700" cy="82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CONTENT</a:t>
            </a:r>
            <a:endParaRPr/>
          </a:p>
        </p:txBody>
      </p:sp>
      <p:sp>
        <p:nvSpPr>
          <p:cNvPr id="93" name="Google Shape;93;p14"/>
          <p:cNvSpPr txBox="1"/>
          <p:nvPr/>
        </p:nvSpPr>
        <p:spPr>
          <a:xfrm>
            <a:off x="819150" y="1557125"/>
            <a:ext cx="6704700" cy="2953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rgbClr val="FFFFFF"/>
                </a:highlight>
                <a:latin typeface="Calibri"/>
                <a:ea typeface="Calibri"/>
                <a:cs typeface="Calibri"/>
                <a:sym typeface="Calibri"/>
              </a:rPr>
              <a:t>Title </a:t>
            </a:r>
            <a:endParaRPr sz="1800">
              <a:solidFill>
                <a:schemeClr val="dk2"/>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rgbClr val="FFFFFF"/>
                </a:highlight>
                <a:latin typeface="Calibri"/>
                <a:ea typeface="Calibri"/>
                <a:cs typeface="Calibri"/>
                <a:sym typeface="Calibri"/>
              </a:rPr>
              <a:t>Abstract</a:t>
            </a:r>
            <a:endParaRPr sz="1800">
              <a:solidFill>
                <a:schemeClr val="dk2"/>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rgbClr val="FFFFFF"/>
                </a:highlight>
                <a:latin typeface="Calibri"/>
                <a:ea typeface="Calibri"/>
                <a:cs typeface="Calibri"/>
                <a:sym typeface="Calibri"/>
              </a:rPr>
              <a:t>Evaluation of Related research</a:t>
            </a:r>
            <a:endParaRPr sz="1800">
              <a:solidFill>
                <a:schemeClr val="dk2"/>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rgbClr val="FFFFFF"/>
                </a:highlight>
                <a:latin typeface="Calibri"/>
                <a:ea typeface="Calibri"/>
                <a:cs typeface="Calibri"/>
                <a:sym typeface="Calibri"/>
              </a:rPr>
              <a:t>Background</a:t>
            </a:r>
            <a:endParaRPr sz="1800">
              <a:solidFill>
                <a:schemeClr val="dk2"/>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rgbClr val="FFFFFF"/>
                </a:highlight>
                <a:latin typeface="Calibri"/>
                <a:ea typeface="Calibri"/>
                <a:cs typeface="Calibri"/>
                <a:sym typeface="Calibri"/>
              </a:rPr>
              <a:t>Proposed Model for Classification of lung disease </a:t>
            </a:r>
            <a:endParaRPr sz="1800">
              <a:solidFill>
                <a:schemeClr val="dk2"/>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rgbClr val="FFFFFF"/>
                </a:highlight>
                <a:latin typeface="Calibri"/>
                <a:ea typeface="Calibri"/>
                <a:cs typeface="Calibri"/>
                <a:sym typeface="Calibri"/>
              </a:rPr>
              <a:t>Mathematical Background </a:t>
            </a:r>
            <a:endParaRPr sz="1800">
              <a:solidFill>
                <a:schemeClr val="dk2"/>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rgbClr val="FFFFFF"/>
                </a:highlight>
                <a:latin typeface="Calibri"/>
                <a:ea typeface="Calibri"/>
                <a:cs typeface="Calibri"/>
                <a:sym typeface="Calibri"/>
              </a:rPr>
              <a:t>Results &amp; Discussion</a:t>
            </a:r>
            <a:endParaRPr sz="1800">
              <a:solidFill>
                <a:schemeClr val="dk2"/>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rgbClr val="FFFFFF"/>
                </a:highlight>
                <a:latin typeface="Calibri"/>
                <a:ea typeface="Calibri"/>
                <a:cs typeface="Calibri"/>
                <a:sym typeface="Calibri"/>
              </a:rPr>
              <a:t>Conclusion</a:t>
            </a:r>
            <a:endParaRPr sz="1800">
              <a:solidFill>
                <a:schemeClr val="dk2"/>
              </a:solidFill>
              <a:highlight>
                <a:srgbClr val="FFFFFF"/>
              </a:highlight>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GB" sz="1800">
                <a:solidFill>
                  <a:schemeClr val="dk2"/>
                </a:solidFill>
                <a:highlight>
                  <a:srgbClr val="FFFFFF"/>
                </a:highlight>
                <a:latin typeface="Calibri"/>
                <a:ea typeface="Calibri"/>
                <a:cs typeface="Calibri"/>
                <a:sym typeface="Calibri"/>
              </a:rPr>
              <a:t>References</a:t>
            </a:r>
            <a:endParaRPr sz="1800">
              <a:solidFill>
                <a:schemeClr val="dk2"/>
              </a:solidFill>
              <a:latin typeface="Calibri"/>
              <a:ea typeface="Calibri"/>
              <a:cs typeface="Calibri"/>
              <a:sym typeface="Calibri"/>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932350" y="410000"/>
            <a:ext cx="78999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MetaEfficientNet: 6-way-8-shot learning on new classes</a:t>
            </a:r>
            <a:endParaRPr sz="2400"/>
          </a:p>
        </p:txBody>
      </p:sp>
      <p:graphicFrame>
        <p:nvGraphicFramePr>
          <p:cNvPr id="229" name="Google Shape;229;p32"/>
          <p:cNvGraphicFramePr/>
          <p:nvPr/>
        </p:nvGraphicFramePr>
        <p:xfrm>
          <a:off x="932350" y="1288375"/>
          <a:ext cx="3000000" cy="3000000"/>
        </p:xfrm>
        <a:graphic>
          <a:graphicData uri="http://schemas.openxmlformats.org/drawingml/2006/table">
            <a:tbl>
              <a:tblPr>
                <a:noFill/>
                <a:tableStyleId>{ADAD5B02-C0B0-44F6-ABD0-611189C0F379}</a:tableStyleId>
              </a:tblPr>
              <a:tblGrid>
                <a:gridCol w="3552525"/>
                <a:gridCol w="3552525"/>
              </a:tblGrid>
              <a:tr h="379875">
                <a:tc>
                  <a:txBody>
                    <a:bodyPr/>
                    <a:lstStyle/>
                    <a:p>
                      <a:pPr indent="0" lvl="0" marL="0" rtl="0" algn="ctr">
                        <a:lnSpc>
                          <a:spcPct val="115000"/>
                        </a:lnSpc>
                        <a:spcBef>
                          <a:spcPts val="1200"/>
                        </a:spcBef>
                        <a:spcAft>
                          <a:spcPts val="1200"/>
                        </a:spcAft>
                        <a:buNone/>
                      </a:pPr>
                      <a:r>
                        <a:rPr b="1" lang="en-GB">
                          <a:latin typeface="Calibri"/>
                          <a:ea typeface="Calibri"/>
                          <a:cs typeface="Calibri"/>
                          <a:sym typeface="Calibri"/>
                        </a:rPr>
                        <a:t>Disease</a:t>
                      </a:r>
                      <a:endParaRPr b="1">
                        <a:latin typeface="Calibri"/>
                        <a:ea typeface="Calibri"/>
                        <a:cs typeface="Calibri"/>
                        <a:sym typeface="Calibri"/>
                      </a:endParaRPr>
                    </a:p>
                  </a:txBody>
                  <a:tcPr marT="91425" marB="91425" marR="68575" marL="68575">
                    <a:lnT cap="flat" cmpd="sng" w="19050">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GB">
                          <a:latin typeface="Calibri"/>
                          <a:ea typeface="Calibri"/>
                          <a:cs typeface="Calibri"/>
                          <a:sym typeface="Calibri"/>
                        </a:rPr>
                        <a:t>Accuracy </a:t>
                      </a:r>
                      <a:endParaRPr b="1">
                        <a:latin typeface="Calibri"/>
                        <a:ea typeface="Calibri"/>
                        <a:cs typeface="Calibri"/>
                        <a:sym typeface="Calibri"/>
                      </a:endParaRPr>
                    </a:p>
                  </a:txBody>
                  <a:tcPr marT="91425" marB="91425" marR="68575" marL="68575">
                    <a:lnT cap="flat" cmpd="sng" w="19050">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79875">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Cardiomegaly</a:t>
                      </a:r>
                      <a:endParaRPr>
                        <a:latin typeface="Calibri"/>
                        <a:ea typeface="Calibri"/>
                        <a:cs typeface="Calibri"/>
                        <a:sym typeface="Calibri"/>
                      </a:endParaRPr>
                    </a:p>
                  </a:txBody>
                  <a:tcPr marT="91425" marB="91425" marR="68575" marL="68575">
                    <a:lnT cap="flat" cmpd="sng" w="12625">
                      <a:solidFill>
                        <a:srgbClr val="000000"/>
                      </a:solidFill>
                      <a:prstDash val="solid"/>
                      <a:round/>
                      <a:headEnd len="sm" w="sm" type="none"/>
                      <a:tailEnd len="sm" w="sm" type="none"/>
                    </a:lnT>
                  </a:tcPr>
                </a:tc>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0.77</a:t>
                      </a:r>
                      <a:endParaRPr>
                        <a:latin typeface="Calibri"/>
                        <a:ea typeface="Calibri"/>
                        <a:cs typeface="Calibri"/>
                        <a:sym typeface="Calibri"/>
                      </a:endParaRPr>
                    </a:p>
                  </a:txBody>
                  <a:tcPr marT="91425" marB="91425" marR="68575" marL="68575">
                    <a:lnT cap="flat" cmpd="sng" w="12625">
                      <a:solidFill>
                        <a:srgbClr val="000000"/>
                      </a:solidFill>
                      <a:prstDash val="solid"/>
                      <a:round/>
                      <a:headEnd len="sm" w="sm" type="none"/>
                      <a:tailEnd len="sm" w="sm" type="none"/>
                    </a:lnT>
                  </a:tcPr>
                </a:tc>
              </a:tr>
              <a:tr h="379875">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Effusion</a:t>
                      </a:r>
                      <a:endParaRPr>
                        <a:latin typeface="Calibri"/>
                        <a:ea typeface="Calibri"/>
                        <a:cs typeface="Calibri"/>
                        <a:sym typeface="Calibri"/>
                      </a:endParaRPr>
                    </a:p>
                  </a:txBody>
                  <a:tcPr marT="91425" marB="91425" marR="68575" marL="68575"/>
                </a:tc>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0.775</a:t>
                      </a:r>
                      <a:endParaRPr>
                        <a:latin typeface="Calibri"/>
                        <a:ea typeface="Calibri"/>
                        <a:cs typeface="Calibri"/>
                        <a:sym typeface="Calibri"/>
                      </a:endParaRPr>
                    </a:p>
                  </a:txBody>
                  <a:tcPr marT="91425" marB="91425" marR="68575" marL="68575"/>
                </a:tc>
              </a:tr>
              <a:tr h="379875">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Fibrosis</a:t>
                      </a:r>
                      <a:endParaRPr>
                        <a:latin typeface="Calibri"/>
                        <a:ea typeface="Calibri"/>
                        <a:cs typeface="Calibri"/>
                        <a:sym typeface="Calibri"/>
                      </a:endParaRPr>
                    </a:p>
                  </a:txBody>
                  <a:tcPr marT="91425" marB="91425" marR="68575" marL="68575"/>
                </a:tc>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0.78</a:t>
                      </a:r>
                      <a:endParaRPr>
                        <a:latin typeface="Calibri"/>
                        <a:ea typeface="Calibri"/>
                        <a:cs typeface="Calibri"/>
                        <a:sym typeface="Calibri"/>
                      </a:endParaRPr>
                    </a:p>
                  </a:txBody>
                  <a:tcPr marT="91425" marB="91425" marR="68575" marL="68575"/>
                </a:tc>
              </a:tr>
              <a:tr h="379875">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Infiltration</a:t>
                      </a:r>
                      <a:endParaRPr>
                        <a:latin typeface="Calibri"/>
                        <a:ea typeface="Calibri"/>
                        <a:cs typeface="Calibri"/>
                        <a:sym typeface="Calibri"/>
                      </a:endParaRPr>
                    </a:p>
                  </a:txBody>
                  <a:tcPr marT="91425" marB="91425" marR="68575" marL="68575"/>
                </a:tc>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0.66</a:t>
                      </a:r>
                      <a:endParaRPr>
                        <a:latin typeface="Calibri"/>
                        <a:ea typeface="Calibri"/>
                        <a:cs typeface="Calibri"/>
                        <a:sym typeface="Calibri"/>
                      </a:endParaRPr>
                    </a:p>
                  </a:txBody>
                  <a:tcPr marT="91425" marB="91425" marR="68575" marL="68575"/>
                </a:tc>
              </a:tr>
              <a:tr h="379875">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Pneumothorax</a:t>
                      </a:r>
                      <a:endParaRPr>
                        <a:latin typeface="Calibri"/>
                        <a:ea typeface="Calibri"/>
                        <a:cs typeface="Calibri"/>
                        <a:sym typeface="Calibri"/>
                      </a:endParaRPr>
                    </a:p>
                  </a:txBody>
                  <a:tcPr marT="91425" marB="91425" marR="68575" marL="68575"/>
                </a:tc>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0.76</a:t>
                      </a:r>
                      <a:endParaRPr>
                        <a:latin typeface="Calibri"/>
                        <a:ea typeface="Calibri"/>
                        <a:cs typeface="Calibri"/>
                        <a:sym typeface="Calibri"/>
                      </a:endParaRPr>
                    </a:p>
                  </a:txBody>
                  <a:tcPr marT="91425" marB="91425" marR="68575" marL="68575"/>
                </a:tc>
              </a:tr>
              <a:tr h="379875">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Pneumonia</a:t>
                      </a:r>
                      <a:endParaRPr>
                        <a:latin typeface="Calibri"/>
                        <a:ea typeface="Calibri"/>
                        <a:cs typeface="Calibri"/>
                        <a:sym typeface="Calibri"/>
                      </a:endParaRPr>
                    </a:p>
                  </a:txBody>
                  <a:tcPr marT="91425" marB="91425" marR="68575" marL="68575">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GB">
                          <a:latin typeface="Calibri"/>
                          <a:ea typeface="Calibri"/>
                          <a:cs typeface="Calibri"/>
                          <a:sym typeface="Calibri"/>
                        </a:rPr>
                        <a:t>0.75</a:t>
                      </a:r>
                      <a:endParaRPr>
                        <a:latin typeface="Calibri"/>
                        <a:ea typeface="Calibri"/>
                        <a:cs typeface="Calibri"/>
                        <a:sym typeface="Calibri"/>
                      </a:endParaRPr>
                    </a:p>
                  </a:txBody>
                  <a:tcPr marT="91425" marB="91425" marR="68575" marL="68575">
                    <a:lnB cap="flat" cmpd="sng" w="19050">
                      <a:solidFill>
                        <a:srgbClr val="000000"/>
                      </a:solidFill>
                      <a:prstDash val="solid"/>
                      <a:round/>
                      <a:headEnd len="sm" w="sm" type="none"/>
                      <a:tailEnd len="sm" w="sm" type="none"/>
                    </a:lnB>
                  </a:tcPr>
                </a:tc>
              </a:tr>
            </a:tbl>
          </a:graphicData>
        </a:graphic>
      </p:graphicFrame>
      <p:sp>
        <p:nvSpPr>
          <p:cNvPr id="230" name="Google Shape;230;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952475" y="845600"/>
            <a:ext cx="7372500" cy="76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650"/>
              <a:t>MetaEfficientNet : 6-way-k-shot for predicting new classes</a:t>
            </a:r>
            <a:r>
              <a:rPr lang="en-GB"/>
              <a:t> </a:t>
            </a:r>
            <a:endParaRPr/>
          </a:p>
          <a:p>
            <a:pPr indent="0" lvl="0" marL="0" rtl="0" algn="l">
              <a:spcBef>
                <a:spcPts val="0"/>
              </a:spcBef>
              <a:spcAft>
                <a:spcPts val="0"/>
              </a:spcAft>
              <a:buNone/>
            </a:pPr>
            <a:r>
              <a:t/>
            </a:r>
            <a:endParaRPr/>
          </a:p>
        </p:txBody>
      </p:sp>
      <p:graphicFrame>
        <p:nvGraphicFramePr>
          <p:cNvPr id="236" name="Google Shape;236;p33"/>
          <p:cNvGraphicFramePr/>
          <p:nvPr/>
        </p:nvGraphicFramePr>
        <p:xfrm>
          <a:off x="952475" y="2000250"/>
          <a:ext cx="3000000" cy="3000000"/>
        </p:xfrm>
        <a:graphic>
          <a:graphicData uri="http://schemas.openxmlformats.org/drawingml/2006/table">
            <a:tbl>
              <a:tblPr>
                <a:noFill/>
                <a:tableStyleId>{ADAD5B02-C0B0-44F6-ABD0-611189C0F379}</a:tableStyleId>
              </a:tblPr>
              <a:tblGrid>
                <a:gridCol w="1205600"/>
                <a:gridCol w="1173450"/>
                <a:gridCol w="776975"/>
                <a:gridCol w="980575"/>
                <a:gridCol w="905550"/>
                <a:gridCol w="1205600"/>
                <a:gridCol w="991300"/>
              </a:tblGrid>
              <a:tr h="381000">
                <a:tc>
                  <a:txBody>
                    <a:bodyPr/>
                    <a:lstStyle/>
                    <a:p>
                      <a:pPr indent="0" lvl="0" marL="0" rtl="0" algn="ctr">
                        <a:spcBef>
                          <a:spcPts val="0"/>
                        </a:spcBef>
                        <a:spcAft>
                          <a:spcPts val="0"/>
                        </a:spcAft>
                        <a:buNone/>
                      </a:pPr>
                      <a:r>
                        <a:rPr b="1" lang="en-GB">
                          <a:latin typeface="Calibri"/>
                          <a:ea typeface="Calibri"/>
                          <a:cs typeface="Calibri"/>
                          <a:sym typeface="Calibri"/>
                        </a:rPr>
                        <a:t>Model</a:t>
                      </a:r>
                      <a:endParaRPr b="1">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GB">
                          <a:solidFill>
                            <a:srgbClr val="202122"/>
                          </a:solidFill>
                          <a:latin typeface="Calibri"/>
                          <a:ea typeface="Calibri"/>
                          <a:cs typeface="Calibri"/>
                          <a:sym typeface="Calibri"/>
                        </a:rPr>
                        <a:t>Cardiomegaly</a:t>
                      </a:r>
                      <a:endParaRPr b="1">
                        <a:solidFill>
                          <a:srgbClr val="20212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GB">
                          <a:solidFill>
                            <a:srgbClr val="202122"/>
                          </a:solidFill>
                          <a:latin typeface="Calibri"/>
                          <a:ea typeface="Calibri"/>
                          <a:cs typeface="Calibri"/>
                          <a:sym typeface="Calibri"/>
                        </a:rPr>
                        <a:t>Effusion</a:t>
                      </a:r>
                      <a:endParaRPr b="1">
                        <a:solidFill>
                          <a:srgbClr val="20212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GB">
                          <a:solidFill>
                            <a:srgbClr val="202122"/>
                          </a:solidFill>
                          <a:latin typeface="Calibri"/>
                          <a:ea typeface="Calibri"/>
                          <a:cs typeface="Calibri"/>
                          <a:sym typeface="Calibri"/>
                        </a:rPr>
                        <a:t>Fibrosis</a:t>
                      </a:r>
                      <a:endParaRPr b="1">
                        <a:solidFill>
                          <a:srgbClr val="20212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GB">
                          <a:solidFill>
                            <a:srgbClr val="202122"/>
                          </a:solidFill>
                          <a:latin typeface="Calibri"/>
                          <a:ea typeface="Calibri"/>
                          <a:cs typeface="Calibri"/>
                          <a:sym typeface="Calibri"/>
                        </a:rPr>
                        <a:t>Infiltration</a:t>
                      </a:r>
                      <a:endParaRPr b="1">
                        <a:solidFill>
                          <a:srgbClr val="20212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GB">
                          <a:solidFill>
                            <a:srgbClr val="202122"/>
                          </a:solidFill>
                          <a:latin typeface="Calibri"/>
                          <a:ea typeface="Calibri"/>
                          <a:cs typeface="Calibri"/>
                          <a:sym typeface="Calibri"/>
                        </a:rPr>
                        <a:t>Pneumothorax</a:t>
                      </a:r>
                      <a:endParaRPr b="1">
                        <a:solidFill>
                          <a:srgbClr val="20212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GB">
                          <a:solidFill>
                            <a:srgbClr val="202122"/>
                          </a:solidFill>
                          <a:latin typeface="Calibri"/>
                          <a:ea typeface="Calibri"/>
                          <a:cs typeface="Calibri"/>
                          <a:sym typeface="Calibri"/>
                        </a:rPr>
                        <a:t>Pneumonia</a:t>
                      </a:r>
                      <a:endParaRPr b="1">
                        <a:solidFill>
                          <a:srgbClr val="202122"/>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381000">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6-way-6-shot</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83</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80</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83.5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76.5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83.5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83</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381000">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6-way-11-shot</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77.5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75.5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77.5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76</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70</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76.5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r h="381000">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6-way-13-shot</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96.5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83.5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81.5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76.5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85</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GB">
                          <a:solidFill>
                            <a:srgbClr val="434343"/>
                          </a:solidFill>
                          <a:latin typeface="Calibri"/>
                          <a:ea typeface="Calibri"/>
                          <a:cs typeface="Calibri"/>
                          <a:sym typeface="Calibri"/>
                        </a:rPr>
                        <a:t>88</a:t>
                      </a:r>
                      <a:endParaRPr>
                        <a:solidFill>
                          <a:srgbClr val="434343"/>
                        </a:solidFill>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lt1"/>
                    </a:solidFill>
                  </a:tcPr>
                </a:tc>
              </a:tr>
            </a:tbl>
          </a:graphicData>
        </a:graphic>
      </p:graphicFrame>
      <p:sp>
        <p:nvSpPr>
          <p:cNvPr id="237" name="Google Shape;237;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43" name="Google Shape;243;p34"/>
          <p:cNvSpPr txBox="1"/>
          <p:nvPr>
            <p:ph idx="1" type="body"/>
          </p:nvPr>
        </p:nvSpPr>
        <p:spPr>
          <a:xfrm>
            <a:off x="819150" y="1232600"/>
            <a:ext cx="7505700" cy="288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200">
                <a:solidFill>
                  <a:srgbClr val="000000"/>
                </a:solidFill>
              </a:rPr>
              <a:t>Lung diseases are still among the most fatal diseases in the world. In 2020 we saw how COVID-19 was able to bring an entire planet to a halt. Current diagnostic tools, albeit accurate, are not very efficient and cheap. Conventional methods of machine learning and deep learning have set impressive benchmarks but at the cost of the requirement of immense data. In this paper, we have successfully proposed a MetaEfficientNet model for the Chest X-ray image classification. We performed a comparative analysis between our proposed model and baseline model CNN and VGG-16, our proposed model successfully achieved an accuracy of 97%. The experimentation results revealed that the MetaEfficientNet for 3-way-8-shot learning worked better than the state-of-the-art models. Moreover, when introduced with few samples of new classes of lung diseases, the 6 way-8-shot model gave comparable accuracies and performed significantly well on the unseen data of new classes. Thus our proposed model, with just a small fraction of data is capable of producing good results. Additionally this few shot learning approach can also be extended to other categories of diseases like cancer or tumors using CT scan data.</a:t>
            </a:r>
            <a:endParaRPr sz="1200"/>
          </a:p>
        </p:txBody>
      </p:sp>
      <p:sp>
        <p:nvSpPr>
          <p:cNvPr id="244" name="Google Shape;244;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250" name="Google Shape;250;p3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idx="1" type="body"/>
          </p:nvPr>
        </p:nvSpPr>
        <p:spPr>
          <a:xfrm>
            <a:off x="819150" y="707225"/>
            <a:ext cx="7505700" cy="3731400"/>
          </a:xfrm>
          <a:prstGeom prst="rect">
            <a:avLst/>
          </a:prstGeom>
        </p:spPr>
        <p:txBody>
          <a:bodyPr anchorCtr="0" anchor="t" bIns="91425" lIns="91425" spcFirstLastPara="1" rIns="91425" wrap="square" tIns="91425">
            <a:normAutofit fontScale="92500"/>
          </a:bodyPr>
          <a:lstStyle/>
          <a:p>
            <a:pPr indent="-177800" lvl="0" marL="177800" rtl="0" algn="l">
              <a:spcBef>
                <a:spcPts val="0"/>
              </a:spcBef>
              <a:spcAft>
                <a:spcPts val="0"/>
              </a:spcAft>
              <a:buNone/>
            </a:pPr>
            <a:r>
              <a:rPr lang="en-GB" sz="900">
                <a:solidFill>
                  <a:srgbClr val="000000"/>
                </a:solidFill>
              </a:rPr>
              <a:t>1.</a:t>
            </a:r>
            <a:r>
              <a:rPr lang="en-GB" sz="700">
                <a:solidFill>
                  <a:srgbClr val="000000"/>
                </a:solidFill>
              </a:rPr>
              <a:t>     </a:t>
            </a:r>
            <a:r>
              <a:rPr lang="en-GB" sz="900">
                <a:solidFill>
                  <a:srgbClr val="000000"/>
                </a:solidFill>
              </a:rPr>
              <a:t>Forum of International Respiratory Societies. The Global Impact of Respiratory Disease – Second Edition. Sheffield, European Respiratory Society, 2017.</a:t>
            </a:r>
            <a:endParaRPr sz="900">
              <a:solidFill>
                <a:srgbClr val="000000"/>
              </a:solidFill>
            </a:endParaRPr>
          </a:p>
          <a:p>
            <a:pPr indent="-177800" lvl="0" marL="177800" rtl="0" algn="l">
              <a:spcBef>
                <a:spcPts val="0"/>
              </a:spcBef>
              <a:spcAft>
                <a:spcPts val="0"/>
              </a:spcAft>
              <a:buNone/>
            </a:pPr>
            <a:r>
              <a:rPr lang="en-GB" sz="900">
                <a:solidFill>
                  <a:srgbClr val="000000"/>
                </a:solidFill>
              </a:rPr>
              <a:t>2.</a:t>
            </a:r>
            <a:r>
              <a:rPr lang="en-GB" sz="700">
                <a:solidFill>
                  <a:srgbClr val="000000"/>
                </a:solidFill>
              </a:rPr>
              <a:t>     </a:t>
            </a:r>
            <a:r>
              <a:rPr lang="en-GB" sz="900">
                <a:solidFill>
                  <a:srgbClr val="000000"/>
                </a:solidFill>
              </a:rPr>
              <a:t>Hwang, E.J.; Park, S.; Jin, K.N.; Kim, J.I.; Choi, S.Y.; Lee, J.H.; Goo, J.M.; Aum, J.; Yim, J.J.; Park, C.M. Development and Validation of a Deep Learning—based Automatic Detection Algorithm for Active Pulmonary Tuberculosis on Chest Radiographs. Clin. Infect. Dis. 2019, 69, 739–747.</a:t>
            </a:r>
            <a:endParaRPr sz="900">
              <a:solidFill>
                <a:srgbClr val="000000"/>
              </a:solidFill>
            </a:endParaRPr>
          </a:p>
          <a:p>
            <a:pPr indent="-177800" lvl="0" marL="177800" rtl="0" algn="l">
              <a:spcBef>
                <a:spcPts val="0"/>
              </a:spcBef>
              <a:spcAft>
                <a:spcPts val="0"/>
              </a:spcAft>
              <a:buNone/>
            </a:pPr>
            <a:r>
              <a:rPr lang="en-GB" sz="900">
                <a:solidFill>
                  <a:srgbClr val="000000"/>
                </a:solidFill>
              </a:rPr>
              <a:t>3.</a:t>
            </a:r>
            <a:r>
              <a:rPr lang="en-GB" sz="700">
                <a:solidFill>
                  <a:srgbClr val="000000"/>
                </a:solidFill>
              </a:rPr>
              <a:t>     </a:t>
            </a:r>
            <a:r>
              <a:rPr lang="en-GB" sz="900">
                <a:solidFill>
                  <a:srgbClr val="000000"/>
                </a:solidFill>
              </a:rPr>
              <a:t>Tobias, R.R.; De Jesus, L.C.M.; Mital, M.E.G.; Lauguico, S.C.; Guillermo, M.A.; Sybingco, E.; Bandala, A.A.;Dadios, E.P. CNN-based Deep Learning Model for Chest X-ray Health Classification Using TensorFlow. InProceedings of the 2020 RIVF International Conference on Computing and Communication Technologies, RIVF 2020, Ho Chi Minh, Vietnam, 14–15 October 2020 .</a:t>
            </a:r>
            <a:endParaRPr sz="900">
              <a:solidFill>
                <a:srgbClr val="000000"/>
              </a:solidFill>
            </a:endParaRPr>
          </a:p>
          <a:p>
            <a:pPr indent="-177800" lvl="0" marL="177800" rtl="0" algn="l">
              <a:spcBef>
                <a:spcPts val="0"/>
              </a:spcBef>
              <a:spcAft>
                <a:spcPts val="0"/>
              </a:spcAft>
              <a:buNone/>
            </a:pPr>
            <a:r>
              <a:rPr lang="en-GB" sz="900">
                <a:solidFill>
                  <a:srgbClr val="000000"/>
                </a:solidFill>
              </a:rPr>
              <a:t>4.</a:t>
            </a:r>
            <a:r>
              <a:rPr lang="en-GB" sz="700">
                <a:solidFill>
                  <a:srgbClr val="000000"/>
                </a:solidFill>
              </a:rPr>
              <a:t>     </a:t>
            </a:r>
            <a:r>
              <a:rPr lang="en-GB" sz="900">
                <a:solidFill>
                  <a:srgbClr val="000000"/>
                </a:solidFill>
              </a:rPr>
              <a:t>Ahsan, M.M.; Alam, T.E.; Trafalis, T.; Huebner, P. Deep MLP-CNN model using mixed-data to distinguish between COVID-19 and Non-COVID-19 patients. Symmetry 2020, 12.</a:t>
            </a:r>
            <a:endParaRPr sz="900">
              <a:solidFill>
                <a:srgbClr val="000000"/>
              </a:solidFill>
            </a:endParaRPr>
          </a:p>
          <a:p>
            <a:pPr indent="-177800" lvl="0" marL="177800" rtl="0" algn="l">
              <a:spcBef>
                <a:spcPts val="0"/>
              </a:spcBef>
              <a:spcAft>
                <a:spcPts val="0"/>
              </a:spcAft>
              <a:buNone/>
            </a:pPr>
            <a:r>
              <a:rPr lang="en-GB" sz="900">
                <a:solidFill>
                  <a:srgbClr val="000000"/>
                </a:solidFill>
              </a:rPr>
              <a:t>5.</a:t>
            </a:r>
            <a:r>
              <a:rPr lang="en-GB" sz="700">
                <a:solidFill>
                  <a:srgbClr val="000000"/>
                </a:solidFill>
              </a:rPr>
              <a:t>     </a:t>
            </a:r>
            <a:r>
              <a:rPr lang="en-GB" sz="900">
                <a:solidFill>
                  <a:srgbClr val="000000"/>
                </a:solidFill>
              </a:rPr>
              <a:t>Kieu STH, Bade A, Hijazi MHA, Kolivand H. A Survey of Deep Learning for Lung Disease Detection on Medical Images: State-of-the-Art, Taxonomy, Issues and Future Directions. Journal of Imaging. 2020; 6(12):131. https://doi.org/10.3390/jimaging6120131</a:t>
            </a:r>
            <a:endParaRPr sz="900">
              <a:solidFill>
                <a:srgbClr val="000000"/>
              </a:solidFill>
            </a:endParaRPr>
          </a:p>
          <a:p>
            <a:pPr indent="-177800" lvl="0" marL="177800" rtl="0" algn="l">
              <a:spcBef>
                <a:spcPts val="0"/>
              </a:spcBef>
              <a:spcAft>
                <a:spcPts val="0"/>
              </a:spcAft>
              <a:buNone/>
            </a:pPr>
            <a:r>
              <a:rPr lang="en-GB" sz="900">
                <a:solidFill>
                  <a:srgbClr val="000000"/>
                </a:solidFill>
              </a:rPr>
              <a:t>6.</a:t>
            </a:r>
            <a:r>
              <a:rPr lang="en-GB" sz="700">
                <a:solidFill>
                  <a:srgbClr val="000000"/>
                </a:solidFill>
              </a:rPr>
              <a:t>  </a:t>
            </a:r>
            <a:r>
              <a:rPr lang="en-GB" sz="900">
                <a:solidFill>
                  <a:srgbClr val="000000"/>
                </a:solidFill>
              </a:rPr>
              <a:t>Hashmi MF, Katiyar S, Keskar AG, Bokde ND, Geem ZW. Efficient Pneumonia Detection in Chest X-RAY Images Using Deep Transfer Learning. Diagnostics (Basel). 2020;10(6):417. Published 2020 Jun 19. doi:10.3390/diagnostics10060417.</a:t>
            </a:r>
            <a:endParaRPr sz="900">
              <a:solidFill>
                <a:srgbClr val="000000"/>
              </a:solidFill>
            </a:endParaRPr>
          </a:p>
          <a:p>
            <a:pPr indent="-177800" lvl="0" marL="177800" rtl="0" algn="l">
              <a:spcBef>
                <a:spcPts val="0"/>
              </a:spcBef>
              <a:spcAft>
                <a:spcPts val="0"/>
              </a:spcAft>
              <a:buNone/>
            </a:pPr>
            <a:r>
              <a:rPr lang="en-GB" sz="900">
                <a:solidFill>
                  <a:srgbClr val="000000"/>
                </a:solidFill>
              </a:rPr>
              <a:t>7.</a:t>
            </a:r>
            <a:r>
              <a:rPr lang="en-GB" sz="700">
                <a:solidFill>
                  <a:srgbClr val="000000"/>
                </a:solidFill>
              </a:rPr>
              <a:t>     </a:t>
            </a:r>
            <a:r>
              <a:rPr lang="en-GB" sz="900">
                <a:solidFill>
                  <a:srgbClr val="000000"/>
                </a:solidFill>
              </a:rPr>
              <a:t>S. V. Militante, N. V. Dionisio and B. G. Sibbaluca, "Pneumonia Detection through Adaptive Deep Learning Models of Convolutional Neural Networks," 2020 11th IEEE Control and System Graduate Research Colloquium (ICSGRC), Shah Alam, Malaysia, 2020, pp. 88-93, doi: 10.1109/ICSGRC49013.2020.9232613.</a:t>
            </a:r>
            <a:endParaRPr sz="900">
              <a:solidFill>
                <a:srgbClr val="000000"/>
              </a:solidFill>
            </a:endParaRPr>
          </a:p>
          <a:p>
            <a:pPr indent="-177800" lvl="0" marL="177800" rtl="0" algn="l">
              <a:spcBef>
                <a:spcPts val="0"/>
              </a:spcBef>
              <a:spcAft>
                <a:spcPts val="0"/>
              </a:spcAft>
              <a:buNone/>
            </a:pPr>
            <a:r>
              <a:rPr lang="en-GB" sz="900">
                <a:solidFill>
                  <a:srgbClr val="000000"/>
                </a:solidFill>
              </a:rPr>
              <a:t>8.</a:t>
            </a:r>
            <a:r>
              <a:rPr lang="en-GB" sz="700">
                <a:solidFill>
                  <a:srgbClr val="000000"/>
                </a:solidFill>
              </a:rPr>
              <a:t>     </a:t>
            </a:r>
            <a:r>
              <a:rPr lang="en-GB" sz="900">
                <a:solidFill>
                  <a:srgbClr val="000000"/>
                </a:solidFill>
              </a:rPr>
              <a:t>Ahsan, Mostofa &amp; Gomes, Rahul &amp; Denton, Anne. (2019). Application of a Convolutional Neural Network using transfer learning for tuberculosis detection. 427-433. 10.1109/EIT.2019.8833768.</a:t>
            </a:r>
            <a:endParaRPr sz="900">
              <a:solidFill>
                <a:srgbClr val="000000"/>
              </a:solidFill>
            </a:endParaRPr>
          </a:p>
          <a:p>
            <a:pPr indent="-177800" lvl="0" marL="177800" rtl="0" algn="l">
              <a:spcBef>
                <a:spcPts val="0"/>
              </a:spcBef>
              <a:spcAft>
                <a:spcPts val="0"/>
              </a:spcAft>
              <a:buNone/>
            </a:pPr>
            <a:r>
              <a:rPr lang="en-GB" sz="900">
                <a:solidFill>
                  <a:srgbClr val="000000"/>
                </a:solidFill>
              </a:rPr>
              <a:t>9.</a:t>
            </a:r>
            <a:r>
              <a:rPr lang="en-GB" sz="700">
                <a:solidFill>
                  <a:srgbClr val="000000"/>
                </a:solidFill>
              </a:rPr>
              <a:t> </a:t>
            </a:r>
            <a:r>
              <a:rPr lang="en-GB" sz="700">
                <a:solidFill>
                  <a:srgbClr val="000000"/>
                </a:solidFill>
              </a:rPr>
              <a:t> </a:t>
            </a:r>
            <a:r>
              <a:rPr lang="en-GB" sz="900">
                <a:solidFill>
                  <a:srgbClr val="000000"/>
                </a:solidFill>
              </a:rPr>
              <a:t>Sudharsan Ravichandiran, Hands-On Meta Learning with Python, edited by Pavan Ramchandani, et al., Packt Publishing Ltd, December 2018, www.packtpub.com</a:t>
            </a:r>
            <a:endParaRPr sz="900">
              <a:solidFill>
                <a:srgbClr val="000000"/>
              </a:solidFill>
            </a:endParaRPr>
          </a:p>
          <a:p>
            <a:pPr indent="-177800" lvl="0" marL="177800" rtl="0" algn="l">
              <a:spcBef>
                <a:spcPts val="0"/>
              </a:spcBef>
              <a:spcAft>
                <a:spcPts val="0"/>
              </a:spcAft>
              <a:buNone/>
            </a:pPr>
            <a:r>
              <a:rPr lang="en-GB" sz="900">
                <a:solidFill>
                  <a:srgbClr val="000000"/>
                </a:solidFill>
              </a:rPr>
              <a:t>10.</a:t>
            </a:r>
            <a:r>
              <a:rPr lang="en-GB" sz="700">
                <a:solidFill>
                  <a:srgbClr val="000000"/>
                </a:solidFill>
              </a:rPr>
              <a:t>  </a:t>
            </a:r>
            <a:r>
              <a:rPr lang="en-GB" sz="900">
                <a:solidFill>
                  <a:srgbClr val="000000"/>
                </a:solidFill>
              </a:rPr>
              <a:t>Jadon, S. (2020). An Overview of Deep Learning Architectures in Few-Shot Learning Domain. ArXiv, abs/2008.06365</a:t>
            </a:r>
            <a:endParaRPr sz="900">
              <a:solidFill>
                <a:srgbClr val="000000"/>
              </a:solidFill>
            </a:endParaRPr>
          </a:p>
          <a:p>
            <a:pPr indent="-177800" lvl="0" marL="177800" rtl="0" algn="l">
              <a:spcBef>
                <a:spcPts val="0"/>
              </a:spcBef>
              <a:spcAft>
                <a:spcPts val="0"/>
              </a:spcAft>
              <a:buNone/>
            </a:pPr>
            <a:r>
              <a:rPr lang="en-GB" sz="900">
                <a:solidFill>
                  <a:srgbClr val="000000"/>
                </a:solidFill>
              </a:rPr>
              <a:t>11.</a:t>
            </a:r>
            <a:r>
              <a:rPr lang="en-GB" sz="700">
                <a:solidFill>
                  <a:srgbClr val="000000"/>
                </a:solidFill>
              </a:rPr>
              <a:t>  </a:t>
            </a:r>
            <a:r>
              <a:rPr lang="en-GB" sz="900">
                <a:solidFill>
                  <a:srgbClr val="000000"/>
                </a:solidFill>
              </a:rPr>
              <a:t>Li, M.D., Chang, K., Bearce, B. et al. Siamese neural networks for continuous disease severity evaluation and change detection in medical imaging. npj Digit. Med. 3, 48 (2020). https://doi.org/10.1038/s41746-020-0255-1</a:t>
            </a:r>
            <a:endParaRPr sz="900">
              <a:solidFill>
                <a:srgbClr val="000000"/>
              </a:solidFill>
            </a:endParaRPr>
          </a:p>
          <a:p>
            <a:pPr indent="-177800" lvl="0" marL="177800" rtl="0" algn="l">
              <a:spcBef>
                <a:spcPts val="0"/>
              </a:spcBef>
              <a:spcAft>
                <a:spcPts val="0"/>
              </a:spcAft>
              <a:buNone/>
            </a:pPr>
            <a:r>
              <a:rPr lang="en-GB" sz="900">
                <a:solidFill>
                  <a:srgbClr val="000000"/>
                </a:solidFill>
              </a:rPr>
              <a:t>12.</a:t>
            </a:r>
            <a:r>
              <a:rPr lang="en-GB" sz="700">
                <a:solidFill>
                  <a:srgbClr val="000000"/>
                </a:solidFill>
              </a:rPr>
              <a:t>  </a:t>
            </a:r>
            <a:r>
              <a:rPr lang="en-GB" sz="900">
                <a:solidFill>
                  <a:srgbClr val="000000"/>
                </a:solidFill>
              </a:rPr>
              <a:t>Mohammad Shorfuzzaman, M. Shamim Hossain, MetaCOVID: A Siamese neural network framework with contrastive loss for n-shot diagnosis of COVID-19 patients, Pattern Recognition, Volume 113, 2021, 107700, ISSN 0031-3203, https://doi.org/10.1016/j.patcog.2020.107700.</a:t>
            </a:r>
            <a:endParaRPr/>
          </a:p>
        </p:txBody>
      </p:sp>
      <p:sp>
        <p:nvSpPr>
          <p:cNvPr id="256" name="Google Shape;256;p3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idx="1" type="body"/>
          </p:nvPr>
        </p:nvSpPr>
        <p:spPr>
          <a:xfrm>
            <a:off x="819150" y="728675"/>
            <a:ext cx="7505700" cy="3710100"/>
          </a:xfrm>
          <a:prstGeom prst="rect">
            <a:avLst/>
          </a:prstGeom>
        </p:spPr>
        <p:txBody>
          <a:bodyPr anchorCtr="0" anchor="t" bIns="91425" lIns="91425" spcFirstLastPara="1" rIns="91425" wrap="square" tIns="91425">
            <a:normAutofit lnSpcReduction="10000"/>
          </a:bodyPr>
          <a:lstStyle/>
          <a:p>
            <a:pPr indent="-177800" lvl="0" marL="177800" rtl="0" algn="l">
              <a:spcBef>
                <a:spcPts val="0"/>
              </a:spcBef>
              <a:spcAft>
                <a:spcPts val="0"/>
              </a:spcAft>
              <a:buNone/>
            </a:pPr>
            <a:r>
              <a:rPr lang="en-GB" sz="900">
                <a:solidFill>
                  <a:srgbClr val="000000"/>
                </a:solidFill>
              </a:rPr>
              <a:t>13.</a:t>
            </a:r>
            <a:r>
              <a:rPr lang="en-GB" sz="700">
                <a:solidFill>
                  <a:srgbClr val="000000"/>
                </a:solidFill>
              </a:rPr>
              <a:t>  </a:t>
            </a:r>
            <a:r>
              <a:rPr lang="en-GB" sz="900">
                <a:solidFill>
                  <a:srgbClr val="000000"/>
                </a:solidFill>
              </a:rPr>
              <a:t>K. Prayogo, A. Suryadibraya, and J. Young, “Classification of pneumonia from x-ray images using siamese convolutional network,” Telkomnika (Telecommunication Computing Electronics and Control), vol. 18, no. 3, pp. 1302–1309, 2020.</a:t>
            </a:r>
            <a:endParaRPr sz="900">
              <a:solidFill>
                <a:srgbClr val="000000"/>
              </a:solidFill>
            </a:endParaRPr>
          </a:p>
          <a:p>
            <a:pPr indent="-177800" lvl="0" marL="177800" rtl="0" algn="l">
              <a:spcBef>
                <a:spcPts val="0"/>
              </a:spcBef>
              <a:spcAft>
                <a:spcPts val="0"/>
              </a:spcAft>
              <a:buNone/>
            </a:pPr>
            <a:r>
              <a:rPr lang="en-GB" sz="900">
                <a:solidFill>
                  <a:srgbClr val="000000"/>
                </a:solidFill>
              </a:rPr>
              <a:t>14.</a:t>
            </a:r>
            <a:r>
              <a:rPr lang="en-GB" sz="700">
                <a:solidFill>
                  <a:srgbClr val="000000"/>
                </a:solidFill>
              </a:rPr>
              <a:t>  </a:t>
            </a:r>
            <a:r>
              <a:rPr lang="en-GB" sz="900">
                <a:solidFill>
                  <a:srgbClr val="000000"/>
                </a:solidFill>
              </a:rPr>
              <a:t>M.E.H. Chowdhury, T. Rahman, A. Khandakar, R. Mazhar, M.A. Kadir, Z.B. Mahbub, K.R. Islam, M.S. Khan, A. Iqbal, N. Al-Emadi, M.B.I. Reaz, M. T. Islam, “Can AI help in screening Viral and COVID-19 pneumonia?” IEEE Access, Vol. 8, 2020, pp. 132665 - 132676.</a:t>
            </a:r>
            <a:endParaRPr sz="900">
              <a:solidFill>
                <a:srgbClr val="000000"/>
              </a:solidFill>
            </a:endParaRPr>
          </a:p>
          <a:p>
            <a:pPr indent="-177800" lvl="0" marL="177800" rtl="0" algn="l">
              <a:spcBef>
                <a:spcPts val="0"/>
              </a:spcBef>
              <a:spcAft>
                <a:spcPts val="0"/>
              </a:spcAft>
              <a:buNone/>
            </a:pPr>
            <a:r>
              <a:rPr lang="en-GB" sz="900">
                <a:solidFill>
                  <a:srgbClr val="000000"/>
                </a:solidFill>
              </a:rPr>
              <a:t>15.</a:t>
            </a:r>
            <a:r>
              <a:rPr lang="en-GB" sz="700">
                <a:solidFill>
                  <a:srgbClr val="000000"/>
                </a:solidFill>
              </a:rPr>
              <a:t>  </a:t>
            </a:r>
            <a:r>
              <a:rPr lang="en-GB" sz="900">
                <a:solidFill>
                  <a:srgbClr val="000000"/>
                </a:solidFill>
              </a:rPr>
              <a:t>Kermany, Daniel; Zhang, Kang; Goldbaum, Michael (2018), “Labeled Optical Coherence Tomography (OCT) and Chest X-Ray Images for Classification”, Mendeley Data, V2, doi: 10.17632/rscbjbr9sj.2</a:t>
            </a:r>
            <a:endParaRPr sz="900">
              <a:solidFill>
                <a:srgbClr val="000000"/>
              </a:solidFill>
            </a:endParaRPr>
          </a:p>
          <a:p>
            <a:pPr indent="-177800" lvl="0" marL="177800" rtl="0" algn="l">
              <a:spcBef>
                <a:spcPts val="0"/>
              </a:spcBef>
              <a:spcAft>
                <a:spcPts val="0"/>
              </a:spcAft>
              <a:buNone/>
            </a:pPr>
            <a:r>
              <a:rPr lang="en-GB" sz="900">
                <a:solidFill>
                  <a:srgbClr val="000000"/>
                </a:solidFill>
              </a:rPr>
              <a:t>16.</a:t>
            </a:r>
            <a:r>
              <a:rPr lang="en-GB" sz="700">
                <a:solidFill>
                  <a:srgbClr val="000000"/>
                </a:solidFill>
              </a:rPr>
              <a:t>  </a:t>
            </a:r>
            <a:r>
              <a:rPr lang="en-GB" sz="900">
                <a:solidFill>
                  <a:srgbClr val="000000"/>
                </a:solidFill>
              </a:rPr>
              <a:t>Hands-On Meta Learning with Python Meta learning using one-shot learning, MAML, Reptile, and Meta-SGD with TensorFlow Sudharsan Ravichandiran</a:t>
            </a:r>
            <a:endParaRPr sz="900">
              <a:solidFill>
                <a:srgbClr val="000000"/>
              </a:solidFill>
            </a:endParaRPr>
          </a:p>
          <a:p>
            <a:pPr indent="-177800" lvl="0" marL="177800" rtl="0" algn="l">
              <a:spcBef>
                <a:spcPts val="0"/>
              </a:spcBef>
              <a:spcAft>
                <a:spcPts val="0"/>
              </a:spcAft>
              <a:buNone/>
            </a:pPr>
            <a:r>
              <a:rPr lang="en-GB" sz="900">
                <a:solidFill>
                  <a:srgbClr val="000000"/>
                </a:solidFill>
              </a:rPr>
              <a:t>17.</a:t>
            </a:r>
            <a:r>
              <a:rPr lang="en-GB" sz="700">
                <a:solidFill>
                  <a:srgbClr val="000000"/>
                </a:solidFill>
              </a:rPr>
              <a:t>  </a:t>
            </a:r>
            <a:r>
              <a:rPr lang="en-GB" sz="900">
                <a:solidFill>
                  <a:srgbClr val="000000"/>
                </a:solidFill>
              </a:rPr>
              <a:t>Simonyan, Karen &amp; Zisserman, Andrew. (2014). Very Deep Convolutional Networks for Large-Scale Image Recognition. arXiv 1409.1556.</a:t>
            </a:r>
            <a:endParaRPr sz="900">
              <a:solidFill>
                <a:srgbClr val="000000"/>
              </a:solidFill>
            </a:endParaRPr>
          </a:p>
          <a:p>
            <a:pPr indent="-177800" lvl="0" marL="177800" rtl="0" algn="l">
              <a:spcBef>
                <a:spcPts val="0"/>
              </a:spcBef>
              <a:spcAft>
                <a:spcPts val="0"/>
              </a:spcAft>
              <a:buNone/>
            </a:pPr>
            <a:r>
              <a:rPr lang="en-GB" sz="900">
                <a:solidFill>
                  <a:srgbClr val="000000"/>
                </a:solidFill>
              </a:rPr>
              <a:t>18.</a:t>
            </a:r>
            <a:r>
              <a:rPr lang="en-GB" sz="700">
                <a:solidFill>
                  <a:srgbClr val="000000"/>
                </a:solidFill>
              </a:rPr>
              <a:t>  </a:t>
            </a:r>
            <a:r>
              <a:rPr lang="en-GB" sz="900">
                <a:solidFill>
                  <a:srgbClr val="000000"/>
                </a:solidFill>
              </a:rPr>
              <a:t>Sitaula, C., Hossain, M.B. Attention-based VGG-16 model for COVID-19 chest X-ray image classification. Appl Intell 51, 2850–2863 (2021). https://doi.org/10.1007/s10489-020-02055-x</a:t>
            </a:r>
            <a:endParaRPr sz="900">
              <a:solidFill>
                <a:srgbClr val="000000"/>
              </a:solidFill>
            </a:endParaRPr>
          </a:p>
          <a:p>
            <a:pPr indent="-177800" lvl="0" marL="177800" rtl="0" algn="l">
              <a:spcBef>
                <a:spcPts val="0"/>
              </a:spcBef>
              <a:spcAft>
                <a:spcPts val="0"/>
              </a:spcAft>
              <a:buNone/>
            </a:pPr>
            <a:r>
              <a:rPr lang="en-GB" sz="900">
                <a:solidFill>
                  <a:srgbClr val="000000"/>
                </a:solidFill>
              </a:rPr>
              <a:t>19.</a:t>
            </a:r>
            <a:r>
              <a:rPr lang="en-GB" sz="700">
                <a:solidFill>
                  <a:srgbClr val="000000"/>
                </a:solidFill>
              </a:rPr>
              <a:t>  </a:t>
            </a:r>
            <a:r>
              <a:rPr lang="en-GB" sz="900">
                <a:solidFill>
                  <a:srgbClr val="000000"/>
                </a:solidFill>
              </a:rPr>
              <a:t>Ibrahem Kandel, Mauro Castelli, The effect of batch size on the generalizability of the convolutional neural networks on a histopathology dataset, ICT Express, Volume 6, Issue 4, 2020, Pages 312-315, ISSN 2405-9595, https://doi.org/10.1016/j.icte.2020.04.010.</a:t>
            </a:r>
            <a:endParaRPr sz="900">
              <a:solidFill>
                <a:srgbClr val="000000"/>
              </a:solidFill>
            </a:endParaRPr>
          </a:p>
          <a:p>
            <a:pPr indent="-177800" lvl="0" marL="177800" rtl="0" algn="l">
              <a:spcBef>
                <a:spcPts val="0"/>
              </a:spcBef>
              <a:spcAft>
                <a:spcPts val="0"/>
              </a:spcAft>
              <a:buNone/>
            </a:pPr>
            <a:r>
              <a:rPr lang="en-GB" sz="900">
                <a:solidFill>
                  <a:srgbClr val="000000"/>
                </a:solidFill>
              </a:rPr>
              <a:t>20.</a:t>
            </a:r>
            <a:r>
              <a:rPr lang="en-GB" sz="700">
                <a:solidFill>
                  <a:srgbClr val="000000"/>
                </a:solidFill>
              </a:rPr>
              <a:t>  </a:t>
            </a:r>
            <a:r>
              <a:rPr lang="en-GB" sz="900">
                <a:solidFill>
                  <a:srgbClr val="000000"/>
                </a:solidFill>
              </a:rPr>
              <a:t>https://neurohive.io/en/popular-networks/vgg16/</a:t>
            </a:r>
            <a:endParaRPr sz="900">
              <a:solidFill>
                <a:srgbClr val="000000"/>
              </a:solidFill>
            </a:endParaRPr>
          </a:p>
          <a:p>
            <a:pPr indent="-177800" lvl="0" marL="177800" rtl="0" algn="l">
              <a:spcBef>
                <a:spcPts val="0"/>
              </a:spcBef>
              <a:spcAft>
                <a:spcPts val="0"/>
              </a:spcAft>
              <a:buNone/>
            </a:pPr>
            <a:r>
              <a:rPr lang="en-GB" sz="900">
                <a:solidFill>
                  <a:srgbClr val="000000"/>
                </a:solidFill>
              </a:rPr>
              <a:t>21.</a:t>
            </a:r>
            <a:r>
              <a:rPr lang="en-GB" sz="700">
                <a:solidFill>
                  <a:srgbClr val="000000"/>
                </a:solidFill>
              </a:rPr>
              <a:t>  </a:t>
            </a:r>
            <a:r>
              <a:rPr lang="en-GB" sz="900">
                <a:solidFill>
                  <a:srgbClr val="000000"/>
                </a:solidFill>
              </a:rPr>
              <a:t>Tan, Mingxing, and Quoc Le. "EfficientNet: Rethinking model scaling for convolutional neural networks." In International Conference on Machine Learning, pp. 6105-6114. PMLR, 2019.</a:t>
            </a:r>
            <a:endParaRPr sz="900">
              <a:solidFill>
                <a:srgbClr val="000000"/>
              </a:solidFill>
            </a:endParaRPr>
          </a:p>
          <a:p>
            <a:pPr indent="-177800" lvl="0" marL="177800" rtl="0" algn="l">
              <a:spcBef>
                <a:spcPts val="0"/>
              </a:spcBef>
              <a:spcAft>
                <a:spcPts val="0"/>
              </a:spcAft>
              <a:buNone/>
            </a:pPr>
            <a:r>
              <a:rPr lang="en-GB" sz="900">
                <a:solidFill>
                  <a:srgbClr val="000000"/>
                </a:solidFill>
              </a:rPr>
              <a:t>22.</a:t>
            </a:r>
            <a:r>
              <a:rPr lang="en-GB" sz="700">
                <a:solidFill>
                  <a:srgbClr val="000000"/>
                </a:solidFill>
              </a:rPr>
              <a:t>  </a:t>
            </a:r>
            <a:r>
              <a:rPr lang="en-GB" sz="900">
                <a:solidFill>
                  <a:srgbClr val="000000"/>
                </a:solidFill>
              </a:rPr>
              <a:t>Gonçalo Marques, Deevyankar Agarwal, Isabel de la Torre Díez, Automated medical diagnosis of COVID-19 through EfficientNet convolutional neural network, Applied Soft Computing, Volume 96, 2020, 106691, ISSN 1568-4946, https://doi.org/10.1016/j.asoc.2020.106691.</a:t>
            </a:r>
            <a:endParaRPr sz="900">
              <a:solidFill>
                <a:srgbClr val="000000"/>
              </a:solidFill>
            </a:endParaRPr>
          </a:p>
          <a:p>
            <a:pPr indent="-177800" lvl="0" marL="177800" rtl="0" algn="l">
              <a:spcBef>
                <a:spcPts val="0"/>
              </a:spcBef>
              <a:spcAft>
                <a:spcPts val="0"/>
              </a:spcAft>
              <a:buNone/>
            </a:pPr>
            <a:r>
              <a:rPr lang="en-GB" sz="900">
                <a:solidFill>
                  <a:srgbClr val="000000"/>
                </a:solidFill>
              </a:rPr>
              <a:t>23.</a:t>
            </a:r>
            <a:r>
              <a:rPr lang="en-GB" sz="700">
                <a:solidFill>
                  <a:srgbClr val="000000"/>
                </a:solidFill>
              </a:rPr>
              <a:t>  </a:t>
            </a:r>
            <a:r>
              <a:rPr lang="en-GB" sz="900">
                <a:solidFill>
                  <a:srgbClr val="000000"/>
                </a:solidFill>
              </a:rPr>
              <a:t>Linh T. Duong, Phuong T. Nguyen, Claudio Di Sipio, Davide Di Ruscio, Automated fruit recognition using EfficientNet and MixNet, Computers and Electronics in Agriculture, Volume 171, 2020, 105326, ISSN 0168-1699, https://doi.org/10.1016/j.compag.2020.105326.</a:t>
            </a:r>
            <a:endParaRPr sz="900">
              <a:solidFill>
                <a:srgbClr val="000000"/>
              </a:solidFill>
            </a:endParaRPr>
          </a:p>
          <a:p>
            <a:pPr indent="-177800" lvl="0" marL="177800" rtl="0" algn="l">
              <a:spcBef>
                <a:spcPts val="0"/>
              </a:spcBef>
              <a:spcAft>
                <a:spcPts val="0"/>
              </a:spcAft>
              <a:buNone/>
            </a:pPr>
            <a:r>
              <a:rPr lang="en-GB" sz="900">
                <a:solidFill>
                  <a:srgbClr val="000000"/>
                </a:solidFill>
              </a:rPr>
              <a:t>24.</a:t>
            </a:r>
            <a:r>
              <a:rPr lang="en-GB" sz="700">
                <a:solidFill>
                  <a:srgbClr val="000000"/>
                </a:solidFill>
              </a:rPr>
              <a:t>  </a:t>
            </a:r>
            <a:r>
              <a:rPr lang="en-GB" sz="900">
                <a:solidFill>
                  <a:srgbClr val="000000"/>
                </a:solidFill>
              </a:rPr>
              <a:t>Putra, Tryan &amp; Rufaida, Syahidah &amp; Leu, Jenq-Shiou. (2020). Enhanced Skin Condition Prediction Through Machine Learning Using Dynamic Training and Testing Augmentation. IEEE Access. PP. 1-1. 10.1109/ACCESS.2020.2976045.</a:t>
            </a:r>
            <a:endParaRPr sz="900">
              <a:solidFill>
                <a:srgbClr val="000000"/>
              </a:solidFill>
            </a:endParaRPr>
          </a:p>
          <a:p>
            <a:pPr indent="-177800" lvl="0" marL="177800" rtl="0" algn="l">
              <a:spcBef>
                <a:spcPts val="0"/>
              </a:spcBef>
              <a:spcAft>
                <a:spcPts val="0"/>
              </a:spcAft>
              <a:buNone/>
            </a:pPr>
            <a:r>
              <a:rPr lang="en-GB" sz="900">
                <a:solidFill>
                  <a:srgbClr val="000000"/>
                </a:solidFill>
              </a:rPr>
              <a:t>25. Jadon, Shruti. (2021). COVID-19 detection from scarce chest x-ray image data using few-shot deep learning approach. 1. 10.1117/12.2581496.</a:t>
            </a:r>
            <a:endParaRPr/>
          </a:p>
        </p:txBody>
      </p:sp>
      <p:sp>
        <p:nvSpPr>
          <p:cNvPr id="262" name="Google Shape;262;p3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819150" y="18935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7000"/>
              <a:t>THANK YOU</a:t>
            </a:r>
            <a:endParaRPr sz="7000"/>
          </a:p>
        </p:txBody>
      </p:sp>
      <p:sp>
        <p:nvSpPr>
          <p:cNvPr id="268" name="Google Shape;268;p3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19150" y="4739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TITLE</a:t>
            </a:r>
            <a:endParaRPr/>
          </a:p>
        </p:txBody>
      </p:sp>
      <p:sp>
        <p:nvSpPr>
          <p:cNvPr id="100" name="Google Shape;100;p15"/>
          <p:cNvSpPr txBox="1"/>
          <p:nvPr>
            <p:ph idx="1" type="body"/>
          </p:nvPr>
        </p:nvSpPr>
        <p:spPr>
          <a:xfrm>
            <a:off x="819150" y="1719450"/>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600"/>
              <a:t>M</a:t>
            </a:r>
            <a:r>
              <a:rPr lang="en-GB" sz="2600"/>
              <a:t>etaEfficientNet</a:t>
            </a:r>
            <a:endParaRPr sz="2600"/>
          </a:p>
          <a:p>
            <a:pPr indent="0" lvl="0" marL="0" rtl="0" algn="ctr">
              <a:spcBef>
                <a:spcPts val="1200"/>
              </a:spcBef>
              <a:spcAft>
                <a:spcPts val="1200"/>
              </a:spcAft>
              <a:buNone/>
            </a:pPr>
            <a:r>
              <a:rPr lang="en-GB" sz="2600"/>
              <a:t>A Few Shot Learning Approach for Lung Disease Classification</a:t>
            </a:r>
            <a:endParaRPr sz="2600"/>
          </a:p>
        </p:txBody>
      </p:sp>
      <p:sp>
        <p:nvSpPr>
          <p:cNvPr id="101" name="Google Shape;101;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19150" y="4337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ABSTRACT</a:t>
            </a:r>
            <a:endParaRPr/>
          </a:p>
        </p:txBody>
      </p:sp>
      <p:sp>
        <p:nvSpPr>
          <p:cNvPr id="107" name="Google Shape;107;p16"/>
          <p:cNvSpPr txBox="1"/>
          <p:nvPr>
            <p:ph idx="1" type="body"/>
          </p:nvPr>
        </p:nvSpPr>
        <p:spPr>
          <a:xfrm>
            <a:off x="797400" y="1108050"/>
            <a:ext cx="7549200" cy="3475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100">
                <a:solidFill>
                  <a:srgbClr val="000000"/>
                </a:solidFill>
              </a:rPr>
              <a:t>Medical image diagnosing has been tremendously improved by making use of machine learning and deep learning algorithms in the last few decades. These algorithms have achieved human-like precision and accuracy in terms of identifying and distinguishing ailments particularly Lung related. This human-like accuracy comes at the cost of data. Conventional machine learning and deep learning methods achieve higher accuracy with vast amounts of data and their accuracy plummets when either there is data scarcity or data imbalance. To prevail over this issue we make use of Siamese net which is a metric spaced meta learning algorithm. Meta-learning mimics the idea of human learning from a minimal amount of data. Few-shot learning gains an upper hand over traditional algorithms by making use of a nominal amount of data. Using this approach we proposed the MetaEfficientNet and for the purpose of comparison, we used the CNN and VGG-16  based Siamese network as the baseline models. The proposed model achieved an AUC score of 0.9734 and accuracy of 97% which was best among the three models.  Also, our proposed model achieved an accuracy score of 98% with a 3-way-8-shot approach and gave above 75% on newly given classes of  lung diseases as well with a 6-way-8-shot learning approach.</a:t>
            </a:r>
            <a:endParaRPr sz="1100"/>
          </a:p>
        </p:txBody>
      </p:sp>
      <p:sp>
        <p:nvSpPr>
          <p:cNvPr id="108" name="Google Shape;10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19150" y="4337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OBJECTIVE</a:t>
            </a:r>
            <a:endParaRPr/>
          </a:p>
        </p:txBody>
      </p:sp>
      <p:sp>
        <p:nvSpPr>
          <p:cNvPr id="114" name="Google Shape;114;p17"/>
          <p:cNvSpPr txBox="1"/>
          <p:nvPr>
            <p:ph idx="1" type="body"/>
          </p:nvPr>
        </p:nvSpPr>
        <p:spPr>
          <a:xfrm>
            <a:off x="819150" y="1436575"/>
            <a:ext cx="7505700" cy="3002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GB" sz="1800">
                <a:solidFill>
                  <a:srgbClr val="000000"/>
                </a:solidFill>
              </a:rPr>
              <a:t>Collection of Datasets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sz="1800">
                <a:solidFill>
                  <a:srgbClr val="000000"/>
                </a:solidFill>
              </a:rPr>
              <a:t>Analyzing correlation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sz="1800">
                <a:solidFill>
                  <a:srgbClr val="000000"/>
                </a:solidFill>
              </a:rPr>
              <a:t>Build and train similarity model</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sz="1800">
                <a:solidFill>
                  <a:srgbClr val="000000"/>
                </a:solidFill>
              </a:rPr>
              <a:t>Propose a novel architecture which is efficient &amp; delivers good results on meager amount of data</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GB" sz="1800">
                <a:solidFill>
                  <a:srgbClr val="000000"/>
                </a:solidFill>
              </a:rPr>
              <a:t>Making sure the novel method is feasible and practical</a:t>
            </a:r>
            <a:endParaRPr sz="1800">
              <a:solidFill>
                <a:srgbClr val="000000"/>
              </a:solidFill>
            </a:endParaRPr>
          </a:p>
          <a:p>
            <a:pPr indent="0" lvl="0" marL="0" rtl="0" algn="l">
              <a:spcBef>
                <a:spcPts val="0"/>
              </a:spcBef>
              <a:spcAft>
                <a:spcPts val="1200"/>
              </a:spcAft>
              <a:buNone/>
            </a:pPr>
            <a:r>
              <a:t/>
            </a:r>
            <a:endParaRPr/>
          </a:p>
        </p:txBody>
      </p:sp>
      <p:sp>
        <p:nvSpPr>
          <p:cNvPr id="115" name="Google Shape;115;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RELATED RESEARCH</a:t>
            </a:r>
            <a:endParaRPr/>
          </a:p>
        </p:txBody>
      </p:sp>
      <p:sp>
        <p:nvSpPr>
          <p:cNvPr id="121" name="Google Shape;121;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aphicFrame>
        <p:nvGraphicFramePr>
          <p:cNvPr id="126" name="Google Shape;126;p19"/>
          <p:cNvGraphicFramePr/>
          <p:nvPr/>
        </p:nvGraphicFramePr>
        <p:xfrm>
          <a:off x="624700" y="355978"/>
          <a:ext cx="3000000" cy="3000000"/>
        </p:xfrm>
        <a:graphic>
          <a:graphicData uri="http://schemas.openxmlformats.org/drawingml/2006/table">
            <a:tbl>
              <a:tblPr>
                <a:noFill/>
                <a:tableStyleId>{ADAD5B02-C0B0-44F6-ABD0-611189C0F379}</a:tableStyleId>
              </a:tblPr>
              <a:tblGrid>
                <a:gridCol w="519550"/>
                <a:gridCol w="1634000"/>
                <a:gridCol w="1091625"/>
                <a:gridCol w="1040250"/>
                <a:gridCol w="1054150"/>
                <a:gridCol w="2555050"/>
              </a:tblGrid>
              <a:tr h="475575">
                <a:tc>
                  <a:txBody>
                    <a:bodyPr/>
                    <a:lstStyle/>
                    <a:p>
                      <a:pPr indent="0" lvl="0" marL="0" rtl="0" algn="l">
                        <a:spcBef>
                          <a:spcPts val="0"/>
                        </a:spcBef>
                        <a:spcAft>
                          <a:spcPts val="0"/>
                        </a:spcAft>
                        <a:buNone/>
                      </a:pPr>
                      <a:r>
                        <a:rPr lang="en-GB" sz="1100">
                          <a:latin typeface="Calibri"/>
                          <a:ea typeface="Calibri"/>
                          <a:cs typeface="Calibri"/>
                          <a:sym typeface="Calibri"/>
                        </a:rPr>
                        <a:t>Ref</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latin typeface="Calibri"/>
                          <a:ea typeface="Calibri"/>
                          <a:cs typeface="Calibri"/>
                          <a:sym typeface="Calibri"/>
                        </a:rPr>
                        <a:t>Paper Title</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latin typeface="Calibri"/>
                          <a:ea typeface="Calibri"/>
                          <a:cs typeface="Calibri"/>
                          <a:sym typeface="Calibri"/>
                        </a:rPr>
                        <a:t>Feature</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latin typeface="Calibri"/>
                          <a:ea typeface="Calibri"/>
                          <a:cs typeface="Calibri"/>
                          <a:sym typeface="Calibri"/>
                        </a:rPr>
                        <a:t>Accuracy</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latin typeface="Calibri"/>
                          <a:ea typeface="Calibri"/>
                          <a:cs typeface="Calibri"/>
                          <a:sym typeface="Calibri"/>
                        </a:rPr>
                        <a:t>Author</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latin typeface="Calibri"/>
                          <a:ea typeface="Calibri"/>
                          <a:cs typeface="Calibri"/>
                          <a:sym typeface="Calibri"/>
                        </a:rPr>
                        <a:t>Comments</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9725">
                <a:tc>
                  <a:txBody>
                    <a:bodyPr/>
                    <a:lstStyle/>
                    <a:p>
                      <a:pPr indent="0" lvl="0" marL="0" rtl="0" algn="just">
                        <a:spcBef>
                          <a:spcPts val="0"/>
                        </a:spcBef>
                        <a:spcAft>
                          <a:spcPts val="0"/>
                        </a:spcAft>
                        <a:buNone/>
                      </a:pPr>
                      <a:r>
                        <a:rPr lang="en-GB" sz="1100">
                          <a:latin typeface="Calibri"/>
                          <a:ea typeface="Calibri"/>
                          <a:cs typeface="Calibri"/>
                          <a:sym typeface="Calibri"/>
                        </a:rPr>
                        <a:t>[25]</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GB" sz="1100">
                          <a:latin typeface="Calibri"/>
                          <a:ea typeface="Calibri"/>
                          <a:cs typeface="Calibri"/>
                          <a:sym typeface="Calibri"/>
                        </a:rPr>
                        <a:t>COVID-19 detection from scarce chest x-ray image data using few-shot deep learning approach.</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GB" sz="1100">
                          <a:latin typeface="Calibri"/>
                          <a:ea typeface="Calibri"/>
                          <a:cs typeface="Calibri"/>
                          <a:sym typeface="Calibri"/>
                        </a:rPr>
                        <a:t>Used Siamese nets</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GB" sz="1100">
                          <a:latin typeface="Calibri"/>
                          <a:ea typeface="Calibri"/>
                          <a:cs typeface="Calibri"/>
                          <a:sym typeface="Calibri"/>
                        </a:rPr>
                        <a:t>96.4%</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GB" sz="1100">
                          <a:latin typeface="Calibri"/>
                          <a:ea typeface="Calibri"/>
                          <a:cs typeface="Calibri"/>
                          <a:sym typeface="Calibri"/>
                        </a:rPr>
                        <a:t>Shruti Jadon</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GB" sz="1100">
                          <a:latin typeface="Calibri"/>
                          <a:ea typeface="Calibri"/>
                          <a:cs typeface="Calibri"/>
                          <a:sym typeface="Calibri"/>
                        </a:rPr>
                        <a:t>They made use of embedded analysis and clustering approaches to reduce overfitting and regularize the effect of the model. However they noticed some caveats like general models used for classification might not work optimally and scarcity of data affects distribution.</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9725">
                <a:tc>
                  <a:txBody>
                    <a:bodyPr/>
                    <a:lstStyle/>
                    <a:p>
                      <a:pPr indent="0" lvl="0" marL="0" rtl="0" algn="l">
                        <a:lnSpc>
                          <a:spcPct val="115000"/>
                        </a:lnSpc>
                        <a:spcBef>
                          <a:spcPts val="2400"/>
                        </a:spcBef>
                        <a:spcAft>
                          <a:spcPts val="600"/>
                        </a:spcAft>
                        <a:buNone/>
                      </a:pPr>
                      <a:r>
                        <a:rPr lang="en-GB" sz="1100">
                          <a:solidFill>
                            <a:srgbClr val="202122"/>
                          </a:solidFill>
                          <a:latin typeface="Calibri"/>
                          <a:ea typeface="Calibri"/>
                          <a:cs typeface="Calibri"/>
                          <a:sym typeface="Calibri"/>
                        </a:rPr>
                        <a:t>[12]</a:t>
                      </a:r>
                      <a:endParaRPr sz="1100">
                        <a:solidFill>
                          <a:srgbClr val="202122"/>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2400"/>
                        </a:spcBef>
                        <a:spcAft>
                          <a:spcPts val="0"/>
                        </a:spcAft>
                        <a:buNone/>
                      </a:pPr>
                      <a:r>
                        <a:rPr lang="en-GB" sz="1100">
                          <a:solidFill>
                            <a:srgbClr val="202122"/>
                          </a:solidFill>
                          <a:latin typeface="Calibri"/>
                          <a:ea typeface="Calibri"/>
                          <a:cs typeface="Calibri"/>
                          <a:sym typeface="Calibri"/>
                        </a:rPr>
                        <a:t>MetaCOVID: A Siamese neural network framework with contrastive loss for </a:t>
                      </a:r>
                      <a:r>
                        <a:rPr i="1" lang="en-GB" sz="1100">
                          <a:solidFill>
                            <a:srgbClr val="202122"/>
                          </a:solidFill>
                          <a:latin typeface="Calibri"/>
                          <a:ea typeface="Calibri"/>
                          <a:cs typeface="Calibri"/>
                          <a:sym typeface="Calibri"/>
                        </a:rPr>
                        <a:t>n</a:t>
                      </a:r>
                      <a:r>
                        <a:rPr lang="en-GB" sz="1100">
                          <a:solidFill>
                            <a:srgbClr val="202122"/>
                          </a:solidFill>
                          <a:latin typeface="Calibri"/>
                          <a:ea typeface="Calibri"/>
                          <a:cs typeface="Calibri"/>
                          <a:sym typeface="Calibri"/>
                        </a:rPr>
                        <a:t>-shot diagnosis of COVID-19 patients</a:t>
                      </a:r>
                      <a:endParaRPr sz="1100">
                        <a:solidFill>
                          <a:srgbClr val="202122"/>
                        </a:solidFill>
                        <a:latin typeface="Calibri"/>
                        <a:ea typeface="Calibri"/>
                        <a:cs typeface="Calibri"/>
                        <a:sym typeface="Calibri"/>
                      </a:endParaRPr>
                    </a:p>
                    <a:p>
                      <a:pPr indent="0" lvl="0" marL="0" rtl="0" algn="just">
                        <a:spcBef>
                          <a:spcPts val="600"/>
                        </a:spcBef>
                        <a:spcAft>
                          <a:spcPts val="0"/>
                        </a:spcAft>
                        <a:buNone/>
                      </a:pPr>
                      <a:r>
                        <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GB" sz="1100">
                          <a:latin typeface="Calibri"/>
                          <a:ea typeface="Calibri"/>
                          <a:cs typeface="Calibri"/>
                          <a:sym typeface="Calibri"/>
                        </a:rPr>
                        <a:t>Used VGG16 encoder network</a:t>
                      </a:r>
                      <a:endParaRPr sz="1100">
                        <a:latin typeface="Calibri"/>
                        <a:ea typeface="Calibri"/>
                        <a:cs typeface="Calibri"/>
                        <a:sym typeface="Calibri"/>
                      </a:endParaRPr>
                    </a:p>
                    <a:p>
                      <a:pPr indent="0" lvl="0" marL="0" rtl="0" algn="just">
                        <a:spcBef>
                          <a:spcPts val="0"/>
                        </a:spcBef>
                        <a:spcAft>
                          <a:spcPts val="0"/>
                        </a:spcAft>
                        <a:buNone/>
                      </a:pPr>
                      <a:r>
                        <a:rPr lang="en-GB" sz="1100">
                          <a:latin typeface="Calibri"/>
                          <a:ea typeface="Calibri"/>
                          <a:cs typeface="Calibri"/>
                          <a:sym typeface="Calibri"/>
                        </a:rPr>
                        <a:t>In Siamese n shot learning</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GB" sz="1100">
                          <a:latin typeface="Calibri"/>
                          <a:ea typeface="Calibri"/>
                          <a:cs typeface="Calibri"/>
                          <a:sym typeface="Calibri"/>
                        </a:rPr>
                        <a:t>95.6%</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GB" sz="1050">
                          <a:solidFill>
                            <a:srgbClr val="202122"/>
                          </a:solidFill>
                          <a:uFill>
                            <a:noFill/>
                          </a:uFill>
                          <a:latin typeface="Calibri"/>
                          <a:ea typeface="Calibri"/>
                          <a:cs typeface="Calibri"/>
                          <a:sym typeface="Calibri"/>
                          <a:hlinkClick r:id="rId3">
                            <a:extLst>
                              <a:ext uri="{A12FA001-AC4F-418D-AE19-62706E023703}">
                                <ahyp:hlinkClr val="tx"/>
                              </a:ext>
                            </a:extLst>
                          </a:hlinkClick>
                        </a:rPr>
                        <a:t>Mohammad Shorfuzzaman</a:t>
                      </a:r>
                      <a:endParaRPr>
                        <a:solidFill>
                          <a:srgbClr val="202122"/>
                        </a:solidFill>
                        <a:latin typeface="Calibri"/>
                        <a:ea typeface="Calibri"/>
                        <a:cs typeface="Calibri"/>
                        <a:sym typeface="Calibri"/>
                      </a:endParaRPr>
                    </a:p>
                    <a:p>
                      <a:pPr indent="0" lvl="0" marL="0" rtl="0" algn="just">
                        <a:spcBef>
                          <a:spcPts val="0"/>
                        </a:spcBef>
                        <a:spcAft>
                          <a:spcPts val="0"/>
                        </a:spcAft>
                        <a:buNone/>
                      </a:pPr>
                      <a:r>
                        <a:t/>
                      </a:r>
                      <a:endParaRPr>
                        <a:solidFill>
                          <a:srgbClr val="202122"/>
                        </a:solidFill>
                        <a:latin typeface="Calibri"/>
                        <a:ea typeface="Calibri"/>
                        <a:cs typeface="Calibri"/>
                        <a:sym typeface="Calibri"/>
                      </a:endParaRPr>
                    </a:p>
                    <a:p>
                      <a:pPr indent="0" lvl="0" marL="0" rtl="0" algn="just">
                        <a:spcBef>
                          <a:spcPts val="0"/>
                        </a:spcBef>
                        <a:spcAft>
                          <a:spcPts val="0"/>
                        </a:spcAft>
                        <a:buNone/>
                      </a:pPr>
                      <a:r>
                        <a:rPr lang="en-GB" sz="1050">
                          <a:solidFill>
                            <a:srgbClr val="202122"/>
                          </a:solidFill>
                          <a:uFill>
                            <a:noFill/>
                          </a:uFill>
                          <a:latin typeface="Calibri"/>
                          <a:ea typeface="Calibri"/>
                          <a:cs typeface="Calibri"/>
                          <a:sym typeface="Calibri"/>
                          <a:hlinkClick r:id="rId4">
                            <a:extLst>
                              <a:ext uri="{A12FA001-AC4F-418D-AE19-62706E023703}">
                                <ahyp:hlinkClr val="tx"/>
                              </a:ext>
                            </a:extLst>
                          </a:hlinkClick>
                        </a:rPr>
                        <a:t>M. Shamim Hossain</a:t>
                      </a:r>
                      <a:endParaRPr sz="1100">
                        <a:solidFill>
                          <a:srgbClr val="202122"/>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GB" sz="1100">
                          <a:latin typeface="Calibri"/>
                          <a:ea typeface="Calibri"/>
                          <a:cs typeface="Calibri"/>
                          <a:sym typeface="Calibri"/>
                        </a:rPr>
                        <a:t>Used vgg16 as twin </a:t>
                      </a:r>
                      <a:r>
                        <a:rPr lang="en-GB" sz="1100">
                          <a:latin typeface="Calibri"/>
                          <a:ea typeface="Calibri"/>
                          <a:cs typeface="Calibri"/>
                          <a:sym typeface="Calibri"/>
                        </a:rPr>
                        <a:t>networks</a:t>
                      </a:r>
                      <a:r>
                        <a:rPr lang="en-GB" sz="1100">
                          <a:latin typeface="Calibri"/>
                          <a:ea typeface="Calibri"/>
                          <a:cs typeface="Calibri"/>
                          <a:sym typeface="Calibri"/>
                        </a:rPr>
                        <a:t> in the Siamese </a:t>
                      </a:r>
                      <a:r>
                        <a:rPr lang="en-GB" sz="1100">
                          <a:latin typeface="Calibri"/>
                          <a:ea typeface="Calibri"/>
                          <a:cs typeface="Calibri"/>
                          <a:sym typeface="Calibri"/>
                        </a:rPr>
                        <a:t>model</a:t>
                      </a:r>
                      <a:r>
                        <a:rPr lang="en-GB" sz="1100">
                          <a:latin typeface="Calibri"/>
                          <a:ea typeface="Calibri"/>
                          <a:cs typeface="Calibri"/>
                          <a:sym typeface="Calibri"/>
                        </a:rPr>
                        <a:t> with loss </a:t>
                      </a:r>
                      <a:r>
                        <a:rPr lang="en-GB" sz="1100">
                          <a:latin typeface="Calibri"/>
                          <a:ea typeface="Calibri"/>
                          <a:cs typeface="Calibri"/>
                          <a:sym typeface="Calibri"/>
                        </a:rPr>
                        <a:t>functions</a:t>
                      </a:r>
                      <a:r>
                        <a:rPr lang="en-GB" sz="1100">
                          <a:latin typeface="Calibri"/>
                          <a:ea typeface="Calibri"/>
                          <a:cs typeface="Calibri"/>
                          <a:sym typeface="Calibri"/>
                        </a:rPr>
                        <a:t> like contrastive and </a:t>
                      </a:r>
                      <a:r>
                        <a:rPr lang="en-GB" sz="1100">
                          <a:latin typeface="Calibri"/>
                          <a:ea typeface="Calibri"/>
                          <a:cs typeface="Calibri"/>
                          <a:sym typeface="Calibri"/>
                        </a:rPr>
                        <a:t>binary</a:t>
                      </a:r>
                      <a:r>
                        <a:rPr lang="en-GB" sz="1100">
                          <a:latin typeface="Calibri"/>
                          <a:ea typeface="Calibri"/>
                          <a:cs typeface="Calibri"/>
                          <a:sym typeface="Calibri"/>
                        </a:rPr>
                        <a:t> cross-entropy. The paper does not show the effectiveness of model on any different disease category other than covid and pneumonia. </a:t>
                      </a:r>
                      <a:endParaRPr sz="11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7" name="Google Shape;127;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79825" y="2094450"/>
            <a:ext cx="77184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BACKGROUND</a:t>
            </a:r>
            <a:endParaRPr/>
          </a:p>
        </p:txBody>
      </p:sp>
      <p:sp>
        <p:nvSpPr>
          <p:cNvPr id="133" name="Google Shape;133;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TRADITIONAL v/s FEW SHOT LEARNING</a:t>
            </a:r>
            <a:endParaRPr/>
          </a:p>
        </p:txBody>
      </p:sp>
      <p:sp>
        <p:nvSpPr>
          <p:cNvPr id="139" name="Google Shape;139;p21"/>
          <p:cNvSpPr txBox="1"/>
          <p:nvPr/>
        </p:nvSpPr>
        <p:spPr>
          <a:xfrm>
            <a:off x="590350" y="1318450"/>
            <a:ext cx="71508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92929"/>
              </a:buClr>
              <a:buSzPts val="1600"/>
              <a:buFont typeface="Calibri"/>
              <a:buChar char="●"/>
            </a:pPr>
            <a:r>
              <a:rPr lang="en-GB" sz="1600">
                <a:solidFill>
                  <a:srgbClr val="292929"/>
                </a:solidFill>
                <a:highlight>
                  <a:srgbClr val="FFFFFF"/>
                </a:highlight>
                <a:latin typeface="Calibri"/>
                <a:ea typeface="Calibri"/>
                <a:cs typeface="Calibri"/>
                <a:sym typeface="Calibri"/>
              </a:rPr>
              <a:t>Traditional </a:t>
            </a:r>
            <a:r>
              <a:rPr lang="en-GB" sz="1600">
                <a:solidFill>
                  <a:srgbClr val="292929"/>
                </a:solidFill>
                <a:highlight>
                  <a:srgbClr val="FFFFFF"/>
                </a:highlight>
                <a:latin typeface="Calibri"/>
                <a:ea typeface="Calibri"/>
                <a:cs typeface="Calibri"/>
                <a:sym typeface="Calibri"/>
              </a:rPr>
              <a:t>Classification</a:t>
            </a:r>
            <a:endParaRPr sz="1600">
              <a:solidFill>
                <a:srgbClr val="292929"/>
              </a:solidFill>
              <a:highlight>
                <a:srgbClr val="FFFFFF"/>
              </a:highlight>
              <a:latin typeface="Calibri"/>
              <a:ea typeface="Calibri"/>
              <a:cs typeface="Calibri"/>
              <a:sym typeface="Calibri"/>
            </a:endParaRPr>
          </a:p>
          <a:p>
            <a:pPr indent="-330200" lvl="1" marL="914400" rtl="0" algn="l">
              <a:spcBef>
                <a:spcPts val="0"/>
              </a:spcBef>
              <a:spcAft>
                <a:spcPts val="0"/>
              </a:spcAft>
              <a:buClr>
                <a:srgbClr val="292929"/>
              </a:buClr>
              <a:buSzPts val="1600"/>
              <a:buFont typeface="Georgia"/>
              <a:buChar char="○"/>
            </a:pPr>
            <a:r>
              <a:rPr lang="en-GB" sz="1600">
                <a:solidFill>
                  <a:srgbClr val="292929"/>
                </a:solidFill>
                <a:highlight>
                  <a:srgbClr val="FFFFFF"/>
                </a:highlight>
                <a:latin typeface="Calibri"/>
                <a:ea typeface="Calibri"/>
                <a:cs typeface="Calibri"/>
                <a:sym typeface="Calibri"/>
              </a:rPr>
              <a:t>D</a:t>
            </a:r>
            <a:r>
              <a:rPr lang="en-GB" sz="1600">
                <a:solidFill>
                  <a:srgbClr val="292929"/>
                </a:solidFill>
                <a:highlight>
                  <a:srgbClr val="FFFFFF"/>
                </a:highlight>
                <a:latin typeface="Calibri"/>
                <a:ea typeface="Calibri"/>
                <a:cs typeface="Calibri"/>
                <a:sym typeface="Calibri"/>
              </a:rPr>
              <a:t>uring the training process, we require </a:t>
            </a:r>
            <a:r>
              <a:rPr b="1" lang="en-GB" sz="1600">
                <a:solidFill>
                  <a:srgbClr val="292929"/>
                </a:solidFill>
                <a:highlight>
                  <a:srgbClr val="FFFFFF"/>
                </a:highlight>
                <a:latin typeface="Calibri"/>
                <a:ea typeface="Calibri"/>
                <a:cs typeface="Calibri"/>
                <a:sym typeface="Calibri"/>
              </a:rPr>
              <a:t>large</a:t>
            </a:r>
            <a:r>
              <a:rPr lang="en-GB" sz="1600">
                <a:solidFill>
                  <a:srgbClr val="292929"/>
                </a:solidFill>
                <a:highlight>
                  <a:srgbClr val="FFFFFF"/>
                </a:highlight>
                <a:latin typeface="Calibri"/>
                <a:ea typeface="Calibri"/>
                <a:cs typeface="Calibri"/>
                <a:sym typeface="Calibri"/>
              </a:rPr>
              <a:t> number of images for each of the class.</a:t>
            </a:r>
            <a:endParaRPr sz="1600">
              <a:solidFill>
                <a:srgbClr val="292929"/>
              </a:solidFill>
              <a:highlight>
                <a:srgbClr val="FFFFFF"/>
              </a:highlight>
              <a:latin typeface="Calibri"/>
              <a:ea typeface="Calibri"/>
              <a:cs typeface="Calibri"/>
              <a:sym typeface="Calibri"/>
            </a:endParaRPr>
          </a:p>
          <a:p>
            <a:pPr indent="-330200" lvl="1" marL="914400" rtl="0" algn="l">
              <a:spcBef>
                <a:spcPts val="0"/>
              </a:spcBef>
              <a:spcAft>
                <a:spcPts val="0"/>
              </a:spcAft>
              <a:buClr>
                <a:srgbClr val="292929"/>
              </a:buClr>
              <a:buSzPts val="1600"/>
              <a:buFont typeface="Calibri"/>
              <a:buChar char="○"/>
            </a:pPr>
            <a:r>
              <a:rPr lang="en-GB" sz="1600">
                <a:solidFill>
                  <a:srgbClr val="292929"/>
                </a:solidFill>
                <a:highlight>
                  <a:srgbClr val="FFFFFF"/>
                </a:highlight>
                <a:latin typeface="Calibri"/>
                <a:ea typeface="Calibri"/>
                <a:cs typeface="Calibri"/>
                <a:sym typeface="Calibri"/>
              </a:rPr>
              <a:t>If the network is trained only on the above 4 classes of images, then we cannot expect to test it on any other class.</a:t>
            </a:r>
            <a:endParaRPr sz="1600">
              <a:solidFill>
                <a:srgbClr val="292929"/>
              </a:solidFill>
              <a:highlight>
                <a:srgbClr val="FFFFFF"/>
              </a:highlight>
              <a:latin typeface="Calibri"/>
              <a:ea typeface="Calibri"/>
              <a:cs typeface="Calibri"/>
              <a:sym typeface="Calibri"/>
            </a:endParaRPr>
          </a:p>
          <a:p>
            <a:pPr indent="0" lvl="0" marL="914400" rtl="0" algn="l">
              <a:spcBef>
                <a:spcPts val="0"/>
              </a:spcBef>
              <a:spcAft>
                <a:spcPts val="0"/>
              </a:spcAft>
              <a:buNone/>
            </a:pPr>
            <a:r>
              <a:t/>
            </a:r>
            <a:endParaRPr sz="1600">
              <a:solidFill>
                <a:srgbClr val="292929"/>
              </a:solidFill>
              <a:highlight>
                <a:srgbClr val="FFFFFF"/>
              </a:highlight>
              <a:latin typeface="Calibri"/>
              <a:ea typeface="Calibri"/>
              <a:cs typeface="Calibri"/>
              <a:sym typeface="Calibri"/>
            </a:endParaRPr>
          </a:p>
          <a:p>
            <a:pPr indent="-330200" lvl="0" marL="457200" rtl="0" algn="l">
              <a:spcBef>
                <a:spcPts val="0"/>
              </a:spcBef>
              <a:spcAft>
                <a:spcPts val="0"/>
              </a:spcAft>
              <a:buClr>
                <a:srgbClr val="292929"/>
              </a:buClr>
              <a:buSzPts val="1600"/>
              <a:buFont typeface="Calibri"/>
              <a:buChar char="●"/>
            </a:pPr>
            <a:r>
              <a:rPr lang="en-GB" sz="1600">
                <a:solidFill>
                  <a:srgbClr val="292929"/>
                </a:solidFill>
                <a:highlight>
                  <a:srgbClr val="FFFFFF"/>
                </a:highlight>
                <a:latin typeface="Calibri"/>
                <a:ea typeface="Calibri"/>
                <a:cs typeface="Calibri"/>
                <a:sym typeface="Calibri"/>
              </a:rPr>
              <a:t>Few shot learning:</a:t>
            </a:r>
            <a:endParaRPr sz="1600">
              <a:solidFill>
                <a:srgbClr val="292929"/>
              </a:solidFill>
              <a:highlight>
                <a:srgbClr val="FFFFFF"/>
              </a:highlight>
              <a:latin typeface="Calibri"/>
              <a:ea typeface="Calibri"/>
              <a:cs typeface="Calibri"/>
              <a:sym typeface="Calibri"/>
            </a:endParaRPr>
          </a:p>
          <a:p>
            <a:pPr indent="-330200" lvl="1" marL="914400" rtl="0" algn="l">
              <a:spcBef>
                <a:spcPts val="0"/>
              </a:spcBef>
              <a:spcAft>
                <a:spcPts val="0"/>
              </a:spcAft>
              <a:buClr>
                <a:srgbClr val="292929"/>
              </a:buClr>
              <a:buSzPts val="1600"/>
              <a:buFont typeface="Calibri"/>
              <a:buChar char="○"/>
            </a:pPr>
            <a:r>
              <a:rPr lang="en-GB" sz="1600">
                <a:solidFill>
                  <a:srgbClr val="292929"/>
                </a:solidFill>
                <a:highlight>
                  <a:srgbClr val="FFFFFF"/>
                </a:highlight>
                <a:latin typeface="Calibri"/>
                <a:ea typeface="Calibri"/>
                <a:cs typeface="Calibri"/>
                <a:sym typeface="Calibri"/>
              </a:rPr>
              <a:t>We require only few training example for each class.</a:t>
            </a:r>
            <a:endParaRPr sz="1600">
              <a:solidFill>
                <a:srgbClr val="292929"/>
              </a:solidFill>
              <a:highlight>
                <a:srgbClr val="FFFFFF"/>
              </a:highlight>
              <a:latin typeface="Calibri"/>
              <a:ea typeface="Calibri"/>
              <a:cs typeface="Calibri"/>
              <a:sym typeface="Calibri"/>
            </a:endParaRPr>
          </a:p>
          <a:p>
            <a:pPr indent="-330200" lvl="1" marL="914400" rtl="0" algn="l">
              <a:spcBef>
                <a:spcPts val="0"/>
              </a:spcBef>
              <a:spcAft>
                <a:spcPts val="0"/>
              </a:spcAft>
              <a:buClr>
                <a:srgbClr val="292929"/>
              </a:buClr>
              <a:buSzPts val="1600"/>
              <a:buFont typeface="Calibri"/>
              <a:buChar char="○"/>
            </a:pPr>
            <a:r>
              <a:rPr lang="en-GB" sz="1600">
                <a:solidFill>
                  <a:srgbClr val="292929"/>
                </a:solidFill>
                <a:highlight>
                  <a:srgbClr val="FFFFFF"/>
                </a:highlight>
                <a:latin typeface="Calibri"/>
                <a:ea typeface="Calibri"/>
                <a:cs typeface="Calibri"/>
                <a:sym typeface="Calibri"/>
              </a:rPr>
              <a:t>Small fraction of data is enough to train on a new class.</a:t>
            </a:r>
            <a:endParaRPr sz="1600">
              <a:solidFill>
                <a:srgbClr val="292929"/>
              </a:solidFill>
              <a:highlight>
                <a:srgbClr val="FFFFFF"/>
              </a:highlight>
              <a:latin typeface="Calibri"/>
              <a:ea typeface="Calibri"/>
              <a:cs typeface="Calibri"/>
              <a:sym typeface="Calibri"/>
            </a:endParaRPr>
          </a:p>
        </p:txBody>
      </p:sp>
      <p:sp>
        <p:nvSpPr>
          <p:cNvPr id="140" name="Google Shape;140;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