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A3491F-D935-4CB8-8CB8-63B2AA5606A7}">
  <a:tblStyle styleId="{6DA3491F-D935-4CB8-8CB8-63B2AA5606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900e466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900e466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d6fc97e4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d6fc97e4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595959"/>
              </a:buClr>
              <a:buSzPts val="800"/>
              <a:buFont typeface="Lucida Sans"/>
              <a:buChar char="●"/>
            </a:pPr>
            <a:r>
              <a:rPr lang="zh-CN" sz="800">
                <a:solidFill>
                  <a:srgbClr val="595959"/>
                </a:solidFill>
                <a:latin typeface="Lucida Sans"/>
                <a:ea typeface="Lucida Sans"/>
                <a:cs typeface="Lucida Sans"/>
                <a:sym typeface="Lucida Sans"/>
              </a:rPr>
              <a:t>For instance, the carbon emissions generated by a vehicle may vary based on several factors, such as vehicle type, fuel efficiency, and driving conditions. Therefore, the model may not provide accurate results in such scenarios.</a:t>
            </a:r>
            <a:endParaRPr sz="800">
              <a:solidFill>
                <a:srgbClr val="595959"/>
              </a:solidFill>
              <a:latin typeface="Lucida Sans"/>
              <a:ea typeface="Lucida Sans"/>
              <a:cs typeface="Lucida Sans"/>
              <a:sym typeface="Lucida Sans"/>
            </a:endParaRPr>
          </a:p>
          <a:p>
            <a:pPr indent="-279400" lvl="0" marL="457200" rtl="0" algn="l">
              <a:lnSpc>
                <a:spcPct val="115000"/>
              </a:lnSpc>
              <a:spcBef>
                <a:spcPts val="0"/>
              </a:spcBef>
              <a:spcAft>
                <a:spcPts val="0"/>
              </a:spcAft>
              <a:buClr>
                <a:srgbClr val="595959"/>
              </a:buClr>
              <a:buSzPts val="800"/>
              <a:buFont typeface="Lucida Sans"/>
              <a:buChar char="●"/>
            </a:pPr>
            <a:r>
              <a:rPr lang="zh-CN" sz="800">
                <a:solidFill>
                  <a:srgbClr val="595959"/>
                </a:solidFill>
                <a:latin typeface="Lucida Sans"/>
                <a:ea typeface="Lucida Sans"/>
                <a:cs typeface="Lucida Sans"/>
                <a:sym typeface="Lucida Sans"/>
              </a:rPr>
              <a:t>However, estimating the carbon cost can be challenging due to the lack of a universally accepted carbon pricing mechanism. Different countries and regions may have different carbon pricing policies, which can make it difficult to apply the model globally.</a:t>
            </a:r>
            <a:endParaRPr sz="800">
              <a:solidFill>
                <a:srgbClr val="595959"/>
              </a:solidFill>
              <a:latin typeface="Lucida Sans"/>
              <a:ea typeface="Lucida Sans"/>
              <a:cs typeface="Lucida Sans"/>
              <a:sym typeface="Lucida Sans"/>
            </a:endParaRPr>
          </a:p>
          <a:p>
            <a:pPr indent="-279400" lvl="0" marL="457200" rtl="0" algn="l">
              <a:lnSpc>
                <a:spcPct val="115000"/>
              </a:lnSpc>
              <a:spcBef>
                <a:spcPts val="0"/>
              </a:spcBef>
              <a:spcAft>
                <a:spcPts val="0"/>
              </a:spcAft>
              <a:buClr>
                <a:srgbClr val="595959"/>
              </a:buClr>
              <a:buSzPts val="800"/>
              <a:buFont typeface="Lucida Sans"/>
              <a:buChar char="●"/>
            </a:pPr>
            <a:r>
              <a:rPr lang="zh-CN" sz="800">
                <a:solidFill>
                  <a:srgbClr val="595959"/>
                </a:solidFill>
                <a:latin typeface="Lucida Sans"/>
                <a:ea typeface="Lucida Sans"/>
                <a:cs typeface="Lucida Sans"/>
                <a:sym typeface="Lucida Sans"/>
              </a:rPr>
              <a:t>In reality, the production capacity of the plants may be limited, and the model does not consider the trade-offs between production capacity and carbon emissions. This limitation can affect the model's ability to provide an optimal solution that balances the cost of emissions and production capacity.</a:t>
            </a:r>
            <a:endParaRPr sz="800">
              <a:solidFill>
                <a:srgbClr val="595959"/>
              </a:solidFill>
              <a:latin typeface="Lucida Sans"/>
              <a:ea typeface="Lucida Sans"/>
              <a:cs typeface="Lucida Sans"/>
              <a:sym typeface="Lucida Sans"/>
            </a:endParaRPr>
          </a:p>
          <a:p>
            <a:pPr indent="-279400" lvl="0" marL="457200" rtl="0" algn="l">
              <a:lnSpc>
                <a:spcPct val="115000"/>
              </a:lnSpc>
              <a:spcBef>
                <a:spcPts val="0"/>
              </a:spcBef>
              <a:spcAft>
                <a:spcPts val="0"/>
              </a:spcAft>
              <a:buClr>
                <a:srgbClr val="595959"/>
              </a:buClr>
              <a:buSzPts val="800"/>
              <a:buFont typeface="Lucida Sans"/>
              <a:buChar char="●"/>
            </a:pPr>
            <a:r>
              <a:t/>
            </a:r>
            <a:endParaRPr sz="800">
              <a:solidFill>
                <a:srgbClr val="595959"/>
              </a:solidFill>
              <a:latin typeface="Lucida Sans"/>
              <a:ea typeface="Lucida Sans"/>
              <a:cs typeface="Lucida Sans"/>
              <a:sym typeface="Lucida Sans"/>
            </a:endParaRPr>
          </a:p>
          <a:p>
            <a:pPr indent="0" lvl="0" marL="0" rtl="0" algn="l">
              <a:spcBef>
                <a:spcPts val="1600"/>
              </a:spcBef>
              <a:spcAft>
                <a:spcPts val="0"/>
              </a:spcAft>
              <a:buNone/>
            </a:pPr>
            <a:r>
              <a:t/>
            </a:r>
            <a:endParaRPr sz="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900e4661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900e4661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2d8a99b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2d8a99b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2d8a99b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2d8a99b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d6fc97e4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d6fc97e4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900e4661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900e4661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900e4661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900e4661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396e8aa18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396e8aa18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2d8a99b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2d8a99b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96e8aa1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96e8aa1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900e466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900e4661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d6fc97e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d6fc97e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d6fc97e4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d6fc97e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d6fc97e4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d6fc97e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d6fc97e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d6fc97e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864475"/>
            <a:ext cx="8520600" cy="932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13"/>
          <p:cNvSpPr txBox="1"/>
          <p:nvPr>
            <p:ph type="title"/>
          </p:nvPr>
        </p:nvSpPr>
        <p:spPr>
          <a:xfrm>
            <a:off x="457200" y="231553"/>
            <a:ext cx="7766100" cy="8628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3" name="Google Shape;53;p13"/>
          <p:cNvSpPr txBox="1"/>
          <p:nvPr>
            <p:ph idx="1" type="body"/>
          </p:nvPr>
        </p:nvSpPr>
        <p:spPr>
          <a:xfrm>
            <a:off x="457200" y="1512694"/>
            <a:ext cx="7740600" cy="2467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1600"/>
              </a:spcBef>
              <a:spcAft>
                <a:spcPts val="0"/>
              </a:spcAft>
              <a:buClr>
                <a:srgbClr val="2D637F"/>
              </a:buClr>
              <a:buSzPts val="1800"/>
              <a:buChar char="○"/>
              <a:defRPr/>
            </a:lvl2pPr>
            <a:lvl3pPr indent="-342900" lvl="2" marL="1371600" rtl="0" algn="l">
              <a:spcBef>
                <a:spcPts val="1600"/>
              </a:spcBef>
              <a:spcAft>
                <a:spcPts val="0"/>
              </a:spcAft>
              <a:buClr>
                <a:srgbClr val="2D637F"/>
              </a:buClr>
              <a:buSzPts val="1800"/>
              <a:buChar char="■"/>
              <a:defRPr/>
            </a:lvl3pPr>
            <a:lvl4pPr indent="-342900" lvl="3" marL="1828800" rtl="0" algn="l">
              <a:spcBef>
                <a:spcPts val="1600"/>
              </a:spcBef>
              <a:spcAft>
                <a:spcPts val="0"/>
              </a:spcAft>
              <a:buClr>
                <a:srgbClr val="2D637F"/>
              </a:buClr>
              <a:buSzPts val="1800"/>
              <a:buChar char="●"/>
              <a:defRPr/>
            </a:lvl4pPr>
            <a:lvl5pPr indent="-342900" lvl="4" marL="2286000" rtl="0" algn="l">
              <a:spcBef>
                <a:spcPts val="1600"/>
              </a:spcBef>
              <a:spcAft>
                <a:spcPts val="0"/>
              </a:spcAft>
              <a:buClr>
                <a:srgbClr val="2D637F"/>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54" name="Google Shape;54;p13"/>
          <p:cNvSpPr txBox="1"/>
          <p:nvPr>
            <p:ph idx="12" type="sldNum"/>
          </p:nvPr>
        </p:nvSpPr>
        <p:spPr>
          <a:xfrm>
            <a:off x="8548759" y="4840170"/>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5" name="Shape 55"/>
        <p:cNvGrpSpPr/>
        <p:nvPr/>
      </p:nvGrpSpPr>
      <p:grpSpPr>
        <a:xfrm>
          <a:off x="0" y="0"/>
          <a:ext cx="0" cy="0"/>
          <a:chOff x="0" y="0"/>
          <a:chExt cx="0" cy="0"/>
        </a:xfrm>
      </p:grpSpPr>
      <p:sp>
        <p:nvSpPr>
          <p:cNvPr id="56" name="Google Shape;56;p14"/>
          <p:cNvSpPr txBox="1"/>
          <p:nvPr>
            <p:ph type="title"/>
          </p:nvPr>
        </p:nvSpPr>
        <p:spPr>
          <a:xfrm>
            <a:off x="457201" y="211322"/>
            <a:ext cx="74643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4"/>
          <p:cNvSpPr txBox="1"/>
          <p:nvPr>
            <p:ph idx="1" type="body"/>
          </p:nvPr>
        </p:nvSpPr>
        <p:spPr>
          <a:xfrm>
            <a:off x="457201" y="1378333"/>
            <a:ext cx="37179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1600"/>
              </a:spcBef>
              <a:spcAft>
                <a:spcPts val="0"/>
              </a:spcAft>
              <a:buClr>
                <a:srgbClr val="2D637F"/>
              </a:buClr>
              <a:buSzPts val="1400"/>
              <a:buChar char="○"/>
              <a:defRPr sz="1400"/>
            </a:lvl2pPr>
            <a:lvl3pPr indent="-317500" lvl="2" marL="1371600" rtl="0" algn="l">
              <a:spcBef>
                <a:spcPts val="1600"/>
              </a:spcBef>
              <a:spcAft>
                <a:spcPts val="0"/>
              </a:spcAft>
              <a:buClr>
                <a:srgbClr val="2D637F"/>
              </a:buClr>
              <a:buSzPts val="1400"/>
              <a:buChar char="■"/>
              <a:defRPr sz="1400"/>
            </a:lvl3pPr>
            <a:lvl4pPr indent="-317500" lvl="3" marL="1828800" rtl="0" algn="l">
              <a:spcBef>
                <a:spcPts val="1600"/>
              </a:spcBef>
              <a:spcAft>
                <a:spcPts val="0"/>
              </a:spcAft>
              <a:buClr>
                <a:srgbClr val="2D637F"/>
              </a:buClr>
              <a:buSzPts val="1400"/>
              <a:buChar char="●"/>
              <a:defRPr sz="1400"/>
            </a:lvl4pPr>
            <a:lvl5pPr indent="-317500" lvl="4" marL="2286000" rtl="0" algn="l">
              <a:spcBef>
                <a:spcPts val="1600"/>
              </a:spcBef>
              <a:spcAft>
                <a:spcPts val="0"/>
              </a:spcAft>
              <a:buClr>
                <a:srgbClr val="2D637F"/>
              </a:buClr>
              <a:buSzPts val="1400"/>
              <a:buChar char="○"/>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8" name="Google Shape;58;p14"/>
          <p:cNvSpPr txBox="1"/>
          <p:nvPr>
            <p:ph idx="2" type="body"/>
          </p:nvPr>
        </p:nvSpPr>
        <p:spPr>
          <a:xfrm>
            <a:off x="4175125" y="1378333"/>
            <a:ext cx="3746400" cy="27834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1600"/>
              </a:spcBef>
              <a:spcAft>
                <a:spcPts val="0"/>
              </a:spcAft>
              <a:buClr>
                <a:srgbClr val="2D637F"/>
              </a:buClr>
              <a:buSzPts val="1400"/>
              <a:buChar char="○"/>
              <a:defRPr sz="1400">
                <a:solidFill>
                  <a:srgbClr val="2D637F"/>
                </a:solidFill>
              </a:defRPr>
            </a:lvl2pPr>
            <a:lvl3pPr indent="-317500" lvl="2" marL="1371600" rtl="0" algn="l">
              <a:spcBef>
                <a:spcPts val="1600"/>
              </a:spcBef>
              <a:spcAft>
                <a:spcPts val="0"/>
              </a:spcAft>
              <a:buClr>
                <a:srgbClr val="2D637F"/>
              </a:buClr>
              <a:buSzPts val="1400"/>
              <a:buChar char="■"/>
              <a:defRPr sz="1400">
                <a:solidFill>
                  <a:srgbClr val="2D637F"/>
                </a:solidFill>
              </a:defRPr>
            </a:lvl3pPr>
            <a:lvl4pPr indent="-317500" lvl="3" marL="1828800" rtl="0" algn="l">
              <a:spcBef>
                <a:spcPts val="1600"/>
              </a:spcBef>
              <a:spcAft>
                <a:spcPts val="0"/>
              </a:spcAft>
              <a:buClr>
                <a:srgbClr val="2D637F"/>
              </a:buClr>
              <a:buSzPts val="1400"/>
              <a:buChar char="●"/>
              <a:defRPr sz="1400">
                <a:solidFill>
                  <a:srgbClr val="2D637F"/>
                </a:solidFill>
              </a:defRPr>
            </a:lvl4pPr>
            <a:lvl5pPr indent="-317500" lvl="4" marL="2286000" rtl="0" algn="l">
              <a:spcBef>
                <a:spcPts val="1600"/>
              </a:spcBef>
              <a:spcAft>
                <a:spcPts val="0"/>
              </a:spcAft>
              <a:buClr>
                <a:srgbClr val="2D637F"/>
              </a:buClr>
              <a:buSzPts val="1400"/>
              <a:buChar char="○"/>
              <a:defRPr>
                <a:solidFill>
                  <a:srgbClr val="2D637F"/>
                </a:solidFill>
              </a:defRPr>
            </a:lvl5pPr>
            <a:lvl6pPr indent="-317500" lvl="5" marL="2743200" rtl="0" algn="l">
              <a:spcBef>
                <a:spcPts val="1600"/>
              </a:spcBef>
              <a:spcAft>
                <a:spcPts val="0"/>
              </a:spcAft>
              <a:buClr>
                <a:schemeClr val="dk1"/>
              </a:buClr>
              <a:buSzPts val="1400"/>
              <a:buChar char="■"/>
              <a:defRPr sz="1400"/>
            </a:lvl6pPr>
            <a:lvl7pPr indent="-317500" lvl="6" marL="3200400" rtl="0" algn="l">
              <a:spcBef>
                <a:spcPts val="1600"/>
              </a:spcBef>
              <a:spcAft>
                <a:spcPts val="0"/>
              </a:spcAft>
              <a:buClr>
                <a:schemeClr val="dk1"/>
              </a:buClr>
              <a:buSzPts val="1400"/>
              <a:buChar char="●"/>
              <a:defRPr sz="1400"/>
            </a:lvl7pPr>
            <a:lvl8pPr indent="-317500" lvl="7" marL="3657600" rtl="0" algn="l">
              <a:spcBef>
                <a:spcPts val="1600"/>
              </a:spcBef>
              <a:spcAft>
                <a:spcPts val="0"/>
              </a:spcAft>
              <a:buClr>
                <a:schemeClr val="dk1"/>
              </a:buClr>
              <a:buSzPts val="1400"/>
              <a:buChar char="○"/>
              <a:defRPr sz="1400"/>
            </a:lvl8pPr>
            <a:lvl9pPr indent="-317500" lvl="8" marL="4114800" rtl="0" algn="l">
              <a:spcBef>
                <a:spcPts val="1600"/>
              </a:spcBef>
              <a:spcAft>
                <a:spcPts val="1600"/>
              </a:spcAft>
              <a:buClr>
                <a:schemeClr val="dk1"/>
              </a:buClr>
              <a:buSzPts val="1400"/>
              <a:buChar char="■"/>
              <a:defRPr sz="1400"/>
            </a:lvl9pPr>
          </a:lstStyle>
          <a:p/>
        </p:txBody>
      </p:sp>
      <p:sp>
        <p:nvSpPr>
          <p:cNvPr id="59" name="Google Shape;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762125"/>
            <a:ext cx="8520600" cy="2806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1016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Georgia"/>
              <a:buNone/>
              <a:defRPr b="1" sz="2800">
                <a:solidFill>
                  <a:schemeClr val="dk1"/>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762125"/>
            <a:ext cx="8520600" cy="2806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ucida Sans"/>
              <a:buChar char="●"/>
              <a:defRPr sz="1800">
                <a:solidFill>
                  <a:schemeClr val="dk2"/>
                </a:solidFill>
                <a:latin typeface="Lucida Sans"/>
                <a:ea typeface="Lucida Sans"/>
                <a:cs typeface="Lucida Sans"/>
                <a:sym typeface="Lucida Sans"/>
              </a:defRPr>
            </a:lvl1pPr>
            <a:lvl2pPr indent="-317500" lvl="1" marL="914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2pPr>
            <a:lvl3pPr indent="-317500" lvl="2" marL="1371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3pPr>
            <a:lvl4pPr indent="-317500" lvl="3" marL="18288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4pPr>
            <a:lvl5pPr indent="-317500" lvl="4" marL="22860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5pPr>
            <a:lvl6pPr indent="-317500" lvl="5" marL="27432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6pPr>
            <a:lvl7pPr indent="-317500" lvl="6" marL="32004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7pPr>
            <a:lvl8pPr indent="-317500" lvl="7" marL="365760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8pPr>
            <a:lvl9pPr indent="-317500" lvl="8" marL="4114800">
              <a:lnSpc>
                <a:spcPct val="115000"/>
              </a:lnSpc>
              <a:spcBef>
                <a:spcPts val="1600"/>
              </a:spcBef>
              <a:spcAft>
                <a:spcPts val="1600"/>
              </a:spcAft>
              <a:buClr>
                <a:schemeClr val="dk2"/>
              </a:buClr>
              <a:buSzPts val="1400"/>
              <a:buFont typeface="Lucida Sans"/>
              <a:buChar char="■"/>
              <a:defRPr>
                <a:solidFill>
                  <a:schemeClr val="dk2"/>
                </a:solidFill>
                <a:latin typeface="Lucida Sans"/>
                <a:ea typeface="Lucida Sans"/>
                <a:cs typeface="Lucida Sans"/>
                <a:sym typeface="Lucida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
        <p:nvSpPr>
          <p:cNvPr id="9" name="Google Shape;9;p1"/>
          <p:cNvSpPr txBox="1"/>
          <p:nvPr/>
        </p:nvSpPr>
        <p:spPr>
          <a:xfrm>
            <a:off x="441550" y="1071750"/>
            <a:ext cx="8702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i.org/10.1016/j.trd.2012.02.002" TargetMode="External"/><Relationship Id="rId4" Type="http://schemas.openxmlformats.org/officeDocument/2006/relationships/hyperlink" Target="https://doi.org/10.1007/s10614-017-9675-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1864475"/>
            <a:ext cx="8520600" cy="93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Sustainable Supply Chain Management</a:t>
            </a:r>
            <a:endParaRPr/>
          </a:p>
        </p:txBody>
      </p:sp>
      <p:sp>
        <p:nvSpPr>
          <p:cNvPr id="65" name="Google Shape;65;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zh-CN" sz="1600"/>
              <a:t>-Group 5: Muskan Parnami, </a:t>
            </a:r>
            <a:r>
              <a:rPr lang="zh-CN" sz="1600"/>
              <a:t>Gaowen Huang, </a:t>
            </a:r>
            <a:r>
              <a:rPr lang="zh-CN" sz="1600"/>
              <a:t>Wei Zhang, </a:t>
            </a:r>
            <a:r>
              <a:rPr lang="zh-CN" sz="1600"/>
              <a:t>Shravani Nimbolkar</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Strengths</a:t>
            </a:r>
            <a:endParaRPr/>
          </a:p>
        </p:txBody>
      </p:sp>
      <p:sp>
        <p:nvSpPr>
          <p:cNvPr id="121" name="Google Shape;121;p24"/>
          <p:cNvSpPr txBox="1"/>
          <p:nvPr>
            <p:ph idx="1" type="body"/>
          </p:nvPr>
        </p:nvSpPr>
        <p:spPr>
          <a:xfrm>
            <a:off x="311700" y="1092650"/>
            <a:ext cx="8520600" cy="2806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zh-CN" sz="1500"/>
              <a:t>The model considers various factors such as shipping costs, handling costs, and warehouse capacities, which makes it more realistic and applicable to real-world scenarios.</a:t>
            </a:r>
            <a:endParaRPr sz="1500"/>
          </a:p>
          <a:p>
            <a:pPr indent="-323850" lvl="0" marL="457200" rtl="0" algn="l">
              <a:spcBef>
                <a:spcPts val="0"/>
              </a:spcBef>
              <a:spcAft>
                <a:spcPts val="0"/>
              </a:spcAft>
              <a:buSzPts val="1500"/>
              <a:buChar char="●"/>
            </a:pPr>
            <a:r>
              <a:rPr lang="zh-CN" sz="1500"/>
              <a:t>The resulting network design model has practical applications for supply chain design in regions that have a carbon tax or cap-and-trade system.</a:t>
            </a:r>
            <a:endParaRPr sz="1500"/>
          </a:p>
          <a:p>
            <a:pPr indent="-323850" lvl="0" marL="457200" rtl="0" algn="l">
              <a:spcBef>
                <a:spcPts val="0"/>
              </a:spcBef>
              <a:spcAft>
                <a:spcPts val="0"/>
              </a:spcAft>
              <a:buSzPts val="1500"/>
              <a:buChar char="●"/>
            </a:pPr>
            <a:r>
              <a:rPr lang="zh-CN" sz="1500"/>
              <a:t>A solution method based on Lagrangian relaxation is used to solve the resulting concave minimization problem.</a:t>
            </a:r>
            <a:endParaRPr sz="1500"/>
          </a:p>
          <a:p>
            <a:pPr indent="-323850" lvl="0" marL="457200" rtl="0" algn="l">
              <a:spcBef>
                <a:spcPts val="0"/>
              </a:spcBef>
              <a:spcAft>
                <a:spcPts val="0"/>
              </a:spcAft>
              <a:buSzPts val="1500"/>
              <a:buChar char="●"/>
            </a:pPr>
            <a:r>
              <a:rPr lang="zh-CN" sz="1500"/>
              <a:t>The addition of carbon costs created a pull to reduce the amount of vehicle kilometers travelled. Since the customer demands must still be met, the solution model suggests that more distribution centers be opened to decrease vehicle travel distances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Limitations</a:t>
            </a:r>
            <a:endParaRPr/>
          </a:p>
        </p:txBody>
      </p:sp>
      <p:sp>
        <p:nvSpPr>
          <p:cNvPr id="127" name="Google Shape;127;p25"/>
          <p:cNvSpPr txBox="1"/>
          <p:nvPr>
            <p:ph idx="1" type="body"/>
          </p:nvPr>
        </p:nvSpPr>
        <p:spPr>
          <a:xfrm>
            <a:off x="497600" y="1095625"/>
            <a:ext cx="7933800" cy="3324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zh-CN" sz="1500"/>
              <a:t>One limitation is that the model assumes a </a:t>
            </a:r>
            <a:r>
              <a:rPr b="1" lang="zh-CN" sz="1500"/>
              <a:t>fixed relationship between carbon emissions and transportation distance</a:t>
            </a:r>
            <a:r>
              <a:rPr lang="zh-CN" sz="1500"/>
              <a:t>, which may not hold true in all cases. </a:t>
            </a:r>
            <a:endParaRPr sz="1500"/>
          </a:p>
          <a:p>
            <a:pPr indent="-323850" lvl="0" marL="457200" rtl="0" algn="l">
              <a:spcBef>
                <a:spcPts val="0"/>
              </a:spcBef>
              <a:spcAft>
                <a:spcPts val="0"/>
              </a:spcAft>
              <a:buSzPts val="1500"/>
              <a:buChar char="●"/>
            </a:pPr>
            <a:r>
              <a:rPr lang="zh-CN" sz="1500"/>
              <a:t>M</a:t>
            </a:r>
            <a:r>
              <a:rPr lang="zh-CN" sz="1500"/>
              <a:t>odel assumes that the</a:t>
            </a:r>
            <a:r>
              <a:rPr b="1" lang="zh-CN" sz="1500"/>
              <a:t> cost of emissions is known</a:t>
            </a:r>
            <a:r>
              <a:rPr lang="zh-CN" sz="1500"/>
              <a:t> and can be incorporated into the optimization problem. </a:t>
            </a:r>
            <a:endParaRPr sz="1500"/>
          </a:p>
          <a:p>
            <a:pPr indent="-323850" lvl="0" marL="457200" rtl="0" algn="l">
              <a:spcBef>
                <a:spcPts val="0"/>
              </a:spcBef>
              <a:spcAft>
                <a:spcPts val="0"/>
              </a:spcAft>
              <a:buSzPts val="1500"/>
              <a:buChar char="●"/>
            </a:pPr>
            <a:r>
              <a:rPr lang="zh-CN" sz="1500"/>
              <a:t>Model assumes that the </a:t>
            </a:r>
            <a:r>
              <a:rPr b="1" lang="zh-CN" sz="1500"/>
              <a:t>capacity of the plants is unlimited</a:t>
            </a:r>
            <a:r>
              <a:rPr lang="zh-CN" sz="1500"/>
              <a:t>, which may not always be the case.</a:t>
            </a:r>
            <a:endParaRPr sz="1500"/>
          </a:p>
          <a:p>
            <a:pPr indent="-323850" lvl="0" marL="457200" rtl="0" algn="l">
              <a:spcBef>
                <a:spcPts val="0"/>
              </a:spcBef>
              <a:spcAft>
                <a:spcPts val="0"/>
              </a:spcAft>
              <a:buSzPts val="1500"/>
              <a:buChar char="●"/>
            </a:pPr>
            <a:r>
              <a:rPr lang="zh-CN" sz="1500"/>
              <a:t>The model </a:t>
            </a:r>
            <a:r>
              <a:rPr b="1" lang="zh-CN" sz="1500"/>
              <a:t>does not explicitly consider the social and ethical dimensions of sustainability</a:t>
            </a:r>
            <a:r>
              <a:rPr lang="zh-CN" sz="1500"/>
              <a:t>, such as labor rights and fair trade practices.</a:t>
            </a:r>
            <a:endParaRPr sz="1500"/>
          </a:p>
          <a:p>
            <a:pPr indent="0" lvl="0" marL="457200" rtl="0" algn="l">
              <a:spcBef>
                <a:spcPts val="1600"/>
              </a:spcBef>
              <a:spcAft>
                <a:spcPts val="16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Material Flow Analysis</a:t>
            </a:r>
            <a:endParaRPr/>
          </a:p>
        </p:txBody>
      </p:sp>
      <p:sp>
        <p:nvSpPr>
          <p:cNvPr id="133" name="Google Shape;133;p26"/>
          <p:cNvSpPr txBox="1"/>
          <p:nvPr>
            <p:ph idx="1" type="body"/>
          </p:nvPr>
        </p:nvSpPr>
        <p:spPr>
          <a:xfrm>
            <a:off x="311700" y="1304925"/>
            <a:ext cx="8520600" cy="28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t>Compare and categorize different models/algorithms from previous research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Second Paper</a:t>
            </a:r>
            <a:endParaRPr/>
          </a:p>
        </p:txBody>
      </p:sp>
      <p:sp>
        <p:nvSpPr>
          <p:cNvPr id="139" name="Google Shape;139;p27"/>
          <p:cNvSpPr txBox="1"/>
          <p:nvPr>
            <p:ph idx="1" type="body"/>
          </p:nvPr>
        </p:nvSpPr>
        <p:spPr>
          <a:xfrm>
            <a:off x="311700" y="1304925"/>
            <a:ext cx="8520600" cy="28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100">
                <a:solidFill>
                  <a:schemeClr val="dk1"/>
                </a:solidFill>
                <a:latin typeface="Arial"/>
                <a:ea typeface="Arial"/>
                <a:cs typeface="Arial"/>
                <a:sym typeface="Arial"/>
              </a:rPr>
              <a:t>Abstract:				</a:t>
            </a:r>
            <a:endParaRPr sz="1100">
              <a:solidFill>
                <a:schemeClr val="dk1"/>
              </a:solidFill>
              <a:latin typeface="Arial"/>
              <a:ea typeface="Arial"/>
              <a:cs typeface="Arial"/>
              <a:sym typeface="Arial"/>
            </a:endParaRPr>
          </a:p>
          <a:p>
            <a:pPr indent="0" lvl="0" marL="0" rtl="0" algn="l">
              <a:spcBef>
                <a:spcPts val="1600"/>
              </a:spcBef>
              <a:spcAft>
                <a:spcPts val="0"/>
              </a:spcAft>
              <a:buNone/>
            </a:pPr>
            <a:r>
              <a:rPr lang="zh-CN" sz="1000">
                <a:solidFill>
                  <a:srgbClr val="131413"/>
                </a:solidFill>
                <a:latin typeface="Arial"/>
                <a:ea typeface="Arial"/>
                <a:cs typeface="Arial"/>
                <a:sym typeface="Arial"/>
              </a:rPr>
              <a:t>Low carbon supply chain network design is a multi-objective decision- making problem that involves a trade-off between low carbon emissions and cost. This study calculates the carbon footprint, wherein the greenhouse gases (GHGs) emissions data are based on carbon footprint standards.</a:t>
            </a:r>
            <a:endParaRPr sz="1000">
              <a:solidFill>
                <a:srgbClr val="131413"/>
              </a:solidFill>
              <a:latin typeface="Arial"/>
              <a:ea typeface="Arial"/>
              <a:cs typeface="Arial"/>
              <a:sym typeface="Arial"/>
            </a:endParaRPr>
          </a:p>
          <a:p>
            <a:pPr indent="0" lvl="0" marL="0" rtl="0" algn="l">
              <a:spcBef>
                <a:spcPts val="1200"/>
              </a:spcBef>
              <a:spcAft>
                <a:spcPts val="0"/>
              </a:spcAft>
              <a:buNone/>
            </a:pPr>
            <a:r>
              <a:rPr lang="zh-CN" sz="1000">
                <a:solidFill>
                  <a:srgbClr val="131413"/>
                </a:solidFill>
                <a:latin typeface="Arial"/>
                <a:ea typeface="Arial"/>
                <a:cs typeface="Arial"/>
                <a:sym typeface="Arial"/>
              </a:rPr>
              <a:t> Many firms have redesigned their supply chain networks to reduce their GHG emissions. </a:t>
            </a:r>
            <a:endParaRPr sz="1000">
              <a:solidFill>
                <a:srgbClr val="131413"/>
              </a:solidFill>
              <a:latin typeface="Arial"/>
              <a:ea typeface="Arial"/>
              <a:cs typeface="Arial"/>
              <a:sym typeface="Arial"/>
            </a:endParaRPr>
          </a:p>
          <a:p>
            <a:pPr indent="0" lvl="0" marL="0" rtl="0" algn="l">
              <a:spcBef>
                <a:spcPts val="1200"/>
              </a:spcBef>
              <a:spcAft>
                <a:spcPts val="0"/>
              </a:spcAft>
              <a:buNone/>
            </a:pPr>
            <a:r>
              <a:rPr lang="zh-CN" sz="1000">
                <a:solidFill>
                  <a:srgbClr val="131413"/>
                </a:solidFill>
                <a:latin typeface="Arial"/>
                <a:ea typeface="Arial"/>
                <a:cs typeface="Arial"/>
                <a:sym typeface="Arial"/>
              </a:rPr>
              <a:t>Furthermore, the production capacities and costs are collected and evaluated by using Pareto optimal solutions. </a:t>
            </a:r>
            <a:endParaRPr sz="1000">
              <a:solidFill>
                <a:srgbClr val="131413"/>
              </a:solidFill>
              <a:latin typeface="Arial"/>
              <a:ea typeface="Arial"/>
              <a:cs typeface="Arial"/>
              <a:sym typeface="Arial"/>
            </a:endParaRPr>
          </a:p>
          <a:p>
            <a:pPr indent="0" lvl="0" marL="0" rtl="0" algn="l">
              <a:spcBef>
                <a:spcPts val="1200"/>
              </a:spcBef>
              <a:spcAft>
                <a:spcPts val="0"/>
              </a:spcAft>
              <a:buNone/>
            </a:pPr>
            <a:r>
              <a:rPr lang="zh-CN" sz="1000">
                <a:solidFill>
                  <a:srgbClr val="131413"/>
                </a:solidFill>
                <a:latin typeface="Arial"/>
                <a:ea typeface="Arial"/>
                <a:cs typeface="Arial"/>
                <a:sym typeface="Arial"/>
              </a:rPr>
              <a:t>In order to achieve the optimal solutions, a normal constraint method is used to formulate a mathematical model to meet two objectives: low carbon emissions and low cost. </a:t>
            </a:r>
            <a:endParaRPr sz="1000">
              <a:solidFill>
                <a:srgbClr val="131413"/>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zh-CN" sz="1000">
                <a:solidFill>
                  <a:srgbClr val="131413"/>
                </a:solidFill>
                <a:latin typeface="Arial"/>
                <a:ea typeface="Arial"/>
                <a:cs typeface="Arial"/>
                <a:sym typeface="Arial"/>
              </a:rPr>
              <a:t>A case study is also presented to demonstrate the predictive ability of this model. The result shows that it is possible to reduce carbon emissions and lower cost simultaneously. </a:t>
            </a:r>
            <a:endParaRPr sz="1000">
              <a:solidFill>
                <a:srgbClr val="131413"/>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zh-C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zh-C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zh-C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0575" y="265425"/>
            <a:ext cx="8520600" cy="5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Model comparison</a:t>
            </a:r>
            <a:endParaRPr/>
          </a:p>
        </p:txBody>
      </p:sp>
      <p:graphicFrame>
        <p:nvGraphicFramePr>
          <p:cNvPr id="145" name="Google Shape;145;p28"/>
          <p:cNvGraphicFramePr/>
          <p:nvPr/>
        </p:nvGraphicFramePr>
        <p:xfrm>
          <a:off x="757650" y="953060"/>
          <a:ext cx="3000000" cy="3000000"/>
        </p:xfrm>
        <a:graphic>
          <a:graphicData uri="http://schemas.openxmlformats.org/drawingml/2006/table">
            <a:tbl>
              <a:tblPr>
                <a:noFill/>
                <a:tableStyleId>{6DA3491F-D935-4CB8-8CB8-63B2AA5606A7}</a:tableStyleId>
              </a:tblPr>
              <a:tblGrid>
                <a:gridCol w="3814350"/>
                <a:gridCol w="3814350"/>
              </a:tblGrid>
              <a:tr h="609575">
                <a:tc>
                  <a:txBody>
                    <a:bodyPr/>
                    <a:lstStyle/>
                    <a:p>
                      <a:pPr indent="0" lvl="0" marL="0" rtl="0" algn="l">
                        <a:spcBef>
                          <a:spcPts val="0"/>
                        </a:spcBef>
                        <a:spcAft>
                          <a:spcPts val="0"/>
                        </a:spcAft>
                        <a:buNone/>
                      </a:pPr>
                      <a:r>
                        <a:rPr b="1" lang="zh-CN"/>
                        <a:t>Green supply chain network design to reduce carbon emissions</a:t>
                      </a:r>
                      <a:endParaRPr b="1"/>
                    </a:p>
                  </a:txBody>
                  <a:tcPr marT="91425" marB="91425" marR="91425" marL="91425"/>
                </a:tc>
                <a:tc>
                  <a:txBody>
                    <a:bodyPr/>
                    <a:lstStyle/>
                    <a:p>
                      <a:pPr indent="0" lvl="0" marL="0" rtl="0" algn="l">
                        <a:spcBef>
                          <a:spcPts val="0"/>
                        </a:spcBef>
                        <a:spcAft>
                          <a:spcPts val="0"/>
                        </a:spcAft>
                        <a:buNone/>
                      </a:pPr>
                      <a:r>
                        <a:rPr b="1" lang="zh-CN"/>
                        <a:t>Design and analysis of supply chain networks with lower carbon emission</a:t>
                      </a:r>
                      <a:endParaRPr b="1"/>
                    </a:p>
                  </a:txBody>
                  <a:tcPr marT="91425" marB="91425" marR="91425" marL="91425"/>
                </a:tc>
              </a:tr>
              <a:tr h="548625">
                <a:tc>
                  <a:txBody>
                    <a:bodyPr/>
                    <a:lstStyle/>
                    <a:p>
                      <a:pPr indent="0" lvl="0" marL="0" rtl="0" algn="l">
                        <a:spcBef>
                          <a:spcPts val="0"/>
                        </a:spcBef>
                        <a:spcAft>
                          <a:spcPts val="0"/>
                        </a:spcAft>
                        <a:buNone/>
                      </a:pPr>
                      <a:r>
                        <a:rPr lang="zh-CN" sz="1200"/>
                        <a:t>The model is formulated as a mixed-integer linear programming (MILP) problem.</a:t>
                      </a:r>
                      <a:endParaRPr sz="1200"/>
                    </a:p>
                  </a:txBody>
                  <a:tcPr marT="91425" marB="91425" marR="91425" marL="91425"/>
                </a:tc>
                <a:tc>
                  <a:txBody>
                    <a:bodyPr/>
                    <a:lstStyle/>
                    <a:p>
                      <a:pPr indent="0" lvl="0" marL="0" rtl="0" algn="l">
                        <a:spcBef>
                          <a:spcPts val="0"/>
                        </a:spcBef>
                        <a:spcAft>
                          <a:spcPts val="0"/>
                        </a:spcAft>
                        <a:buNone/>
                      </a:pPr>
                      <a:r>
                        <a:rPr lang="zh-CN" sz="1200"/>
                        <a:t>Model is bi-objective</a:t>
                      </a:r>
                      <a:r>
                        <a:rPr lang="zh-CN" sz="1200"/>
                        <a:t> along with MILP</a:t>
                      </a:r>
                      <a:endParaRPr sz="1200"/>
                    </a:p>
                  </a:txBody>
                  <a:tcPr marT="91425" marB="91425" marR="91425" marL="91425"/>
                </a:tc>
              </a:tr>
              <a:tr h="548625">
                <a:tc>
                  <a:txBody>
                    <a:bodyPr/>
                    <a:lstStyle/>
                    <a:p>
                      <a:pPr indent="0" lvl="0" marL="0" rtl="0" algn="l">
                        <a:spcBef>
                          <a:spcPts val="0"/>
                        </a:spcBef>
                        <a:spcAft>
                          <a:spcPts val="0"/>
                        </a:spcAft>
                        <a:buNone/>
                      </a:pPr>
                      <a:r>
                        <a:rPr lang="zh-CN" sz="1200"/>
                        <a:t>The objective is to minimize the total cost of the network while considering carbon emissions.</a:t>
                      </a:r>
                      <a:endParaRPr sz="1200"/>
                    </a:p>
                  </a:txBody>
                  <a:tcPr marT="91425" marB="91425" marR="91425" marL="91425"/>
                </a:tc>
                <a:tc>
                  <a:txBody>
                    <a:bodyPr/>
                    <a:lstStyle/>
                    <a:p>
                      <a:pPr indent="0" lvl="0" marL="0" rtl="0" algn="l">
                        <a:spcBef>
                          <a:spcPts val="0"/>
                        </a:spcBef>
                        <a:spcAft>
                          <a:spcPts val="0"/>
                        </a:spcAft>
                        <a:buNone/>
                      </a:pPr>
                      <a:r>
                        <a:rPr lang="zh-CN" sz="1200"/>
                        <a:t>The </a:t>
                      </a:r>
                      <a:r>
                        <a:rPr lang="zh-CN" sz="1200">
                          <a:solidFill>
                            <a:schemeClr val="dk1"/>
                          </a:solidFill>
                        </a:rPr>
                        <a:t>objectives are </a:t>
                      </a:r>
                      <a:r>
                        <a:rPr lang="zh-CN" sz="1200"/>
                        <a:t>to </a:t>
                      </a:r>
                      <a:r>
                        <a:rPr lang="zh-CN" sz="1200"/>
                        <a:t>minimize the total cost, minimize carbon emissions.</a:t>
                      </a:r>
                      <a:endParaRPr sz="1200"/>
                    </a:p>
                  </a:txBody>
                  <a:tcPr marT="91425" marB="91425" marR="91425" marL="91425"/>
                </a:tc>
              </a:tr>
              <a:tr h="433325">
                <a:tc>
                  <a:txBody>
                    <a:bodyPr/>
                    <a:lstStyle/>
                    <a:p>
                      <a:pPr indent="0" lvl="0" marL="0" rtl="0" algn="l">
                        <a:spcBef>
                          <a:spcPts val="0"/>
                        </a:spcBef>
                        <a:spcAft>
                          <a:spcPts val="0"/>
                        </a:spcAft>
                        <a:buNone/>
                      </a:pPr>
                      <a:r>
                        <a:rPr lang="zh-CN" sz="1200"/>
                        <a:t>The model is solved using Lagrangian relaxation.</a:t>
                      </a:r>
                      <a:endParaRPr sz="1200"/>
                    </a:p>
                  </a:txBody>
                  <a:tcPr marT="91425" marB="91425" marR="91425" marL="91425"/>
                </a:tc>
                <a:tc>
                  <a:txBody>
                    <a:bodyPr/>
                    <a:lstStyle/>
                    <a:p>
                      <a:pPr indent="0" lvl="0" marL="0" rtl="0" algn="l">
                        <a:spcBef>
                          <a:spcPts val="0"/>
                        </a:spcBef>
                        <a:spcAft>
                          <a:spcPts val="0"/>
                        </a:spcAft>
                        <a:buNone/>
                      </a:pPr>
                      <a:r>
                        <a:rPr lang="zh-CN" sz="1200"/>
                        <a:t>Uses Pareto frontier to find optimal solutions</a:t>
                      </a:r>
                      <a:endParaRPr sz="1200"/>
                    </a:p>
                  </a:txBody>
                  <a:tcPr marT="91425" marB="91425" marR="91425" marL="91425"/>
                </a:tc>
              </a:tr>
              <a:tr h="548625">
                <a:tc>
                  <a:txBody>
                    <a:bodyPr/>
                    <a:lstStyle/>
                    <a:p>
                      <a:pPr indent="0" lvl="0" marL="0" rtl="0" algn="l">
                        <a:spcBef>
                          <a:spcPts val="0"/>
                        </a:spcBef>
                        <a:spcAft>
                          <a:spcPts val="0"/>
                        </a:spcAft>
                        <a:buNone/>
                      </a:pPr>
                      <a:r>
                        <a:rPr lang="zh-CN" sz="1200"/>
                        <a:t>Does not consider different transport modes</a:t>
                      </a:r>
                      <a:endParaRPr sz="1200"/>
                    </a:p>
                  </a:txBody>
                  <a:tcPr marT="91425" marB="91425" marR="91425" marL="91425"/>
                </a:tc>
                <a:tc>
                  <a:txBody>
                    <a:bodyPr/>
                    <a:lstStyle/>
                    <a:p>
                      <a:pPr indent="0" lvl="0" marL="0" rtl="0" algn="l">
                        <a:spcBef>
                          <a:spcPts val="0"/>
                        </a:spcBef>
                        <a:spcAft>
                          <a:spcPts val="0"/>
                        </a:spcAft>
                        <a:buNone/>
                      </a:pPr>
                      <a:r>
                        <a:rPr lang="zh-CN" sz="1200"/>
                        <a:t>Does take different transport modes into account like ship, truck, or air.</a:t>
                      </a:r>
                      <a:endParaRPr sz="1200"/>
                    </a:p>
                  </a:txBody>
                  <a:tcPr marT="91425" marB="91425" marR="91425" marL="91425"/>
                </a:tc>
              </a:tr>
              <a:tr h="548625">
                <a:tc>
                  <a:txBody>
                    <a:bodyPr/>
                    <a:lstStyle/>
                    <a:p>
                      <a:pPr indent="0" lvl="0" marL="0" rtl="0" algn="l">
                        <a:spcBef>
                          <a:spcPts val="0"/>
                        </a:spcBef>
                        <a:spcAft>
                          <a:spcPts val="0"/>
                        </a:spcAft>
                        <a:buNone/>
                      </a:pPr>
                      <a:r>
                        <a:rPr lang="zh-CN" sz="1200"/>
                        <a:t>Supplier’s capacity is assumed unlimited </a:t>
                      </a:r>
                      <a:endParaRPr sz="1200"/>
                    </a:p>
                  </a:txBody>
                  <a:tcPr marT="91425" marB="91425" marR="91425" marL="91425"/>
                </a:tc>
                <a:tc>
                  <a:txBody>
                    <a:bodyPr/>
                    <a:lstStyle/>
                    <a:p>
                      <a:pPr indent="0" lvl="0" marL="0" rtl="0" algn="l">
                        <a:spcBef>
                          <a:spcPts val="0"/>
                        </a:spcBef>
                        <a:spcAft>
                          <a:spcPts val="0"/>
                        </a:spcAft>
                        <a:buNone/>
                      </a:pPr>
                      <a:r>
                        <a:rPr lang="zh-CN" sz="1200"/>
                        <a:t>Separate parameter is introduced to include supplier’s capacity in the model</a:t>
                      </a:r>
                      <a:endParaRPr sz="12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Conclusion &amp; future direction</a:t>
            </a:r>
            <a:endParaRPr/>
          </a:p>
        </p:txBody>
      </p:sp>
      <p:sp>
        <p:nvSpPr>
          <p:cNvPr id="151" name="Google Shape;151;p29"/>
          <p:cNvSpPr txBox="1"/>
          <p:nvPr>
            <p:ph idx="1" type="body"/>
          </p:nvPr>
        </p:nvSpPr>
        <p:spPr>
          <a:xfrm>
            <a:off x="311700" y="1168350"/>
            <a:ext cx="8520600" cy="2806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zh-CN" sz="1500"/>
              <a:t>Although </a:t>
            </a:r>
            <a:r>
              <a:rPr lang="zh-CN" sz="1500"/>
              <a:t>both the papers aim to design sustainable supply chain models with low carbon emissions while maintaining other performance objectives, the second paper with bi-objective model has done a good job in overcoming the shortcomings of the previous research by introducing new parameters, variables and constraint making the problem even more realistic. However, it clearly shows a scope for improvement. </a:t>
            </a:r>
            <a:endParaRPr sz="1500"/>
          </a:p>
          <a:p>
            <a:pPr indent="-323850" lvl="0" marL="457200" rtl="0" algn="l">
              <a:spcBef>
                <a:spcPts val="0"/>
              </a:spcBef>
              <a:spcAft>
                <a:spcPts val="0"/>
              </a:spcAft>
              <a:buSzPts val="1500"/>
              <a:buChar char="●"/>
            </a:pPr>
            <a:r>
              <a:rPr lang="zh-CN" sz="1500"/>
              <a:t>Fuels </a:t>
            </a:r>
            <a:r>
              <a:rPr lang="zh-CN" sz="1500"/>
              <a:t>other than electricity</a:t>
            </a:r>
            <a:r>
              <a:rPr lang="zh-CN" sz="1500"/>
              <a:t> </a:t>
            </a:r>
            <a:r>
              <a:rPr lang="zh-CN" sz="1500"/>
              <a:t>like</a:t>
            </a:r>
            <a:r>
              <a:rPr lang="zh-CN" sz="1500"/>
              <a:t> petroleum, liquid gas etc which are used in the manufacturing can also be included. </a:t>
            </a:r>
            <a:endParaRPr sz="1500"/>
          </a:p>
          <a:p>
            <a:pPr indent="-323850" lvl="0" marL="457200" rtl="0" algn="l">
              <a:spcBef>
                <a:spcPts val="0"/>
              </a:spcBef>
              <a:spcAft>
                <a:spcPts val="0"/>
              </a:spcAft>
              <a:buSzPts val="1500"/>
              <a:buChar char="●"/>
            </a:pPr>
            <a:r>
              <a:rPr lang="zh-CN" sz="1500"/>
              <a:t>In addition, the suppliers’ priorities and evaluations (such as quality, cost, delivery, service, and technology) could be considered for more practical applicability. </a:t>
            </a:r>
            <a:endParaRPr sz="1500"/>
          </a:p>
          <a:p>
            <a:pPr indent="-323850" lvl="0" marL="457200" rtl="0" algn="l">
              <a:spcBef>
                <a:spcPts val="0"/>
              </a:spcBef>
              <a:spcAft>
                <a:spcPts val="0"/>
              </a:spcAft>
              <a:buSzPts val="1500"/>
              <a:buChar char="●"/>
            </a:pPr>
            <a:r>
              <a:rPr lang="zh-CN" sz="1500"/>
              <a:t>More than two objectives can be </a:t>
            </a:r>
            <a:r>
              <a:rPr lang="zh-CN" sz="1500"/>
              <a:t>included in the </a:t>
            </a:r>
            <a:r>
              <a:rPr lang="zh-CN" sz="1500"/>
              <a:t>problems, such as toxic materials management, water resources management, and recycling rates.</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References</a:t>
            </a:r>
            <a:endParaRPr/>
          </a:p>
        </p:txBody>
      </p:sp>
      <p:sp>
        <p:nvSpPr>
          <p:cNvPr id="157" name="Google Shape;157;p30"/>
          <p:cNvSpPr txBox="1"/>
          <p:nvPr>
            <p:ph idx="1" type="body"/>
          </p:nvPr>
        </p:nvSpPr>
        <p:spPr>
          <a:xfrm>
            <a:off x="311700" y="1168350"/>
            <a:ext cx="8520600" cy="280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zh-CN" sz="1600"/>
              <a:t>Samir Elhedhli, Ryan Merrick, Green supply chain network design to reduce carbon emissions, Transportation Research Part D: Transport and Environment, Volume 17, Issue 5, 2012, Pages 370-379, ISSN 1361-9209, </a:t>
            </a:r>
            <a:r>
              <a:rPr lang="zh-CN" sz="1600" u="sng">
                <a:solidFill>
                  <a:schemeClr val="accent5"/>
                </a:solidFill>
                <a:hlinkClick r:id="rId3">
                  <a:extLst>
                    <a:ext uri="{A12FA001-AC4F-418D-AE19-62706E023703}">
                      <ahyp:hlinkClr val="tx"/>
                    </a:ext>
                  </a:extLst>
                </a:hlinkClick>
              </a:rPr>
              <a:t>https://doi.org/10.1016/j.trd.2012.02.002</a:t>
            </a:r>
            <a:r>
              <a:rPr lang="zh-CN" sz="1600"/>
              <a:t>. (https://www.sciencedirect.com/science/article/pii/S1361920912000168)</a:t>
            </a:r>
            <a:endParaRPr sz="1600"/>
          </a:p>
          <a:p>
            <a:pPr indent="-330200" lvl="0" marL="457200" rtl="0" algn="l">
              <a:spcBef>
                <a:spcPts val="0"/>
              </a:spcBef>
              <a:spcAft>
                <a:spcPts val="0"/>
              </a:spcAft>
              <a:buSzPts val="1600"/>
              <a:buChar char="●"/>
            </a:pPr>
            <a:r>
              <a:rPr lang="zh-CN" sz="1600"/>
              <a:t>Kuo, TC., Tseng, ML., Chen, HM. et al. Design and Analysis of Supply Chain Networks with Low Carbon Emissions. Comput Econ 52, 1353–1374 (2018). </a:t>
            </a:r>
            <a:r>
              <a:rPr lang="zh-CN" sz="1600" u="sng">
                <a:solidFill>
                  <a:schemeClr val="hlink"/>
                </a:solidFill>
                <a:hlinkClick r:id="rId4"/>
              </a:rPr>
              <a:t>https://doi.org/10.1007/s10614-017-9675-7</a:t>
            </a:r>
            <a:endParaRPr sz="1600"/>
          </a:p>
          <a:p>
            <a:pPr indent="0" lvl="0" marL="0" rtl="0" algn="l">
              <a:spcBef>
                <a:spcPts val="1600"/>
              </a:spcBef>
              <a:spcAft>
                <a:spcPts val="16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1740425"/>
            <a:ext cx="8520600" cy="10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4294967295"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Agenda</a:t>
            </a:r>
            <a:endParaRPr/>
          </a:p>
        </p:txBody>
      </p:sp>
      <p:sp>
        <p:nvSpPr>
          <p:cNvPr id="71" name="Google Shape;71;p16"/>
          <p:cNvSpPr txBox="1"/>
          <p:nvPr>
            <p:ph idx="4294967295" type="body"/>
          </p:nvPr>
        </p:nvSpPr>
        <p:spPr>
          <a:xfrm>
            <a:off x="311700" y="1304925"/>
            <a:ext cx="8520600" cy="280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Introduction</a:t>
            </a:r>
            <a:endParaRPr/>
          </a:p>
          <a:p>
            <a:pPr indent="-342900" lvl="0" marL="457200" rtl="0" algn="l">
              <a:spcBef>
                <a:spcPts val="0"/>
              </a:spcBef>
              <a:spcAft>
                <a:spcPts val="0"/>
              </a:spcAft>
              <a:buSzPts val="1800"/>
              <a:buChar char="●"/>
            </a:pPr>
            <a:r>
              <a:rPr lang="zh-CN"/>
              <a:t>Review paper 1: Green supply chain network design to reduce carbon emissions</a:t>
            </a:r>
            <a:endParaRPr/>
          </a:p>
          <a:p>
            <a:pPr indent="-342900" lvl="0" marL="457200" rtl="0" algn="l">
              <a:spcBef>
                <a:spcPts val="0"/>
              </a:spcBef>
              <a:spcAft>
                <a:spcPts val="0"/>
              </a:spcAft>
              <a:buSzPts val="1800"/>
              <a:buChar char="●"/>
            </a:pPr>
            <a:r>
              <a:rPr lang="zh-CN"/>
              <a:t>Review paper 2 </a:t>
            </a:r>
            <a:r>
              <a:rPr lang="zh-CN"/>
              <a:t>: Design and analysis of supply chain networks with low carbon emissions</a:t>
            </a:r>
            <a:endParaRPr/>
          </a:p>
          <a:p>
            <a:pPr indent="-342900" lvl="0" marL="457200" rtl="0" algn="l">
              <a:spcBef>
                <a:spcPts val="0"/>
              </a:spcBef>
              <a:spcAft>
                <a:spcPts val="0"/>
              </a:spcAft>
              <a:buSzPts val="1800"/>
              <a:buChar char="●"/>
            </a:pPr>
            <a:r>
              <a:rPr lang="zh-CN"/>
              <a:t>Model comparison</a:t>
            </a:r>
            <a:endParaRPr/>
          </a:p>
          <a:p>
            <a:pPr indent="-342900" lvl="0" marL="457200" rtl="0" algn="l">
              <a:spcBef>
                <a:spcPts val="0"/>
              </a:spcBef>
              <a:spcAft>
                <a:spcPts val="0"/>
              </a:spcAft>
              <a:buSzPts val="1800"/>
              <a:buChar char="●"/>
            </a:pPr>
            <a:r>
              <a:rPr lang="zh-CN"/>
              <a:t>Conclusion and future directions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Background</a:t>
            </a:r>
            <a:endParaRPr/>
          </a:p>
        </p:txBody>
      </p:sp>
      <p:sp>
        <p:nvSpPr>
          <p:cNvPr id="77" name="Google Shape;77;p17"/>
          <p:cNvSpPr txBox="1"/>
          <p:nvPr>
            <p:ph idx="1" type="body"/>
          </p:nvPr>
        </p:nvSpPr>
        <p:spPr>
          <a:xfrm>
            <a:off x="311700" y="1304925"/>
            <a:ext cx="8520600" cy="280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t>Discuss why this problem is an important and interesting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Introduction</a:t>
            </a:r>
            <a:endParaRPr/>
          </a:p>
        </p:txBody>
      </p:sp>
      <p:sp>
        <p:nvSpPr>
          <p:cNvPr id="83" name="Google Shape;83;p18"/>
          <p:cNvSpPr txBox="1"/>
          <p:nvPr>
            <p:ph idx="1" type="body"/>
          </p:nvPr>
        </p:nvSpPr>
        <p:spPr>
          <a:xfrm>
            <a:off x="311700" y="1304925"/>
            <a:ext cx="8587200" cy="32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Intro and real life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10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Green supply chain network design to reduce carbon emissions</a:t>
            </a:r>
            <a:endParaRPr/>
          </a:p>
        </p:txBody>
      </p:sp>
      <p:sp>
        <p:nvSpPr>
          <p:cNvPr id="89" name="Google Shape;89;p19"/>
          <p:cNvSpPr txBox="1"/>
          <p:nvPr>
            <p:ph idx="1" type="body"/>
          </p:nvPr>
        </p:nvSpPr>
        <p:spPr>
          <a:xfrm>
            <a:off x="470350" y="1715325"/>
            <a:ext cx="8361900" cy="239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P</a:t>
            </a:r>
            <a:r>
              <a:rPr lang="zh-CN"/>
              <a:t>roposed model a multi-objective optimization model that aims to design a green supply chain network that minimizes carbon emissions while considering other performance objectives such as minimizing transportation and inventory costs, and maximizing customer service levels.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499500" y="367575"/>
            <a:ext cx="8520600" cy="5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Problem formulation</a:t>
            </a:r>
            <a:endParaRPr/>
          </a:p>
        </p:txBody>
      </p:sp>
      <p:sp>
        <p:nvSpPr>
          <p:cNvPr id="95" name="Google Shape;95;p20"/>
          <p:cNvSpPr txBox="1"/>
          <p:nvPr>
            <p:ph idx="1" type="body"/>
          </p:nvPr>
        </p:nvSpPr>
        <p:spPr>
          <a:xfrm>
            <a:off x="578850" y="1204075"/>
            <a:ext cx="8361900" cy="300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i = 1, ..., m, (</a:t>
            </a:r>
            <a:r>
              <a:rPr lang="zh-CN"/>
              <a:t>plant locations</a:t>
            </a:r>
            <a:r>
              <a:rPr lang="zh-CN"/>
              <a:t>)</a:t>
            </a:r>
            <a:endParaRPr/>
          </a:p>
          <a:p>
            <a:pPr indent="-342900" lvl="0" marL="457200" rtl="0" algn="l">
              <a:spcBef>
                <a:spcPts val="0"/>
              </a:spcBef>
              <a:spcAft>
                <a:spcPts val="0"/>
              </a:spcAft>
              <a:buSzPts val="1800"/>
              <a:buChar char="●"/>
            </a:pPr>
            <a:r>
              <a:rPr lang="zh-CN"/>
              <a:t>j = 1, ..., n, (</a:t>
            </a:r>
            <a:r>
              <a:rPr lang="zh-CN"/>
              <a:t>potential distribution centers (DCs))</a:t>
            </a:r>
            <a:endParaRPr/>
          </a:p>
          <a:p>
            <a:pPr indent="-342900" lvl="0" marL="457200" rtl="0" algn="l">
              <a:spcBef>
                <a:spcPts val="0"/>
              </a:spcBef>
              <a:spcAft>
                <a:spcPts val="0"/>
              </a:spcAft>
              <a:buSzPts val="1800"/>
              <a:buChar char="●"/>
            </a:pPr>
            <a:r>
              <a:rPr lang="zh-CN"/>
              <a:t>k = 1, ..., p (</a:t>
            </a:r>
            <a:r>
              <a:rPr lang="zh-CN"/>
              <a:t>customers</a:t>
            </a:r>
            <a:r>
              <a:rPr lang="zh-CN"/>
              <a:t>)</a:t>
            </a:r>
            <a:endParaRPr/>
          </a:p>
          <a:p>
            <a:pPr indent="-342900" lvl="0" marL="457200" rtl="0" algn="l">
              <a:spcBef>
                <a:spcPts val="0"/>
              </a:spcBef>
              <a:spcAft>
                <a:spcPts val="0"/>
              </a:spcAft>
              <a:buSzPts val="1800"/>
              <a:buChar char="●"/>
            </a:pPr>
            <a:r>
              <a:rPr lang="zh-CN"/>
              <a:t>Each DC has a maximum capacity Vj and a fixed cost gj</a:t>
            </a:r>
            <a:endParaRPr/>
          </a:p>
          <a:p>
            <a:pPr indent="-342900" lvl="0" marL="457200" rtl="0" algn="l">
              <a:spcBef>
                <a:spcPts val="0"/>
              </a:spcBef>
              <a:spcAft>
                <a:spcPts val="0"/>
              </a:spcAft>
              <a:buSzPts val="1800"/>
              <a:buChar char="●"/>
            </a:pPr>
            <a:r>
              <a:rPr lang="zh-CN"/>
              <a:t>Each customer has a demand of dk. </a:t>
            </a:r>
            <a:endParaRPr/>
          </a:p>
          <a:p>
            <a:pPr indent="-342900" lvl="0" marL="457200" rtl="0" algn="l">
              <a:spcBef>
                <a:spcPts val="0"/>
              </a:spcBef>
              <a:spcAft>
                <a:spcPts val="0"/>
              </a:spcAft>
              <a:buSzPts val="1800"/>
              <a:buChar char="●"/>
            </a:pPr>
            <a:r>
              <a:rPr lang="zh-CN"/>
              <a:t>The variable cost of shipping a unit from plant i to DC j is cij, </a:t>
            </a:r>
            <a:endParaRPr/>
          </a:p>
          <a:p>
            <a:pPr indent="-342900" lvl="0" marL="457200" rtl="0" algn="l">
              <a:spcBef>
                <a:spcPts val="0"/>
              </a:spcBef>
              <a:spcAft>
                <a:spcPts val="0"/>
              </a:spcAft>
              <a:buSzPts val="1800"/>
              <a:buChar char="●"/>
            </a:pPr>
            <a:r>
              <a:rPr lang="zh-CN"/>
              <a:t>The average handling and shipping cost from DC j to customer k is denoted by </a:t>
            </a:r>
            <a:r>
              <a:rPr lang="zh-CN"/>
              <a:t>hjk</a:t>
            </a:r>
            <a:r>
              <a:rPr lang="zh-C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Problem formulation (Cont.)</a:t>
            </a:r>
            <a:endParaRPr/>
          </a:p>
        </p:txBody>
      </p:sp>
      <p:sp>
        <p:nvSpPr>
          <p:cNvPr id="101" name="Google Shape;101;p21"/>
          <p:cNvSpPr txBox="1"/>
          <p:nvPr>
            <p:ph idx="1" type="body"/>
          </p:nvPr>
        </p:nvSpPr>
        <p:spPr>
          <a:xfrm>
            <a:off x="528575" y="1307800"/>
            <a:ext cx="8520600" cy="280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The authors introduce three decision variables: </a:t>
            </a:r>
            <a:endParaRPr/>
          </a:p>
          <a:p>
            <a:pPr indent="-317500" lvl="1" marL="914400" rtl="0" algn="l">
              <a:spcBef>
                <a:spcPts val="0"/>
              </a:spcBef>
              <a:spcAft>
                <a:spcPts val="0"/>
              </a:spcAft>
              <a:buSzPts val="1400"/>
              <a:buChar char="○"/>
            </a:pPr>
            <a:r>
              <a:rPr lang="zh-CN"/>
              <a:t>xij represents the units shipped from plant i to DC j, </a:t>
            </a:r>
            <a:endParaRPr/>
          </a:p>
          <a:p>
            <a:pPr indent="-317500" lvl="1" marL="914400" rtl="0" algn="l">
              <a:spcBef>
                <a:spcPts val="0"/>
              </a:spcBef>
              <a:spcAft>
                <a:spcPts val="0"/>
              </a:spcAft>
              <a:buSzPts val="1400"/>
              <a:buChar char="○"/>
            </a:pPr>
            <a:r>
              <a:rPr lang="zh-CN"/>
              <a:t>yjk takes a value of one if customer k is assigned to DC j and zero otherwise, </a:t>
            </a:r>
            <a:endParaRPr/>
          </a:p>
          <a:p>
            <a:pPr indent="-317500" lvl="1" marL="914400" rtl="0" algn="l">
              <a:spcBef>
                <a:spcPts val="0"/>
              </a:spcBef>
              <a:spcAft>
                <a:spcPts val="0"/>
              </a:spcAft>
              <a:buSzPts val="1400"/>
              <a:buChar char="○"/>
            </a:pPr>
            <a:r>
              <a:rPr lang="zh-CN"/>
              <a:t>zj takes a value of one if DC j is opened and zero otherwise. </a:t>
            </a:r>
            <a:endParaRPr/>
          </a:p>
          <a:p>
            <a:pPr indent="-317500" lvl="1" marL="914400" rtl="0" algn="l">
              <a:spcBef>
                <a:spcPts val="0"/>
              </a:spcBef>
              <a:spcAft>
                <a:spcPts val="0"/>
              </a:spcAft>
              <a:buSzPts val="1400"/>
              <a:buChar char="○"/>
            </a:pPr>
            <a:r>
              <a:rPr lang="zh-CN"/>
              <a:t>The capacity of the plants is assumed to be unlimited,</a:t>
            </a:r>
            <a:endParaRPr/>
          </a:p>
          <a:p>
            <a:pPr indent="-342900" lvl="0" marL="457200" rtl="0" algn="l">
              <a:spcBef>
                <a:spcPts val="0"/>
              </a:spcBef>
              <a:spcAft>
                <a:spcPts val="0"/>
              </a:spcAft>
              <a:buSzPts val="1800"/>
              <a:buChar char="●"/>
            </a:pPr>
            <a:r>
              <a:rPr lang="zh-CN"/>
              <a:t>The o</a:t>
            </a:r>
            <a:r>
              <a:rPr lang="zh-CN"/>
              <a:t>bjective is to minimize the total cost of the supply chain network while reducing carbon emissions. The resulting problem is a </a:t>
            </a:r>
            <a:r>
              <a:rPr b="1" lang="zh-CN"/>
              <a:t>mixed-integer program (MIP)</a:t>
            </a:r>
            <a:r>
              <a:rPr lang="zh-CN"/>
              <a:t> that can be solved using standard optimization techniques.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283225"/>
            <a:ext cx="85206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Objective function</a:t>
            </a:r>
            <a:endParaRPr/>
          </a:p>
        </p:txBody>
      </p:sp>
      <p:sp>
        <p:nvSpPr>
          <p:cNvPr id="107" name="Google Shape;107;p22"/>
          <p:cNvSpPr txBox="1"/>
          <p:nvPr>
            <p:ph idx="1" type="body"/>
          </p:nvPr>
        </p:nvSpPr>
        <p:spPr>
          <a:xfrm>
            <a:off x="625275" y="3434975"/>
            <a:ext cx="8207100" cy="66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sz="1300"/>
              <a:t>The first two terms of the objective function minimize the pollution cost to the environment, where f(x) is the emissions cost function. The rest of the terms are the fixed cost of opening DCs and the handling and transportation cost to move goods between nodes</a:t>
            </a:r>
            <a:endParaRPr sz="1300"/>
          </a:p>
        </p:txBody>
      </p:sp>
      <p:pic>
        <p:nvPicPr>
          <p:cNvPr id="108" name="Google Shape;108;p22"/>
          <p:cNvPicPr preferRelativeResize="0"/>
          <p:nvPr/>
        </p:nvPicPr>
        <p:blipFill>
          <a:blip r:embed="rId3">
            <a:alphaModFix/>
          </a:blip>
          <a:stretch>
            <a:fillRect/>
          </a:stretch>
        </p:blipFill>
        <p:spPr>
          <a:xfrm>
            <a:off x="625275" y="1072400"/>
            <a:ext cx="7305675"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283225"/>
            <a:ext cx="85206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Constraints</a:t>
            </a:r>
            <a:endParaRPr/>
          </a:p>
        </p:txBody>
      </p:sp>
      <p:sp>
        <p:nvSpPr>
          <p:cNvPr id="114" name="Google Shape;114;p23"/>
          <p:cNvSpPr txBox="1"/>
          <p:nvPr>
            <p:ph idx="1" type="body"/>
          </p:nvPr>
        </p:nvSpPr>
        <p:spPr>
          <a:xfrm>
            <a:off x="625275" y="3125125"/>
            <a:ext cx="8207100" cy="1394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zh-CN" sz="1200"/>
              <a:t>Constraints (1) guarantee that each customer is assigned to exactly one distribution center. </a:t>
            </a:r>
            <a:endParaRPr sz="1200"/>
          </a:p>
          <a:p>
            <a:pPr indent="-304800" lvl="0" marL="457200" rtl="0" algn="l">
              <a:lnSpc>
                <a:spcPct val="100000"/>
              </a:lnSpc>
              <a:spcBef>
                <a:spcPts val="0"/>
              </a:spcBef>
              <a:spcAft>
                <a:spcPts val="0"/>
              </a:spcAft>
              <a:buSzPts val="1200"/>
              <a:buChar char="●"/>
            </a:pPr>
            <a:r>
              <a:rPr lang="zh-CN" sz="1200"/>
              <a:t>Constraints (2) balance the flow of </a:t>
            </a:r>
            <a:r>
              <a:rPr lang="zh-CN" sz="1200"/>
              <a:t>goods </a:t>
            </a:r>
            <a:r>
              <a:rPr lang="zh-CN" sz="1200"/>
              <a:t>into and out of the warehouse, thus linking the decisions between echelons in the network. </a:t>
            </a:r>
            <a:endParaRPr sz="1200"/>
          </a:p>
          <a:p>
            <a:pPr indent="-304800" lvl="0" marL="457200" rtl="0" algn="l">
              <a:lnSpc>
                <a:spcPct val="100000"/>
              </a:lnSpc>
              <a:spcBef>
                <a:spcPts val="0"/>
              </a:spcBef>
              <a:spcAft>
                <a:spcPts val="0"/>
              </a:spcAft>
              <a:buSzPts val="1200"/>
              <a:buChar char="●"/>
            </a:pPr>
            <a:r>
              <a:rPr lang="zh-CN" sz="1200"/>
              <a:t>Constraints (3) and (4) force capacity restrictions on the distribution centers and ensure that only open facilities are utilized. Note that constraints (1) and (2) ensure that total customer demand is satisfied</a:t>
            </a:r>
            <a:endParaRPr sz="1200"/>
          </a:p>
        </p:txBody>
      </p:sp>
      <p:pic>
        <p:nvPicPr>
          <p:cNvPr id="115" name="Google Shape;115;p23"/>
          <p:cNvPicPr preferRelativeResize="0"/>
          <p:nvPr/>
        </p:nvPicPr>
        <p:blipFill>
          <a:blip r:embed="rId3">
            <a:alphaModFix/>
          </a:blip>
          <a:stretch>
            <a:fillRect/>
          </a:stretch>
        </p:blipFill>
        <p:spPr>
          <a:xfrm>
            <a:off x="625275" y="993325"/>
            <a:ext cx="8056076" cy="189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