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60" r:id="rId4"/>
    <p:sldId id="261" r:id="rId5"/>
    <p:sldId id="344" r:id="rId6"/>
    <p:sldId id="345" r:id="rId7"/>
    <p:sldId id="346" r:id="rId8"/>
    <p:sldId id="347" r:id="rId9"/>
    <p:sldId id="263" r:id="rId10"/>
    <p:sldId id="267" r:id="rId11"/>
    <p:sldId id="268" r:id="rId12"/>
    <p:sldId id="342" r:id="rId13"/>
    <p:sldId id="273" r:id="rId14"/>
    <p:sldId id="284" r:id="rId15"/>
    <p:sldId id="343" r:id="rId16"/>
    <p:sldId id="286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4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25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CC"/>
    <a:srgbClr val="E44D26"/>
    <a:srgbClr val="E94F27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01" autoAdjust="0"/>
  </p:normalViewPr>
  <p:slideViewPr>
    <p:cSldViewPr snapToGrid="0">
      <p:cViewPr varScale="1">
        <p:scale>
          <a:sx n="62" d="100"/>
          <a:sy n="62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880FF-419E-4A99-9430-ED8F472A726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CA5E5-48CB-4C22-B8A3-E76DE4D52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CA5E5-48CB-4C22-B8A3-E76DE4D52A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6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80D-E4B5-4930-A8BF-C1DAF91D6D46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5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E80E-3C0C-44AC-83CD-4586C88C4B33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5170-77B7-4D44-AB7F-CF35B2F3763A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ML5 - Wikipedi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6" y="93277"/>
            <a:ext cx="543695" cy="543695"/>
          </a:xfrm>
          <a:prstGeom prst="rect">
            <a:avLst/>
          </a:prstGeom>
          <a:noFill/>
          <a:ln>
            <a:solidFill>
              <a:srgbClr val="E44D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8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69D5-AF64-4834-AF5D-F77320D34190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0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C4F7-0DAD-4F7E-BB70-058B71DDCE56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CC96-D23F-4A08-999F-3667EA9749A3}" type="datetime1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A9CF-BA63-4224-BBD5-E1A1FFDC5865}" type="datetime1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6EEA-6A80-46F5-8207-84E407EA2C77}" type="datetime1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1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786B-B672-47BC-9C9F-F81AE7DEA2F2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8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FF4F-EE0C-401D-8E0A-8320357DAEE8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BFD76-0048-4CC7-838B-2055A988E2CA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DC13-78C1-42AC-B2C1-B0BA7E4EE5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50" y="45064"/>
            <a:ext cx="5183488" cy="6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7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5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695" y="1787381"/>
            <a:ext cx="2629189" cy="2629189"/>
          </a:xfrm>
          <a:prstGeom prst="rect">
            <a:avLst/>
          </a:prstGeom>
          <a:noFill/>
          <a:ln>
            <a:solidFill>
              <a:srgbClr val="E44D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1673" y="4729594"/>
            <a:ext cx="1169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Open source Technologies Lab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2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HTML5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Elements may contain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r>
              <a:rPr lang="en-US" dirty="0"/>
              <a:t> that are used to set various properties of an element.</a:t>
            </a:r>
          </a:p>
          <a:p>
            <a:pPr algn="just"/>
            <a:r>
              <a:rPr lang="en-US" dirty="0"/>
              <a:t>Some attributes are defined globally and can be used on any element, while others </a:t>
            </a:r>
            <a:r>
              <a:rPr lang="en-US" dirty="0" smtClean="0"/>
              <a:t>are defined </a:t>
            </a:r>
            <a:r>
              <a:rPr lang="en-US" dirty="0"/>
              <a:t>for specific elements only. All attributes have a name and a value and look like </a:t>
            </a:r>
            <a:r>
              <a:rPr lang="en-US" dirty="0" smtClean="0"/>
              <a:t>as shown </a:t>
            </a:r>
            <a:r>
              <a:rPr lang="en-US" dirty="0"/>
              <a:t>below in the example.</a:t>
            </a:r>
          </a:p>
          <a:p>
            <a:pPr algn="just"/>
            <a:r>
              <a:rPr lang="en-US" dirty="0"/>
              <a:t>Following is the example of an HTML5 attribute which illustrates how to mark up a </a:t>
            </a:r>
            <a:r>
              <a:rPr lang="en-US" b="1" dirty="0" smtClean="0"/>
              <a:t>div </a:t>
            </a:r>
            <a:r>
              <a:rPr lang="en-US" dirty="0" smtClean="0"/>
              <a:t>element </a:t>
            </a:r>
            <a:r>
              <a:rPr lang="en-US" dirty="0"/>
              <a:t>with an attribute named class using a value of "example"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Attributes may only be specified within start tags and must never be used in end tags.</a:t>
            </a:r>
          </a:p>
          <a:p>
            <a:pPr algn="just"/>
            <a:r>
              <a:rPr lang="en-US" dirty="0"/>
              <a:t>HTML5 attributes are case insensitive and may be written in all uppercase or mixed </a:t>
            </a:r>
            <a:r>
              <a:rPr lang="en-US" dirty="0" smtClean="0"/>
              <a:t>case, although </a:t>
            </a:r>
            <a:r>
              <a:rPr lang="en-US" dirty="0"/>
              <a:t>the most common convention is to stick with lowercase.</a:t>
            </a:r>
          </a:p>
          <a:p>
            <a:r>
              <a:rPr lang="en-US" dirty="0"/>
              <a:t>Here is a complete list of HTML5 </a:t>
            </a:r>
            <a:r>
              <a:rPr lang="en-US" dirty="0" smtClean="0"/>
              <a:t>Attributes </a:t>
            </a:r>
            <a:r>
              <a:rPr lang="en-US" dirty="0">
                <a:solidFill>
                  <a:srgbClr val="FF0000"/>
                </a:solidFill>
              </a:rPr>
              <a:t>(https://</a:t>
            </a:r>
            <a:r>
              <a:rPr lang="en-US" dirty="0" smtClean="0">
                <a:solidFill>
                  <a:srgbClr val="FF0000"/>
                </a:solidFill>
              </a:rPr>
              <a:t>www.tutorialspoint.com/html5/html5_attributes.htm)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36" y="3613367"/>
            <a:ext cx="10084825" cy="57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HTML5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210"/>
            <a:ext cx="10515600" cy="491865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100" dirty="0"/>
              <a:t>The following tags have been introduced for better structure −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00" b="1" dirty="0" smtClean="0"/>
              <a:t>section</a:t>
            </a:r>
            <a:r>
              <a:rPr lang="en-US" sz="2100" b="1" dirty="0"/>
              <a:t>: </a:t>
            </a:r>
            <a:r>
              <a:rPr lang="en-US" sz="2100" dirty="0"/>
              <a:t>This tag represents a generic document or application section. It can </a:t>
            </a:r>
            <a:r>
              <a:rPr lang="en-US" sz="2100" dirty="0" smtClean="0"/>
              <a:t>be used </a:t>
            </a:r>
            <a:r>
              <a:rPr lang="en-US" sz="2100" dirty="0"/>
              <a:t>together with h1-h6 to indicate the document structure.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00" b="1" dirty="0" smtClean="0"/>
              <a:t>article</a:t>
            </a:r>
            <a:r>
              <a:rPr lang="en-US" sz="2100" b="1" dirty="0"/>
              <a:t>: </a:t>
            </a:r>
            <a:r>
              <a:rPr lang="en-US" sz="2100" dirty="0"/>
              <a:t>This tag represents an independent piece of content of a document, </a:t>
            </a:r>
            <a:r>
              <a:rPr lang="en-US" sz="2100" dirty="0" smtClean="0"/>
              <a:t>such as </a:t>
            </a:r>
            <a:r>
              <a:rPr lang="en-US" sz="2100" dirty="0"/>
              <a:t>a blog entry or newspaper article.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00" b="1" dirty="0" smtClean="0"/>
              <a:t>aside</a:t>
            </a:r>
            <a:r>
              <a:rPr lang="en-US" sz="2100" b="1" dirty="0"/>
              <a:t>: </a:t>
            </a:r>
            <a:r>
              <a:rPr lang="en-US" sz="2100" dirty="0"/>
              <a:t>This tag represents a piece of content that is only slightly related to the </a:t>
            </a:r>
            <a:r>
              <a:rPr lang="en-US" sz="2100" dirty="0" smtClean="0"/>
              <a:t>rest of </a:t>
            </a:r>
            <a:r>
              <a:rPr lang="en-US" sz="2100" dirty="0"/>
              <a:t>the page.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00" b="1" dirty="0" smtClean="0"/>
              <a:t>header</a:t>
            </a:r>
            <a:r>
              <a:rPr lang="en-US" sz="2100" b="1" dirty="0"/>
              <a:t>: </a:t>
            </a:r>
            <a:r>
              <a:rPr lang="en-US" sz="2100" dirty="0"/>
              <a:t>This tag represents the header of a section.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00" b="1" dirty="0" smtClean="0"/>
              <a:t>footer</a:t>
            </a:r>
            <a:r>
              <a:rPr lang="en-US" sz="2100" b="1" dirty="0"/>
              <a:t>: </a:t>
            </a:r>
            <a:r>
              <a:rPr lang="en-US" sz="2100" dirty="0"/>
              <a:t>This tag represents a footer for a section and can contain information </a:t>
            </a:r>
            <a:r>
              <a:rPr lang="en-US" sz="2100" dirty="0" smtClean="0"/>
              <a:t>about the </a:t>
            </a:r>
            <a:r>
              <a:rPr lang="en-US" sz="2100" dirty="0"/>
              <a:t>author, copyright information, </a:t>
            </a:r>
            <a:r>
              <a:rPr lang="en-US" sz="2100" dirty="0" smtClean="0"/>
              <a:t>etcetera</a:t>
            </a:r>
            <a:r>
              <a:rPr lang="en-US" sz="2100" dirty="0"/>
              <a:t>.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00" b="1" dirty="0" err="1" smtClean="0"/>
              <a:t>nav</a:t>
            </a:r>
            <a:r>
              <a:rPr lang="en-US" sz="2100" b="1" dirty="0"/>
              <a:t>: </a:t>
            </a:r>
            <a:r>
              <a:rPr lang="en-US" sz="2100" dirty="0"/>
              <a:t>This tag represents a section of the document intended for navigation.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00" b="1" dirty="0" smtClean="0"/>
              <a:t>dialog</a:t>
            </a:r>
            <a:r>
              <a:rPr lang="en-US" sz="2100" b="1" dirty="0"/>
              <a:t>: </a:t>
            </a:r>
            <a:r>
              <a:rPr lang="en-US" sz="2100" dirty="0"/>
              <a:t>This tag can be used to mark up a conversation.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00" b="1" dirty="0" smtClean="0"/>
              <a:t>figure</a:t>
            </a:r>
            <a:r>
              <a:rPr lang="en-US" sz="2100" b="1" dirty="0"/>
              <a:t>: </a:t>
            </a:r>
            <a:r>
              <a:rPr lang="en-US" sz="2100" dirty="0"/>
              <a:t>This tag can be used to associate a caption together with some </a:t>
            </a:r>
            <a:r>
              <a:rPr lang="en-US" sz="2100" dirty="0" smtClean="0"/>
              <a:t>embedded content</a:t>
            </a:r>
            <a:r>
              <a:rPr lang="en-US" sz="2100" dirty="0"/>
              <a:t>, such as a graphic or video</a:t>
            </a:r>
            <a:r>
              <a:rPr lang="en-US" sz="21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315" y="739623"/>
            <a:ext cx="3807417" cy="56167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8200" y="1690688"/>
            <a:ext cx="62910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There is no concept of validation in HTML5; because HTML5 is not defined as SGML or XML application.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63666" y="3321030"/>
            <a:ext cx="6190853" cy="3139258"/>
            <a:chOff x="1163666" y="3321030"/>
            <a:chExt cx="6190853" cy="3139258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02" r="77343" b="9497"/>
            <a:stretch/>
          </p:blipFill>
          <p:spPr bwMode="auto">
            <a:xfrm>
              <a:off x="1163666" y="3367524"/>
              <a:ext cx="2106478" cy="3092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49"/>
            <a:stretch/>
          </p:blipFill>
          <p:spPr bwMode="auto">
            <a:xfrm>
              <a:off x="4137401" y="3321030"/>
              <a:ext cx="3217118" cy="3092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30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Forms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Web Forms 2.0 is an extension to the forms features found in HTML4. Form elements and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attributes in HTML5 provide a greater degree of semantic mark-up than HTML4 and </a:t>
            </a:r>
            <a:r>
              <a:rPr lang="en-US" dirty="0" smtClean="0"/>
              <a:t>free us </a:t>
            </a:r>
            <a:r>
              <a:rPr lang="en-US" dirty="0"/>
              <a:t>from a great deal of tedious scripting and styling that was required in HTML4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HTML5 −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HTML5 element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&lt;canvas&gt; </a:t>
            </a:r>
            <a:r>
              <a:rPr lang="en-US" dirty="0"/>
              <a:t>gives you an easy and powerful way to draw graphics </a:t>
            </a:r>
            <a:r>
              <a:rPr lang="en-US" dirty="0" smtClean="0"/>
              <a:t>using JavaScript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can be used to draw graphs, make photo compositions or do simple (</a:t>
            </a:r>
            <a:r>
              <a:rPr lang="en-US" dirty="0" smtClean="0"/>
              <a:t>and not </a:t>
            </a:r>
            <a:r>
              <a:rPr lang="en-US" dirty="0"/>
              <a:t>so simple) animations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7320"/>
            <a:ext cx="10515600" cy="478211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Tags,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Tags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Embedding Media (Audio and Video)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Elements &amp; 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forms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Canvas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HTML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Structure </a:t>
            </a:r>
            <a:r>
              <a:rPr lang="en-US" dirty="0"/>
              <a:t>of an HTML document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Write </a:t>
            </a:r>
            <a:r>
              <a:rPr lang="en-US" dirty="0"/>
              <a:t>a sample HTML program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Save </a:t>
            </a:r>
            <a:r>
              <a:rPr lang="en-US" dirty="0"/>
              <a:t>and run the HTML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2326844"/>
            <a:ext cx="4781550" cy="2762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Element, Tags and Attributes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HTML document contains a set </a:t>
            </a:r>
            <a:r>
              <a:rPr lang="en-US" dirty="0" smtClean="0"/>
              <a:t>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en-US" dirty="0" smtClean="0"/>
              <a:t>Each </a:t>
            </a:r>
            <a:r>
              <a:rPr lang="en-US" dirty="0"/>
              <a:t>element consists of </a:t>
            </a:r>
            <a:r>
              <a:rPr lang="en-US" dirty="0" smtClean="0"/>
              <a:t>some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dirty="0" smtClean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</a:p>
          <a:p>
            <a:pPr lvl="1" algn="just"/>
            <a:r>
              <a:rPr lang="en-US" dirty="0"/>
              <a:t>Some elements don’t require </a:t>
            </a:r>
            <a:r>
              <a:rPr lang="en-US" dirty="0" smtClean="0"/>
              <a:t>any content </a:t>
            </a:r>
            <a:r>
              <a:rPr lang="en-US" dirty="0"/>
              <a:t>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</a:p>
          <a:p>
            <a:pPr lvl="1" algn="just"/>
            <a:r>
              <a:rPr lang="en-US" dirty="0"/>
              <a:t>We can also have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Elements</a:t>
            </a:r>
          </a:p>
          <a:p>
            <a:pPr algn="just"/>
            <a:r>
              <a:rPr lang="en-US" dirty="0"/>
              <a:t>The contents to be structured </a:t>
            </a:r>
            <a:r>
              <a:rPr lang="en-US" dirty="0" smtClean="0"/>
              <a:t>on the </a:t>
            </a:r>
            <a:r>
              <a:rPr lang="en-US" dirty="0"/>
              <a:t>web are defined by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</a:p>
          <a:p>
            <a:pPr lvl="1" algn="just"/>
            <a:r>
              <a:rPr lang="en-US" dirty="0" smtClean="0"/>
              <a:t>Written </a:t>
            </a:r>
            <a:r>
              <a:rPr lang="en-US" dirty="0"/>
              <a:t>in between </a:t>
            </a:r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&gt;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 brackets</a:t>
            </a:r>
            <a:r>
              <a:rPr lang="en-US" dirty="0"/>
              <a:t>)</a:t>
            </a:r>
          </a:p>
          <a:p>
            <a:pPr lvl="1" algn="just"/>
            <a:r>
              <a:rPr lang="en-US" dirty="0" smtClean="0"/>
              <a:t>Tags </a:t>
            </a:r>
            <a:r>
              <a:rPr lang="en-US" dirty="0"/>
              <a:t>will have 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dirty="0"/>
              <a:t> and 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</a:p>
          <a:p>
            <a:pPr marL="0" indent="0" algn="just">
              <a:buNone/>
            </a:pPr>
            <a:r>
              <a:rPr lang="en-US" dirty="0" smtClean="0"/>
              <a:t>	syntax: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&lt;tag-name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&lt;/tag-name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1" algn="just"/>
            <a:r>
              <a:rPr lang="en-US" dirty="0"/>
              <a:t>End tag contains 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/>
              <a:t> (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slash</a:t>
            </a:r>
            <a:r>
              <a:rPr lang="en-US" dirty="0"/>
              <a:t>) before the tag </a:t>
            </a:r>
            <a:r>
              <a:rPr lang="en-US" dirty="0" smtClean="0"/>
              <a:t>name</a:t>
            </a:r>
          </a:p>
          <a:p>
            <a:pPr lvl="1" algn="just"/>
            <a:r>
              <a:rPr lang="en-US" dirty="0"/>
              <a:t>Some tags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require </a:t>
            </a:r>
            <a:r>
              <a:rPr lang="en-US" dirty="0"/>
              <a:t>an </a:t>
            </a:r>
            <a:r>
              <a:rPr lang="en-US" dirty="0" smtClean="0"/>
              <a:t>end </a:t>
            </a:r>
            <a:r>
              <a:rPr lang="en-US" dirty="0" smtClean="0"/>
              <a:t>tag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/&gt;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en-US" dirty="0" smtClean="0"/>
              <a:t>HTML </a:t>
            </a:r>
            <a:r>
              <a:rPr lang="en-US" dirty="0"/>
              <a:t>Tags 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case sensitive</a:t>
            </a:r>
          </a:p>
          <a:p>
            <a:pPr lvl="1" algn="just"/>
            <a:r>
              <a:rPr lang="en-US" dirty="0" smtClean="0"/>
              <a:t>It </a:t>
            </a:r>
            <a:r>
              <a:rPr lang="en-US" dirty="0"/>
              <a:t>is advisable to use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lower-case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OSTL - HTML5 and Canvas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6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Element, Tags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Attributes are additional </a:t>
            </a:r>
            <a:r>
              <a:rPr lang="en-US" dirty="0"/>
              <a:t>information </a:t>
            </a:r>
            <a:r>
              <a:rPr lang="en-US" dirty="0" smtClean="0"/>
              <a:t>pertaining to </a:t>
            </a:r>
            <a:r>
              <a:rPr lang="en-US" dirty="0"/>
              <a:t>an Element</a:t>
            </a:r>
          </a:p>
          <a:p>
            <a:pPr lvl="1" algn="just"/>
            <a:r>
              <a:rPr lang="en-US" dirty="0" smtClean="0"/>
              <a:t>Written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the starting tag</a:t>
            </a:r>
          </a:p>
          <a:p>
            <a:pPr lvl="1" algn="just"/>
            <a:r>
              <a:rPr lang="en-US" dirty="0" smtClean="0"/>
              <a:t>Declared </a:t>
            </a:r>
            <a:r>
              <a:rPr lang="en-US" dirty="0"/>
              <a:t>by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- value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pair </a:t>
            </a:r>
            <a:r>
              <a:rPr lang="en-US" dirty="0" smtClean="0"/>
              <a:t>separated </a:t>
            </a:r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symbol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syntax: </a:t>
            </a:r>
            <a:r>
              <a:rPr lang="en-US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&lt;tag-name </a:t>
            </a: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-name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-value</a:t>
            </a:r>
            <a:r>
              <a:rPr lang="en-US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26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&lt;/tag-name</a:t>
            </a:r>
            <a:r>
              <a:rPr lang="en-US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algn="just"/>
            <a:r>
              <a:rPr lang="en-US" dirty="0"/>
              <a:t>Values containing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spaces</a:t>
            </a:r>
            <a:r>
              <a:rPr lang="en-US" dirty="0"/>
              <a:t> have </a:t>
            </a:r>
            <a:r>
              <a:rPr lang="en-US" dirty="0" smtClean="0"/>
              <a:t>to be </a:t>
            </a:r>
            <a:r>
              <a:rPr lang="en-US" dirty="0"/>
              <a:t>entered within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quotes</a:t>
            </a:r>
          </a:p>
          <a:p>
            <a:pPr marL="0" indent="0" algn="just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tag-name </a:t>
            </a:r>
            <a:r>
              <a:rPr lang="en-US" sz="2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-name="</a:t>
            </a:r>
            <a:r>
              <a:rPr lang="en-US" sz="2600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sz="2600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&lt;/tag-name</a:t>
            </a:r>
            <a:r>
              <a:rPr lang="en-US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algn="just"/>
            <a:r>
              <a:rPr lang="en-US" dirty="0"/>
              <a:t>Multiple attributes can </a:t>
            </a:r>
            <a:r>
              <a:rPr lang="en-US" dirty="0" smtClean="0"/>
              <a:t>be specified </a:t>
            </a:r>
            <a:r>
              <a:rPr lang="en-US" dirty="0"/>
              <a:t>with help </a:t>
            </a:r>
            <a:r>
              <a:rPr lang="en-US" dirty="0" smtClean="0"/>
              <a:t>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semicolon</a:t>
            </a:r>
            <a:r>
              <a:rPr lang="en-US" dirty="0"/>
              <a:t>) </a:t>
            </a:r>
            <a:r>
              <a:rPr lang="en-US" dirty="0" smtClean="0"/>
              <a:t>separator</a:t>
            </a:r>
          </a:p>
          <a:p>
            <a:pPr marL="0" indent="0" algn="just"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tag-name attr-name1="</a:t>
            </a:r>
            <a:r>
              <a:rPr lang="en-US" sz="2200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sz="2200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attr-name2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sz="2200" dirty="0" err="1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sz="2200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&lt;/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tag-name&gt;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OSTL - HTML5 and Canvas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</a:t>
            </a:r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algn="just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</a:p>
          <a:p>
            <a:pPr algn="just"/>
            <a:r>
              <a:rPr lang="en-US" dirty="0"/>
              <a:t>Values that contain more than </a:t>
            </a:r>
            <a:r>
              <a:rPr lang="en-US" dirty="0" smtClean="0"/>
              <a:t>one word</a:t>
            </a:r>
            <a:r>
              <a:rPr lang="en-US" dirty="0"/>
              <a:t>, can be declared </a:t>
            </a:r>
            <a:r>
              <a:rPr lang="en-US" dirty="0" smtClean="0"/>
              <a:t>within single </a:t>
            </a:r>
            <a:r>
              <a:rPr lang="en-US" dirty="0"/>
              <a:t>or double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r>
              <a:rPr lang="en-US" dirty="0" smtClean="0"/>
              <a:t>. It </a:t>
            </a:r>
            <a:r>
              <a:rPr lang="en-US" dirty="0"/>
              <a:t>is mandatory to close </a:t>
            </a:r>
            <a:r>
              <a:rPr lang="en-US" dirty="0" smtClean="0"/>
              <a:t>the quotes</a:t>
            </a:r>
            <a:r>
              <a:rPr lang="en-US" dirty="0"/>
              <a:t>, else the attribute </a:t>
            </a:r>
            <a:r>
              <a:rPr lang="en-US" dirty="0" smtClean="0"/>
              <a:t>won’t be applied.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HTML5 −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14"/>
            <a:ext cx="10515600" cy="48355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HTML5 is the next major revision of the </a:t>
            </a:r>
            <a:r>
              <a:rPr lang="en-US" sz="2400" dirty="0" smtClean="0"/>
              <a:t>HTML standard </a:t>
            </a:r>
            <a:r>
              <a:rPr lang="en-US" sz="2400" dirty="0"/>
              <a:t>superseding HTML 4.01, </a:t>
            </a:r>
            <a:r>
              <a:rPr lang="en-US" sz="2400" dirty="0" smtClean="0"/>
              <a:t>XHTML 1.0</a:t>
            </a:r>
            <a:r>
              <a:rPr lang="en-US" sz="2400" dirty="0"/>
              <a:t>, and XHTML 1.1. HTML5 is a standard for structuring and presenting content on </a:t>
            </a:r>
            <a:r>
              <a:rPr lang="en-US" sz="2400" dirty="0" smtClean="0"/>
              <a:t>the World </a:t>
            </a:r>
            <a:r>
              <a:rPr lang="en-US" sz="2400" dirty="0"/>
              <a:t>Wide Web.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HTML5 is a cooperation between the World Wide Web Consortium (W3C) and the </a:t>
            </a:r>
            <a:r>
              <a:rPr lang="en-US" sz="2400" dirty="0" smtClean="0"/>
              <a:t>Web Hypertext </a:t>
            </a:r>
            <a:r>
              <a:rPr lang="en-US" sz="2400" dirty="0"/>
              <a:t>Application Technology Working Group (WHATWG).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new standard incorporates features like video playback and drag-and-drop that </a:t>
            </a:r>
            <a:r>
              <a:rPr lang="en-US" sz="2400" dirty="0" smtClean="0"/>
              <a:t>have been </a:t>
            </a:r>
            <a:r>
              <a:rPr lang="en-US" sz="2400" dirty="0"/>
              <a:t>previously dependent on third-party browser plug-ins such as Adobe Flash, </a:t>
            </a:r>
            <a:r>
              <a:rPr lang="en-US" sz="2400" dirty="0" smtClean="0"/>
              <a:t>Microsoft Silverlight</a:t>
            </a:r>
            <a:r>
              <a:rPr lang="en-US" sz="2400" dirty="0"/>
              <a:t>, and Google Gears.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0E76-5423-499E-84C6-ED98D6C61F23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7385" y="1825625"/>
            <a:ext cx="4786758" cy="4351338"/>
          </a:xfrm>
        </p:spPr>
        <p:txBody>
          <a:bodyPr>
            <a:normAutofit fontScale="92500"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Headings</a:t>
            </a:r>
            <a:r>
              <a:rPr lang="pt-BR" dirty="0" smtClean="0"/>
              <a:t> </a:t>
            </a:r>
            <a:r>
              <a:rPr lang="pt-BR" dirty="0"/>
              <a:t>(h1, h2, h3, h4, h5, h6)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Paragraph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Italic, Underline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Delete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Superscript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Subscript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Anchor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58396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/>
              <a:t>HTML allows us to do </a:t>
            </a:r>
            <a:r>
              <a:rPr lang="en-US" dirty="0" smtClean="0"/>
              <a:t>basic formatting </a:t>
            </a:r>
            <a:r>
              <a:rPr lang="en-US" dirty="0"/>
              <a:t>of the </a:t>
            </a:r>
            <a:r>
              <a:rPr lang="en-US" dirty="0" smtClean="0"/>
              <a:t>content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Formatting tags are exactly </a:t>
            </a:r>
            <a:r>
              <a:rPr lang="en-US" dirty="0" smtClean="0"/>
              <a:t>same as </a:t>
            </a:r>
            <a:r>
              <a:rPr lang="en-US" dirty="0"/>
              <a:t>in any word </a:t>
            </a:r>
            <a:r>
              <a:rPr lang="en-US" dirty="0" smtClean="0"/>
              <a:t>processor application</a:t>
            </a:r>
          </a:p>
        </p:txBody>
      </p:sp>
    </p:spTree>
    <p:extLst>
      <p:ext uri="{BB962C8B-B14F-4D97-AF65-F5344CB8AC3E}">
        <p14:creationId xmlns:p14="http://schemas.microsoft.com/office/powerpoint/2010/main" val="17923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1200"/>
              </a:spcAft>
            </a:pPr>
            <a:r>
              <a:rPr lang="en-US" dirty="0"/>
              <a:t>In any document, we use </a:t>
            </a:r>
            <a:r>
              <a:rPr lang="en-US" dirty="0" smtClean="0"/>
              <a:t>headings for </a:t>
            </a:r>
            <a:r>
              <a:rPr lang="en-US" dirty="0"/>
              <a:t>various purposes in </a:t>
            </a:r>
            <a:r>
              <a:rPr lang="en-US" dirty="0" smtClean="0"/>
              <a:t>various sizes</a:t>
            </a:r>
            <a:endParaRPr lang="en-US" dirty="0"/>
          </a:p>
          <a:p>
            <a:pPr algn="just">
              <a:spcAft>
                <a:spcPts val="1200"/>
              </a:spcAft>
            </a:pPr>
            <a:r>
              <a:rPr lang="en-US" dirty="0" smtClean="0"/>
              <a:t>HTML </a:t>
            </a:r>
            <a:r>
              <a:rPr lang="en-US" dirty="0"/>
              <a:t>allows us to create </a:t>
            </a:r>
            <a:r>
              <a:rPr lang="en-US" dirty="0" smtClean="0"/>
              <a:t>headings with </a:t>
            </a:r>
            <a:r>
              <a:rPr lang="en-US" dirty="0"/>
              <a:t>six </a:t>
            </a:r>
            <a:r>
              <a:rPr lang="en-US" dirty="0" smtClean="0"/>
              <a:t>different sizes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Heading tag will start from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h1</a:t>
            </a:r>
            <a:r>
              <a:rPr lang="en-US" dirty="0"/>
              <a:t> </a:t>
            </a:r>
            <a:r>
              <a:rPr lang="en-US" dirty="0" smtClean="0"/>
              <a:t>for large </a:t>
            </a:r>
            <a:r>
              <a:rPr lang="en-US" dirty="0"/>
              <a:t>headings and ends with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h6</a:t>
            </a:r>
            <a:r>
              <a:rPr lang="en-US" dirty="0" smtClean="0"/>
              <a:t> for </a:t>
            </a:r>
            <a:r>
              <a:rPr lang="en-US" dirty="0"/>
              <a:t>smaller </a:t>
            </a:r>
            <a:r>
              <a:rPr lang="en-US" dirty="0" smtClean="0"/>
              <a:t>ones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A line space will be </a:t>
            </a:r>
            <a:r>
              <a:rPr lang="en-US" dirty="0" smtClean="0"/>
              <a:t>added automatically </a:t>
            </a:r>
            <a:r>
              <a:rPr lang="en-US" dirty="0"/>
              <a:t>before and after </a:t>
            </a:r>
            <a:r>
              <a:rPr lang="en-US" dirty="0" smtClean="0"/>
              <a:t>the headings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/&gt;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dirty="0" smtClean="0"/>
              <a:t>Break </a:t>
            </a:r>
            <a:r>
              <a:rPr lang="en-US" dirty="0"/>
              <a:t>tag is a self-closing </a:t>
            </a:r>
            <a:r>
              <a:rPr lang="en-US" dirty="0" smtClean="0"/>
              <a:t>tag which </a:t>
            </a:r>
            <a:r>
              <a:rPr lang="en-US" dirty="0"/>
              <a:t>doesn't require an end tag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our webpage we could have </a:t>
            </a:r>
            <a:r>
              <a:rPr lang="en-US" dirty="0" smtClean="0"/>
              <a:t>many links </a:t>
            </a:r>
            <a:r>
              <a:rPr lang="en-US" dirty="0"/>
              <a:t>that navigate us to either: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section in the same page</a:t>
            </a:r>
          </a:p>
          <a:p>
            <a:pPr lvl="1"/>
            <a:r>
              <a:rPr lang="en-US" dirty="0" smtClean="0"/>
              <a:t>a different </a:t>
            </a:r>
            <a:r>
              <a:rPr lang="en-US" dirty="0"/>
              <a:t>page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external </a:t>
            </a:r>
            <a:r>
              <a:rPr lang="en-US" dirty="0" smtClean="0"/>
              <a:t>website</a:t>
            </a:r>
          </a:p>
          <a:p>
            <a:r>
              <a:rPr lang="en-US" dirty="0"/>
              <a:t>This action can be created </a:t>
            </a:r>
            <a:r>
              <a:rPr lang="en-US" dirty="0" smtClean="0"/>
              <a:t>with the </a:t>
            </a:r>
            <a:r>
              <a:rPr lang="en-US" dirty="0"/>
              <a:t>help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</a:t>
            </a:r>
            <a:r>
              <a:rPr lang="en-US" dirty="0"/>
              <a:t> </a:t>
            </a:r>
            <a:r>
              <a:rPr lang="en-US" dirty="0" smtClean="0"/>
              <a:t>tag</a:t>
            </a:r>
          </a:p>
          <a:p>
            <a:r>
              <a:rPr lang="en-US" dirty="0"/>
              <a:t>This tag is also called </a:t>
            </a:r>
            <a:r>
              <a:rPr lang="en-US" dirty="0" smtClean="0"/>
              <a:t>as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</a:t>
            </a:r>
            <a:r>
              <a:rPr lang="en-US" dirty="0" smtClean="0"/>
              <a:t> tag</a:t>
            </a:r>
          </a:p>
          <a:p>
            <a:r>
              <a:rPr lang="en-US" dirty="0"/>
              <a:t>Anchor tag should always </a:t>
            </a:r>
            <a:r>
              <a:rPr lang="en-US" dirty="0" smtClean="0"/>
              <a:t>be declared </a:t>
            </a:r>
            <a:r>
              <a:rPr lang="en-US" dirty="0"/>
              <a:t>along with </a:t>
            </a:r>
            <a:r>
              <a:rPr lang="en-US" dirty="0" smtClean="0"/>
              <a:t>its attribute – </a:t>
            </a:r>
            <a:r>
              <a:rPr lang="en-US" dirty="0" err="1" smtClean="0"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endParaRPr lang="en-US" dirty="0" smtClean="0"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dirty="0" smtClean="0"/>
              <a:t> </a:t>
            </a:r>
            <a:r>
              <a:rPr lang="en-US" dirty="0"/>
              <a:t>stands for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 reference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The </a:t>
            </a:r>
            <a:r>
              <a:rPr lang="en-US" dirty="0"/>
              <a:t>value of </a:t>
            </a:r>
            <a:r>
              <a:rPr lang="en-US" dirty="0" err="1"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dirty="0"/>
              <a:t> holds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link</a:t>
            </a:r>
            <a:endParaRPr lang="en-US" dirty="0"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Syntax: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="target link"&gt; </a:t>
            </a:r>
            <a:r>
              <a:rPr lang="en-US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&lt;/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The content within the </a:t>
            </a:r>
            <a:r>
              <a:rPr lang="en-US" dirty="0" smtClean="0"/>
              <a:t>Anchor tag </a:t>
            </a:r>
            <a:r>
              <a:rPr lang="en-US" dirty="0"/>
              <a:t>is </a:t>
            </a:r>
            <a:r>
              <a:rPr lang="en-US" dirty="0" smtClean="0"/>
              <a:t>clickable</a:t>
            </a:r>
          </a:p>
          <a:p>
            <a:r>
              <a:rPr lang="en-US" dirty="0"/>
              <a:t>By clicking on this text, we will </a:t>
            </a:r>
            <a:r>
              <a:rPr lang="en-US" dirty="0" smtClean="0"/>
              <a:t>be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redirected</a:t>
            </a:r>
            <a:r>
              <a:rPr lang="en-US" dirty="0" smtClean="0"/>
              <a:t> </a:t>
            </a:r>
            <a:r>
              <a:rPr lang="en-US" dirty="0"/>
              <a:t>to the targeted link</a:t>
            </a:r>
          </a:p>
          <a:p>
            <a:r>
              <a:rPr lang="en-US" dirty="0" smtClean="0"/>
              <a:t>The </a:t>
            </a:r>
            <a:r>
              <a:rPr lang="en-US" dirty="0"/>
              <a:t>content can be 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dirty="0"/>
              <a:t> or </a:t>
            </a:r>
            <a:r>
              <a:rPr lang="en-US" dirty="0" smtClean="0"/>
              <a:t>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[For </a:t>
            </a:r>
            <a:r>
              <a:rPr lang="en-US" sz="2400" i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redirecting link make </a:t>
            </a:r>
            <a:r>
              <a:rPr lang="en-US" sz="2400" i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sure that the </a:t>
            </a:r>
            <a:r>
              <a:rPr lang="en-US" sz="2400" i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specified HTML file </a:t>
            </a:r>
            <a:r>
              <a:rPr lang="en-US" sz="2400" i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available in the same </a:t>
            </a:r>
            <a:r>
              <a:rPr lang="en-US" sz="2400" i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folder or with full </a:t>
            </a:r>
            <a:r>
              <a:rPr lang="en-US" sz="2400" i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path]</a:t>
            </a:r>
            <a:endParaRPr lang="en-US" i="1" dirty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arget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arget</a:t>
            </a:r>
            <a:r>
              <a:rPr lang="en-US" dirty="0" smtClean="0"/>
              <a:t> </a:t>
            </a:r>
            <a:r>
              <a:rPr lang="en-US" dirty="0"/>
              <a:t>is an another </a:t>
            </a:r>
            <a:r>
              <a:rPr lang="en-US" dirty="0" smtClean="0"/>
              <a:t>important attribute </a:t>
            </a:r>
            <a:r>
              <a:rPr lang="en-US" dirty="0"/>
              <a:t>for the anchor tag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species where the target </a:t>
            </a:r>
            <a:r>
              <a:rPr lang="en-US" dirty="0" smtClean="0"/>
              <a:t>has to </a:t>
            </a:r>
            <a:r>
              <a:rPr lang="en-US" dirty="0"/>
              <a:t>be </a:t>
            </a:r>
            <a:r>
              <a:rPr lang="en-US" dirty="0" smtClean="0"/>
              <a:t>redirected</a:t>
            </a:r>
          </a:p>
          <a:p>
            <a:pPr algn="just"/>
            <a:r>
              <a:rPr lang="en-US" dirty="0"/>
              <a:t>The values are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</a:t>
            </a:r>
            <a:r>
              <a:rPr lang="en-US" dirty="0"/>
              <a:t>: Opens in a new tab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en-US" dirty="0"/>
              <a:t>: Opens in the </a:t>
            </a:r>
            <a:r>
              <a:rPr lang="en-US" dirty="0" smtClean="0"/>
              <a:t>parent frame</a:t>
            </a:r>
            <a:endParaRPr lang="en-US" dirty="0"/>
          </a:p>
          <a:p>
            <a:pPr lvl="1" algn="just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</a:t>
            </a:r>
            <a:r>
              <a:rPr lang="en-US" dirty="0"/>
              <a:t>: Opens in the same frame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dirty="0"/>
              <a:t>: Opens in the full body </a:t>
            </a:r>
            <a:r>
              <a:rPr lang="en-US" dirty="0" smtClean="0"/>
              <a:t>of the </a:t>
            </a:r>
            <a:r>
              <a:rPr lang="en-US" dirty="0"/>
              <a:t>window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Allows us to define </a:t>
            </a:r>
            <a:r>
              <a:rPr lang="en-US" dirty="0" smtClean="0"/>
              <a:t>the presentation </a:t>
            </a:r>
            <a:r>
              <a:rPr lang="en-US" dirty="0"/>
              <a:t>of the HTML Elements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Defined </a:t>
            </a:r>
            <a:r>
              <a:rPr lang="en-US" dirty="0"/>
              <a:t>in 3 ways: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Inline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en-US" dirty="0"/>
              <a:t> for the tags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Individual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sheet </a:t>
            </a:r>
            <a:r>
              <a:rPr lang="en-US" dirty="0"/>
              <a:t>(CSS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Style is an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en-US" dirty="0"/>
              <a:t> that specifies the style of an element</a:t>
            </a:r>
          </a:p>
          <a:p>
            <a:pPr lvl="1" algn="just"/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font-family, font-size, </a:t>
            </a:r>
            <a:r>
              <a:rPr lang="en-US" dirty="0" err="1">
                <a:solidFill>
                  <a:srgbClr val="C00000"/>
                </a:solidFill>
              </a:rPr>
              <a:t>colour</a:t>
            </a:r>
            <a:r>
              <a:rPr lang="en-US" dirty="0">
                <a:solidFill>
                  <a:srgbClr val="C00000"/>
                </a:solidFill>
              </a:rPr>
              <a:t>, etc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Style attribute decides how the content will be displayed</a:t>
            </a:r>
          </a:p>
          <a:p>
            <a:pPr lvl="1" algn="just"/>
            <a:r>
              <a:rPr lang="en-US" dirty="0"/>
              <a:t>Once the style attribute is declared for a tag, it will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</a:t>
            </a:r>
            <a:r>
              <a:rPr lang="en-US" dirty="0"/>
              <a:t> the existing property</a:t>
            </a:r>
          </a:p>
          <a:p>
            <a:pPr marL="0" indent="0">
              <a:buNone/>
            </a:pPr>
            <a:r>
              <a:rPr lang="en-US" sz="2400" dirty="0"/>
              <a:t>    Syntax:</a:t>
            </a:r>
            <a:r>
              <a:rPr lang="en-US" dirty="0"/>
              <a:t>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&lt;tag-name style = "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Property-Name:Value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 </a:t>
            </a:r>
            <a:r>
              <a:rPr lang="en-US" sz="24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&lt;/tag-name&gt;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add more properties with </a:t>
            </a:r>
            <a:r>
              <a:rPr lang="en-US" dirty="0" smtClean="0"/>
              <a:t>the help </a:t>
            </a:r>
            <a:r>
              <a:rPr lang="en-US" dirty="0"/>
              <a:t>of semi-colon</a:t>
            </a:r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tag-name style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"</a:t>
            </a:r>
            <a:r>
              <a:rPr 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Property1:Value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sz="2400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Property2:Value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 </a:t>
            </a:r>
            <a:r>
              <a:rPr lang="en-US" sz="24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&lt;/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tag-name&gt;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defines the styles for the </a:t>
            </a:r>
            <a:r>
              <a:rPr lang="en-US" dirty="0" smtClean="0"/>
              <a:t>whole document</a:t>
            </a:r>
            <a:endParaRPr lang="en-US" dirty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can have many style tags </a:t>
            </a:r>
            <a:r>
              <a:rPr lang="en-US" dirty="0" smtClean="0"/>
              <a:t>for a </a:t>
            </a:r>
            <a:r>
              <a:rPr lang="en-US" dirty="0"/>
              <a:t>single document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has to be declared inside </a:t>
            </a:r>
            <a:r>
              <a:rPr lang="en-US" dirty="0" smtClean="0"/>
              <a:t>the head </a:t>
            </a:r>
            <a:r>
              <a:rPr lang="en-US" dirty="0"/>
              <a:t>section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has both start and an end </a:t>
            </a:r>
            <a:r>
              <a:rPr lang="en-US" dirty="0" smtClean="0"/>
              <a:t>tags</a:t>
            </a:r>
          </a:p>
          <a:p>
            <a:pPr marL="0" indent="0" algn="just">
              <a:buNone/>
            </a:pPr>
            <a:r>
              <a:rPr lang="en-US" sz="2400" dirty="0" smtClean="0"/>
              <a:t>           </a:t>
            </a:r>
            <a:r>
              <a:rPr lang="en-US" dirty="0"/>
              <a:t>s</a:t>
            </a:r>
            <a:r>
              <a:rPr lang="en-US" dirty="0" smtClean="0"/>
              <a:t>yntax: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&lt;style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tag-name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property:value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&lt;/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algn="just"/>
            <a:r>
              <a:rPr lang="en-US" dirty="0"/>
              <a:t>We can add styles for </a:t>
            </a:r>
            <a:r>
              <a:rPr lang="en-US" dirty="0" smtClean="0"/>
              <a:t>multiple tags</a:t>
            </a:r>
            <a:endParaRPr lang="en-US" dirty="0"/>
          </a:p>
          <a:p>
            <a:pPr algn="just"/>
            <a:r>
              <a:rPr lang="en-US" dirty="0" smtClean="0"/>
              <a:t>Multiple </a:t>
            </a:r>
            <a:r>
              <a:rPr lang="en-US" dirty="0"/>
              <a:t>attributes for the tags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Style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background-color</a:t>
            </a:r>
            <a:r>
              <a:rPr lang="en-US" dirty="0" smtClean="0"/>
              <a:t> </a:t>
            </a:r>
            <a:r>
              <a:rPr lang="en-US" dirty="0"/>
              <a:t>to set </a:t>
            </a:r>
            <a:r>
              <a:rPr lang="en-US" dirty="0" smtClean="0"/>
              <a:t>the background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style="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background-color:red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;"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US" dirty="0" smtClean="0"/>
              <a:t> </a:t>
            </a:r>
            <a:r>
              <a:rPr lang="en-US" dirty="0"/>
              <a:t>to set the font color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color:blue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;"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font-family</a:t>
            </a:r>
            <a:r>
              <a:rPr lang="en-US" dirty="0" smtClean="0"/>
              <a:t> </a:t>
            </a:r>
            <a:r>
              <a:rPr lang="en-US" dirty="0"/>
              <a:t>to set the font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font-family:courier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;“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font-size</a:t>
            </a:r>
            <a:r>
              <a:rPr lang="en-US" dirty="0"/>
              <a:t> to set the font text size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="font-size:24px;"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text-align</a:t>
            </a:r>
            <a:r>
              <a:rPr lang="en-US" dirty="0" smtClean="0"/>
              <a:t> </a:t>
            </a:r>
            <a:r>
              <a:rPr lang="en-US" dirty="0"/>
              <a:t>for text alignment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text-align:right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;"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415"/>
            <a:ext cx="10515600" cy="4946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HTML5 introduces a number of new elements and attributes that can help you in </a:t>
            </a:r>
            <a:r>
              <a:rPr lang="en-US" sz="2000" dirty="0" smtClean="0"/>
              <a:t>building modern </a:t>
            </a:r>
            <a:r>
              <a:rPr lang="en-US" sz="2000" dirty="0"/>
              <a:t>websites. Here is a set of some of the most prominent features introduced </a:t>
            </a:r>
            <a:r>
              <a:rPr lang="en-US" sz="2000" dirty="0" smtClean="0"/>
              <a:t>in HTML5</a:t>
            </a:r>
            <a:r>
              <a:rPr lang="en-US" sz="2000" dirty="0"/>
              <a:t>.</a:t>
            </a:r>
          </a:p>
          <a:p>
            <a:pPr algn="just"/>
            <a:r>
              <a:rPr lang="en-US" sz="1900" b="1" dirty="0" smtClean="0"/>
              <a:t>New </a:t>
            </a:r>
            <a:r>
              <a:rPr lang="en-US" sz="1900" b="1" dirty="0"/>
              <a:t>Semantic Elements: </a:t>
            </a:r>
            <a:r>
              <a:rPr lang="en-US" sz="1900" dirty="0"/>
              <a:t>These are like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&lt;header&gt;</a:t>
            </a:r>
            <a:r>
              <a:rPr lang="en-US" sz="1900" dirty="0"/>
              <a:t>,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&lt;footer&gt;</a:t>
            </a:r>
            <a:r>
              <a:rPr lang="en-US" sz="1900" dirty="0"/>
              <a:t>, and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&lt;section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1900" dirty="0" smtClean="0"/>
              <a:t>. </a:t>
            </a:r>
          </a:p>
          <a:p>
            <a:pPr algn="just"/>
            <a:r>
              <a:rPr lang="en-US" sz="1900" b="1" dirty="0" smtClean="0"/>
              <a:t>Forms </a:t>
            </a:r>
            <a:r>
              <a:rPr lang="en-US" sz="1900" b="1" dirty="0"/>
              <a:t>2.0: </a:t>
            </a:r>
            <a:r>
              <a:rPr lang="en-US" sz="1900" dirty="0"/>
              <a:t>Improvements to HTML web forms where new attributes have </a:t>
            </a:r>
            <a:r>
              <a:rPr lang="en-US" sz="1900" dirty="0" smtClean="0"/>
              <a:t>been introduced </a:t>
            </a:r>
            <a:r>
              <a:rPr lang="en-US" sz="1900" dirty="0"/>
              <a:t>for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&lt;input&gt;</a:t>
            </a:r>
            <a:r>
              <a:rPr lang="en-US" sz="1900" dirty="0"/>
              <a:t> tag.</a:t>
            </a:r>
          </a:p>
          <a:p>
            <a:pPr algn="just"/>
            <a:r>
              <a:rPr lang="en-US" sz="1900" b="1" dirty="0"/>
              <a:t>Canvas: </a:t>
            </a:r>
            <a:r>
              <a:rPr lang="en-US" sz="1900" dirty="0"/>
              <a:t>This supports a two-dimensional drawing surface that you can program with JavaScript.</a:t>
            </a:r>
          </a:p>
          <a:p>
            <a:pPr algn="just"/>
            <a:r>
              <a:rPr lang="en-US" sz="1900" b="1" dirty="0"/>
              <a:t>Audio &amp; Video: </a:t>
            </a:r>
            <a:r>
              <a:rPr lang="en-US" sz="1900" dirty="0"/>
              <a:t>You can embed audio or video on your webpages without resorting to third-party plugins</a:t>
            </a:r>
            <a:r>
              <a:rPr lang="en-US" sz="1900" dirty="0" smtClean="0"/>
              <a:t>.</a:t>
            </a:r>
          </a:p>
          <a:p>
            <a:pPr algn="just"/>
            <a:r>
              <a:rPr lang="en-US" sz="1900" b="1" dirty="0" err="1" smtClean="0"/>
              <a:t>WebSocket</a:t>
            </a:r>
            <a:r>
              <a:rPr lang="en-US" sz="1900" b="1" dirty="0" smtClean="0"/>
              <a:t> </a:t>
            </a:r>
            <a:r>
              <a:rPr lang="en-US" sz="1900" b="1" dirty="0"/>
              <a:t>: </a:t>
            </a:r>
            <a:r>
              <a:rPr lang="en-US" sz="1900" dirty="0"/>
              <a:t>A next-generation bidirectional communication technology for </a:t>
            </a:r>
            <a:r>
              <a:rPr lang="en-US" sz="1900" dirty="0" smtClean="0"/>
              <a:t>web applications</a:t>
            </a:r>
            <a:r>
              <a:rPr lang="en-US" sz="1900" dirty="0"/>
              <a:t>.</a:t>
            </a:r>
          </a:p>
          <a:p>
            <a:pPr algn="just"/>
            <a:r>
              <a:rPr lang="en-US" sz="1900" b="1" dirty="0" smtClean="0"/>
              <a:t>Server-Sent </a:t>
            </a:r>
            <a:r>
              <a:rPr lang="en-US" sz="1900" b="1" dirty="0"/>
              <a:t>Events: </a:t>
            </a:r>
            <a:r>
              <a:rPr lang="en-US" sz="1900" dirty="0"/>
              <a:t>HTML5 introduces events which flow from web server to </a:t>
            </a:r>
            <a:r>
              <a:rPr lang="en-US" sz="1900" dirty="0" smtClean="0"/>
              <a:t>the web </a:t>
            </a:r>
            <a:r>
              <a:rPr lang="en-US" sz="1900" dirty="0"/>
              <a:t>browsers and they are called Server-Sent Events (SSE).</a:t>
            </a:r>
          </a:p>
          <a:p>
            <a:pPr algn="just"/>
            <a:r>
              <a:rPr lang="en-US" sz="1900" b="1" dirty="0" smtClean="0"/>
              <a:t>Geolocation</a:t>
            </a:r>
            <a:r>
              <a:rPr lang="en-US" sz="1900" b="1" dirty="0"/>
              <a:t>: </a:t>
            </a:r>
            <a:r>
              <a:rPr lang="en-US" sz="1900" dirty="0"/>
              <a:t>Now visitors can choose to share their physical location with </a:t>
            </a:r>
            <a:r>
              <a:rPr lang="en-US" sz="1900" dirty="0" smtClean="0"/>
              <a:t>your web </a:t>
            </a:r>
            <a:r>
              <a:rPr lang="en-US" sz="1900" dirty="0"/>
              <a:t>application</a:t>
            </a:r>
            <a:r>
              <a:rPr lang="en-US" sz="1900" dirty="0" smtClean="0"/>
              <a:t>.</a:t>
            </a:r>
          </a:p>
          <a:p>
            <a:pPr algn="just"/>
            <a:r>
              <a:rPr lang="en-US" sz="1900" b="1" dirty="0"/>
              <a:t>Microdata: </a:t>
            </a:r>
            <a:r>
              <a:rPr lang="en-US" sz="1900" dirty="0"/>
              <a:t>This lets you create your own vocabularies beyond HTML5 and </a:t>
            </a:r>
            <a:r>
              <a:rPr lang="en-US" sz="1900" dirty="0" smtClean="0"/>
              <a:t>extend your </a:t>
            </a:r>
            <a:r>
              <a:rPr lang="en-US" sz="1900" dirty="0"/>
              <a:t>web pages with custom semantics.</a:t>
            </a:r>
          </a:p>
          <a:p>
            <a:pPr algn="just"/>
            <a:r>
              <a:rPr lang="en-US" sz="1900" b="1" dirty="0" smtClean="0"/>
              <a:t>Drag </a:t>
            </a:r>
            <a:r>
              <a:rPr lang="en-US" sz="1900" b="1" dirty="0"/>
              <a:t>and drop: </a:t>
            </a:r>
            <a:r>
              <a:rPr lang="en-US" sz="1900" dirty="0"/>
              <a:t>Drag and drop the items from one location to another location </a:t>
            </a:r>
            <a:r>
              <a:rPr lang="en-US" sz="1900" dirty="0" smtClean="0"/>
              <a:t>on </a:t>
            </a:r>
            <a:r>
              <a:rPr lang="en-US" sz="1900" dirty="0"/>
              <a:t>the same webpage.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External styles are defined </a:t>
            </a:r>
            <a:r>
              <a:rPr lang="en-US" dirty="0" smtClean="0"/>
              <a:t>with the </a:t>
            </a:r>
            <a:r>
              <a:rPr lang="en-US" dirty="0"/>
              <a:t>help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CSS </a:t>
            </a:r>
            <a:r>
              <a:rPr lang="en-US" dirty="0"/>
              <a:t>-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/>
              <a:t>ascading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dirty="0"/>
              <a:t>tyle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dirty="0" smtClean="0"/>
              <a:t>heet is a Single </a:t>
            </a:r>
            <a:r>
              <a:rPr lang="en-US" dirty="0"/>
              <a:t>file, which can define </a:t>
            </a:r>
            <a:r>
              <a:rPr lang="en-US" dirty="0" smtClean="0"/>
              <a:t>the </a:t>
            </a:r>
            <a:r>
              <a:rPr lang="fr-FR" dirty="0" smtClean="0"/>
              <a:t>styles </a:t>
            </a:r>
            <a:r>
              <a:rPr lang="fr-FR" dirty="0"/>
              <a:t>for multiple HTML pages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CSS </a:t>
            </a:r>
            <a:r>
              <a:rPr lang="en-US" dirty="0"/>
              <a:t>file will not have any </a:t>
            </a:r>
            <a:r>
              <a:rPr lang="en-US" dirty="0" smtClean="0"/>
              <a:t>HTML code</a:t>
            </a:r>
          </a:p>
          <a:p>
            <a:pPr>
              <a:lnSpc>
                <a:spcPct val="150000"/>
              </a:lnSpc>
            </a:pPr>
            <a:r>
              <a:rPr lang="en-US" dirty="0"/>
              <a:t>Include the CSS file in the </a:t>
            </a:r>
            <a:r>
              <a:rPr lang="en-US" dirty="0" smtClean="0"/>
              <a:t>head section </a:t>
            </a:r>
            <a:r>
              <a:rPr lang="en-US" dirty="0"/>
              <a:t>with the help of link </a:t>
            </a:r>
            <a:r>
              <a:rPr lang="en-US" dirty="0" smtClean="0"/>
              <a:t>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syntax: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&lt;link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"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stylesheet"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"filename.css"&gt;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Groups the related </a:t>
            </a:r>
            <a:r>
              <a:rPr lang="en-US" dirty="0" smtClean="0"/>
              <a:t>content together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structured navigations </a:t>
            </a:r>
            <a:r>
              <a:rPr lang="en-US" dirty="0" smtClean="0"/>
              <a:t>like menu bars</a:t>
            </a:r>
          </a:p>
          <a:p>
            <a:pPr marL="0" indent="0">
              <a:buNone/>
            </a:pPr>
            <a:r>
              <a:rPr lang="en-US" dirty="0"/>
              <a:t>Types of List</a:t>
            </a:r>
            <a:endParaRPr lang="en-US" dirty="0" smtClean="0"/>
          </a:p>
          <a:p>
            <a:pPr lvl="1"/>
            <a:r>
              <a:rPr lang="en-US" dirty="0"/>
              <a:t>Unordered List</a:t>
            </a:r>
          </a:p>
          <a:p>
            <a:pPr lvl="1"/>
            <a:r>
              <a:rPr lang="en-US" dirty="0" smtClean="0"/>
              <a:t>Ordered </a:t>
            </a:r>
            <a:r>
              <a:rPr lang="en-US" dirty="0"/>
              <a:t>List</a:t>
            </a:r>
          </a:p>
          <a:p>
            <a:pPr lvl="1"/>
            <a:r>
              <a:rPr lang="en-US" dirty="0" smtClean="0"/>
              <a:t>Definition </a:t>
            </a:r>
            <a:r>
              <a:rPr lang="en-US" dirty="0"/>
              <a:t>or Description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All these types have 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dirty="0"/>
              <a:t> and </a:t>
            </a:r>
            <a:r>
              <a:rPr lang="en-US" dirty="0" smtClean="0"/>
              <a:t>an end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49533" y="1870075"/>
            <a:ext cx="27122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yntax:</a:t>
            </a:r>
          </a:p>
          <a:p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list&gt;</a:t>
            </a:r>
          </a:p>
          <a:p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&lt;li&gt; list item 1 &lt;/li&gt;</a:t>
            </a:r>
          </a:p>
          <a:p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&lt;li&gt; list item 2 &lt;/li&gt;</a:t>
            </a:r>
          </a:p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&lt;li&gt; list item n &lt;/li&gt;</a:t>
            </a:r>
          </a:p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&lt;/type of list&gt;</a:t>
            </a:r>
          </a:p>
        </p:txBody>
      </p:sp>
    </p:spTree>
    <p:extLst>
      <p:ext uri="{BB962C8B-B14F-4D97-AF65-F5344CB8AC3E}">
        <p14:creationId xmlns:p14="http://schemas.microsoft.com/office/powerpoint/2010/main" val="20217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 Style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CSS and style </a:t>
            </a:r>
            <a:r>
              <a:rPr lang="en-US" dirty="0" smtClean="0"/>
              <a:t>to modify </a:t>
            </a:r>
            <a:r>
              <a:rPr lang="en-US" dirty="0"/>
              <a:t>how the Unordered </a:t>
            </a:r>
            <a:r>
              <a:rPr lang="en-US" dirty="0" smtClean="0"/>
              <a:t>List should </a:t>
            </a:r>
            <a:r>
              <a:rPr lang="en-US" dirty="0"/>
              <a:t>be displayed</a:t>
            </a:r>
          </a:p>
          <a:p>
            <a:r>
              <a:rPr lang="en-US" dirty="0" smtClean="0"/>
              <a:t>We </a:t>
            </a:r>
            <a:r>
              <a:rPr lang="en-US" dirty="0"/>
              <a:t>have to specify the </a:t>
            </a:r>
            <a:r>
              <a:rPr lang="en-US" dirty="0" smtClean="0"/>
              <a:t>style inside </a:t>
            </a:r>
            <a:r>
              <a:rPr lang="en-US" dirty="0"/>
              <a:t>the start tag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= "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list-style-type:style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</a:p>
          <a:p>
            <a:pPr lvl="1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</a:t>
            </a:r>
            <a:r>
              <a:rPr lang="en-US" sz="2800" dirty="0"/>
              <a:t> (default)</a:t>
            </a: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Circle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(1, 2, 3)</a:t>
            </a:r>
          </a:p>
          <a:p>
            <a:r>
              <a:rPr lang="en-US" dirty="0" smtClean="0"/>
              <a:t>Upper </a:t>
            </a:r>
            <a:r>
              <a:rPr lang="en-US" dirty="0"/>
              <a:t>Case Letters (A, B, C)</a:t>
            </a:r>
          </a:p>
          <a:p>
            <a:r>
              <a:rPr lang="en-US" dirty="0" smtClean="0"/>
              <a:t>Lower </a:t>
            </a:r>
            <a:r>
              <a:rPr lang="en-US" dirty="0"/>
              <a:t>Case Letters (a, b, c)</a:t>
            </a:r>
          </a:p>
          <a:p>
            <a:r>
              <a:rPr lang="sv-SE" dirty="0" smtClean="0"/>
              <a:t>Roman </a:t>
            </a:r>
            <a:r>
              <a:rPr lang="sv-SE" dirty="0"/>
              <a:t>Numerals in </a:t>
            </a:r>
            <a:r>
              <a:rPr lang="sv-SE" dirty="0" smtClean="0"/>
              <a:t>Uppercase </a:t>
            </a:r>
            <a:r>
              <a:rPr lang="en-US" dirty="0" smtClean="0"/>
              <a:t>(I</a:t>
            </a:r>
            <a:r>
              <a:rPr lang="en-US" dirty="0"/>
              <a:t>, II, III)</a:t>
            </a:r>
          </a:p>
          <a:p>
            <a:r>
              <a:rPr lang="en-US" dirty="0" smtClean="0"/>
              <a:t>Roman </a:t>
            </a:r>
            <a:r>
              <a:rPr lang="en-US" dirty="0"/>
              <a:t>Numerals in </a:t>
            </a:r>
            <a:r>
              <a:rPr lang="en-US" dirty="0" smtClean="0"/>
              <a:t>Lowercase (</a:t>
            </a:r>
            <a:r>
              <a:rPr lang="en-US" dirty="0" err="1"/>
              <a:t>i</a:t>
            </a:r>
            <a:r>
              <a:rPr lang="en-US" dirty="0"/>
              <a:t>, ii, iii)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Description List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&lt;dl&gt; </a:t>
            </a:r>
            <a:r>
              <a:rPr lang="en-US" dirty="0"/>
              <a:t>is </a:t>
            </a:r>
            <a:r>
              <a:rPr lang="en-US" dirty="0" smtClean="0"/>
              <a:t>not like </a:t>
            </a:r>
            <a:r>
              <a:rPr lang="en-US" dirty="0"/>
              <a:t>the other two </a:t>
            </a:r>
            <a:r>
              <a:rPr lang="en-US" dirty="0" smtClean="0"/>
              <a:t>lists 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will display the list in the </a:t>
            </a:r>
            <a:r>
              <a:rPr lang="en-US" dirty="0" smtClean="0"/>
              <a:t>form of </a:t>
            </a:r>
            <a:r>
              <a:rPr lang="en-US" dirty="0"/>
              <a:t>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- value pair</a:t>
            </a:r>
          </a:p>
          <a:p>
            <a:pPr algn="just"/>
            <a:r>
              <a:rPr lang="en-US" dirty="0" smtClean="0"/>
              <a:t>That </a:t>
            </a:r>
            <a:r>
              <a:rPr lang="en-US" dirty="0"/>
              <a:t>means it will display the </a:t>
            </a:r>
            <a:r>
              <a:rPr lang="en-US" dirty="0" smtClean="0"/>
              <a:t>line item </a:t>
            </a:r>
            <a:r>
              <a:rPr lang="en-US" dirty="0"/>
              <a:t>without prefixing it with </a:t>
            </a:r>
            <a:r>
              <a:rPr lang="en-US" dirty="0" smtClean="0"/>
              <a:t>a bullet </a:t>
            </a:r>
            <a:r>
              <a:rPr lang="en-US" dirty="0"/>
              <a:t>or a </a:t>
            </a:r>
            <a:r>
              <a:rPr lang="en-US" dirty="0" smtClean="0"/>
              <a:t>number</a:t>
            </a:r>
          </a:p>
          <a:p>
            <a:pPr algn="just"/>
            <a:r>
              <a:rPr lang="en-US" dirty="0"/>
              <a:t>Each list item will have a name and </a:t>
            </a:r>
            <a:r>
              <a:rPr lang="en-US" dirty="0" smtClean="0"/>
              <a:t>a value </a:t>
            </a:r>
            <a:r>
              <a:rPr lang="en-US" dirty="0"/>
              <a:t>to it.</a:t>
            </a:r>
          </a:p>
          <a:p>
            <a:pPr lvl="1" algn="just"/>
            <a:r>
              <a:rPr lang="en-US" dirty="0" smtClean="0"/>
              <a:t>Instead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 </a:t>
            </a:r>
            <a:r>
              <a:rPr lang="en-US" dirty="0"/>
              <a:t>tag, we have to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</a:t>
            </a:r>
            <a:r>
              <a:rPr lang="en-US" dirty="0"/>
              <a:t> </a:t>
            </a:r>
            <a:r>
              <a:rPr lang="en-US" dirty="0" smtClean="0"/>
              <a:t>tags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</a:t>
            </a:r>
            <a:r>
              <a:rPr lang="en-US" sz="2600" dirty="0" smtClean="0"/>
              <a:t> </a:t>
            </a:r>
            <a:r>
              <a:rPr lang="en-US" sz="2600" dirty="0"/>
              <a:t>- Term or </a:t>
            </a:r>
            <a:r>
              <a:rPr lang="en-US" sz="2600" dirty="0" smtClean="0"/>
              <a:t>name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</a:t>
            </a:r>
            <a:r>
              <a:rPr lang="en-US" sz="2600" dirty="0" smtClean="0"/>
              <a:t> </a:t>
            </a:r>
            <a:r>
              <a:rPr lang="en-US" sz="2600" dirty="0"/>
              <a:t>- Term definition or </a:t>
            </a:r>
            <a:r>
              <a:rPr lang="en-US" sz="2600" dirty="0" smtClean="0"/>
              <a:t>value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</a:t>
            </a:r>
            <a:r>
              <a:rPr lang="en-US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/>
              <a:t>and </a:t>
            </a:r>
            <a:r>
              <a:rPr lang="en-US" sz="2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</a:t>
            </a:r>
            <a:r>
              <a:rPr lang="en-US" sz="2600" dirty="0"/>
              <a:t> have a start and end tag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have at least one term and </a:t>
            </a:r>
            <a:r>
              <a:rPr lang="en-US" dirty="0" smtClean="0"/>
              <a:t>a value </a:t>
            </a:r>
            <a:r>
              <a:rPr lang="en-US" dirty="0"/>
              <a:t>assigned to it</a:t>
            </a:r>
          </a:p>
          <a:p>
            <a:r>
              <a:rPr lang="en-US" dirty="0" smtClean="0"/>
              <a:t>We </a:t>
            </a:r>
            <a:r>
              <a:rPr lang="en-US" dirty="0"/>
              <a:t>can have multiple values for </a:t>
            </a:r>
            <a:r>
              <a:rPr lang="en-US" dirty="0" smtClean="0"/>
              <a:t>a single term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&lt;dl&gt;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28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1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&lt;/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1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28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2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&lt;/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1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&lt;/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2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&lt;/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678"/>
            <a:ext cx="10515600" cy="4351338"/>
          </a:xfrm>
        </p:spPr>
        <p:txBody>
          <a:bodyPr/>
          <a:lstStyle/>
          <a:p>
            <a:r>
              <a:rPr lang="en-US" dirty="0"/>
              <a:t>We can also have a list inside </a:t>
            </a:r>
            <a:r>
              <a:rPr lang="en-US" dirty="0" smtClean="0"/>
              <a:t>a list</a:t>
            </a:r>
            <a:r>
              <a:rPr lang="en-US" dirty="0"/>
              <a:t>. This is called a Nested List</a:t>
            </a:r>
          </a:p>
          <a:p>
            <a:r>
              <a:rPr lang="en-US" dirty="0" smtClean="0"/>
              <a:t>Both </a:t>
            </a:r>
            <a:r>
              <a:rPr lang="en-US" dirty="0"/>
              <a:t>the lists need not be </a:t>
            </a:r>
            <a:r>
              <a:rPr lang="en-US" dirty="0" smtClean="0"/>
              <a:t>the same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 err="1"/>
              <a:t>eg</a:t>
            </a:r>
            <a:r>
              <a:rPr lang="en-US" dirty="0"/>
              <a:t>: Both need not be </a:t>
            </a:r>
            <a:r>
              <a:rPr lang="en-US" dirty="0" smtClean="0"/>
              <a:t>ordered or </a:t>
            </a:r>
            <a:r>
              <a:rPr lang="en-US" dirty="0"/>
              <a:t>unordered or descriptive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20365" y="3177134"/>
            <a:ext cx="2490062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SS12"/>
              </a:rPr>
              <a:t>1.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Unit 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Chapter 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Chapter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2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SS12"/>
              </a:rPr>
              <a:t>2.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Unit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Chapter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Chapter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2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67172" y="2615664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&lt;</a:t>
            </a:r>
            <a:r>
              <a:rPr lang="en-US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ol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</a:t>
            </a:r>
          </a:p>
          <a:p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   &lt;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li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 </a:t>
            </a:r>
            <a:r>
              <a:rPr lang="en-US" sz="22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Unit 1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&lt;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/li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</a:t>
            </a:r>
          </a:p>
          <a:p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    &lt;</a:t>
            </a:r>
            <a:r>
              <a:rPr lang="en-US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ul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</a:t>
            </a:r>
          </a:p>
          <a:p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        &lt;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li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 </a:t>
            </a:r>
            <a:r>
              <a:rPr lang="en-US" sz="22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Chapter 1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&lt;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/li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</a:t>
            </a:r>
          </a:p>
          <a:p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        &lt;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li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 </a:t>
            </a:r>
            <a:r>
              <a:rPr lang="en-US" sz="22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Chapter 2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&lt;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/li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</a:t>
            </a:r>
          </a:p>
          <a:p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    &lt;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/</a:t>
            </a:r>
            <a:r>
              <a:rPr lang="en-US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ul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</a:t>
            </a:r>
          </a:p>
          <a:p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    &lt;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li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 </a:t>
            </a:r>
            <a:r>
              <a:rPr lang="en-US" sz="22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Unit 2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&lt;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/li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</a:t>
            </a:r>
          </a:p>
          <a:p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    &lt;</a:t>
            </a:r>
            <a:r>
              <a:rPr lang="en-US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ul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</a:t>
            </a:r>
          </a:p>
          <a:p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       &lt;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li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 </a:t>
            </a:r>
            <a:r>
              <a:rPr lang="en-US" sz="22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Chapter 1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&lt;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/li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</a:t>
            </a:r>
          </a:p>
          <a:p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       &lt;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li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 </a:t>
            </a:r>
            <a:r>
              <a:rPr lang="en-US" sz="22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Chapter 2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&lt;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/li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</a:t>
            </a:r>
          </a:p>
          <a:p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    &lt;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/</a:t>
            </a:r>
            <a:r>
              <a:rPr lang="en-US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ul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</a:t>
            </a:r>
          </a:p>
          <a:p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&lt;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/</a:t>
            </a:r>
            <a:r>
              <a:rPr lang="en-US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TT12"/>
              </a:rPr>
              <a:t>ol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MI12"/>
              </a:rPr>
              <a:t>&gt;</a:t>
            </a:r>
            <a:endParaRPr lang="en-US" sz="2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MI12"/>
            </a:endParaRPr>
          </a:p>
        </p:txBody>
      </p:sp>
    </p:spTree>
    <p:extLst>
      <p:ext uri="{BB962C8B-B14F-4D97-AF65-F5344CB8AC3E}">
        <p14:creationId xmlns:p14="http://schemas.microsoft.com/office/powerpoint/2010/main" val="7281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Tables are used to format the </a:t>
            </a:r>
            <a:r>
              <a:rPr lang="en-US" dirty="0" smtClean="0"/>
              <a:t>content to </a:t>
            </a:r>
            <a:r>
              <a:rPr lang="en-US" dirty="0"/>
              <a:t>be displayed on the web, in </a:t>
            </a:r>
            <a:r>
              <a:rPr lang="en-US" dirty="0" smtClean="0"/>
              <a:t>the form </a:t>
            </a:r>
            <a:r>
              <a:rPr lang="en-US" dirty="0"/>
              <a:t>of Rows and </a:t>
            </a:r>
            <a:r>
              <a:rPr lang="en-US" dirty="0" smtClean="0"/>
              <a:t>Columns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Table Attributes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HTML attributes and styles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 smtClean="0"/>
              <a:t>Border</a:t>
            </a:r>
            <a:endParaRPr lang="en-US" sz="2800" dirty="0"/>
          </a:p>
          <a:p>
            <a:pPr lvl="1" algn="just">
              <a:lnSpc>
                <a:spcPct val="100000"/>
              </a:lnSpc>
            </a:pPr>
            <a:r>
              <a:rPr lang="en-US" sz="2800" dirty="0" smtClean="0"/>
              <a:t>Width</a:t>
            </a:r>
            <a:endParaRPr lang="en-US" sz="2800" dirty="0"/>
          </a:p>
          <a:p>
            <a:pPr lvl="1" algn="just">
              <a:lnSpc>
                <a:spcPct val="100000"/>
              </a:lnSpc>
            </a:pPr>
            <a:r>
              <a:rPr lang="en-US" sz="2800" dirty="0" smtClean="0"/>
              <a:t>Spacing </a:t>
            </a:r>
            <a:r>
              <a:rPr lang="en-US" sz="2800" dirty="0"/>
              <a:t>and Padding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 err="1" smtClean="0"/>
              <a:t>Rowspan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/>
              <a:t>Columnspan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  <a:r>
              <a:rPr lang="en-US" dirty="0"/>
              <a:t> and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Columnspan</a:t>
            </a:r>
            <a:r>
              <a:rPr lang="en-US" dirty="0"/>
              <a:t> </a:t>
            </a:r>
            <a:r>
              <a:rPr lang="en-US" dirty="0" smtClean="0"/>
              <a:t>are declared </a:t>
            </a:r>
            <a:r>
              <a:rPr lang="en-US" dirty="0"/>
              <a:t>inside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dirty="0"/>
              <a:t> </a:t>
            </a:r>
            <a:r>
              <a:rPr lang="en-US" dirty="0" smtClean="0"/>
              <a:t>tag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others are declared inside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n-US" dirty="0" smtClean="0"/>
              <a:t> </a:t>
            </a:r>
            <a:r>
              <a:rPr lang="en-US" dirty="0"/>
              <a:t>start tag or in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US" dirty="0"/>
              <a:t> </a:t>
            </a:r>
            <a:r>
              <a:rPr lang="en-US" dirty="0" smtClean="0"/>
              <a:t>tag or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Spacing and </a:t>
            </a:r>
            <a:r>
              <a:rPr lang="en-US" b="1" dirty="0" smtClean="0"/>
              <a:t>Padding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/>
              <a:t>Border Spacing - Space </a:t>
            </a:r>
            <a:r>
              <a:rPr lang="en-US" sz="2600" dirty="0" smtClean="0"/>
              <a:t>between the </a:t>
            </a:r>
            <a:r>
              <a:rPr lang="en-US" sz="2600" dirty="0"/>
              <a:t>cells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 smtClean="0"/>
              <a:t>Padding </a:t>
            </a:r>
            <a:r>
              <a:rPr lang="en-US" sz="2600" dirty="0"/>
              <a:t>- Space between the </a:t>
            </a:r>
            <a:r>
              <a:rPr lang="en-US" sz="2600" dirty="0" smtClean="0"/>
              <a:t>cell content </a:t>
            </a:r>
            <a:r>
              <a:rPr lang="en-US" sz="2600" dirty="0"/>
              <a:t>and cell border</a:t>
            </a:r>
            <a:endParaRPr lang="en-US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us to understand the </a:t>
            </a:r>
            <a:r>
              <a:rPr lang="en-US" dirty="0" smtClean="0"/>
              <a:t>code </a:t>
            </a:r>
          </a:p>
          <a:p>
            <a:r>
              <a:rPr lang="en-US" dirty="0" smtClean="0"/>
              <a:t>It </a:t>
            </a:r>
            <a:r>
              <a:rPr lang="en-US" dirty="0"/>
              <a:t>enables us to </a:t>
            </a:r>
            <a:r>
              <a:rPr lang="en-US" dirty="0" smtClean="0"/>
              <a:t>write documentation </a:t>
            </a:r>
            <a:r>
              <a:rPr lang="en-US" dirty="0"/>
              <a:t>of a </a:t>
            </a:r>
            <a:r>
              <a:rPr lang="en-US" dirty="0" smtClean="0"/>
              <a:t>program inside </a:t>
            </a:r>
            <a:r>
              <a:rPr lang="en-US" dirty="0"/>
              <a:t>the code itself</a:t>
            </a:r>
          </a:p>
          <a:p>
            <a:r>
              <a:rPr lang="en-US" dirty="0" smtClean="0"/>
              <a:t>Helps </a:t>
            </a:r>
            <a:r>
              <a:rPr lang="en-US" dirty="0"/>
              <a:t>us to debug the code</a:t>
            </a:r>
          </a:p>
          <a:p>
            <a:r>
              <a:rPr lang="en-US" dirty="0" smtClean="0"/>
              <a:t>It </a:t>
            </a:r>
            <a:r>
              <a:rPr lang="en-US" dirty="0"/>
              <a:t>also helps us to skip a </a:t>
            </a:r>
            <a:r>
              <a:rPr lang="en-US" dirty="0" smtClean="0"/>
              <a:t>snippet of </a:t>
            </a:r>
            <a:r>
              <a:rPr lang="en-US" dirty="0"/>
              <a:t>code without executing </a:t>
            </a:r>
            <a:r>
              <a:rPr lang="en-US" dirty="0" smtClean="0"/>
              <a:t>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syntax: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&lt;!-- our comments --&gt;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Backward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HTML5 is designed, as much as possible, to be backward compatible with existing </a:t>
            </a:r>
            <a:r>
              <a:rPr lang="en-US" dirty="0" smtClean="0"/>
              <a:t>web browsers</a:t>
            </a:r>
            <a:r>
              <a:rPr lang="en-US" dirty="0"/>
              <a:t>. Its new features have been built on existing features and allow you to </a:t>
            </a:r>
            <a:r>
              <a:rPr lang="en-US" dirty="0" smtClean="0"/>
              <a:t>provide fallback </a:t>
            </a:r>
            <a:r>
              <a:rPr lang="en-US" dirty="0"/>
              <a:t>content for older browsers.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is suggested to detect support for individual HTML5 features using a few lines </a:t>
            </a:r>
            <a:r>
              <a:rPr lang="en-US" dirty="0" smtClean="0"/>
              <a:t>of JavaScript.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HTML some characters </a:t>
            </a:r>
            <a:r>
              <a:rPr lang="en-US" dirty="0" smtClean="0"/>
              <a:t>are reserved</a:t>
            </a:r>
          </a:p>
          <a:p>
            <a:pPr algn="just"/>
            <a:r>
              <a:rPr lang="en-US" dirty="0"/>
              <a:t>The browser will consider </a:t>
            </a:r>
            <a:r>
              <a:rPr lang="en-US" dirty="0" smtClean="0"/>
              <a:t>those characters </a:t>
            </a:r>
            <a:r>
              <a:rPr lang="en-US" dirty="0"/>
              <a:t>as a part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syntax</a:t>
            </a:r>
          </a:p>
          <a:p>
            <a:r>
              <a:rPr lang="en-US" dirty="0"/>
              <a:t>We can use these </a:t>
            </a:r>
            <a:r>
              <a:rPr lang="en-US" dirty="0" smtClean="0"/>
              <a:t>reserved characters </a:t>
            </a:r>
            <a:r>
              <a:rPr lang="en-US" dirty="0"/>
              <a:t>in the content in </a:t>
            </a:r>
            <a:r>
              <a:rPr lang="en-US" dirty="0" smtClean="0"/>
              <a:t>the form </a:t>
            </a:r>
            <a:r>
              <a:rPr lang="en-US" dirty="0"/>
              <a:t>of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Entity</a:t>
            </a:r>
          </a:p>
          <a:p>
            <a:r>
              <a:rPr lang="en-US" dirty="0" smtClean="0"/>
              <a:t>The </a:t>
            </a:r>
            <a:r>
              <a:rPr lang="en-US" dirty="0"/>
              <a:t>name or number of </a:t>
            </a:r>
            <a:r>
              <a:rPr lang="en-US" dirty="0" smtClean="0"/>
              <a:t>the entities </a:t>
            </a:r>
            <a:r>
              <a:rPr lang="en-US" dirty="0"/>
              <a:t>have to be written </a:t>
            </a:r>
            <a:r>
              <a:rPr lang="en-US" dirty="0" smtClean="0"/>
              <a:t>in between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ampersand </a:t>
            </a:r>
            <a:r>
              <a:rPr lang="en-US" dirty="0"/>
              <a:t>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semicolon symbols</a:t>
            </a:r>
          </a:p>
          <a:p>
            <a:r>
              <a:rPr lang="en-US" dirty="0"/>
              <a:t>Blank space ( ) -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nbsp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dirty="0" smtClean="0"/>
              <a:t>Less </a:t>
            </a:r>
            <a:r>
              <a:rPr lang="en-US" dirty="0"/>
              <a:t>than (&lt;) -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dirty="0" smtClean="0"/>
              <a:t>Greater </a:t>
            </a:r>
            <a:r>
              <a:rPr lang="en-US" dirty="0"/>
              <a:t>than (&gt;) -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dirty="0" smtClean="0"/>
              <a:t>ampersand </a:t>
            </a:r>
            <a:r>
              <a:rPr lang="en-US" dirty="0"/>
              <a:t>(&amp;) -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&amp;amp;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In HTML, we can embed the image as a</a:t>
            </a:r>
          </a:p>
          <a:p>
            <a:pPr lvl="1" algn="just"/>
            <a:r>
              <a:rPr lang="en-US" sz="2800" dirty="0" smtClean="0"/>
              <a:t>Normal </a:t>
            </a:r>
            <a:r>
              <a:rPr lang="en-US" sz="2800" dirty="0"/>
              <a:t>image</a:t>
            </a:r>
          </a:p>
          <a:p>
            <a:pPr lvl="1" algn="just"/>
            <a:r>
              <a:rPr lang="en-US" sz="2800" dirty="0" smtClean="0"/>
              <a:t>Background </a:t>
            </a:r>
            <a:r>
              <a:rPr lang="en-US" sz="2800" dirty="0"/>
              <a:t>image</a:t>
            </a:r>
          </a:p>
          <a:p>
            <a:pPr lvl="1" algn="just"/>
            <a:r>
              <a:rPr lang="en-US" sz="2800" dirty="0" smtClean="0"/>
              <a:t>Link</a:t>
            </a:r>
            <a:endParaRPr lang="en-US" sz="2800" dirty="0"/>
          </a:p>
          <a:p>
            <a:pPr lvl="1" algn="just"/>
            <a:r>
              <a:rPr lang="en-US" sz="2800" dirty="0" smtClean="0"/>
              <a:t>Single </a:t>
            </a:r>
            <a:r>
              <a:rPr lang="en-US" sz="2800" dirty="0"/>
              <a:t>image with multiple </a:t>
            </a:r>
            <a:r>
              <a:rPr lang="en-US" sz="2800" dirty="0" smtClean="0"/>
              <a:t>links</a:t>
            </a:r>
          </a:p>
          <a:p>
            <a:pPr marL="0" indent="0" algn="just">
              <a:buNone/>
            </a:pPr>
            <a:r>
              <a:rPr lang="en-US" dirty="0" smtClean="0"/>
              <a:t>	syntax: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name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along with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path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</a:p>
          <a:p>
            <a:pPr algn="just"/>
            <a:r>
              <a:rPr lang="en-US" dirty="0"/>
              <a:t>Before embedding any media</a:t>
            </a:r>
            <a:r>
              <a:rPr lang="en-US" dirty="0" smtClean="0"/>
              <a:t>, always </a:t>
            </a:r>
            <a:r>
              <a:rPr lang="en-US" dirty="0"/>
              <a:t>ensure that you have </a:t>
            </a:r>
            <a:r>
              <a:rPr lang="en-US" dirty="0" smtClean="0"/>
              <a:t>all the </a:t>
            </a:r>
            <a:r>
              <a:rPr lang="en-US" dirty="0"/>
              <a:t>rights to use the </a:t>
            </a:r>
            <a:r>
              <a:rPr lang="en-US" dirty="0" smtClean="0"/>
              <a:t>file </a:t>
            </a:r>
          </a:p>
          <a:p>
            <a:pPr algn="just"/>
            <a:r>
              <a:rPr lang="en-US" dirty="0" smtClean="0"/>
              <a:t>Sharing files </a:t>
            </a:r>
            <a:r>
              <a:rPr lang="en-US" dirty="0"/>
              <a:t>on the web </a:t>
            </a:r>
            <a:r>
              <a:rPr lang="en-US" dirty="0" smtClean="0"/>
              <a:t>without reusable </a:t>
            </a:r>
            <a:r>
              <a:rPr lang="en-US" dirty="0"/>
              <a:t>permission, is illegal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7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embed an image in any one </a:t>
            </a:r>
            <a:r>
              <a:rPr lang="en-US" dirty="0" smtClean="0"/>
              <a:t>of the </a:t>
            </a:r>
            <a:r>
              <a:rPr lang="en-US" dirty="0"/>
              <a:t>following ways</a:t>
            </a:r>
          </a:p>
          <a:p>
            <a:pPr lvl="1"/>
            <a:r>
              <a:rPr lang="en-US" sz="2800" dirty="0" smtClean="0"/>
              <a:t>From </a:t>
            </a:r>
            <a:r>
              <a:rPr lang="en-US" sz="2800" dirty="0"/>
              <a:t>the computer</a:t>
            </a:r>
          </a:p>
          <a:p>
            <a:pPr lvl="1"/>
            <a:r>
              <a:rPr lang="en-US" sz="2800" dirty="0" smtClean="0"/>
              <a:t>Downloading </a:t>
            </a:r>
            <a:r>
              <a:rPr lang="en-US" sz="2800" dirty="0"/>
              <a:t>from the internet</a:t>
            </a:r>
          </a:p>
          <a:p>
            <a:pPr lvl="1"/>
            <a:r>
              <a:rPr lang="en-US" sz="2800" dirty="0" smtClean="0"/>
              <a:t>Via </a:t>
            </a:r>
            <a:r>
              <a:rPr lang="en-US" sz="2800" dirty="0"/>
              <a:t>a </a:t>
            </a:r>
            <a:r>
              <a:rPr lang="en-US" sz="2800" dirty="0" smtClean="0"/>
              <a:t>link</a:t>
            </a:r>
          </a:p>
          <a:p>
            <a:r>
              <a:rPr lang="en-US" dirty="0"/>
              <a:t>Common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formats </a:t>
            </a:r>
            <a:r>
              <a:rPr lang="en-US" dirty="0"/>
              <a:t>supported </a:t>
            </a:r>
            <a:r>
              <a:rPr lang="en-US" dirty="0" smtClean="0"/>
              <a:t>by most </a:t>
            </a:r>
            <a:r>
              <a:rPr lang="en-US" dirty="0"/>
              <a:t>web browsers are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.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jpg/.jpeg</a:t>
            </a: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png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.gif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svg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also use some more </a:t>
            </a:r>
            <a:r>
              <a:rPr lang="en-US" dirty="0" smtClean="0"/>
              <a:t>attributes for </a:t>
            </a:r>
            <a:r>
              <a:rPr lang="en-US" dirty="0"/>
              <a:t>the image, such as:</a:t>
            </a:r>
          </a:p>
          <a:p>
            <a:r>
              <a:rPr lang="en-US" dirty="0" smtClean="0"/>
              <a:t>Align</a:t>
            </a:r>
            <a:endParaRPr lang="en-US" dirty="0"/>
          </a:p>
          <a:p>
            <a:r>
              <a:rPr lang="en-US" dirty="0" smtClean="0"/>
              <a:t>Border</a:t>
            </a:r>
            <a:endParaRPr lang="en-US" dirty="0"/>
          </a:p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Maps are used to mark </a:t>
            </a:r>
            <a:r>
              <a:rPr lang="en-US" dirty="0" smtClean="0"/>
              <a:t>a particular </a:t>
            </a:r>
            <a:r>
              <a:rPr lang="en-US" dirty="0"/>
              <a:t>area in an image</a:t>
            </a:r>
          </a:p>
          <a:p>
            <a:r>
              <a:rPr lang="en-US" dirty="0" smtClean="0"/>
              <a:t>With </a:t>
            </a:r>
            <a:r>
              <a:rPr lang="en-US" dirty="0"/>
              <a:t>this we can create </a:t>
            </a:r>
            <a:r>
              <a:rPr lang="en-US" dirty="0" smtClean="0"/>
              <a:t>multiple links </a:t>
            </a:r>
            <a:r>
              <a:rPr lang="en-US" dirty="0"/>
              <a:t>in a single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3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Embedding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27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can directly embed the </a:t>
            </a:r>
            <a:r>
              <a:rPr lang="en-US" dirty="0" smtClean="0"/>
              <a:t>media using </a:t>
            </a:r>
            <a:r>
              <a:rPr lang="en-US" dirty="0"/>
              <a:t>audio and video </a:t>
            </a:r>
            <a:r>
              <a:rPr lang="en-US" dirty="0" smtClean="0"/>
              <a:t>tags </a:t>
            </a:r>
            <a:endParaRPr lang="en-US" dirty="0"/>
          </a:p>
          <a:p>
            <a:pPr algn="just"/>
            <a:r>
              <a:rPr lang="en-US" dirty="0" smtClean="0"/>
              <a:t>Only </a:t>
            </a:r>
            <a:r>
              <a:rPr lang="en-US" dirty="0"/>
              <a:t>3 commonly used audio </a:t>
            </a:r>
            <a:r>
              <a:rPr lang="en-US" dirty="0" smtClean="0"/>
              <a:t>and video </a:t>
            </a:r>
            <a:r>
              <a:rPr lang="en-US" dirty="0"/>
              <a:t>formats are allowed to </a:t>
            </a:r>
            <a:r>
              <a:rPr lang="en-US" dirty="0" smtClean="0"/>
              <a:t>be used </a:t>
            </a:r>
          </a:p>
          <a:p>
            <a:pPr algn="just"/>
            <a:r>
              <a:rPr lang="en-US" dirty="0" smtClean="0"/>
              <a:t>Web browser does not require any plugin </a:t>
            </a:r>
            <a:r>
              <a:rPr lang="en-US" dirty="0"/>
              <a:t>to play those </a:t>
            </a:r>
            <a:r>
              <a:rPr lang="en-US" dirty="0" smtClean="0"/>
              <a:t>Audio/Video formats  </a:t>
            </a:r>
          </a:p>
          <a:p>
            <a:pPr marL="0" indent="0" algn="just">
              <a:buNone/>
            </a:pPr>
            <a:r>
              <a:rPr lang="en-US" dirty="0" smtClean="0"/>
              <a:t>    </a:t>
            </a:r>
            <a:r>
              <a:rPr lang="en-US" b="1" dirty="0" smtClean="0"/>
              <a:t>HTML5 </a:t>
            </a:r>
            <a:r>
              <a:rPr lang="en-US" b="1" dirty="0"/>
              <a:t>Audio </a:t>
            </a:r>
            <a:r>
              <a:rPr lang="en-US" b="1" dirty="0" smtClean="0"/>
              <a:t>Formats			</a:t>
            </a:r>
            <a:r>
              <a:rPr lang="en-US" b="1" dirty="0"/>
              <a:t> </a:t>
            </a:r>
            <a:r>
              <a:rPr lang="en-US" b="1" dirty="0" smtClean="0"/>
              <a:t>      HTML5 Video formats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26" y="4278862"/>
            <a:ext cx="3390554" cy="1966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219" y="4278862"/>
            <a:ext cx="3724761" cy="20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Media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Preload</a:t>
            </a:r>
          </a:p>
          <a:p>
            <a:r>
              <a:rPr lang="en-US" dirty="0" err="1" smtClean="0"/>
              <a:t>Autoplay</a:t>
            </a:r>
            <a:endParaRPr lang="en-US" dirty="0"/>
          </a:p>
          <a:p>
            <a:r>
              <a:rPr lang="en-US" dirty="0" smtClean="0"/>
              <a:t>Loop</a:t>
            </a:r>
            <a:endParaRPr lang="en-US" dirty="0"/>
          </a:p>
          <a:p>
            <a:r>
              <a:rPr lang="en-US" dirty="0" smtClean="0"/>
              <a:t>Mute</a:t>
            </a:r>
            <a:endParaRPr lang="en-US" dirty="0"/>
          </a:p>
          <a:p>
            <a:r>
              <a:rPr lang="en-US" dirty="0" smtClean="0"/>
              <a:t>Media </a:t>
            </a:r>
            <a:r>
              <a:rPr lang="en-US" dirty="0"/>
              <a:t>Group</a:t>
            </a:r>
          </a:p>
          <a:p>
            <a:r>
              <a:rPr lang="en-US" dirty="0" smtClean="0"/>
              <a:t>Poster </a:t>
            </a:r>
            <a:r>
              <a:rPr lang="en-US" dirty="0"/>
              <a:t>(Only for video tag)</a:t>
            </a:r>
          </a:p>
          <a:p>
            <a:r>
              <a:rPr lang="en-US" dirty="0" smtClean="0"/>
              <a:t>Width </a:t>
            </a:r>
            <a:r>
              <a:rPr lang="en-US" dirty="0"/>
              <a:t>&amp; height (Only for </a:t>
            </a:r>
            <a:r>
              <a:rPr lang="en-US" dirty="0" smtClean="0"/>
              <a:t>video tag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level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/>
              <a:t>Block level elements are used </a:t>
            </a:r>
            <a:r>
              <a:rPr lang="en-US" dirty="0" smtClean="0"/>
              <a:t>to create </a:t>
            </a:r>
            <a:r>
              <a:rPr lang="en-US" dirty="0"/>
              <a:t>individual blocks in </a:t>
            </a:r>
            <a:r>
              <a:rPr lang="en-US" dirty="0" smtClean="0"/>
              <a:t>the HTML document</a:t>
            </a:r>
          </a:p>
          <a:p>
            <a:pPr lvl="1"/>
            <a:r>
              <a:rPr lang="en-US" dirty="0"/>
              <a:t>Each block level element starts </a:t>
            </a:r>
            <a:r>
              <a:rPr lang="en-US" dirty="0" smtClean="0"/>
              <a:t>on a </a:t>
            </a:r>
            <a:r>
              <a:rPr lang="en-US" dirty="0"/>
              <a:t>new </a:t>
            </a:r>
            <a:r>
              <a:rPr lang="en-US" dirty="0" smtClean="0"/>
              <a:t>line</a:t>
            </a:r>
          </a:p>
          <a:p>
            <a:pPr lvl="1"/>
            <a:r>
              <a:rPr lang="en-US" dirty="0"/>
              <a:t>It also creates a line break at </a:t>
            </a:r>
            <a:r>
              <a:rPr lang="en-US" dirty="0" smtClean="0"/>
              <a:t>the start </a:t>
            </a:r>
            <a:r>
              <a:rPr lang="en-US" dirty="0"/>
              <a:t>and end on its </a:t>
            </a:r>
            <a:r>
              <a:rPr lang="en-US" dirty="0" smtClean="0"/>
              <a:t>own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create a block </a:t>
            </a:r>
            <a:r>
              <a:rPr lang="en-US" dirty="0" smtClean="0"/>
              <a:t>element inside </a:t>
            </a:r>
            <a:r>
              <a:rPr lang="en-US" dirty="0"/>
              <a:t>another block element</a:t>
            </a:r>
          </a:p>
          <a:p>
            <a:r>
              <a:rPr lang="en-US" dirty="0" smtClean="0"/>
              <a:t>Inline elements</a:t>
            </a:r>
          </a:p>
          <a:p>
            <a:pPr lvl="1"/>
            <a:r>
              <a:rPr lang="en-US" dirty="0"/>
              <a:t>Inline elements can be </a:t>
            </a:r>
            <a:r>
              <a:rPr lang="en-US" dirty="0" smtClean="0"/>
              <a:t>added anywhere </a:t>
            </a:r>
            <a:r>
              <a:rPr lang="en-US" dirty="0"/>
              <a:t>in the line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won't create any line break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are individual tags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Level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Paragraph Tag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Heading </a:t>
            </a:r>
            <a:r>
              <a:rPr lang="en-US" dirty="0"/>
              <a:t>Tags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List </a:t>
            </a:r>
            <a:r>
              <a:rPr lang="en-US" dirty="0"/>
              <a:t>Tags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dirty="0"/>
              <a:t>Tag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Form </a:t>
            </a:r>
            <a:r>
              <a:rPr lang="en-US" dirty="0"/>
              <a:t>Tag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Table </a:t>
            </a:r>
            <a:r>
              <a:rPr lang="en-US" dirty="0"/>
              <a:t>Tag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Bold, Italic, Underline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Superscript </a:t>
            </a:r>
            <a:r>
              <a:rPr lang="en-US" dirty="0"/>
              <a:t>and Subscript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Emphasize</a:t>
            </a:r>
            <a:r>
              <a:rPr lang="en-US" dirty="0"/>
              <a:t>, Big, Small, Strong</a:t>
            </a:r>
          </a:p>
          <a:p>
            <a:pPr>
              <a:lnSpc>
                <a:spcPct val="150000"/>
              </a:lnSpc>
            </a:pPr>
            <a:r>
              <a:rPr lang="it-IT" dirty="0" smtClean="0"/>
              <a:t>Insert</a:t>
            </a:r>
            <a:r>
              <a:rPr lang="it-IT" dirty="0"/>
              <a:t>, Delete, Code, Cite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The DOCTYPE</a:t>
            </a:r>
          </a:p>
          <a:p>
            <a:pPr algn="just"/>
            <a:r>
              <a:rPr lang="en-US" dirty="0"/>
              <a:t>DOCTYPEs in older versions of HTML were longer because the HTML language was </a:t>
            </a:r>
            <a:r>
              <a:rPr lang="en-US" dirty="0" smtClean="0"/>
              <a:t>SGML based </a:t>
            </a:r>
            <a:r>
              <a:rPr lang="en-US" dirty="0"/>
              <a:t>and therefore required a reference to a DTD.</a:t>
            </a:r>
          </a:p>
          <a:p>
            <a:pPr algn="just"/>
            <a:r>
              <a:rPr lang="en-US" dirty="0"/>
              <a:t>HTML 5 authors would use simple syntax to specify DOCTYPE as follows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above syntax is case-insensitive.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35" y="4643079"/>
            <a:ext cx="10185765" cy="6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6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Division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 </a:t>
            </a:r>
            <a:r>
              <a:rPr lang="en-US" dirty="0"/>
              <a:t>tag is a </a:t>
            </a:r>
            <a:r>
              <a:rPr lang="en-US" dirty="0" smtClean="0"/>
              <a:t>block level </a:t>
            </a:r>
            <a:r>
              <a:rPr lang="en-US" dirty="0"/>
              <a:t>tag</a:t>
            </a:r>
          </a:p>
          <a:p>
            <a:pPr algn="just"/>
            <a:r>
              <a:rPr lang="en-US" dirty="0" smtClean="0"/>
              <a:t>With </a:t>
            </a:r>
            <a:r>
              <a:rPr lang="en-US" dirty="0"/>
              <a:t>the help of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 </a:t>
            </a:r>
            <a:r>
              <a:rPr lang="en-US" dirty="0"/>
              <a:t>tag and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dirty="0" smtClean="0"/>
              <a:t>, we </a:t>
            </a:r>
            <a:r>
              <a:rPr lang="en-US" dirty="0"/>
              <a:t>can create:</a:t>
            </a:r>
          </a:p>
          <a:p>
            <a:pPr lvl="1" algn="just"/>
            <a:r>
              <a:rPr lang="en-US" sz="2800" dirty="0" smtClean="0"/>
              <a:t>Groups </a:t>
            </a:r>
            <a:r>
              <a:rPr lang="en-US" sz="2800" dirty="0"/>
              <a:t>for a set of data </a:t>
            </a:r>
            <a:r>
              <a:rPr lang="en-US" sz="2800" dirty="0" smtClean="0"/>
              <a:t>presentation and</a:t>
            </a:r>
            <a:endParaRPr lang="en-US" sz="2800" dirty="0"/>
          </a:p>
          <a:p>
            <a:pPr lvl="1" algn="just"/>
            <a:r>
              <a:rPr lang="en-US" sz="2800" dirty="0" smtClean="0"/>
              <a:t>Web layouts</a:t>
            </a:r>
          </a:p>
          <a:p>
            <a:pPr algn="just"/>
            <a:r>
              <a:rPr lang="en-US" dirty="0"/>
              <a:t>We can create the same </a:t>
            </a:r>
            <a:r>
              <a:rPr lang="en-US" dirty="0" smtClean="0"/>
              <a:t>look using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tag </a:t>
            </a:r>
            <a:r>
              <a:rPr lang="en-US" dirty="0" smtClean="0"/>
              <a:t>also </a:t>
            </a:r>
          </a:p>
          <a:p>
            <a:pPr algn="just"/>
            <a:r>
              <a:rPr lang="en-US" dirty="0" smtClean="0"/>
              <a:t>But </a:t>
            </a:r>
            <a:r>
              <a:rPr lang="en-US" dirty="0"/>
              <a:t>that is not a good practice </a:t>
            </a:r>
            <a:r>
              <a:rPr lang="en-US" dirty="0" smtClean="0"/>
              <a:t>for creating </a:t>
            </a:r>
            <a:r>
              <a:rPr lang="en-US" dirty="0"/>
              <a:t>blocks or </a:t>
            </a:r>
            <a:r>
              <a:rPr lang="en-US" dirty="0" smtClean="0"/>
              <a:t>layouts</a:t>
            </a:r>
          </a:p>
          <a:p>
            <a:pPr algn="just"/>
            <a:r>
              <a:rPr lang="en-US" dirty="0"/>
              <a:t>Creating a block or layout </a:t>
            </a:r>
            <a:r>
              <a:rPr lang="en-US" dirty="0" smtClean="0"/>
              <a:t>using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 smtClean="0"/>
              <a:t> </a:t>
            </a:r>
            <a:r>
              <a:rPr lang="en-US" dirty="0"/>
              <a:t>tag is more easy and </a:t>
            </a:r>
            <a:r>
              <a:rPr lang="en-US" dirty="0" smtClean="0"/>
              <a:t>flexible</a:t>
            </a:r>
          </a:p>
          <a:p>
            <a:pPr algn="just"/>
            <a:r>
              <a:rPr lang="en-US" dirty="0"/>
              <a:t>But it requires lot of practice </a:t>
            </a:r>
            <a:r>
              <a:rPr lang="en-US" dirty="0" smtClean="0"/>
              <a:t>to become </a:t>
            </a:r>
            <a:r>
              <a:rPr lang="en-US" dirty="0"/>
              <a:t>an expert in div tag </a:t>
            </a:r>
            <a:r>
              <a:rPr lang="en-US" dirty="0" smtClean="0"/>
              <a:t>for creating </a:t>
            </a:r>
            <a:r>
              <a:rPr lang="en-US" dirty="0"/>
              <a:t>good layouts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Span tag can be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Used </a:t>
            </a:r>
            <a:r>
              <a:rPr lang="en-US" dirty="0"/>
              <a:t>to group the inline elements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Used </a:t>
            </a:r>
            <a:r>
              <a:rPr lang="en-US" dirty="0"/>
              <a:t>to set </a:t>
            </a:r>
            <a:r>
              <a:rPr lang="en-US" dirty="0" smtClean="0"/>
              <a:t>different </a:t>
            </a:r>
            <a:r>
              <a:rPr lang="en-US" dirty="0"/>
              <a:t>styles for </a:t>
            </a:r>
            <a:r>
              <a:rPr lang="en-US" dirty="0" smtClean="0"/>
              <a:t>a particular </a:t>
            </a:r>
            <a:r>
              <a:rPr lang="en-US" dirty="0"/>
              <a:t>section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Inserted </a:t>
            </a:r>
            <a:r>
              <a:rPr lang="en-US" dirty="0"/>
              <a:t>anywhere inside any tag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HTML5 we can also </a:t>
            </a:r>
            <a:r>
              <a:rPr lang="en-US" dirty="0" smtClean="0"/>
              <a:t>create layouts </a:t>
            </a:r>
            <a:r>
              <a:rPr lang="en-US" dirty="0"/>
              <a:t>without the div tag</a:t>
            </a:r>
          </a:p>
          <a:p>
            <a:r>
              <a:rPr lang="en-US" dirty="0" smtClean="0"/>
              <a:t>For </a:t>
            </a:r>
            <a:r>
              <a:rPr lang="en-US" dirty="0"/>
              <a:t>each part of the webpage, </a:t>
            </a:r>
            <a:r>
              <a:rPr lang="en-US" dirty="0" smtClean="0"/>
              <a:t>we have </a:t>
            </a:r>
            <a:r>
              <a:rPr lang="en-US" dirty="0"/>
              <a:t>the layout </a:t>
            </a:r>
            <a:r>
              <a:rPr lang="en-US" dirty="0" smtClean="0"/>
              <a:t>elements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header&gt; </a:t>
            </a:r>
            <a:r>
              <a:rPr lang="en-US" dirty="0"/>
              <a:t>- Page headers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dirty="0"/>
              <a:t>- Navigations or Links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&lt;section&gt; </a:t>
            </a:r>
            <a:r>
              <a:rPr lang="en-US" dirty="0"/>
              <a:t>- Document sections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&lt;article&gt; </a:t>
            </a:r>
            <a:r>
              <a:rPr lang="en-US" dirty="0"/>
              <a:t>- Articles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&lt;aside&gt; </a:t>
            </a:r>
            <a:r>
              <a:rPr lang="en-US" dirty="0"/>
              <a:t>- Sidebar contents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&lt;footer&gt; </a:t>
            </a:r>
            <a:r>
              <a:rPr lang="en-US" dirty="0"/>
              <a:t>- Page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33963"/>
            <a:ext cx="599727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Forms are generally used to </a:t>
            </a:r>
            <a:r>
              <a:rPr lang="en-US" dirty="0" smtClean="0"/>
              <a:t>collect some </a:t>
            </a:r>
            <a:r>
              <a:rPr lang="en-US" dirty="0"/>
              <a:t>information from the user</a:t>
            </a:r>
          </a:p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can be a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Login </a:t>
            </a:r>
            <a:r>
              <a:rPr lang="en-US" sz="2800" dirty="0"/>
              <a:t>Form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Survey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Billing </a:t>
            </a:r>
            <a:r>
              <a:rPr lang="en-US" sz="2800" dirty="0"/>
              <a:t>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479" y="1779255"/>
            <a:ext cx="4927233" cy="40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  <a:p>
            <a:r>
              <a:rPr lang="en-US" dirty="0" smtClean="0"/>
              <a:t>Input</a:t>
            </a:r>
            <a:endParaRPr lang="en-US" dirty="0"/>
          </a:p>
          <a:p>
            <a:r>
              <a:rPr lang="en-US" dirty="0" smtClean="0"/>
              <a:t>Text </a:t>
            </a:r>
            <a:r>
              <a:rPr lang="en-US" dirty="0"/>
              <a:t>Area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err="1" smtClean="0"/>
              <a:t>Datalist</a:t>
            </a:r>
            <a:endParaRPr lang="en-US" dirty="0"/>
          </a:p>
          <a:p>
            <a:r>
              <a:rPr lang="en-US" dirty="0" smtClean="0"/>
              <a:t>Output</a:t>
            </a:r>
            <a:endParaRPr lang="en-US" dirty="0"/>
          </a:p>
          <a:p>
            <a:r>
              <a:rPr lang="en-US" dirty="0" err="1" smtClean="0"/>
              <a:t>Fieldset</a:t>
            </a:r>
            <a:endParaRPr lang="en-US" dirty="0"/>
          </a:p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can use any one of the </a:t>
            </a:r>
            <a:r>
              <a:rPr lang="en-US" dirty="0" smtClean="0"/>
              <a:t>following input </a:t>
            </a:r>
            <a:r>
              <a:rPr lang="en-US" dirty="0"/>
              <a:t>types based on our requirement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55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97010"/>
            <a:ext cx="72485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Button element is used to </a:t>
            </a:r>
            <a:r>
              <a:rPr lang="en-US" dirty="0" smtClean="0"/>
              <a:t>perform an </a:t>
            </a:r>
            <a:r>
              <a:rPr lang="en-US" dirty="0"/>
              <a:t>action when the button </a:t>
            </a:r>
            <a:r>
              <a:rPr lang="en-US" dirty="0" smtClean="0"/>
              <a:t>is clicked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For </a:t>
            </a:r>
            <a:r>
              <a:rPr lang="en-US" b="1" dirty="0" err="1" smtClean="0"/>
              <a:t>eg</a:t>
            </a:r>
            <a:r>
              <a:rPr lang="en-US" b="1" dirty="0"/>
              <a:t>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store </a:t>
            </a:r>
            <a:r>
              <a:rPr lang="en-US" sz="2800" dirty="0"/>
              <a:t>the input data to </a:t>
            </a:r>
            <a:r>
              <a:rPr lang="en-US" sz="2800" dirty="0" smtClean="0"/>
              <a:t>the database</a:t>
            </a:r>
            <a:endParaRPr lang="en-US" sz="2800" dirty="0"/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send </a:t>
            </a:r>
            <a:r>
              <a:rPr lang="en-US" sz="2800" dirty="0"/>
              <a:t>the form values to </a:t>
            </a:r>
            <a:r>
              <a:rPr lang="en-US" sz="2800" dirty="0" smtClean="0"/>
              <a:t>another page </a:t>
            </a:r>
            <a:r>
              <a:rPr lang="en-US" sz="2800" dirty="0"/>
              <a:t>or script, to perform </a:t>
            </a:r>
            <a:r>
              <a:rPr lang="en-US" sz="2800" dirty="0" smtClean="0"/>
              <a:t>another action</a:t>
            </a:r>
            <a:endParaRPr lang="en-US" sz="2800" dirty="0"/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display </a:t>
            </a:r>
            <a:r>
              <a:rPr lang="en-US" sz="2800" dirty="0"/>
              <a:t>some message on the </a:t>
            </a:r>
            <a:r>
              <a:rPr lang="en-US" sz="2800" dirty="0" smtClean="0"/>
              <a:t>same page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Date/Time Input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  <a:p>
            <a:r>
              <a:rPr lang="en-US" dirty="0" smtClean="0"/>
              <a:t>Month</a:t>
            </a:r>
            <a:endParaRPr lang="en-US" dirty="0"/>
          </a:p>
          <a:p>
            <a:r>
              <a:rPr lang="en-US" dirty="0" smtClean="0"/>
              <a:t>Week</a:t>
            </a:r>
            <a:endParaRPr lang="en-US" dirty="0"/>
          </a:p>
          <a:p>
            <a:r>
              <a:rPr lang="en-US" dirty="0" smtClean="0"/>
              <a:t>Time</a:t>
            </a:r>
            <a:endParaRPr lang="en-US" dirty="0"/>
          </a:p>
          <a:p>
            <a:r>
              <a:rPr lang="en-US" dirty="0" smtClean="0"/>
              <a:t>Date </a:t>
            </a:r>
            <a:r>
              <a:rPr lang="en-US" dirty="0"/>
              <a:t>Time</a:t>
            </a:r>
          </a:p>
          <a:p>
            <a:r>
              <a:rPr lang="en-US" dirty="0" smtClean="0"/>
              <a:t>Date </a:t>
            </a:r>
            <a:r>
              <a:rPr lang="en-US" dirty="0"/>
              <a:t>Time-local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Form method will be used when we </a:t>
            </a:r>
            <a:r>
              <a:rPr lang="en-US" dirty="0" smtClean="0"/>
              <a:t>are working </a:t>
            </a:r>
            <a:r>
              <a:rPr lang="en-US" dirty="0"/>
              <a:t>with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Interactive </a:t>
            </a:r>
            <a:r>
              <a:rPr lang="en-US" dirty="0"/>
              <a:t>web pages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Client-server mechanism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Two methods 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dirty="0"/>
              <a:t> method will pass the </a:t>
            </a:r>
            <a:r>
              <a:rPr lang="en-US" dirty="0" smtClean="0"/>
              <a:t>values via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Passed </a:t>
            </a:r>
            <a:r>
              <a:rPr lang="en-US" dirty="0"/>
              <a:t>values will be seen in </a:t>
            </a:r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	syntax: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&lt;form action="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form2.html“ method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="get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attribute </a:t>
            </a:r>
            <a:r>
              <a:rPr lang="en-US" dirty="0" smtClean="0"/>
              <a:t>defines the place </a:t>
            </a:r>
            <a:r>
              <a:rPr lang="en-US" dirty="0"/>
              <a:t>to which the values have </a:t>
            </a:r>
            <a:r>
              <a:rPr lang="en-US" dirty="0" smtClean="0"/>
              <a:t>to be </a:t>
            </a:r>
            <a:r>
              <a:rPr lang="en-US" dirty="0"/>
              <a:t>passed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Character </a:t>
            </a:r>
            <a:r>
              <a:rPr lang="en-US" b="1" dirty="0" smtClean="0"/>
              <a:t>Encoding</a:t>
            </a:r>
          </a:p>
          <a:p>
            <a:pPr algn="just"/>
            <a:r>
              <a:rPr lang="en-US" dirty="0"/>
              <a:t>HTML 5 authors can use simple syntax to specify Character Encoding as follows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above syntax is case-insensitive.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35" y="3360562"/>
            <a:ext cx="10141988" cy="62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r>
              <a:rPr lang="en-US" dirty="0"/>
              <a:t> method will pass the </a:t>
            </a:r>
            <a:r>
              <a:rPr lang="en-US" dirty="0" smtClean="0"/>
              <a:t>values via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US" dirty="0"/>
              <a:t> request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Passed </a:t>
            </a:r>
            <a:r>
              <a:rPr lang="en-US" dirty="0"/>
              <a:t>values will not be seen </a:t>
            </a:r>
            <a:r>
              <a:rPr lang="en-US" dirty="0" smtClean="0"/>
              <a:t>in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is advisable to use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r>
              <a:rPr lang="en-US" dirty="0"/>
              <a:t> </a:t>
            </a:r>
            <a:r>
              <a:rPr lang="en-US" dirty="0" smtClean="0"/>
              <a:t>method for </a:t>
            </a:r>
            <a:r>
              <a:rPr lang="en-US" dirty="0"/>
              <a:t>secure transactions like </a:t>
            </a:r>
            <a:r>
              <a:rPr lang="en-US" dirty="0" smtClean="0"/>
              <a:t>login and </a:t>
            </a:r>
            <a:r>
              <a:rPr lang="en-US" dirty="0"/>
              <a:t>money </a:t>
            </a:r>
            <a:r>
              <a:rPr lang="en-US" dirty="0" smtClean="0"/>
              <a:t>transactions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syntax: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&lt;form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action="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form2.html“ method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="post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attribute </a:t>
            </a:r>
            <a:r>
              <a:rPr lang="en-US" dirty="0"/>
              <a:t>denes </a:t>
            </a:r>
            <a:r>
              <a:rPr lang="en-US" dirty="0" smtClean="0"/>
              <a:t>the place </a:t>
            </a:r>
            <a:r>
              <a:rPr lang="en-US" dirty="0"/>
              <a:t>to which the values have </a:t>
            </a:r>
            <a:r>
              <a:rPr lang="en-US" dirty="0" smtClean="0"/>
              <a:t>to be </a:t>
            </a:r>
            <a:r>
              <a:rPr lang="en-US" dirty="0"/>
              <a:t>passed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Canvas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679"/>
            <a:ext cx="6306519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HTML5 element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&lt;canvas&gt; </a:t>
            </a:r>
            <a:r>
              <a:rPr lang="en-US" dirty="0"/>
              <a:t>gives you an easy and powerful way to draw graphics </a:t>
            </a:r>
            <a:r>
              <a:rPr lang="en-US" dirty="0" smtClean="0"/>
              <a:t>using JavaScript</a:t>
            </a:r>
            <a:r>
              <a:rPr lang="en-US" dirty="0"/>
              <a:t>. It can be used to draw graphs, make photo compositions or do simple (</a:t>
            </a:r>
            <a:r>
              <a:rPr lang="en-US" dirty="0" smtClean="0"/>
              <a:t>and not </a:t>
            </a:r>
            <a:r>
              <a:rPr lang="en-US" dirty="0"/>
              <a:t>so simple) animations.</a:t>
            </a:r>
          </a:p>
          <a:p>
            <a:pPr algn="just"/>
            <a:r>
              <a:rPr lang="en-US" dirty="0"/>
              <a:t>Here is a simple &lt;canvas&gt; element which has only two </a:t>
            </a:r>
            <a:r>
              <a:rPr lang="en-US" dirty="0" smtClean="0"/>
              <a:t>specific attributes </a:t>
            </a:r>
            <a:r>
              <a:rPr lang="en-US" b="1" dirty="0"/>
              <a:t>width </a:t>
            </a:r>
            <a:r>
              <a:rPr lang="en-US" dirty="0"/>
              <a:t>and </a:t>
            </a:r>
            <a:r>
              <a:rPr lang="en-US" b="1" dirty="0"/>
              <a:t>height </a:t>
            </a:r>
            <a:r>
              <a:rPr lang="en-US" dirty="0"/>
              <a:t>plus all the core HTML5 attributes like id, name and class</a:t>
            </a:r>
            <a:r>
              <a:rPr lang="en-US" dirty="0" smtClean="0"/>
              <a:t>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61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775" y="1932814"/>
            <a:ext cx="4313332" cy="35169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01092" y="5618573"/>
            <a:ext cx="9170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&lt;canvas id="</a:t>
            </a:r>
            <a:r>
              <a:rPr lang="en-US" sz="2800" dirty="0" err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mycanvas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width="100" height="100"&gt;&lt;/canvas&gt;</a:t>
            </a:r>
          </a:p>
        </p:txBody>
      </p:sp>
    </p:spTree>
    <p:extLst>
      <p:ext uri="{BB962C8B-B14F-4D97-AF65-F5344CB8AC3E}">
        <p14:creationId xmlns:p14="http://schemas.microsoft.com/office/powerpoint/2010/main" val="19930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Rendering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&lt;canvas&gt; </a:t>
            </a:r>
            <a:r>
              <a:rPr lang="en-US" dirty="0"/>
              <a:t>is initially blank, and to display something, a script first needs to </a:t>
            </a:r>
            <a:r>
              <a:rPr lang="en-US" dirty="0" smtClean="0"/>
              <a:t>access the </a:t>
            </a:r>
            <a:r>
              <a:rPr lang="en-US" dirty="0"/>
              <a:t>rendering context and draw on it.</a:t>
            </a:r>
          </a:p>
          <a:p>
            <a:pPr>
              <a:lnSpc>
                <a:spcPct val="150000"/>
              </a:lnSpc>
            </a:pPr>
            <a:r>
              <a:rPr lang="en-US" dirty="0"/>
              <a:t>The canvas element has a DOM method called </a:t>
            </a:r>
            <a:r>
              <a:rPr lang="en-US" b="1" dirty="0" err="1"/>
              <a:t>getContext</a:t>
            </a:r>
            <a:r>
              <a:rPr lang="en-US" dirty="0"/>
              <a:t>, used to obtain the </a:t>
            </a:r>
            <a:r>
              <a:rPr lang="en-US" dirty="0" smtClean="0"/>
              <a:t>rendering context </a:t>
            </a:r>
            <a:r>
              <a:rPr lang="en-US" dirty="0"/>
              <a:t>and its drawing functions. This function takes one parameter, the type </a:t>
            </a:r>
            <a:r>
              <a:rPr lang="en-US" dirty="0" smtClean="0"/>
              <a:t>of context </a:t>
            </a:r>
            <a:r>
              <a:rPr lang="en-US" b="1" dirty="0" smtClean="0"/>
              <a:t>2d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After creating the rectangular canvas area, you must add a </a:t>
            </a:r>
            <a:r>
              <a:rPr lang="en-US" dirty="0" smtClean="0"/>
              <a:t>Script </a:t>
            </a:r>
            <a:r>
              <a:rPr lang="en-US" dirty="0"/>
              <a:t>to do the drawing.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Draw a line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174"/>
            <a:ext cx="10515600" cy="4980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&lt;!DOCTYPE html&gt;</a:t>
            </a:r>
          </a:p>
          <a:p>
            <a:pPr marL="0" indent="0">
              <a:buNone/>
            </a:pPr>
            <a:r>
              <a:rPr lang="en-US" sz="2200" dirty="0"/>
              <a:t>&lt;html</a:t>
            </a:r>
            <a:r>
              <a:rPr lang="en-US" sz="2200" dirty="0" smtClean="0"/>
              <a:t>&gt; &lt;</a:t>
            </a:r>
            <a:r>
              <a:rPr lang="en-US" sz="2200" dirty="0"/>
              <a:t>body&gt;</a:t>
            </a:r>
          </a:p>
          <a:p>
            <a:pPr marL="0" indent="0"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canvas id="</a:t>
            </a:r>
            <a:r>
              <a:rPr lang="en-US" sz="2200" dirty="0" err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myCanvas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width="200" height="100" style="border:1px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 #d3d3d3;"&gt;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/>
              <a:t>Your browser does not support the HTML canvas tag.&lt;/canvas&gt;</a:t>
            </a:r>
          </a:p>
          <a:p>
            <a:pPr marL="0" indent="0"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script&gt;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</a:t>
            </a:r>
            <a:r>
              <a:rPr lang="en-US" sz="2200" dirty="0" err="1" smtClean="0"/>
              <a:t>var</a:t>
            </a:r>
            <a:r>
              <a:rPr lang="en-US" sz="2200" dirty="0" smtClean="0"/>
              <a:t> </a:t>
            </a:r>
            <a:r>
              <a:rPr lang="en-US" sz="2200" dirty="0"/>
              <a:t>c = </a:t>
            </a:r>
            <a:r>
              <a:rPr lang="en-US" sz="2200" dirty="0" err="1"/>
              <a:t>document.</a:t>
            </a:r>
            <a:r>
              <a:rPr lang="en-US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US" sz="2200" dirty="0"/>
              <a:t>("</a:t>
            </a:r>
            <a:r>
              <a:rPr lang="en-US" sz="2200" dirty="0" err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myCanvas</a:t>
            </a:r>
            <a:r>
              <a:rPr lang="en-US" sz="2200" dirty="0"/>
              <a:t>");</a:t>
            </a:r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en-US" sz="2200" dirty="0" err="1" smtClean="0"/>
              <a:t>var</a:t>
            </a:r>
            <a:r>
              <a:rPr lang="en-US" sz="2200" dirty="0" smtClean="0"/>
              <a:t> </a:t>
            </a:r>
            <a:r>
              <a:rPr lang="en-US" sz="2200" dirty="0" err="1"/>
              <a:t>ctx</a:t>
            </a:r>
            <a:r>
              <a:rPr lang="en-US" sz="2200" dirty="0"/>
              <a:t> = </a:t>
            </a:r>
            <a:r>
              <a:rPr lang="en-US" sz="2200" dirty="0" err="1"/>
              <a:t>c.</a:t>
            </a:r>
            <a:r>
              <a:rPr lang="en-US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getContext</a:t>
            </a:r>
            <a:r>
              <a:rPr lang="en-US" sz="2200" dirty="0"/>
              <a:t>("2d");</a:t>
            </a:r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en-US" sz="2200" dirty="0" err="1" smtClean="0"/>
              <a:t>ctx.moveTo</a:t>
            </a:r>
            <a:r>
              <a:rPr lang="en-US" sz="2200" dirty="0" smtClean="0"/>
              <a:t>(0,0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en-US" sz="2200" dirty="0" err="1" smtClean="0"/>
              <a:t>ctx.lineTo</a:t>
            </a:r>
            <a:r>
              <a:rPr lang="en-US" sz="2200" dirty="0" smtClean="0"/>
              <a:t>(200,100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en-US" sz="2200" dirty="0" err="1" smtClean="0"/>
              <a:t>ctx.stroke</a:t>
            </a:r>
            <a:r>
              <a:rPr lang="en-US" sz="2200" dirty="0"/>
              <a:t>();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>
              <a:buNone/>
            </a:pPr>
            <a:r>
              <a:rPr lang="en-US" sz="2200" dirty="0" smtClean="0"/>
              <a:t>&lt;/</a:t>
            </a:r>
            <a:r>
              <a:rPr lang="en-US" sz="2200" dirty="0"/>
              <a:t>body</a:t>
            </a:r>
            <a:r>
              <a:rPr lang="en-US" sz="2200" dirty="0" smtClean="0"/>
              <a:t>&gt; &lt;/</a:t>
            </a:r>
            <a:r>
              <a:rPr lang="en-US" sz="2200" dirty="0"/>
              <a:t>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63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216" y="3985351"/>
            <a:ext cx="47815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do now …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https://www.w3schools.com</a:t>
            </a:r>
            <a:r>
              <a:rPr lang="en-US" dirty="0" smtClean="0"/>
              <a:t>/</a:t>
            </a:r>
          </a:p>
          <a:p>
            <a:r>
              <a:rPr lang="en-US" dirty="0"/>
              <a:t>https://www.tutorialspoint.com/html5</a:t>
            </a:r>
            <a:r>
              <a:rPr lang="en-US" dirty="0" smtClean="0"/>
              <a:t>/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2986006" y="2587278"/>
            <a:ext cx="6095999" cy="228844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/>
            <a:r>
              <a:rPr lang="en-US" sz="7200" b="1" spc="20" dirty="0" smtClean="0"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M Sans 12"/>
                <a:cs typeface="LM Sans 12"/>
              </a:rPr>
              <a:t>Thank </a:t>
            </a:r>
          </a:p>
          <a:p>
            <a:pPr algn="ctr"/>
            <a:r>
              <a:rPr lang="en-US" sz="7200" b="1" spc="20" dirty="0" smtClean="0"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M Sans 12"/>
                <a:cs typeface="LM Sans 12"/>
              </a:rPr>
              <a:t>you </a:t>
            </a:r>
            <a:r>
              <a:rPr lang="en-US" sz="7200" b="1" spc="20" dirty="0" smtClean="0">
                <a:solidFill>
                  <a:srgbClr val="E44D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☺</a:t>
            </a:r>
            <a:endParaRPr sz="7200" b="1" dirty="0">
              <a:solidFill>
                <a:srgbClr val="E44D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M Sans 10"/>
              <a:cs typeface="LM Sans 10"/>
            </a:endParaRPr>
          </a:p>
        </p:txBody>
      </p:sp>
    </p:spTree>
    <p:extLst>
      <p:ext uri="{BB962C8B-B14F-4D97-AF65-F5344CB8AC3E}">
        <p14:creationId xmlns:p14="http://schemas.microsoft.com/office/powerpoint/2010/main" val="13218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The &lt;script&gt; </a:t>
            </a:r>
            <a:r>
              <a:rPr lang="en-US" b="1" dirty="0" smtClean="0"/>
              <a:t>tag</a:t>
            </a:r>
          </a:p>
          <a:p>
            <a:pPr algn="just"/>
            <a:r>
              <a:rPr lang="en-US" dirty="0"/>
              <a:t>It's common practice to add a type attribute with a value of "text/</a:t>
            </a:r>
            <a:r>
              <a:rPr lang="en-US" dirty="0" err="1"/>
              <a:t>javascript</a:t>
            </a:r>
            <a:r>
              <a:rPr lang="en-US" dirty="0"/>
              <a:t>" to </a:t>
            </a:r>
            <a:r>
              <a:rPr lang="en-US" dirty="0" smtClean="0"/>
              <a:t>script elements </a:t>
            </a:r>
            <a:r>
              <a:rPr lang="en-US" dirty="0"/>
              <a:t>as </a:t>
            </a:r>
            <a:r>
              <a:rPr lang="en-US" dirty="0" smtClean="0"/>
              <a:t>follows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HTML 5 removes extra information required and you can use simply following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294231"/>
            <a:ext cx="10453103" cy="626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5171191"/>
            <a:ext cx="10336079" cy="63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The &lt;link&gt; </a:t>
            </a:r>
            <a:r>
              <a:rPr lang="en-US" b="1" dirty="0" smtClean="0"/>
              <a:t>tag</a:t>
            </a:r>
          </a:p>
          <a:p>
            <a:pPr algn="just"/>
            <a:r>
              <a:rPr lang="en-US" dirty="0"/>
              <a:t>So far you were writing &lt;link&gt; as follows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HTML 5 removes extra information required and you can simply use the following syntax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0122"/>
            <a:ext cx="10305081" cy="620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32375"/>
            <a:ext cx="10305081" cy="62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HTML5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</a:t>
            </a:r>
            <a:r>
              <a:rPr lang="en-US" dirty="0"/>
              <a:t> elements are marked up using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dirty="0"/>
              <a:t> tags and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dirty="0"/>
              <a:t> tags. Tags are delimited </a:t>
            </a:r>
            <a:r>
              <a:rPr lang="en-US" dirty="0" smtClean="0"/>
              <a:t>using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angle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brackets </a:t>
            </a:r>
            <a:r>
              <a:rPr lang="en-US" dirty="0"/>
              <a:t>with the tag name in between.</a:t>
            </a:r>
          </a:p>
          <a:p>
            <a:pPr algn="just"/>
            <a:r>
              <a:rPr lang="en-US" dirty="0"/>
              <a:t>The difference between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dirty="0"/>
              <a:t> tags and end tags is that the latter includes a slash </a:t>
            </a:r>
            <a:r>
              <a:rPr lang="en-US" dirty="0" smtClean="0"/>
              <a:t>before the </a:t>
            </a:r>
            <a:r>
              <a:rPr lang="en-US" dirty="0"/>
              <a:t>tag name.</a:t>
            </a:r>
          </a:p>
          <a:p>
            <a:pPr algn="just"/>
            <a:r>
              <a:rPr lang="en-US" dirty="0"/>
              <a:t>Following is the example of an HTML5 element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HTML5 tag names 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insensitive </a:t>
            </a:r>
            <a:r>
              <a:rPr lang="en-US" dirty="0"/>
              <a:t>and may be written in all uppercase or mixed </a:t>
            </a:r>
            <a:r>
              <a:rPr lang="en-US" dirty="0" smtClean="0"/>
              <a:t>case, although </a:t>
            </a:r>
            <a:r>
              <a:rPr lang="en-US" dirty="0"/>
              <a:t>the most common convention is to stick with lowercase.</a:t>
            </a:r>
          </a:p>
          <a:p>
            <a:pPr algn="just"/>
            <a:r>
              <a:rPr lang="en-US" dirty="0"/>
              <a:t>Most of the elements contain some content like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&lt;p&gt;...&lt;/p&gt; </a:t>
            </a:r>
            <a:r>
              <a:rPr lang="en-US" dirty="0"/>
              <a:t>contains a paragraph. </a:t>
            </a:r>
            <a:r>
              <a:rPr lang="en-US" dirty="0" smtClean="0"/>
              <a:t>Some elements</a:t>
            </a:r>
            <a:r>
              <a:rPr lang="en-US" dirty="0"/>
              <a:t>, however, are forbidden from containing any content at all and these are </a:t>
            </a:r>
            <a:r>
              <a:rPr lang="en-US" dirty="0" smtClean="0"/>
              <a:t>known as </a:t>
            </a:r>
            <a:r>
              <a:rPr lang="en-US" dirty="0"/>
              <a:t>void elements. For example, </a:t>
            </a:r>
            <a:r>
              <a:rPr lang="en-US" b="1" dirty="0" err="1"/>
              <a:t>br</a:t>
            </a:r>
            <a:r>
              <a:rPr lang="en-US" dirty="0"/>
              <a:t>, </a:t>
            </a:r>
            <a:r>
              <a:rPr lang="en-US" b="1" dirty="0" err="1"/>
              <a:t>hr</a:t>
            </a:r>
            <a:r>
              <a:rPr lang="en-US" dirty="0"/>
              <a:t>, </a:t>
            </a:r>
            <a:r>
              <a:rPr lang="en-US" b="1" dirty="0"/>
              <a:t>link</a:t>
            </a:r>
            <a:r>
              <a:rPr lang="en-US" dirty="0"/>
              <a:t>, </a:t>
            </a:r>
            <a:r>
              <a:rPr lang="en-US" b="1" dirty="0"/>
              <a:t>meta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complete list of HTML5 </a:t>
            </a:r>
            <a:r>
              <a:rPr lang="en-US" dirty="0" smtClean="0"/>
              <a:t>Elements </a:t>
            </a:r>
            <a:r>
              <a:rPr lang="en-US" dirty="0">
                <a:solidFill>
                  <a:srgbClr val="FF0000"/>
                </a:solidFill>
              </a:rPr>
              <a:t>(https://</a:t>
            </a:r>
            <a:r>
              <a:rPr lang="en-US" dirty="0" smtClean="0">
                <a:solidFill>
                  <a:srgbClr val="FF0000"/>
                </a:solidFill>
              </a:rPr>
              <a:t>www.tutorialspoint.com/html5/html5_tags.htm)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F562-1381-4562-B199-E571684E83D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OSTL - HTML5 and Canvas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DC13-78C1-42AC-B2C1-B0BA7E4EE52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71" y="3404065"/>
            <a:ext cx="10303250" cy="65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4134</Words>
  <Application>Microsoft Office PowerPoint</Application>
  <PresentationFormat>Widescreen</PresentationFormat>
  <Paragraphs>667</Paragraphs>
  <Slides>65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Arial</vt:lpstr>
      <vt:lpstr>Calibri</vt:lpstr>
      <vt:lpstr>Calibri Light</vt:lpstr>
      <vt:lpstr>CMMI12</vt:lpstr>
      <vt:lpstr>CMSS12</vt:lpstr>
      <vt:lpstr>CMTT12</vt:lpstr>
      <vt:lpstr>LM Sans 10</vt:lpstr>
      <vt:lpstr>LM Sans 12</vt:lpstr>
      <vt:lpstr>Lucida Sans Typewriter</vt:lpstr>
      <vt:lpstr>Times New Roman</vt:lpstr>
      <vt:lpstr>Wingdings</vt:lpstr>
      <vt:lpstr>Office Theme</vt:lpstr>
      <vt:lpstr>PowerPoint Presentation</vt:lpstr>
      <vt:lpstr>HTML5 − Overview</vt:lpstr>
      <vt:lpstr>New Features</vt:lpstr>
      <vt:lpstr>Backward Compatibility</vt:lpstr>
      <vt:lpstr>HTML Syntax</vt:lpstr>
      <vt:lpstr>HTML Syntax</vt:lpstr>
      <vt:lpstr>HTML Syntax</vt:lpstr>
      <vt:lpstr>HTML Syntax</vt:lpstr>
      <vt:lpstr>HTML5 Elements</vt:lpstr>
      <vt:lpstr>HTML5 Attributes</vt:lpstr>
      <vt:lpstr>HTML5 Document</vt:lpstr>
      <vt:lpstr>HTML5 Document</vt:lpstr>
      <vt:lpstr>Web Forms 2.0</vt:lpstr>
      <vt:lpstr>HTML5 − Canvas</vt:lpstr>
      <vt:lpstr>Topics  </vt:lpstr>
      <vt:lpstr>First HTML program</vt:lpstr>
      <vt:lpstr>Element, Tags and Attributes</vt:lpstr>
      <vt:lpstr>Element, Tags and Attributes</vt:lpstr>
      <vt:lpstr>Some Common Attributes</vt:lpstr>
      <vt:lpstr>Formatting Tags</vt:lpstr>
      <vt:lpstr>HTML Headings</vt:lpstr>
      <vt:lpstr>Break Tags</vt:lpstr>
      <vt:lpstr>Anchor Tag</vt:lpstr>
      <vt:lpstr>Anchor Tag</vt:lpstr>
      <vt:lpstr>Anchor Tag - target</vt:lpstr>
      <vt:lpstr>Styles</vt:lpstr>
      <vt:lpstr>Style Attribute</vt:lpstr>
      <vt:lpstr>Style Tag</vt:lpstr>
      <vt:lpstr>Common Style Properties</vt:lpstr>
      <vt:lpstr>CSS</vt:lpstr>
      <vt:lpstr>Lists</vt:lpstr>
      <vt:lpstr>UL Style Types</vt:lpstr>
      <vt:lpstr>OL Types</vt:lpstr>
      <vt:lpstr>Description List</vt:lpstr>
      <vt:lpstr>Description List</vt:lpstr>
      <vt:lpstr>Nested List</vt:lpstr>
      <vt:lpstr>Tables</vt:lpstr>
      <vt:lpstr>Table Attributes</vt:lpstr>
      <vt:lpstr>Comments</vt:lpstr>
      <vt:lpstr>HTML Entities</vt:lpstr>
      <vt:lpstr>Embedding Images</vt:lpstr>
      <vt:lpstr>Embedding Images</vt:lpstr>
      <vt:lpstr>Image Attributes</vt:lpstr>
      <vt:lpstr>Image Maps</vt:lpstr>
      <vt:lpstr>Embedding Media</vt:lpstr>
      <vt:lpstr>Common Media Attributes</vt:lpstr>
      <vt:lpstr>HTML Elements</vt:lpstr>
      <vt:lpstr>Block Level Elements</vt:lpstr>
      <vt:lpstr>Inline Elements</vt:lpstr>
      <vt:lpstr>div tag</vt:lpstr>
      <vt:lpstr>span tags</vt:lpstr>
      <vt:lpstr>HTML5 Layouts</vt:lpstr>
      <vt:lpstr>Web Forms</vt:lpstr>
      <vt:lpstr>Form Elements</vt:lpstr>
      <vt:lpstr>Input Types</vt:lpstr>
      <vt:lpstr>Button Element</vt:lpstr>
      <vt:lpstr>Date/Time Input type</vt:lpstr>
      <vt:lpstr>Form Methods</vt:lpstr>
      <vt:lpstr>GET Method</vt:lpstr>
      <vt:lpstr>POST Method</vt:lpstr>
      <vt:lpstr>HTML Canvas</vt:lpstr>
      <vt:lpstr>Rendering Context</vt:lpstr>
      <vt:lpstr>Draw a line</vt:lpstr>
      <vt:lpstr>What to do now 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Gopakumar</dc:creator>
  <cp:lastModifiedBy>Rajesh Gopakumar</cp:lastModifiedBy>
  <cp:revision>83</cp:revision>
  <dcterms:created xsi:type="dcterms:W3CDTF">2021-12-03T04:19:44Z</dcterms:created>
  <dcterms:modified xsi:type="dcterms:W3CDTF">2021-12-07T18:24:09Z</dcterms:modified>
</cp:coreProperties>
</file>