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4"/>
  </p:notesMasterIdLst>
  <p:sldIdLst>
    <p:sldId id="256" r:id="rId2"/>
    <p:sldId id="343" r:id="rId3"/>
    <p:sldId id="257" r:id="rId4"/>
    <p:sldId id="260" r:id="rId5"/>
    <p:sldId id="261" r:id="rId6"/>
    <p:sldId id="344" r:id="rId7"/>
    <p:sldId id="345" r:id="rId8"/>
    <p:sldId id="346" r:id="rId9"/>
    <p:sldId id="347" r:id="rId10"/>
    <p:sldId id="369" r:id="rId11"/>
    <p:sldId id="263" r:id="rId12"/>
    <p:sldId id="267" r:id="rId13"/>
    <p:sldId id="268" r:id="rId14"/>
    <p:sldId id="342" r:id="rId15"/>
    <p:sldId id="368" r:id="rId16"/>
    <p:sldId id="273" r:id="rId17"/>
    <p:sldId id="370" r:id="rId18"/>
    <p:sldId id="284" r:id="rId19"/>
    <p:sldId id="286" r:id="rId20"/>
    <p:sldId id="289" r:id="rId21"/>
    <p:sldId id="34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33CC"/>
    <a:srgbClr val="E44D26"/>
    <a:srgbClr val="E94F27"/>
    <a:srgbClr val="FF33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401" autoAdjust="0"/>
  </p:normalViewPr>
  <p:slideViewPr>
    <p:cSldViewPr snapToGrid="0">
      <p:cViewPr varScale="1">
        <p:scale>
          <a:sx n="62" d="100"/>
          <a:sy n="62" d="100"/>
        </p:scale>
        <p:origin x="103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3880FF-419E-4A99-9430-ED8F472A7266}" type="datetimeFigureOut">
              <a:rPr lang="en-US" smtClean="0"/>
              <a:t>21-Dec-21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CCA5E5-48CB-4C22-B8A3-E76DE4D52AB6}" type="slidenum">
              <a:rPr lang="en-US" smtClean="0"/>
              <a:t>‹#›</a:t>
            </a:fld>
            <a:endParaRPr lang="en-US"/>
          </a:p>
        </p:txBody>
      </p:sp>
    </p:spTree>
    <p:extLst>
      <p:ext uri="{BB962C8B-B14F-4D97-AF65-F5344CB8AC3E}">
        <p14:creationId xmlns:p14="http://schemas.microsoft.com/office/powerpoint/2010/main" val="33382942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If you are using variables, you will have to create 500 variables whereas you can do the same with a single array. </a:t>
            </a:r>
          </a:p>
          <a:p>
            <a:endParaRPr lang="en-US" dirty="0"/>
          </a:p>
        </p:txBody>
      </p:sp>
      <p:sp>
        <p:nvSpPr>
          <p:cNvPr id="4" name="Slide Number Placeholder 3"/>
          <p:cNvSpPr>
            <a:spLocks noGrp="1"/>
          </p:cNvSpPr>
          <p:nvPr>
            <p:ph type="sldNum" sz="quarter" idx="10"/>
          </p:nvPr>
        </p:nvSpPr>
        <p:spPr/>
        <p:txBody>
          <a:bodyPr/>
          <a:lstStyle/>
          <a:p>
            <a:fld id="{D4CCA5E5-48CB-4C22-B8A3-E76DE4D52AB6}" type="slidenum">
              <a:rPr lang="en-US" smtClean="0"/>
              <a:t>12</a:t>
            </a:fld>
            <a:endParaRPr lang="en-US"/>
          </a:p>
        </p:txBody>
      </p:sp>
    </p:spTree>
    <p:extLst>
      <p:ext uri="{BB962C8B-B14F-4D97-AF65-F5344CB8AC3E}">
        <p14:creationId xmlns:p14="http://schemas.microsoft.com/office/powerpoint/2010/main" val="20155432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F5B3BD-6FD3-4B05-80ED-3B488CF71BE7}"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1064257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6269E-4D80-464B-944C-A28A9701A06C}"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3663203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BA858E-14D6-4443-B3D4-9805105F1304}"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3675353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E2A645A-D917-473F-AA82-FCF23B9A035B}"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a:t>
            </a:fld>
            <a:endParaRPr lang="en-US"/>
          </a:p>
        </p:txBody>
      </p:sp>
      <p:pic>
        <p:nvPicPr>
          <p:cNvPr id="4098" name="Picture 2" descr="CSS3 Cascading Style Sheets Logo HTML, world wide web, blue, angle png |  PNGEg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0151" y="79845"/>
            <a:ext cx="374735" cy="525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085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3B64D7D-DC99-43CF-97A3-F1BD52714A9C}"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3636101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5AC2026-4897-42F5-9C80-37A9BD218BF8}" type="datetime1">
              <a:rPr lang="en-US" smtClean="0"/>
              <a:t>22-Dec-21</a:t>
            </a:fld>
            <a:endParaRPr lang="en-US"/>
          </a:p>
        </p:txBody>
      </p:sp>
      <p:sp>
        <p:nvSpPr>
          <p:cNvPr id="6" name="Footer Placeholder 5"/>
          <p:cNvSpPr>
            <a:spLocks noGrp="1"/>
          </p:cNvSpPr>
          <p:nvPr>
            <p:ph type="ftr" sz="quarter" idx="11"/>
          </p:nvPr>
        </p:nvSpPr>
        <p:spPr/>
        <p:txBody>
          <a:bodyPr/>
          <a:lstStyle/>
          <a:p>
            <a:r>
              <a:rPr lang="en-US" smtClean="0"/>
              <a:t>OSTL - CSS</a:t>
            </a:r>
            <a:endParaRPr lang="en-US"/>
          </a:p>
        </p:txBody>
      </p:sp>
      <p:sp>
        <p:nvSpPr>
          <p:cNvPr id="7" name="Slide Number Placeholder 6"/>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1561149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83AD5B2-F9C9-43CB-8072-C6614CE452FE}" type="datetime1">
              <a:rPr lang="en-US" smtClean="0"/>
              <a:t>22-Dec-21</a:t>
            </a:fld>
            <a:endParaRPr lang="en-US"/>
          </a:p>
        </p:txBody>
      </p:sp>
      <p:sp>
        <p:nvSpPr>
          <p:cNvPr id="8" name="Footer Placeholder 7"/>
          <p:cNvSpPr>
            <a:spLocks noGrp="1"/>
          </p:cNvSpPr>
          <p:nvPr>
            <p:ph type="ftr" sz="quarter" idx="11"/>
          </p:nvPr>
        </p:nvSpPr>
        <p:spPr/>
        <p:txBody>
          <a:bodyPr/>
          <a:lstStyle/>
          <a:p>
            <a:r>
              <a:rPr lang="en-US" smtClean="0"/>
              <a:t>OSTL - CSS</a:t>
            </a:r>
            <a:endParaRPr lang="en-US"/>
          </a:p>
        </p:txBody>
      </p:sp>
      <p:sp>
        <p:nvSpPr>
          <p:cNvPr id="9" name="Slide Number Placeholder 8"/>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3956020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EA9304-3394-4A9E-9D8A-A0C3FE3113AC}" type="datetime1">
              <a:rPr lang="en-US" smtClean="0"/>
              <a:t>22-Dec-21</a:t>
            </a:fld>
            <a:endParaRPr lang="en-US"/>
          </a:p>
        </p:txBody>
      </p:sp>
      <p:sp>
        <p:nvSpPr>
          <p:cNvPr id="4" name="Footer Placeholder 3"/>
          <p:cNvSpPr>
            <a:spLocks noGrp="1"/>
          </p:cNvSpPr>
          <p:nvPr>
            <p:ph type="ftr" sz="quarter" idx="11"/>
          </p:nvPr>
        </p:nvSpPr>
        <p:spPr/>
        <p:txBody>
          <a:bodyPr/>
          <a:lstStyle/>
          <a:p>
            <a:r>
              <a:rPr lang="en-US" smtClean="0"/>
              <a:t>OSTL - CSS</a:t>
            </a:r>
            <a:endParaRPr lang="en-US"/>
          </a:p>
        </p:txBody>
      </p:sp>
      <p:sp>
        <p:nvSpPr>
          <p:cNvPr id="5" name="Slide Number Placeholder 4"/>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1702062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413B92-6EA3-477B-8D1D-AF85FEBB6BC6}" type="datetime1">
              <a:rPr lang="en-US" smtClean="0"/>
              <a:t>22-Dec-21</a:t>
            </a:fld>
            <a:endParaRPr lang="en-US"/>
          </a:p>
        </p:txBody>
      </p:sp>
      <p:sp>
        <p:nvSpPr>
          <p:cNvPr id="3" name="Footer Placeholder 2"/>
          <p:cNvSpPr>
            <a:spLocks noGrp="1"/>
          </p:cNvSpPr>
          <p:nvPr>
            <p:ph type="ftr" sz="quarter" idx="11"/>
          </p:nvPr>
        </p:nvSpPr>
        <p:spPr/>
        <p:txBody>
          <a:bodyPr/>
          <a:lstStyle/>
          <a:p>
            <a:r>
              <a:rPr lang="en-US" smtClean="0"/>
              <a:t>OSTL - CSS</a:t>
            </a:r>
            <a:endParaRPr lang="en-US"/>
          </a:p>
        </p:txBody>
      </p:sp>
      <p:sp>
        <p:nvSpPr>
          <p:cNvPr id="4" name="Slide Number Placeholder 3"/>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63371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4BCF556-B6D3-409A-B118-C097088FCB8E}" type="datetime1">
              <a:rPr lang="en-US" smtClean="0"/>
              <a:t>22-Dec-21</a:t>
            </a:fld>
            <a:endParaRPr lang="en-US"/>
          </a:p>
        </p:txBody>
      </p:sp>
      <p:sp>
        <p:nvSpPr>
          <p:cNvPr id="6" name="Footer Placeholder 5"/>
          <p:cNvSpPr>
            <a:spLocks noGrp="1"/>
          </p:cNvSpPr>
          <p:nvPr>
            <p:ph type="ftr" sz="quarter" idx="11"/>
          </p:nvPr>
        </p:nvSpPr>
        <p:spPr/>
        <p:txBody>
          <a:bodyPr/>
          <a:lstStyle/>
          <a:p>
            <a:r>
              <a:rPr lang="en-US" smtClean="0"/>
              <a:t>OSTL - CSS</a:t>
            </a:r>
            <a:endParaRPr lang="en-US"/>
          </a:p>
        </p:txBody>
      </p:sp>
      <p:sp>
        <p:nvSpPr>
          <p:cNvPr id="7" name="Slide Number Placeholder 6"/>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357838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33CCF34-0CD9-40A3-AC28-5CB397AB0C4D}" type="datetime1">
              <a:rPr lang="en-US" smtClean="0"/>
              <a:t>22-Dec-21</a:t>
            </a:fld>
            <a:endParaRPr lang="en-US"/>
          </a:p>
        </p:txBody>
      </p:sp>
      <p:sp>
        <p:nvSpPr>
          <p:cNvPr id="6" name="Footer Placeholder 5"/>
          <p:cNvSpPr>
            <a:spLocks noGrp="1"/>
          </p:cNvSpPr>
          <p:nvPr>
            <p:ph type="ftr" sz="quarter" idx="11"/>
          </p:nvPr>
        </p:nvSpPr>
        <p:spPr/>
        <p:txBody>
          <a:bodyPr/>
          <a:lstStyle/>
          <a:p>
            <a:r>
              <a:rPr lang="en-US" smtClean="0"/>
              <a:t>OSTL - CSS</a:t>
            </a:r>
            <a:endParaRPr lang="en-US"/>
          </a:p>
        </p:txBody>
      </p:sp>
      <p:sp>
        <p:nvSpPr>
          <p:cNvPr id="7" name="Slide Number Placeholder 6"/>
          <p:cNvSpPr>
            <a:spLocks noGrp="1"/>
          </p:cNvSpPr>
          <p:nvPr>
            <p:ph type="sldNum" sz="quarter" idx="12"/>
          </p:nvPr>
        </p:nvSpPr>
        <p:spPr/>
        <p:txBody>
          <a:bodyPr/>
          <a:lstStyle/>
          <a:p>
            <a:fld id="{31C7DC13-78C1-42AC-B2C1-B0BA7E4EE52B}" type="slidenum">
              <a:rPr lang="en-US" smtClean="0"/>
              <a:t>‹#›</a:t>
            </a:fld>
            <a:endParaRPr lang="en-US"/>
          </a:p>
        </p:txBody>
      </p:sp>
    </p:spTree>
    <p:extLst>
      <p:ext uri="{BB962C8B-B14F-4D97-AF65-F5344CB8AC3E}">
        <p14:creationId xmlns:p14="http://schemas.microsoft.com/office/powerpoint/2010/main" val="6079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876A2-BB3B-4F9E-84A2-9055247A900A}" type="datetime1">
              <a:rPr lang="en-US" smtClean="0"/>
              <a:t>22-Dec-21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OSTL - CSS</a:t>
            </a: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C7DC13-78C1-42AC-B2C1-B0BA7E4EE52B}" type="slidenum">
              <a:rPr lang="en-US" smtClean="0"/>
              <a:t>‹#›</a:t>
            </a:fld>
            <a:endParaRPr lang="en-US"/>
          </a:p>
        </p:txBody>
      </p:sp>
      <p:pic>
        <p:nvPicPr>
          <p:cNvPr id="7" name="Picture 6" descr="A screenshot of a cell phone&#10;&#10;Description generated with high confidence">
            <a:extLst>
              <a:ext uri="{FF2B5EF4-FFF2-40B4-BE49-F238E27FC236}">
                <a16:creationId xmlns:a16="http://schemas.microsoft.com/office/drawing/2014/main" id="{18E97DF4-2C3E-4424-8C33-C417831B4623}"/>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6970950" y="45064"/>
            <a:ext cx="5183488" cy="689032"/>
          </a:xfrm>
          <a:prstGeom prst="rect">
            <a:avLst/>
          </a:prstGeom>
        </p:spPr>
      </p:pic>
    </p:spTree>
    <p:extLst>
      <p:ext uri="{BB962C8B-B14F-4D97-AF65-F5344CB8AC3E}">
        <p14:creationId xmlns:p14="http://schemas.microsoft.com/office/powerpoint/2010/main" val="27894749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1673" y="4729594"/>
            <a:ext cx="11693235" cy="523220"/>
          </a:xfrm>
          <a:prstGeom prst="rect">
            <a:avLst/>
          </a:prstGeom>
          <a:noFill/>
        </p:spPr>
        <p:txBody>
          <a:bodyPr wrap="square" rtlCol="0">
            <a:spAutoFit/>
          </a:bodyPr>
          <a:lstStyle/>
          <a:p>
            <a:pPr algn="ctr"/>
            <a:r>
              <a:rPr lang="en-US" sz="2800" dirty="0" smtClean="0">
                <a:effectLst>
                  <a:outerShdw blurRad="38100" dist="38100" dir="2700000" algn="tl">
                    <a:srgbClr val="000000">
                      <a:alpha val="43137"/>
                    </a:srgbClr>
                  </a:outerShdw>
                </a:effectLst>
                <a:latin typeface="Lucida Sans Typewriter" panose="020B0509030504030204" pitchFamily="49" charset="0"/>
              </a:rPr>
              <a:t>Open source Technologies Lab</a:t>
            </a:r>
            <a:endParaRPr lang="en-US" sz="2800" dirty="0">
              <a:effectLst>
                <a:outerShdw blurRad="38100" dist="38100" dir="2700000" algn="tl">
                  <a:srgbClr val="000000">
                    <a:alpha val="43137"/>
                  </a:srgbClr>
                </a:outerShdw>
              </a:effectLst>
              <a:latin typeface="Lucida Sans Typewriter" panose="020B0509030504030204" pitchFamily="49" charset="0"/>
            </a:endParaRPr>
          </a:p>
        </p:txBody>
      </p:sp>
      <p:pic>
        <p:nvPicPr>
          <p:cNvPr id="2" name="Picture 2" descr="Javascript, logo Free Icon of Vector 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6045" y="10089984"/>
            <a:ext cx="799766" cy="399883"/>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ss Logo PNG Images | Vector and PSD Files | Free Download on Pngtree"/>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232491" y="2026381"/>
            <a:ext cx="1716684" cy="171668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162373" y="4071909"/>
            <a:ext cx="9856921" cy="769441"/>
          </a:xfrm>
          <a:prstGeom prst="rect">
            <a:avLst/>
          </a:prstGeom>
        </p:spPr>
        <p:txBody>
          <a:bodyPr wrap="square">
            <a:spAutoFit/>
          </a:bodyPr>
          <a:lstStyle/>
          <a:p>
            <a:pPr algn="ctr"/>
            <a:r>
              <a:rPr lang="en-US" sz="4400" b="1" dirty="0" smtClean="0">
                <a:solidFill>
                  <a:srgbClr val="FF0000"/>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Cascading </a:t>
            </a:r>
            <a:r>
              <a:rPr lang="en-US" sz="4400" b="1" dirty="0">
                <a:solidFill>
                  <a:srgbClr val="FF0000"/>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Style </a:t>
            </a:r>
            <a:r>
              <a:rPr lang="en-US" sz="4400" b="1" dirty="0" smtClean="0">
                <a:solidFill>
                  <a:srgbClr val="FF0000"/>
                </a:solidFill>
                <a:effectLst>
                  <a:outerShdw blurRad="38100" dist="38100" dir="2700000" algn="tl">
                    <a:srgbClr val="000000">
                      <a:alpha val="43137"/>
                    </a:srgbClr>
                  </a:outerShdw>
                </a:effectLst>
                <a:latin typeface="Courier New" panose="02070309020205020404" pitchFamily="49" charset="0"/>
                <a:ea typeface="Times New Roman" panose="02020603050405020304" pitchFamily="18" charset="0"/>
                <a:cs typeface="Courier New" panose="02070309020205020404" pitchFamily="49" charset="0"/>
              </a:rPr>
              <a:t>Sheets</a:t>
            </a:r>
            <a:endParaRPr lang="en-US" sz="4400" b="1"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310214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effectLst>
                  <a:outerShdw blurRad="38100" dist="38100" dir="2700000" algn="tl">
                    <a:srgbClr val="000000">
                      <a:alpha val="43137"/>
                    </a:srgbClr>
                  </a:outerShdw>
                </a:effectLst>
              </a:rPr>
              <a:t>class</a:t>
            </a:r>
            <a:r>
              <a:rPr lang="en-US" dirty="0"/>
              <a:t> Selector</a:t>
            </a:r>
            <a:endParaRPr lang="en-US" dirty="0"/>
          </a:p>
        </p:txBody>
      </p:sp>
      <p:sp>
        <p:nvSpPr>
          <p:cNvPr id="3" name="Content Placeholder 2"/>
          <p:cNvSpPr>
            <a:spLocks noGrp="1"/>
          </p:cNvSpPr>
          <p:nvPr>
            <p:ph idx="1"/>
          </p:nvPr>
        </p:nvSpPr>
        <p:spPr>
          <a:xfrm>
            <a:off x="838200" y="1252190"/>
            <a:ext cx="10515600" cy="5104160"/>
          </a:xfrm>
        </p:spPr>
        <p:txBody>
          <a:bodyPr>
            <a:normAutofit/>
          </a:bodyPr>
          <a:lstStyle/>
          <a:p>
            <a:pPr algn="just"/>
            <a:r>
              <a:rPr lang="en-US" dirty="0" smtClean="0"/>
              <a:t>In </a:t>
            </a:r>
            <a:r>
              <a:rPr lang="en-US" dirty="0"/>
              <a:t>the example below, all HTML elements with class="center" will be </a:t>
            </a:r>
            <a:r>
              <a:rPr lang="en-US" dirty="0" smtClean="0"/>
              <a:t>center-aligned</a:t>
            </a:r>
          </a:p>
          <a:p>
            <a:pPr marL="0" indent="0">
              <a:buNone/>
            </a:pPr>
            <a:r>
              <a:rPr lang="en-US" b="1" dirty="0"/>
              <a:t>Example</a:t>
            </a:r>
            <a:endParaRPr lang="en-US" dirty="0"/>
          </a:p>
          <a:p>
            <a:pPr marL="457200" lvl="1" indent="0">
              <a:buNone/>
            </a:pPr>
            <a:r>
              <a:rPr lang="en-US" sz="2800" dirty="0">
                <a:solidFill>
                  <a:srgbClr val="FF0000"/>
                </a:solidFill>
                <a:effectLst>
                  <a:outerShdw blurRad="38100" dist="38100" dir="2700000" algn="tl">
                    <a:srgbClr val="000000">
                      <a:alpha val="43137"/>
                    </a:srgbClr>
                  </a:outerShdw>
                </a:effectLst>
              </a:rPr>
              <a:t>.</a:t>
            </a:r>
            <a:r>
              <a:rPr lang="en-US" sz="2800" dirty="0">
                <a:solidFill>
                  <a:srgbClr val="FF0000"/>
                </a:solidFill>
                <a:effectLst>
                  <a:outerShdw blurRad="38100" dist="38100" dir="2700000" algn="tl">
                    <a:srgbClr val="000000">
                      <a:alpha val="43137"/>
                    </a:srgbClr>
                  </a:outerShdw>
                </a:effectLst>
              </a:rPr>
              <a:t>center </a:t>
            </a:r>
          </a:p>
          <a:p>
            <a:pPr marL="457200" lvl="1" indent="0">
              <a:buNone/>
            </a:pPr>
            <a:r>
              <a:rPr lang="en-US" sz="2800" dirty="0">
                <a:solidFill>
                  <a:srgbClr val="FF0000"/>
                </a:solidFill>
                <a:effectLst>
                  <a:outerShdw blurRad="38100" dist="38100" dir="2700000" algn="tl">
                    <a:srgbClr val="000000">
                      <a:alpha val="43137"/>
                    </a:srgbClr>
                  </a:outerShdw>
                </a:effectLst>
              </a:rPr>
              <a:t>{</a:t>
            </a:r>
            <a:endParaRPr lang="en-US" sz="2800" dirty="0">
              <a:solidFill>
                <a:srgbClr val="FF0000"/>
              </a:solidFill>
              <a:effectLst>
                <a:outerShdw blurRad="38100" dist="38100" dir="2700000" algn="tl">
                  <a:srgbClr val="000000">
                    <a:alpha val="43137"/>
                  </a:srgbClr>
                </a:outerShdw>
              </a:effectLst>
            </a:endParaRPr>
          </a:p>
          <a:p>
            <a:pPr marL="457200" lvl="1" indent="0">
              <a:buNone/>
            </a:pPr>
            <a:r>
              <a:rPr lang="en-US" sz="2800" dirty="0" err="1">
                <a:solidFill>
                  <a:srgbClr val="FF0000"/>
                </a:solidFill>
                <a:effectLst>
                  <a:outerShdw blurRad="38100" dist="38100" dir="2700000" algn="tl">
                    <a:srgbClr val="000000">
                      <a:alpha val="43137"/>
                    </a:srgbClr>
                  </a:outerShdw>
                </a:effectLst>
              </a:rPr>
              <a:t>text-align:center</a:t>
            </a:r>
            <a:r>
              <a:rPr lang="en-US" sz="2800" dirty="0">
                <a:solidFill>
                  <a:srgbClr val="FF0000"/>
                </a:solidFill>
                <a:effectLst>
                  <a:outerShdw blurRad="38100" dist="38100" dir="2700000" algn="tl">
                    <a:srgbClr val="000000">
                      <a:alpha val="43137"/>
                    </a:srgbClr>
                  </a:outerShdw>
                </a:effectLst>
              </a:rPr>
              <a:t>;</a:t>
            </a:r>
          </a:p>
          <a:p>
            <a:pPr marL="457200" lvl="1" indent="0">
              <a:buNone/>
            </a:pPr>
            <a:r>
              <a:rPr lang="en-US" sz="2800" dirty="0">
                <a:solidFill>
                  <a:srgbClr val="FF0000"/>
                </a:solidFill>
                <a:effectLst>
                  <a:outerShdw blurRad="38100" dist="38100" dir="2700000" algn="tl">
                    <a:srgbClr val="000000">
                      <a:alpha val="43137"/>
                    </a:srgbClr>
                  </a:outerShdw>
                </a:effectLst>
              </a:rPr>
              <a:t>} </a:t>
            </a:r>
          </a:p>
          <a:p>
            <a:pPr marL="0" indent="0">
              <a:buNone/>
            </a:pPr>
            <a:r>
              <a:rPr lang="en-US" dirty="0" smtClean="0"/>
              <a:t>In the example below, all p elements with class="center" will be center-aligned</a:t>
            </a:r>
            <a:endParaRPr lang="en-US" sz="3200" dirty="0"/>
          </a:p>
          <a:p>
            <a:pPr marL="0" indent="0">
              <a:buNone/>
            </a:pPr>
            <a:r>
              <a:rPr lang="en-US" sz="2800" b="1" dirty="0" smtClean="0"/>
              <a:t>Example</a:t>
            </a:r>
            <a:endParaRPr lang="en-US" sz="2800" b="1" dirty="0"/>
          </a:p>
          <a:p>
            <a:pPr marL="457200" lvl="1" indent="0">
              <a:buNone/>
            </a:pPr>
            <a:r>
              <a:rPr lang="en-US" sz="2800" dirty="0" err="1">
                <a:solidFill>
                  <a:srgbClr val="FF0000"/>
                </a:solidFill>
                <a:effectLst>
                  <a:outerShdw blurRad="38100" dist="38100" dir="2700000" algn="tl">
                    <a:srgbClr val="000000">
                      <a:alpha val="43137"/>
                    </a:srgbClr>
                  </a:outerShdw>
                </a:effectLst>
              </a:rPr>
              <a:t>p.center</a:t>
            </a:r>
            <a:r>
              <a:rPr lang="en-US" sz="2800" dirty="0">
                <a:solidFill>
                  <a:srgbClr val="FF0000"/>
                </a:solidFill>
                <a:effectLst>
                  <a:outerShdw blurRad="38100" dist="38100" dir="2700000" algn="tl">
                    <a:srgbClr val="000000">
                      <a:alpha val="43137"/>
                    </a:srgbClr>
                  </a:outerShdw>
                </a:effectLst>
              </a:rPr>
              <a:t> { </a:t>
            </a:r>
            <a:r>
              <a:rPr lang="en-US" sz="2800" dirty="0" err="1">
                <a:solidFill>
                  <a:srgbClr val="FF0000"/>
                </a:solidFill>
                <a:effectLst>
                  <a:outerShdw blurRad="38100" dist="38100" dir="2700000" algn="tl">
                    <a:srgbClr val="000000">
                      <a:alpha val="43137"/>
                    </a:srgbClr>
                  </a:outerShdw>
                </a:effectLst>
              </a:rPr>
              <a:t>text-align:center</a:t>
            </a:r>
            <a:r>
              <a:rPr lang="en-US" sz="2800" dirty="0">
                <a:solidFill>
                  <a:srgbClr val="FF0000"/>
                </a:solidFill>
                <a:effectLst>
                  <a:outerShdw blurRad="38100" dist="38100" dir="2700000" algn="tl">
                    <a:srgbClr val="000000">
                      <a:alpha val="43137"/>
                    </a:srgbClr>
                  </a:outerShdw>
                </a:effectLst>
              </a:rPr>
              <a:t>; } </a:t>
            </a:r>
            <a:endParaRPr lang="en-US" sz="2800" dirty="0">
              <a:solidFill>
                <a:srgbClr val="FF0000"/>
              </a:solidFill>
              <a:effectLst>
                <a:outerShdw blurRad="38100" dist="38100" dir="2700000" algn="tl">
                  <a:srgbClr val="000000">
                    <a:alpha val="43137"/>
                  </a:srgbClr>
                </a:outerShdw>
              </a:effectLst>
            </a:endParaRPr>
          </a:p>
          <a:p>
            <a:pPr marL="0" indent="0" algn="just">
              <a:buNone/>
            </a:pPr>
            <a:endParaRPr lang="en-US" dirty="0"/>
          </a:p>
        </p:txBody>
      </p:sp>
      <p:sp>
        <p:nvSpPr>
          <p:cNvPr id="4" name="Date Placeholder 3"/>
          <p:cNvSpPr>
            <a:spLocks noGrp="1"/>
          </p:cNvSpPr>
          <p:nvPr>
            <p:ph type="dt" sz="half" idx="10"/>
          </p:nvPr>
        </p:nvSpPr>
        <p:spPr/>
        <p:txBody>
          <a:bodyPr/>
          <a:lstStyle/>
          <a:p>
            <a:fld id="{BE82EF91-B767-46F6-A6E9-AFF6C116E9B8}"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10</a:t>
            </a:fld>
            <a:endParaRPr lang="en-US"/>
          </a:p>
        </p:txBody>
      </p:sp>
    </p:spTree>
    <p:extLst>
      <p:ext uri="{BB962C8B-B14F-4D97-AF65-F5344CB8AC3E}">
        <p14:creationId xmlns:p14="http://schemas.microsoft.com/office/powerpoint/2010/main" val="37051162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Three Ways to Insert CSS</a:t>
            </a:r>
            <a:endParaRPr lang="en-US" b="1" dirty="0"/>
          </a:p>
        </p:txBody>
      </p:sp>
      <p:sp>
        <p:nvSpPr>
          <p:cNvPr id="3" name="Content Placeholder 2"/>
          <p:cNvSpPr>
            <a:spLocks noGrp="1"/>
          </p:cNvSpPr>
          <p:nvPr>
            <p:ph idx="1"/>
          </p:nvPr>
        </p:nvSpPr>
        <p:spPr/>
        <p:txBody>
          <a:bodyPr/>
          <a:lstStyle/>
          <a:p>
            <a:pPr>
              <a:lnSpc>
                <a:spcPct val="150000"/>
              </a:lnSpc>
            </a:pPr>
            <a:r>
              <a:rPr lang="en-US" dirty="0"/>
              <a:t>External style sheet </a:t>
            </a:r>
          </a:p>
          <a:p>
            <a:pPr>
              <a:lnSpc>
                <a:spcPct val="150000"/>
              </a:lnSpc>
            </a:pPr>
            <a:r>
              <a:rPr lang="en-US" dirty="0"/>
              <a:t>Internal style sheet </a:t>
            </a:r>
          </a:p>
          <a:p>
            <a:pPr>
              <a:lnSpc>
                <a:spcPct val="150000"/>
              </a:lnSpc>
            </a:pPr>
            <a:r>
              <a:rPr lang="en-US" dirty="0"/>
              <a:t>Inline style </a:t>
            </a:r>
            <a:endParaRPr lang="en-US" dirty="0"/>
          </a:p>
        </p:txBody>
      </p:sp>
      <p:sp>
        <p:nvSpPr>
          <p:cNvPr id="4" name="Date Placeholder 3"/>
          <p:cNvSpPr>
            <a:spLocks noGrp="1"/>
          </p:cNvSpPr>
          <p:nvPr>
            <p:ph type="dt" sz="half" idx="10"/>
          </p:nvPr>
        </p:nvSpPr>
        <p:spPr/>
        <p:txBody>
          <a:bodyPr/>
          <a:lstStyle/>
          <a:p>
            <a:fld id="{730A889E-3232-48CC-80D0-C96A430116BF}"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11</a:t>
            </a:fld>
            <a:endParaRPr lang="en-US"/>
          </a:p>
        </p:txBody>
      </p:sp>
    </p:spTree>
    <p:extLst>
      <p:ext uri="{BB962C8B-B14F-4D97-AF65-F5344CB8AC3E}">
        <p14:creationId xmlns:p14="http://schemas.microsoft.com/office/powerpoint/2010/main" val="12220146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Style Sheet</a:t>
            </a:r>
            <a:endParaRPr lang="en-US" b="1" dirty="0"/>
          </a:p>
        </p:txBody>
      </p:sp>
      <p:sp>
        <p:nvSpPr>
          <p:cNvPr id="3" name="Content Placeholder 2"/>
          <p:cNvSpPr>
            <a:spLocks noGrp="1"/>
          </p:cNvSpPr>
          <p:nvPr>
            <p:ph idx="1"/>
          </p:nvPr>
        </p:nvSpPr>
        <p:spPr>
          <a:xfrm>
            <a:off x="838200" y="1407170"/>
            <a:ext cx="10515600" cy="4949179"/>
          </a:xfrm>
        </p:spPr>
        <p:txBody>
          <a:bodyPr>
            <a:normAutofit fontScale="92500" lnSpcReduction="10000"/>
          </a:bodyPr>
          <a:lstStyle/>
          <a:p>
            <a:pPr algn="just"/>
            <a:r>
              <a:rPr lang="en-US" dirty="0"/>
              <a:t>An external style sheet is ideal when the style is applied to many pages. With an external style sheet, you can change the look of an entire Web site by changing one file. Each page must link to the style sheet using the </a:t>
            </a:r>
            <a:r>
              <a:rPr lang="en-US" dirty="0">
                <a:effectLst>
                  <a:outerShdw blurRad="38100" dist="38100" dir="2700000" algn="tl">
                    <a:srgbClr val="000000">
                      <a:alpha val="43137"/>
                    </a:srgbClr>
                  </a:outerShdw>
                </a:effectLst>
              </a:rPr>
              <a:t>&lt;link&gt; </a:t>
            </a:r>
            <a:r>
              <a:rPr lang="en-US" dirty="0"/>
              <a:t>tag. The </a:t>
            </a:r>
            <a:r>
              <a:rPr lang="en-US" dirty="0">
                <a:effectLst>
                  <a:outerShdw blurRad="38100" dist="38100" dir="2700000" algn="tl">
                    <a:srgbClr val="000000">
                      <a:alpha val="43137"/>
                    </a:srgbClr>
                  </a:outerShdw>
                </a:effectLst>
              </a:rPr>
              <a:t>&lt;link&gt;</a:t>
            </a:r>
            <a:r>
              <a:rPr lang="en-US" dirty="0"/>
              <a:t> tag goes inside the head </a:t>
            </a:r>
            <a:r>
              <a:rPr lang="en-US" dirty="0" smtClean="0"/>
              <a:t>section</a:t>
            </a:r>
            <a:endParaRPr lang="en-US" dirty="0"/>
          </a:p>
          <a:p>
            <a:pPr marL="457200" lvl="1" indent="0" algn="just">
              <a:buNone/>
            </a:pPr>
            <a:r>
              <a:rPr lang="en-US" sz="2800" dirty="0">
                <a:solidFill>
                  <a:srgbClr val="FF0000"/>
                </a:solidFill>
                <a:effectLst>
                  <a:outerShdw blurRad="38100" dist="38100" dir="2700000" algn="tl">
                    <a:srgbClr val="000000">
                      <a:alpha val="43137"/>
                    </a:srgbClr>
                  </a:outerShdw>
                </a:effectLst>
              </a:rPr>
              <a:t>&lt;head</a:t>
            </a:r>
            <a:r>
              <a:rPr lang="en-US" sz="2800" dirty="0" smtClean="0">
                <a:solidFill>
                  <a:srgbClr val="FF0000"/>
                </a:solidFill>
                <a:effectLst>
                  <a:outerShdw blurRad="38100" dist="38100" dir="2700000" algn="tl">
                    <a:srgbClr val="000000">
                      <a:alpha val="43137"/>
                    </a:srgbClr>
                  </a:outerShdw>
                </a:effectLst>
              </a:rPr>
              <a:t>&gt;</a:t>
            </a:r>
          </a:p>
          <a:p>
            <a:pPr marL="457200" lvl="1" indent="0" algn="just">
              <a:buNone/>
            </a:pPr>
            <a:r>
              <a:rPr lang="en-US" sz="2800" dirty="0" smtClean="0">
                <a:solidFill>
                  <a:srgbClr val="FF0000"/>
                </a:solidFill>
                <a:effectLst>
                  <a:outerShdw blurRad="38100" dist="38100" dir="2700000" algn="tl">
                    <a:srgbClr val="000000">
                      <a:alpha val="43137"/>
                    </a:srgbClr>
                  </a:outerShdw>
                </a:effectLst>
              </a:rPr>
              <a:t>&lt;</a:t>
            </a:r>
            <a:r>
              <a:rPr lang="en-US" sz="2800" dirty="0">
                <a:solidFill>
                  <a:srgbClr val="FF0000"/>
                </a:solidFill>
                <a:effectLst>
                  <a:outerShdw blurRad="38100" dist="38100" dir="2700000" algn="tl">
                    <a:srgbClr val="000000">
                      <a:alpha val="43137"/>
                    </a:srgbClr>
                  </a:outerShdw>
                </a:effectLst>
              </a:rPr>
              <a:t>link </a:t>
            </a:r>
            <a:r>
              <a:rPr lang="en-US" sz="2800" dirty="0" err="1">
                <a:solidFill>
                  <a:srgbClr val="FF0000"/>
                </a:solidFill>
                <a:effectLst>
                  <a:outerShdw blurRad="38100" dist="38100" dir="2700000" algn="tl">
                    <a:srgbClr val="000000">
                      <a:alpha val="43137"/>
                    </a:srgbClr>
                  </a:outerShdw>
                </a:effectLst>
              </a:rPr>
              <a:t>rel</a:t>
            </a:r>
            <a:r>
              <a:rPr lang="en-US" sz="2800" dirty="0">
                <a:solidFill>
                  <a:srgbClr val="FF0000"/>
                </a:solidFill>
                <a:effectLst>
                  <a:outerShdw blurRad="38100" dist="38100" dir="2700000" algn="tl">
                    <a:srgbClr val="000000">
                      <a:alpha val="43137"/>
                    </a:srgbClr>
                  </a:outerShdw>
                </a:effectLst>
              </a:rPr>
              <a:t>="stylesheet" type="text/</a:t>
            </a:r>
            <a:r>
              <a:rPr lang="en-US" sz="2800" dirty="0" err="1">
                <a:solidFill>
                  <a:srgbClr val="FF0000"/>
                </a:solidFill>
                <a:effectLst>
                  <a:outerShdw blurRad="38100" dist="38100" dir="2700000" algn="tl">
                    <a:srgbClr val="000000">
                      <a:alpha val="43137"/>
                    </a:srgbClr>
                  </a:outerShdw>
                </a:effectLst>
              </a:rPr>
              <a:t>css</a:t>
            </a:r>
            <a:r>
              <a:rPr lang="en-US" sz="2800" dirty="0">
                <a:solidFill>
                  <a:srgbClr val="FF0000"/>
                </a:solidFill>
                <a:effectLst>
                  <a:outerShdw blurRad="38100" dist="38100" dir="2700000" algn="tl">
                    <a:srgbClr val="000000">
                      <a:alpha val="43137"/>
                    </a:srgbClr>
                  </a:outerShdw>
                </a:effectLst>
              </a:rPr>
              <a:t>" </a:t>
            </a:r>
            <a:r>
              <a:rPr lang="en-US" sz="2800" dirty="0" err="1">
                <a:solidFill>
                  <a:srgbClr val="FF0000"/>
                </a:solidFill>
                <a:effectLst>
                  <a:outerShdw blurRad="38100" dist="38100" dir="2700000" algn="tl">
                    <a:srgbClr val="000000">
                      <a:alpha val="43137"/>
                    </a:srgbClr>
                  </a:outerShdw>
                </a:effectLst>
              </a:rPr>
              <a:t>href</a:t>
            </a:r>
            <a:r>
              <a:rPr lang="en-US" sz="2800" dirty="0">
                <a:solidFill>
                  <a:srgbClr val="FF0000"/>
                </a:solidFill>
                <a:effectLst>
                  <a:outerShdw blurRad="38100" dist="38100" dir="2700000" algn="tl">
                    <a:srgbClr val="000000">
                      <a:alpha val="43137"/>
                    </a:srgbClr>
                  </a:outerShdw>
                </a:effectLst>
              </a:rPr>
              <a:t>="mystyle.css" </a:t>
            </a:r>
            <a:r>
              <a:rPr lang="en-US" sz="2800" dirty="0" smtClean="0">
                <a:solidFill>
                  <a:srgbClr val="FF0000"/>
                </a:solidFill>
                <a:effectLst>
                  <a:outerShdw blurRad="38100" dist="38100" dir="2700000" algn="tl">
                    <a:srgbClr val="000000">
                      <a:alpha val="43137"/>
                    </a:srgbClr>
                  </a:outerShdw>
                </a:effectLst>
              </a:rPr>
              <a:t>/&gt;</a:t>
            </a:r>
          </a:p>
          <a:p>
            <a:pPr marL="457200" lvl="1" indent="0" algn="just">
              <a:buNone/>
            </a:pPr>
            <a:r>
              <a:rPr lang="en-US" sz="2800" dirty="0" smtClean="0">
                <a:solidFill>
                  <a:srgbClr val="FF0000"/>
                </a:solidFill>
                <a:effectLst>
                  <a:outerShdw blurRad="38100" dist="38100" dir="2700000" algn="tl">
                    <a:srgbClr val="000000">
                      <a:alpha val="43137"/>
                    </a:srgbClr>
                  </a:outerShdw>
                </a:effectLst>
              </a:rPr>
              <a:t>&lt;/</a:t>
            </a:r>
            <a:r>
              <a:rPr lang="en-US" sz="2800" dirty="0">
                <a:solidFill>
                  <a:srgbClr val="FF0000"/>
                </a:solidFill>
                <a:effectLst>
                  <a:outerShdw blurRad="38100" dist="38100" dir="2700000" algn="tl">
                    <a:srgbClr val="000000">
                      <a:alpha val="43137"/>
                    </a:srgbClr>
                  </a:outerShdw>
                </a:effectLst>
              </a:rPr>
              <a:t>head&gt;</a:t>
            </a:r>
          </a:p>
          <a:p>
            <a:pPr algn="just"/>
            <a:r>
              <a:rPr lang="en-US" dirty="0"/>
              <a:t>An external style sheet can be written in any text editor. The file should not contain any html tags. Your style sheet should be saved with a .</a:t>
            </a:r>
            <a:r>
              <a:rPr lang="en-US" dirty="0" err="1"/>
              <a:t>css</a:t>
            </a:r>
            <a:r>
              <a:rPr lang="en-US" dirty="0"/>
              <a:t> extension. </a:t>
            </a:r>
            <a:endParaRPr lang="en-US" dirty="0" smtClean="0"/>
          </a:p>
          <a:p>
            <a:pPr marL="0" indent="0" algn="just">
              <a:buNone/>
            </a:pPr>
            <a:r>
              <a:rPr lang="en-US" b="1" dirty="0" smtClean="0"/>
              <a:t>Example</a:t>
            </a:r>
            <a:r>
              <a:rPr lang="en-US" dirty="0" smtClean="0"/>
              <a:t> </a:t>
            </a:r>
            <a:endParaRPr lang="en-US" dirty="0"/>
          </a:p>
          <a:p>
            <a:pPr marL="0" indent="0" algn="just">
              <a:buNone/>
            </a:pPr>
            <a:r>
              <a:rPr lang="en-US" dirty="0" smtClean="0"/>
              <a:t>	</a:t>
            </a:r>
            <a:r>
              <a:rPr lang="en-US" dirty="0" err="1" smtClean="0">
                <a:solidFill>
                  <a:srgbClr val="FF0000"/>
                </a:solidFill>
                <a:effectLst>
                  <a:outerShdw blurRad="38100" dist="38100" dir="2700000" algn="tl">
                    <a:srgbClr val="000000">
                      <a:alpha val="43137"/>
                    </a:srgbClr>
                  </a:outerShdw>
                </a:effectLst>
              </a:rPr>
              <a:t>hr</a:t>
            </a:r>
            <a:r>
              <a:rPr lang="en-US" dirty="0" smtClean="0">
                <a:solidFill>
                  <a:srgbClr val="FF0000"/>
                </a:solidFill>
                <a:effectLst>
                  <a:outerShdw blurRad="38100" dist="38100" dir="2700000" algn="tl">
                    <a:srgbClr val="000000">
                      <a:alpha val="43137"/>
                    </a:srgbClr>
                  </a:outerShdw>
                </a:effectLst>
              </a:rPr>
              <a:t> { </a:t>
            </a:r>
            <a:r>
              <a:rPr lang="en-US" dirty="0" err="1" smtClean="0">
                <a:solidFill>
                  <a:srgbClr val="FF0000"/>
                </a:solidFill>
                <a:effectLst>
                  <a:outerShdw blurRad="38100" dist="38100" dir="2700000" algn="tl">
                    <a:srgbClr val="000000">
                      <a:alpha val="43137"/>
                    </a:srgbClr>
                  </a:outerShdw>
                </a:effectLst>
              </a:rPr>
              <a:t>color:red</a:t>
            </a:r>
            <a:r>
              <a:rPr lang="en-US" dirty="0">
                <a:solidFill>
                  <a:srgbClr val="FF0000"/>
                </a:solidFill>
                <a:effectLst>
                  <a:outerShdw blurRad="38100" dist="38100" dir="2700000" algn="tl">
                    <a:srgbClr val="000000">
                      <a:alpha val="43137"/>
                    </a:srgbClr>
                  </a:outerShdw>
                </a:effectLst>
              </a:rPr>
              <a:t>;}p {margin-left:20px</a:t>
            </a:r>
            <a:r>
              <a:rPr lang="en-US" dirty="0" smtClean="0">
                <a:solidFill>
                  <a:srgbClr val="FF0000"/>
                </a:solidFill>
                <a:effectLst>
                  <a:outerShdw blurRad="38100" dist="38100" dir="2700000" algn="tl">
                    <a:srgbClr val="000000">
                      <a:alpha val="43137"/>
                    </a:srgbClr>
                  </a:outerShdw>
                </a:effectLst>
              </a:rPr>
              <a:t>; }</a:t>
            </a:r>
          </a:p>
          <a:p>
            <a:pPr marL="0" indent="0" algn="just">
              <a:buNone/>
            </a:pPr>
            <a:r>
              <a:rPr lang="en-US" dirty="0">
                <a:solidFill>
                  <a:srgbClr val="FF0000"/>
                </a:solidFill>
                <a:effectLst>
                  <a:outerShdw blurRad="38100" dist="38100" dir="2700000" algn="tl">
                    <a:srgbClr val="000000">
                      <a:alpha val="43137"/>
                    </a:srgbClr>
                  </a:outerShdw>
                </a:effectLst>
              </a:rPr>
              <a:t>	</a:t>
            </a:r>
            <a:r>
              <a:rPr lang="en-US" dirty="0" smtClean="0">
                <a:solidFill>
                  <a:srgbClr val="FF0000"/>
                </a:solidFill>
                <a:effectLst>
                  <a:outerShdw blurRad="38100" dist="38100" dir="2700000" algn="tl">
                    <a:srgbClr val="000000">
                      <a:alpha val="43137"/>
                    </a:srgbClr>
                  </a:outerShdw>
                </a:effectLst>
              </a:rPr>
              <a:t>body { </a:t>
            </a:r>
            <a:r>
              <a:rPr lang="en-US" dirty="0" err="1" smtClean="0">
                <a:solidFill>
                  <a:srgbClr val="FF0000"/>
                </a:solidFill>
                <a:effectLst>
                  <a:outerShdw blurRad="38100" dist="38100" dir="2700000" algn="tl">
                    <a:srgbClr val="000000">
                      <a:alpha val="43137"/>
                    </a:srgbClr>
                  </a:outerShdw>
                </a:effectLst>
              </a:rPr>
              <a:t>background-image:url</a:t>
            </a:r>
            <a:r>
              <a:rPr lang="en-US" dirty="0">
                <a:solidFill>
                  <a:srgbClr val="FF0000"/>
                </a:solidFill>
                <a:effectLst>
                  <a:outerShdw blurRad="38100" dist="38100" dir="2700000" algn="tl">
                    <a:srgbClr val="000000">
                      <a:alpha val="43137"/>
                    </a:srgbClr>
                  </a:outerShdw>
                </a:effectLst>
              </a:rPr>
              <a:t>("images/back40.gif</a:t>
            </a:r>
            <a:r>
              <a:rPr lang="en-US" dirty="0" smtClean="0">
                <a:solidFill>
                  <a:srgbClr val="FF0000"/>
                </a:solidFill>
                <a:effectLst>
                  <a:outerShdw blurRad="38100" dist="38100" dir="2700000" algn="tl">
                    <a:srgbClr val="000000">
                      <a:alpha val="43137"/>
                    </a:srgbClr>
                  </a:outerShdw>
                </a:effectLst>
              </a:rPr>
              <a:t>"); }</a:t>
            </a:r>
            <a:endPar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9DE213B9-3F82-4B03-8A25-0E9F73AF2041}"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12</a:t>
            </a:fld>
            <a:endParaRPr lang="en-US"/>
          </a:p>
        </p:txBody>
      </p:sp>
    </p:spTree>
    <p:extLst>
      <p:ext uri="{BB962C8B-B14F-4D97-AF65-F5344CB8AC3E}">
        <p14:creationId xmlns:p14="http://schemas.microsoft.com/office/powerpoint/2010/main" val="37657014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Internal Style Sheet</a:t>
            </a:r>
            <a:endParaRPr lang="en-US" dirty="0"/>
          </a:p>
        </p:txBody>
      </p:sp>
      <p:sp>
        <p:nvSpPr>
          <p:cNvPr id="3" name="Content Placeholder 2"/>
          <p:cNvSpPr>
            <a:spLocks noGrp="1"/>
          </p:cNvSpPr>
          <p:nvPr>
            <p:ph idx="1"/>
          </p:nvPr>
        </p:nvSpPr>
        <p:spPr>
          <a:xfrm>
            <a:off x="838200" y="1360210"/>
            <a:ext cx="10515600" cy="4918650"/>
          </a:xfrm>
        </p:spPr>
        <p:txBody>
          <a:bodyPr>
            <a:noAutofit/>
          </a:bodyPr>
          <a:lstStyle/>
          <a:p>
            <a:pPr algn="just"/>
            <a:r>
              <a:rPr lang="en-US" dirty="0"/>
              <a:t>An internal style sheet should be used when a single document has a unique style</a:t>
            </a:r>
            <a:r>
              <a:rPr lang="en-US" dirty="0" smtClean="0"/>
              <a:t>.</a:t>
            </a:r>
          </a:p>
          <a:p>
            <a:pPr marL="0" indent="0" algn="just">
              <a:buNone/>
            </a:pPr>
            <a:endParaRPr lang="en-US" dirty="0"/>
          </a:p>
          <a:p>
            <a:pPr marL="457200" lvl="1" indent="0">
              <a:buNone/>
            </a:pPr>
            <a:r>
              <a:rPr lang="en-US" sz="2800" dirty="0">
                <a:solidFill>
                  <a:srgbClr val="FF0000"/>
                </a:solidFill>
                <a:effectLst>
                  <a:outerShdw blurRad="38100" dist="38100" dir="2700000" algn="tl">
                    <a:srgbClr val="000000">
                      <a:alpha val="43137"/>
                    </a:srgbClr>
                  </a:outerShdw>
                </a:effectLst>
              </a:rPr>
              <a:t>&lt;head</a:t>
            </a:r>
            <a:r>
              <a:rPr lang="en-US" sz="2800" dirty="0" smtClean="0">
                <a:solidFill>
                  <a:srgbClr val="FF0000"/>
                </a:solidFill>
                <a:effectLst>
                  <a:outerShdw blurRad="38100" dist="38100" dir="2700000" algn="tl">
                    <a:srgbClr val="000000">
                      <a:alpha val="43137"/>
                    </a:srgbClr>
                  </a:outerShdw>
                </a:effectLst>
              </a:rPr>
              <a:t>&gt;</a:t>
            </a:r>
          </a:p>
          <a:p>
            <a:pPr marL="457200" lvl="1" indent="0">
              <a:buNone/>
            </a:pPr>
            <a:r>
              <a:rPr lang="en-US" sz="2800" dirty="0" smtClean="0">
                <a:solidFill>
                  <a:srgbClr val="FF0000"/>
                </a:solidFill>
                <a:effectLst>
                  <a:outerShdw blurRad="38100" dist="38100" dir="2700000" algn="tl">
                    <a:srgbClr val="000000">
                      <a:alpha val="43137"/>
                    </a:srgbClr>
                  </a:outerShdw>
                </a:effectLst>
              </a:rPr>
              <a:t>&lt;</a:t>
            </a:r>
            <a:r>
              <a:rPr lang="en-US" sz="2800" dirty="0">
                <a:solidFill>
                  <a:srgbClr val="FF0000"/>
                </a:solidFill>
                <a:effectLst>
                  <a:outerShdw blurRad="38100" dist="38100" dir="2700000" algn="tl">
                    <a:srgbClr val="000000">
                      <a:alpha val="43137"/>
                    </a:srgbClr>
                  </a:outerShdw>
                </a:effectLst>
              </a:rPr>
              <a:t>style type="text/</a:t>
            </a:r>
            <a:r>
              <a:rPr lang="en-US" sz="2800" dirty="0" err="1">
                <a:solidFill>
                  <a:srgbClr val="FF0000"/>
                </a:solidFill>
                <a:effectLst>
                  <a:outerShdw blurRad="38100" dist="38100" dir="2700000" algn="tl">
                    <a:srgbClr val="000000">
                      <a:alpha val="43137"/>
                    </a:srgbClr>
                  </a:outerShdw>
                </a:effectLst>
              </a:rPr>
              <a:t>css</a:t>
            </a:r>
            <a:r>
              <a:rPr lang="en-US" sz="2800" dirty="0" smtClean="0">
                <a:solidFill>
                  <a:srgbClr val="FF0000"/>
                </a:solidFill>
                <a:effectLst>
                  <a:outerShdw blurRad="38100" dist="38100" dir="2700000" algn="tl">
                    <a:srgbClr val="000000">
                      <a:alpha val="43137"/>
                    </a:srgbClr>
                  </a:outerShdw>
                </a:effectLst>
              </a:rPr>
              <a:t>"&gt;</a:t>
            </a:r>
          </a:p>
          <a:p>
            <a:pPr marL="914400" lvl="2" indent="0">
              <a:buNone/>
            </a:pPr>
            <a:r>
              <a:rPr lang="en-US" sz="2800" dirty="0" err="1" smtClean="0">
                <a:solidFill>
                  <a:srgbClr val="FF0000"/>
                </a:solidFill>
                <a:effectLst>
                  <a:outerShdw blurRad="38100" dist="38100" dir="2700000" algn="tl">
                    <a:srgbClr val="000000">
                      <a:alpha val="43137"/>
                    </a:srgbClr>
                  </a:outerShdw>
                </a:effectLst>
              </a:rPr>
              <a:t>hr</a:t>
            </a:r>
            <a:r>
              <a:rPr lang="en-US" sz="2800" dirty="0" smtClean="0">
                <a:solidFill>
                  <a:srgbClr val="FF0000"/>
                </a:solidFill>
                <a:effectLst>
                  <a:outerShdw blurRad="38100" dist="38100" dir="2700000" algn="tl">
                    <a:srgbClr val="000000">
                      <a:alpha val="43137"/>
                    </a:srgbClr>
                  </a:outerShdw>
                </a:effectLst>
              </a:rPr>
              <a:t> </a:t>
            </a:r>
            <a:r>
              <a:rPr lang="en-US" sz="2800" dirty="0">
                <a:solidFill>
                  <a:srgbClr val="FF0000"/>
                </a:solidFill>
                <a:effectLst>
                  <a:outerShdw blurRad="38100" dist="38100" dir="2700000" algn="tl">
                    <a:srgbClr val="000000">
                      <a:alpha val="43137"/>
                    </a:srgbClr>
                  </a:outerShdw>
                </a:effectLst>
              </a:rPr>
              <a:t>{</a:t>
            </a:r>
            <a:r>
              <a:rPr lang="en-US" sz="2800" dirty="0" err="1">
                <a:solidFill>
                  <a:srgbClr val="FF0000"/>
                </a:solidFill>
                <a:effectLst>
                  <a:outerShdw blurRad="38100" dist="38100" dir="2700000" algn="tl">
                    <a:srgbClr val="000000">
                      <a:alpha val="43137"/>
                    </a:srgbClr>
                  </a:outerShdw>
                </a:effectLst>
              </a:rPr>
              <a:t>color:red</a:t>
            </a:r>
            <a:r>
              <a:rPr lang="en-US" sz="2800" dirty="0" smtClean="0">
                <a:solidFill>
                  <a:srgbClr val="FF0000"/>
                </a:solidFill>
                <a:effectLst>
                  <a:outerShdw blurRad="38100" dist="38100" dir="2700000" algn="tl">
                    <a:srgbClr val="000000">
                      <a:alpha val="43137"/>
                    </a:srgbClr>
                  </a:outerShdw>
                </a:effectLst>
              </a:rPr>
              <a:t>;}</a:t>
            </a:r>
          </a:p>
          <a:p>
            <a:pPr marL="914400" lvl="2" indent="0">
              <a:buNone/>
            </a:pPr>
            <a:r>
              <a:rPr lang="en-US" sz="2800" dirty="0" smtClean="0">
                <a:solidFill>
                  <a:srgbClr val="FF0000"/>
                </a:solidFill>
                <a:effectLst>
                  <a:outerShdw blurRad="38100" dist="38100" dir="2700000" algn="tl">
                    <a:srgbClr val="000000">
                      <a:alpha val="43137"/>
                    </a:srgbClr>
                  </a:outerShdw>
                </a:effectLst>
              </a:rPr>
              <a:t>p </a:t>
            </a:r>
            <a:r>
              <a:rPr lang="en-US" sz="2800" dirty="0">
                <a:solidFill>
                  <a:srgbClr val="FF0000"/>
                </a:solidFill>
                <a:effectLst>
                  <a:outerShdw blurRad="38100" dist="38100" dir="2700000" algn="tl">
                    <a:srgbClr val="000000">
                      <a:alpha val="43137"/>
                    </a:srgbClr>
                  </a:outerShdw>
                </a:effectLst>
              </a:rPr>
              <a:t>{margin-left:20px</a:t>
            </a:r>
            <a:r>
              <a:rPr lang="en-US" sz="2800" dirty="0" smtClean="0">
                <a:solidFill>
                  <a:srgbClr val="FF0000"/>
                </a:solidFill>
                <a:effectLst>
                  <a:outerShdw blurRad="38100" dist="38100" dir="2700000" algn="tl">
                    <a:srgbClr val="000000">
                      <a:alpha val="43137"/>
                    </a:srgbClr>
                  </a:outerShdw>
                </a:effectLst>
              </a:rPr>
              <a:t>;}</a:t>
            </a:r>
          </a:p>
          <a:p>
            <a:pPr marL="914400" lvl="2" indent="0">
              <a:buNone/>
            </a:pPr>
            <a:r>
              <a:rPr lang="en-US" sz="2800" dirty="0" smtClean="0">
                <a:solidFill>
                  <a:srgbClr val="FF0000"/>
                </a:solidFill>
                <a:effectLst>
                  <a:outerShdw blurRad="38100" dist="38100" dir="2700000" algn="tl">
                    <a:srgbClr val="000000">
                      <a:alpha val="43137"/>
                    </a:srgbClr>
                  </a:outerShdw>
                </a:effectLst>
              </a:rPr>
              <a:t>body </a:t>
            </a:r>
            <a:r>
              <a:rPr lang="en-US" sz="2800" dirty="0">
                <a:solidFill>
                  <a:srgbClr val="FF0000"/>
                </a:solidFill>
                <a:effectLst>
                  <a:outerShdw blurRad="38100" dist="38100" dir="2700000" algn="tl">
                    <a:srgbClr val="000000">
                      <a:alpha val="43137"/>
                    </a:srgbClr>
                  </a:outerShdw>
                </a:effectLst>
              </a:rPr>
              <a:t>{</a:t>
            </a:r>
            <a:r>
              <a:rPr lang="en-US" sz="2800" dirty="0" err="1">
                <a:solidFill>
                  <a:srgbClr val="FF0000"/>
                </a:solidFill>
                <a:effectLst>
                  <a:outerShdw blurRad="38100" dist="38100" dir="2700000" algn="tl">
                    <a:srgbClr val="000000">
                      <a:alpha val="43137"/>
                    </a:srgbClr>
                  </a:outerShdw>
                </a:effectLst>
              </a:rPr>
              <a:t>background-image:url</a:t>
            </a:r>
            <a:r>
              <a:rPr lang="en-US" sz="2400" dirty="0">
                <a:solidFill>
                  <a:srgbClr val="FF0000"/>
                </a:solidFill>
                <a:effectLst>
                  <a:outerShdw blurRad="38100" dist="38100" dir="2700000" algn="tl">
                    <a:srgbClr val="000000">
                      <a:alpha val="43137"/>
                    </a:srgbClr>
                  </a:outerShdw>
                </a:effectLst>
              </a:rPr>
              <a:t>("images/back40.gif</a:t>
            </a:r>
            <a:r>
              <a:rPr lang="en-US" sz="2400" dirty="0" smtClean="0">
                <a:solidFill>
                  <a:srgbClr val="FF0000"/>
                </a:solidFill>
                <a:effectLst>
                  <a:outerShdw blurRad="38100" dist="38100" dir="2700000" algn="tl">
                    <a:srgbClr val="000000">
                      <a:alpha val="43137"/>
                    </a:srgbClr>
                  </a:outerShdw>
                </a:effectLst>
              </a:rPr>
              <a:t>");}</a:t>
            </a:r>
          </a:p>
          <a:p>
            <a:pPr marL="457200" lvl="1" indent="0">
              <a:buNone/>
            </a:pPr>
            <a:r>
              <a:rPr lang="en-US" sz="2800" dirty="0" smtClean="0">
                <a:solidFill>
                  <a:srgbClr val="FF0000"/>
                </a:solidFill>
                <a:effectLst>
                  <a:outerShdw blurRad="38100" dist="38100" dir="2700000" algn="tl">
                    <a:srgbClr val="000000">
                      <a:alpha val="43137"/>
                    </a:srgbClr>
                  </a:outerShdw>
                </a:effectLst>
              </a:rPr>
              <a:t>&lt;/</a:t>
            </a:r>
            <a:r>
              <a:rPr lang="en-US" sz="2800" dirty="0">
                <a:solidFill>
                  <a:srgbClr val="FF0000"/>
                </a:solidFill>
                <a:effectLst>
                  <a:outerShdw blurRad="38100" dist="38100" dir="2700000" algn="tl">
                    <a:srgbClr val="000000">
                      <a:alpha val="43137"/>
                    </a:srgbClr>
                  </a:outerShdw>
                </a:effectLst>
              </a:rPr>
              <a:t>style</a:t>
            </a:r>
            <a:r>
              <a:rPr lang="en-US" sz="2800" dirty="0" smtClean="0">
                <a:solidFill>
                  <a:srgbClr val="FF0000"/>
                </a:solidFill>
                <a:effectLst>
                  <a:outerShdw blurRad="38100" dist="38100" dir="2700000" algn="tl">
                    <a:srgbClr val="000000">
                      <a:alpha val="43137"/>
                    </a:srgbClr>
                  </a:outerShdw>
                </a:effectLst>
              </a:rPr>
              <a:t>&gt;</a:t>
            </a:r>
          </a:p>
          <a:p>
            <a:pPr marL="457200" lvl="1" indent="0">
              <a:buNone/>
            </a:pPr>
            <a:r>
              <a:rPr lang="en-US" sz="2800" dirty="0" smtClean="0">
                <a:solidFill>
                  <a:srgbClr val="FF0000"/>
                </a:solidFill>
                <a:effectLst>
                  <a:outerShdw blurRad="38100" dist="38100" dir="2700000" algn="tl">
                    <a:srgbClr val="000000">
                      <a:alpha val="43137"/>
                    </a:srgbClr>
                  </a:outerShdw>
                </a:effectLst>
              </a:rPr>
              <a:t>&lt;/</a:t>
            </a:r>
            <a:r>
              <a:rPr lang="en-US" sz="2800" dirty="0">
                <a:solidFill>
                  <a:srgbClr val="FF0000"/>
                </a:solidFill>
                <a:effectLst>
                  <a:outerShdw blurRad="38100" dist="38100" dir="2700000" algn="tl">
                    <a:srgbClr val="000000">
                      <a:alpha val="43137"/>
                    </a:srgbClr>
                  </a:outerShdw>
                </a:effectLst>
              </a:rPr>
              <a:t>head&gt;</a:t>
            </a:r>
            <a:endParaRPr lang="en-US" sz="28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35AC645C-A36A-478A-83A3-6965C2890765}" type="datetime1">
              <a:rPr lang="en-US" smtClean="0"/>
              <a:t>22-Dec-21</a:t>
            </a:fld>
            <a:endParaRPr lang="en-US" dirty="0"/>
          </a:p>
        </p:txBody>
      </p:sp>
      <p:sp>
        <p:nvSpPr>
          <p:cNvPr id="5" name="Footer Placeholder 4"/>
          <p:cNvSpPr>
            <a:spLocks noGrp="1"/>
          </p:cNvSpPr>
          <p:nvPr>
            <p:ph type="ftr" sz="quarter" idx="11"/>
          </p:nvPr>
        </p:nvSpPr>
        <p:spPr/>
        <p:txBody>
          <a:bodyPr/>
          <a:lstStyle/>
          <a:p>
            <a:r>
              <a:rPr lang="en-US" smtClean="0"/>
              <a:t>OSTL - CSS</a:t>
            </a:r>
            <a:endParaRPr lang="en-US" dirty="0"/>
          </a:p>
        </p:txBody>
      </p:sp>
      <p:sp>
        <p:nvSpPr>
          <p:cNvPr id="6" name="Slide Number Placeholder 5"/>
          <p:cNvSpPr>
            <a:spLocks noGrp="1"/>
          </p:cNvSpPr>
          <p:nvPr>
            <p:ph type="sldNum" sz="quarter" idx="12"/>
          </p:nvPr>
        </p:nvSpPr>
        <p:spPr/>
        <p:txBody>
          <a:bodyPr/>
          <a:lstStyle/>
          <a:p>
            <a:fld id="{31C7DC13-78C1-42AC-B2C1-B0BA7E4EE52B}" type="slidenum">
              <a:rPr lang="en-US" smtClean="0"/>
              <a:t>13</a:t>
            </a:fld>
            <a:endParaRPr lang="en-US"/>
          </a:p>
        </p:txBody>
      </p:sp>
    </p:spTree>
    <p:extLst>
      <p:ext uri="{BB962C8B-B14F-4D97-AF65-F5344CB8AC3E}">
        <p14:creationId xmlns:p14="http://schemas.microsoft.com/office/powerpoint/2010/main" val="360051319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Inline Styles</a:t>
            </a:r>
            <a:endParaRPr lang="en-US" dirty="0"/>
          </a:p>
        </p:txBody>
      </p:sp>
      <p:sp>
        <p:nvSpPr>
          <p:cNvPr id="3" name="Content Placeholder 2"/>
          <p:cNvSpPr>
            <a:spLocks noGrp="1"/>
          </p:cNvSpPr>
          <p:nvPr>
            <p:ph idx="1"/>
          </p:nvPr>
        </p:nvSpPr>
        <p:spPr>
          <a:xfrm>
            <a:off x="838200" y="1345180"/>
            <a:ext cx="10515600" cy="5241600"/>
          </a:xfrm>
        </p:spPr>
        <p:txBody>
          <a:bodyPr>
            <a:noAutofit/>
          </a:bodyPr>
          <a:lstStyle/>
          <a:p>
            <a:pPr marL="0" indent="0" algn="just">
              <a:lnSpc>
                <a:spcPct val="150000"/>
              </a:lnSpc>
              <a:spcBef>
                <a:spcPts val="0"/>
              </a:spcBef>
              <a:buNone/>
            </a:pPr>
            <a:r>
              <a:rPr lang="en-US" sz="2400" dirty="0" smtClean="0"/>
              <a:t>	</a:t>
            </a:r>
            <a:r>
              <a:rPr lang="en-US" sz="2400" dirty="0" smtClean="0">
                <a:solidFill>
                  <a:srgbClr val="FF0000"/>
                </a:solidFill>
                <a:effectLst>
                  <a:outerShdw blurRad="38100" dist="38100" dir="2700000" algn="tl">
                    <a:srgbClr val="000000">
                      <a:alpha val="43137"/>
                    </a:srgbClr>
                  </a:outerShdw>
                </a:effectLst>
              </a:rPr>
              <a:t>&lt;</a:t>
            </a:r>
            <a:r>
              <a:rPr lang="en-US" sz="2400" dirty="0">
                <a:solidFill>
                  <a:srgbClr val="FF0000"/>
                </a:solidFill>
                <a:effectLst>
                  <a:outerShdw blurRad="38100" dist="38100" dir="2700000" algn="tl">
                    <a:srgbClr val="000000">
                      <a:alpha val="43137"/>
                    </a:srgbClr>
                  </a:outerShdw>
                </a:effectLst>
              </a:rPr>
              <a:t>p </a:t>
            </a:r>
            <a:r>
              <a:rPr lang="en-US" sz="2400" dirty="0" smtClean="0">
                <a:solidFill>
                  <a:srgbClr val="FF0000"/>
                </a:solidFill>
                <a:effectLst>
                  <a:outerShdw blurRad="38100" dist="38100" dir="2700000" algn="tl">
                    <a:srgbClr val="000000">
                      <a:alpha val="43137"/>
                    </a:srgbClr>
                  </a:outerShdw>
                </a:effectLst>
              </a:rPr>
              <a:t>style</a:t>
            </a:r>
            <a:r>
              <a:rPr lang="en-US" sz="2400" dirty="0">
                <a:solidFill>
                  <a:srgbClr val="FF0000"/>
                </a:solidFill>
                <a:effectLst>
                  <a:outerShdw blurRad="38100" dist="38100" dir="2700000" algn="tl">
                    <a:srgbClr val="000000">
                      <a:alpha val="43137"/>
                    </a:srgbClr>
                  </a:outerShdw>
                </a:effectLst>
              </a:rPr>
              <a:t>="</a:t>
            </a:r>
            <a:r>
              <a:rPr lang="en-US" sz="2400" dirty="0" err="1">
                <a:solidFill>
                  <a:srgbClr val="FF0000"/>
                </a:solidFill>
                <a:effectLst>
                  <a:outerShdw blurRad="38100" dist="38100" dir="2700000" algn="tl">
                    <a:srgbClr val="000000">
                      <a:alpha val="43137"/>
                    </a:srgbClr>
                  </a:outerShdw>
                </a:effectLst>
              </a:rPr>
              <a:t>color:red</a:t>
            </a:r>
            <a:r>
              <a:rPr lang="en-US" sz="2400" dirty="0" smtClean="0">
                <a:solidFill>
                  <a:srgbClr val="FF0000"/>
                </a:solidFill>
                <a:effectLst>
                  <a:outerShdw blurRad="38100" dist="38100" dir="2700000" algn="tl">
                    <a:srgbClr val="000000">
                      <a:alpha val="43137"/>
                    </a:srgbClr>
                  </a:outerShdw>
                </a:effectLst>
              </a:rPr>
              <a:t>; margin-left:20px</a:t>
            </a:r>
            <a:r>
              <a:rPr lang="en-US" sz="2400" dirty="0">
                <a:solidFill>
                  <a:srgbClr val="FF0000"/>
                </a:solidFill>
                <a:effectLst>
                  <a:outerShdw blurRad="38100" dist="38100" dir="2700000" algn="tl">
                    <a:srgbClr val="000000">
                      <a:alpha val="43137"/>
                    </a:srgbClr>
                  </a:outerShdw>
                </a:effectLst>
              </a:rPr>
              <a:t>"&gt;This is a paragraph.&lt;/p</a:t>
            </a:r>
            <a:r>
              <a:rPr lang="en-US" sz="2400" dirty="0" smtClean="0">
                <a:solidFill>
                  <a:srgbClr val="FF0000"/>
                </a:solidFill>
                <a:effectLst>
                  <a:outerShdw blurRad="38100" dist="38100" dir="2700000" algn="tl">
                    <a:srgbClr val="000000">
                      <a:alpha val="43137"/>
                    </a:srgbClr>
                  </a:outerShdw>
                </a:effectLst>
              </a:rPr>
              <a:t>&gt;</a:t>
            </a:r>
          </a:p>
          <a:p>
            <a:pPr marL="0" indent="0" algn="just">
              <a:spcBef>
                <a:spcPts val="0"/>
              </a:spcBef>
              <a:buNone/>
            </a:pPr>
            <a:r>
              <a:rPr lang="en-US" sz="2400" b="1" dirty="0"/>
              <a:t>Multiple Style Sheets</a:t>
            </a:r>
          </a:p>
          <a:p>
            <a:pPr algn="just">
              <a:spcBef>
                <a:spcPts val="0"/>
              </a:spcBef>
            </a:pPr>
            <a:r>
              <a:rPr lang="en-US" sz="2400" dirty="0"/>
              <a:t>If some properties have been set for the same selector in different style sheets, the values will be inherited from the more specific style sheet</a:t>
            </a:r>
            <a:r>
              <a:rPr lang="en-US" sz="2400" dirty="0" smtClean="0"/>
              <a:t>.</a:t>
            </a:r>
          </a:p>
          <a:p>
            <a:pPr marL="0" indent="0" algn="just">
              <a:spcBef>
                <a:spcPts val="0"/>
              </a:spcBef>
              <a:buNone/>
            </a:pPr>
            <a:endParaRPr lang="en-US" sz="2400" dirty="0"/>
          </a:p>
          <a:p>
            <a:pPr marL="0" indent="0" algn="just">
              <a:spcBef>
                <a:spcPts val="0"/>
              </a:spcBef>
              <a:buNone/>
            </a:pPr>
            <a:r>
              <a:rPr lang="en-US" sz="2400" dirty="0"/>
              <a:t>For example, </a:t>
            </a:r>
            <a:r>
              <a:rPr lang="en-US" sz="2400" dirty="0" smtClean="0"/>
              <a:t>an external </a:t>
            </a:r>
            <a:r>
              <a:rPr lang="en-US" sz="2400" dirty="0"/>
              <a:t>style sheet has these properties for the h3 </a:t>
            </a:r>
            <a:r>
              <a:rPr lang="en-US" sz="2400" dirty="0" smtClean="0"/>
              <a:t>selector</a:t>
            </a:r>
            <a:endParaRPr lang="en-US" sz="2400" dirty="0"/>
          </a:p>
        </p:txBody>
      </p:sp>
      <p:sp>
        <p:nvSpPr>
          <p:cNvPr id="4" name="Date Placeholder 3"/>
          <p:cNvSpPr>
            <a:spLocks noGrp="1"/>
          </p:cNvSpPr>
          <p:nvPr>
            <p:ph type="dt" sz="half" idx="10"/>
          </p:nvPr>
        </p:nvSpPr>
        <p:spPr/>
        <p:txBody>
          <a:bodyPr/>
          <a:lstStyle/>
          <a:p>
            <a:fld id="{D8DC5979-CC8E-48B0-AD91-34AA70508A90}"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14</a:t>
            </a:fld>
            <a:endParaRPr lang="en-US"/>
          </a:p>
        </p:txBody>
      </p:sp>
      <p:sp>
        <p:nvSpPr>
          <p:cNvPr id="7" name="Rectangle 6"/>
          <p:cNvSpPr/>
          <p:nvPr/>
        </p:nvSpPr>
        <p:spPr>
          <a:xfrm>
            <a:off x="955668" y="3841479"/>
            <a:ext cx="1654492" cy="1938992"/>
          </a:xfrm>
          <a:prstGeom prst="rect">
            <a:avLst/>
          </a:prstGeom>
        </p:spPr>
        <p:txBody>
          <a:bodyPr wrap="none">
            <a:spAutoFit/>
          </a:bodyPr>
          <a:lstStyle/>
          <a:p>
            <a:r>
              <a:rPr lang="en-US" sz="2000" dirty="0" smtClean="0">
                <a:solidFill>
                  <a:srgbClr val="FF0000"/>
                </a:solidFill>
                <a:effectLst>
                  <a:outerShdw blurRad="38100" dist="38100" dir="2700000" algn="tl">
                    <a:srgbClr val="000000">
                      <a:alpha val="43137"/>
                    </a:srgbClr>
                  </a:outerShdw>
                </a:effectLst>
              </a:rPr>
              <a:t>H3</a:t>
            </a:r>
          </a:p>
          <a:p>
            <a:r>
              <a:rPr lang="en-US" sz="2000" dirty="0" smtClean="0">
                <a:solidFill>
                  <a:srgbClr val="FF0000"/>
                </a:solidFill>
                <a:effectLst>
                  <a:outerShdw blurRad="38100" dist="38100" dir="2700000" algn="tl">
                    <a:srgbClr val="000000">
                      <a:alpha val="43137"/>
                    </a:srgbClr>
                  </a:outerShdw>
                </a:effectLst>
              </a:rPr>
              <a:t>{</a:t>
            </a:r>
          </a:p>
          <a:p>
            <a:r>
              <a:rPr lang="en-US" sz="2000" dirty="0" err="1" smtClean="0">
                <a:solidFill>
                  <a:srgbClr val="FF0000"/>
                </a:solidFill>
                <a:effectLst>
                  <a:outerShdw blurRad="38100" dist="38100" dir="2700000" algn="tl">
                    <a:srgbClr val="000000">
                      <a:alpha val="43137"/>
                    </a:srgbClr>
                  </a:outerShdw>
                </a:effectLst>
              </a:rPr>
              <a:t>color:red</a:t>
            </a:r>
            <a:r>
              <a:rPr lang="en-US" sz="2000" dirty="0" smtClean="0">
                <a:solidFill>
                  <a:srgbClr val="FF0000"/>
                </a:solidFill>
                <a:effectLst>
                  <a:outerShdw blurRad="38100" dist="38100" dir="2700000" algn="tl">
                    <a:srgbClr val="000000">
                      <a:alpha val="43137"/>
                    </a:srgbClr>
                  </a:outerShdw>
                </a:effectLst>
              </a:rPr>
              <a:t>;</a:t>
            </a:r>
          </a:p>
          <a:p>
            <a:r>
              <a:rPr lang="en-US" sz="2000" dirty="0" err="1" smtClean="0">
                <a:solidFill>
                  <a:srgbClr val="FF0000"/>
                </a:solidFill>
                <a:effectLst>
                  <a:outerShdw blurRad="38100" dist="38100" dir="2700000" algn="tl">
                    <a:srgbClr val="000000">
                      <a:alpha val="43137"/>
                    </a:srgbClr>
                  </a:outerShdw>
                </a:effectLst>
              </a:rPr>
              <a:t>text-align:left</a:t>
            </a:r>
            <a:r>
              <a:rPr lang="en-US" sz="2000" dirty="0" smtClean="0">
                <a:solidFill>
                  <a:srgbClr val="FF0000"/>
                </a:solidFill>
                <a:effectLst>
                  <a:outerShdw blurRad="38100" dist="38100" dir="2700000" algn="tl">
                    <a:srgbClr val="000000">
                      <a:alpha val="43137"/>
                    </a:srgbClr>
                  </a:outerShdw>
                </a:effectLst>
              </a:rPr>
              <a:t>;</a:t>
            </a:r>
          </a:p>
          <a:p>
            <a:r>
              <a:rPr lang="en-US" sz="2000" dirty="0" smtClean="0">
                <a:solidFill>
                  <a:srgbClr val="FF0000"/>
                </a:solidFill>
                <a:effectLst>
                  <a:outerShdw blurRad="38100" dist="38100" dir="2700000" algn="tl">
                    <a:srgbClr val="000000">
                      <a:alpha val="43137"/>
                    </a:srgbClr>
                  </a:outerShdw>
                </a:effectLst>
              </a:rPr>
              <a:t>font-size:8pt;</a:t>
            </a:r>
          </a:p>
          <a:p>
            <a:r>
              <a:rPr lang="en-US" sz="2000" dirty="0" smtClean="0">
                <a:solidFill>
                  <a:srgbClr val="FF0000"/>
                </a:solidFill>
                <a:effectLst>
                  <a:outerShdw blurRad="38100" dist="38100" dir="2700000" algn="tl">
                    <a:srgbClr val="000000">
                      <a:alpha val="43137"/>
                    </a:srgbClr>
                  </a:outerShdw>
                </a:effectLst>
              </a:rPr>
              <a:t>}</a:t>
            </a:r>
            <a:endParaRPr lang="en-US" sz="2000" dirty="0">
              <a:solidFill>
                <a:srgbClr val="FF0000"/>
              </a:solidFill>
              <a:effectLst>
                <a:outerShdw blurRad="38100" dist="38100" dir="2700000" algn="tl">
                  <a:srgbClr val="000000">
                    <a:alpha val="43137"/>
                  </a:srgbClr>
                </a:outerShdw>
              </a:effectLst>
            </a:endParaRPr>
          </a:p>
        </p:txBody>
      </p:sp>
      <p:sp>
        <p:nvSpPr>
          <p:cNvPr id="8" name="Rectangle 7"/>
          <p:cNvSpPr/>
          <p:nvPr/>
        </p:nvSpPr>
        <p:spPr>
          <a:xfrm>
            <a:off x="3048000" y="3743278"/>
            <a:ext cx="2697364" cy="2862322"/>
          </a:xfrm>
          <a:prstGeom prst="rect">
            <a:avLst/>
          </a:prstGeom>
        </p:spPr>
        <p:txBody>
          <a:bodyPr wrap="square">
            <a:spAutoFit/>
          </a:bodyPr>
          <a:lstStyle/>
          <a:p>
            <a:pPr algn="just"/>
            <a:r>
              <a:rPr lang="en-US" sz="2000" dirty="0">
                <a:solidFill>
                  <a:srgbClr val="000000"/>
                </a:solidFill>
              </a:rPr>
              <a:t>And an internal style sheet has these properties for the h3 </a:t>
            </a:r>
            <a:r>
              <a:rPr lang="en-US" sz="2000" dirty="0" smtClean="0">
                <a:solidFill>
                  <a:srgbClr val="000000"/>
                </a:solidFill>
              </a:rPr>
              <a:t>selector</a:t>
            </a:r>
            <a:endParaRPr lang="en-US" sz="2000" dirty="0">
              <a:solidFill>
                <a:srgbClr val="000000"/>
              </a:solidFill>
            </a:endParaRPr>
          </a:p>
          <a:p>
            <a:r>
              <a:rPr lang="en-US" sz="2000" dirty="0" smtClean="0">
                <a:solidFill>
                  <a:srgbClr val="FF0000"/>
                </a:solidFill>
                <a:effectLst>
                  <a:outerShdw blurRad="38100" dist="38100" dir="2700000" algn="tl">
                    <a:srgbClr val="000000">
                      <a:alpha val="43137"/>
                    </a:srgbClr>
                  </a:outerShdw>
                </a:effectLst>
              </a:rPr>
              <a:t>H3</a:t>
            </a:r>
          </a:p>
          <a:p>
            <a:r>
              <a:rPr lang="en-US" sz="2000" dirty="0" smtClean="0">
                <a:solidFill>
                  <a:srgbClr val="FF0000"/>
                </a:solidFill>
                <a:effectLst>
                  <a:outerShdw blurRad="38100" dist="38100" dir="2700000" algn="tl">
                    <a:srgbClr val="000000">
                      <a:alpha val="43137"/>
                    </a:srgbClr>
                  </a:outerShdw>
                </a:effectLst>
              </a:rPr>
              <a:t>{</a:t>
            </a:r>
          </a:p>
          <a:p>
            <a:r>
              <a:rPr lang="en-US" sz="2000" dirty="0" err="1" smtClean="0">
                <a:solidFill>
                  <a:srgbClr val="FF0000"/>
                </a:solidFill>
                <a:effectLst>
                  <a:outerShdw blurRad="38100" dist="38100" dir="2700000" algn="tl">
                    <a:srgbClr val="000000">
                      <a:alpha val="43137"/>
                    </a:srgbClr>
                  </a:outerShdw>
                </a:effectLst>
              </a:rPr>
              <a:t>text-align:right</a:t>
            </a:r>
            <a:r>
              <a:rPr lang="en-US" sz="2000" dirty="0" smtClean="0">
                <a:solidFill>
                  <a:srgbClr val="FF0000"/>
                </a:solidFill>
                <a:effectLst>
                  <a:outerShdw blurRad="38100" dist="38100" dir="2700000" algn="tl">
                    <a:srgbClr val="000000">
                      <a:alpha val="43137"/>
                    </a:srgbClr>
                  </a:outerShdw>
                </a:effectLst>
              </a:rPr>
              <a:t>;</a:t>
            </a:r>
          </a:p>
          <a:p>
            <a:r>
              <a:rPr lang="en-US" sz="2000" dirty="0" smtClean="0">
                <a:solidFill>
                  <a:srgbClr val="FF0000"/>
                </a:solidFill>
                <a:effectLst>
                  <a:outerShdw blurRad="38100" dist="38100" dir="2700000" algn="tl">
                    <a:srgbClr val="000000">
                      <a:alpha val="43137"/>
                    </a:srgbClr>
                  </a:outerShdw>
                </a:effectLst>
              </a:rPr>
              <a:t>font-size:20pt;</a:t>
            </a:r>
          </a:p>
          <a:p>
            <a:r>
              <a:rPr lang="en-US" sz="2000" dirty="0" smtClean="0">
                <a:solidFill>
                  <a:srgbClr val="FF0000"/>
                </a:solidFill>
                <a:effectLst>
                  <a:outerShdw blurRad="38100" dist="38100" dir="2700000" algn="tl">
                    <a:srgbClr val="000000">
                      <a:alpha val="43137"/>
                    </a:srgbClr>
                  </a:outerShdw>
                </a:effectLst>
              </a:rPr>
              <a:t>}</a:t>
            </a:r>
            <a:endParaRPr lang="en-US" sz="2000" dirty="0">
              <a:solidFill>
                <a:srgbClr val="FF0000"/>
              </a:solidFill>
              <a:effectLst>
                <a:outerShdw blurRad="38100" dist="38100" dir="2700000" algn="tl">
                  <a:srgbClr val="000000">
                    <a:alpha val="43137"/>
                  </a:srgbClr>
                </a:outerShdw>
              </a:effectLst>
            </a:endParaRPr>
          </a:p>
        </p:txBody>
      </p:sp>
      <p:sp>
        <p:nvSpPr>
          <p:cNvPr id="9" name="Rectangle 8"/>
          <p:cNvSpPr/>
          <p:nvPr/>
        </p:nvSpPr>
        <p:spPr>
          <a:xfrm>
            <a:off x="6183204" y="3743278"/>
            <a:ext cx="5638800" cy="2554545"/>
          </a:xfrm>
          <a:prstGeom prst="rect">
            <a:avLst/>
          </a:prstGeom>
        </p:spPr>
        <p:txBody>
          <a:bodyPr wrap="square">
            <a:spAutoFit/>
          </a:bodyPr>
          <a:lstStyle/>
          <a:p>
            <a:pPr algn="just"/>
            <a:r>
              <a:rPr lang="en-US" sz="2000" dirty="0">
                <a:solidFill>
                  <a:srgbClr val="000000"/>
                </a:solidFill>
              </a:rPr>
              <a:t>If the page with the internal style sheet also links to the external style sheet the properties for h3 will </a:t>
            </a:r>
            <a:r>
              <a:rPr lang="en-US" sz="2000" dirty="0" smtClean="0">
                <a:solidFill>
                  <a:srgbClr val="000000"/>
                </a:solidFill>
              </a:rPr>
              <a:t>be</a:t>
            </a:r>
            <a:endParaRPr lang="en-US" sz="2000" dirty="0">
              <a:solidFill>
                <a:srgbClr val="000000"/>
              </a:solidFill>
            </a:endParaRPr>
          </a:p>
          <a:p>
            <a:r>
              <a:rPr lang="en-US" sz="2000" dirty="0" smtClean="0">
                <a:solidFill>
                  <a:srgbClr val="000000"/>
                </a:solidFill>
              </a:rPr>
              <a:t> </a:t>
            </a:r>
            <a:r>
              <a:rPr lang="en-US" sz="2000" dirty="0" err="1">
                <a:solidFill>
                  <a:srgbClr val="FF0000"/>
                </a:solidFill>
                <a:effectLst>
                  <a:outerShdw blurRad="38100" dist="38100" dir="2700000" algn="tl">
                    <a:srgbClr val="000000">
                      <a:alpha val="43137"/>
                    </a:srgbClr>
                  </a:outerShdw>
                </a:effectLst>
              </a:rPr>
              <a:t>color:red</a:t>
            </a:r>
            <a:r>
              <a:rPr lang="en-US" sz="2000" dirty="0">
                <a:solidFill>
                  <a:srgbClr val="FF0000"/>
                </a:solidFill>
                <a:effectLst>
                  <a:outerShdw blurRad="38100" dist="38100" dir="2700000" algn="tl">
                    <a:srgbClr val="000000">
                      <a:alpha val="43137"/>
                    </a:srgbClr>
                  </a:outerShdw>
                </a:effectLst>
              </a:rPr>
              <a:t>;</a:t>
            </a:r>
          </a:p>
          <a:p>
            <a:r>
              <a:rPr lang="en-US" sz="2000" dirty="0">
                <a:solidFill>
                  <a:srgbClr val="FF0000"/>
                </a:solidFill>
                <a:effectLst>
                  <a:outerShdw blurRad="38100" dist="38100" dir="2700000" algn="tl">
                    <a:srgbClr val="000000">
                      <a:alpha val="43137"/>
                    </a:srgbClr>
                  </a:outerShdw>
                </a:effectLst>
              </a:rPr>
              <a:t> </a:t>
            </a:r>
            <a:r>
              <a:rPr lang="en-US" sz="2000" dirty="0" err="1">
                <a:solidFill>
                  <a:srgbClr val="FF0000"/>
                </a:solidFill>
                <a:effectLst>
                  <a:outerShdw blurRad="38100" dist="38100" dir="2700000" algn="tl">
                    <a:srgbClr val="000000">
                      <a:alpha val="43137"/>
                    </a:srgbClr>
                  </a:outerShdw>
                </a:effectLst>
              </a:rPr>
              <a:t>text-align:right</a:t>
            </a:r>
            <a:r>
              <a:rPr lang="en-US" sz="2000" dirty="0">
                <a:solidFill>
                  <a:srgbClr val="FF0000"/>
                </a:solidFill>
                <a:effectLst>
                  <a:outerShdw blurRad="38100" dist="38100" dir="2700000" algn="tl">
                    <a:srgbClr val="000000">
                      <a:alpha val="43137"/>
                    </a:srgbClr>
                  </a:outerShdw>
                </a:effectLst>
              </a:rPr>
              <a:t>;</a:t>
            </a:r>
          </a:p>
          <a:p>
            <a:r>
              <a:rPr lang="en-US" sz="2000" dirty="0">
                <a:solidFill>
                  <a:srgbClr val="FF0000"/>
                </a:solidFill>
                <a:effectLst>
                  <a:outerShdw blurRad="38100" dist="38100" dir="2700000" algn="tl">
                    <a:srgbClr val="000000">
                      <a:alpha val="43137"/>
                    </a:srgbClr>
                  </a:outerShdw>
                </a:effectLst>
              </a:rPr>
              <a:t> </a:t>
            </a:r>
            <a:r>
              <a:rPr lang="en-US" sz="2000" dirty="0">
                <a:solidFill>
                  <a:srgbClr val="FF0000"/>
                </a:solidFill>
                <a:effectLst>
                  <a:outerShdw blurRad="38100" dist="38100" dir="2700000" algn="tl">
                    <a:srgbClr val="000000">
                      <a:alpha val="43137"/>
                    </a:srgbClr>
                  </a:outerShdw>
                </a:effectLst>
              </a:rPr>
              <a:t>font-size:20pt</a:t>
            </a:r>
            <a:r>
              <a:rPr lang="en-US" sz="2000" dirty="0">
                <a:solidFill>
                  <a:srgbClr val="FF0000"/>
                </a:solidFill>
                <a:effectLst>
                  <a:outerShdw blurRad="38100" dist="38100" dir="2700000" algn="tl">
                    <a:srgbClr val="000000">
                      <a:alpha val="43137"/>
                    </a:srgbClr>
                  </a:outerShdw>
                </a:effectLst>
              </a:rPr>
              <a:t>;</a:t>
            </a:r>
          </a:p>
          <a:p>
            <a:pPr algn="just"/>
            <a:r>
              <a:rPr lang="en-US" sz="2000" dirty="0">
                <a:solidFill>
                  <a:srgbClr val="000000"/>
                </a:solidFill>
              </a:rPr>
              <a:t>The color is inherited from the external style sheet and the text-alignment and the font-size is replaced by the internal style sheet.</a:t>
            </a:r>
          </a:p>
        </p:txBody>
      </p:sp>
    </p:spTree>
    <p:extLst>
      <p:ext uri="{BB962C8B-B14F-4D97-AF65-F5344CB8AC3E}">
        <p14:creationId xmlns:p14="http://schemas.microsoft.com/office/powerpoint/2010/main" val="12830555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a:t>
            </a:r>
          </a:p>
        </p:txBody>
      </p:sp>
      <p:sp>
        <p:nvSpPr>
          <p:cNvPr id="4" name="Date Placeholder 3"/>
          <p:cNvSpPr>
            <a:spLocks noGrp="1"/>
          </p:cNvSpPr>
          <p:nvPr>
            <p:ph type="dt" sz="half" idx="10"/>
          </p:nvPr>
        </p:nvSpPr>
        <p:spPr/>
        <p:txBody>
          <a:bodyPr/>
          <a:lstStyle/>
          <a:p>
            <a:fld id="{1314156A-156C-435D-95A6-D5C1E4D4125C}" type="datetime1">
              <a:rPr lang="en-US" smtClean="0"/>
              <a:t>22-Dec-21</a:t>
            </a:fld>
            <a:endParaRPr lang="en-US" dirty="0"/>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15</a:t>
            </a:fld>
            <a:endParaRPr lang="en-US"/>
          </a:p>
        </p:txBody>
      </p:sp>
      <p:sp>
        <p:nvSpPr>
          <p:cNvPr id="8" name="Rectangle 7"/>
          <p:cNvSpPr/>
          <p:nvPr/>
        </p:nvSpPr>
        <p:spPr>
          <a:xfrm>
            <a:off x="990600" y="1690688"/>
            <a:ext cx="6096000" cy="2123658"/>
          </a:xfrm>
          <a:prstGeom prst="rect">
            <a:avLst/>
          </a:prstGeom>
        </p:spPr>
        <p:txBody>
          <a:bodyPr>
            <a:spAutoFit/>
          </a:bodyPr>
          <a:lstStyle/>
          <a:p>
            <a:pPr>
              <a:lnSpc>
                <a:spcPct val="150000"/>
              </a:lnSpc>
            </a:pPr>
            <a:r>
              <a:rPr lang="en-US" sz="2200" dirty="0">
                <a:solidFill>
                  <a:srgbClr val="000000"/>
                </a:solidFill>
                <a:latin typeface="Constantia" panose="02030602050306030303" pitchFamily="18" charset="0"/>
              </a:rPr>
              <a:t>body {background-color:#b0c4de;} </a:t>
            </a:r>
            <a:endParaRPr lang="en-US" sz="2200" dirty="0" smtClean="0">
              <a:solidFill>
                <a:srgbClr val="000000"/>
              </a:solidFill>
              <a:latin typeface="Constantia" panose="02030602050306030303" pitchFamily="18" charset="0"/>
            </a:endParaRPr>
          </a:p>
          <a:p>
            <a:pPr>
              <a:lnSpc>
                <a:spcPct val="150000"/>
              </a:lnSpc>
            </a:pPr>
            <a:r>
              <a:rPr lang="en-US" sz="2200" dirty="0" smtClean="0">
                <a:solidFill>
                  <a:srgbClr val="000000"/>
                </a:solidFill>
                <a:latin typeface="Constantia" panose="02030602050306030303" pitchFamily="18" charset="0"/>
              </a:rPr>
              <a:t>h1 </a:t>
            </a:r>
            <a:r>
              <a:rPr lang="en-US" sz="2200" dirty="0">
                <a:solidFill>
                  <a:srgbClr val="000000"/>
                </a:solidFill>
                <a:latin typeface="Constantia" panose="02030602050306030303" pitchFamily="18" charset="0"/>
              </a:rPr>
              <a:t>{background-color:#6495ed</a:t>
            </a:r>
            <a:r>
              <a:rPr lang="en-US" sz="2200" dirty="0" smtClean="0">
                <a:solidFill>
                  <a:srgbClr val="000000"/>
                </a:solidFill>
                <a:latin typeface="Constantia" panose="02030602050306030303" pitchFamily="18" charset="0"/>
              </a:rPr>
              <a:t>;}</a:t>
            </a:r>
          </a:p>
          <a:p>
            <a:pPr>
              <a:lnSpc>
                <a:spcPct val="150000"/>
              </a:lnSpc>
            </a:pPr>
            <a:r>
              <a:rPr lang="en-US" sz="2200" dirty="0" smtClean="0">
                <a:solidFill>
                  <a:srgbClr val="000000"/>
                </a:solidFill>
                <a:latin typeface="Constantia" panose="02030602050306030303" pitchFamily="18" charset="0"/>
              </a:rPr>
              <a:t>p </a:t>
            </a:r>
            <a:r>
              <a:rPr lang="en-US" sz="2200" dirty="0">
                <a:solidFill>
                  <a:srgbClr val="000000"/>
                </a:solidFill>
                <a:latin typeface="Constantia" panose="02030602050306030303" pitchFamily="18" charset="0"/>
              </a:rPr>
              <a:t>{background-color:#e0ffff</a:t>
            </a:r>
            <a:r>
              <a:rPr lang="en-US" sz="2200" dirty="0" smtClean="0">
                <a:solidFill>
                  <a:srgbClr val="000000"/>
                </a:solidFill>
                <a:latin typeface="Constantia" panose="02030602050306030303" pitchFamily="18" charset="0"/>
              </a:rPr>
              <a:t>;}</a:t>
            </a:r>
          </a:p>
          <a:p>
            <a:pPr>
              <a:lnSpc>
                <a:spcPct val="150000"/>
              </a:lnSpc>
            </a:pPr>
            <a:r>
              <a:rPr lang="en-US" sz="2200" dirty="0" smtClean="0">
                <a:solidFill>
                  <a:srgbClr val="000000"/>
                </a:solidFill>
                <a:latin typeface="Constantia" panose="02030602050306030303" pitchFamily="18" charset="0"/>
              </a:rPr>
              <a:t>div </a:t>
            </a:r>
            <a:r>
              <a:rPr lang="en-US" sz="2200" dirty="0">
                <a:solidFill>
                  <a:srgbClr val="000000"/>
                </a:solidFill>
                <a:latin typeface="Constantia" panose="02030602050306030303" pitchFamily="18" charset="0"/>
              </a:rPr>
              <a:t>{background-color:#b0c4de;}</a:t>
            </a:r>
          </a:p>
        </p:txBody>
      </p:sp>
      <p:sp>
        <p:nvSpPr>
          <p:cNvPr id="9" name="Rectangle 8"/>
          <p:cNvSpPr/>
          <p:nvPr/>
        </p:nvSpPr>
        <p:spPr>
          <a:xfrm>
            <a:off x="1355940" y="4379236"/>
            <a:ext cx="4325158" cy="1954381"/>
          </a:xfrm>
          <a:prstGeom prst="rect">
            <a:avLst/>
          </a:prstGeom>
        </p:spPr>
        <p:txBody>
          <a:bodyPr wrap="none">
            <a:spAutoFit/>
          </a:bodyPr>
          <a:lstStyle/>
          <a:p>
            <a:r>
              <a:rPr lang="en-US" sz="2200" dirty="0">
                <a:solidFill>
                  <a:srgbClr val="000000"/>
                </a:solidFill>
                <a:latin typeface="Constantia" panose="02030602050306030303" pitchFamily="18" charset="0"/>
              </a:rPr>
              <a:t>body </a:t>
            </a:r>
            <a:endParaRPr lang="en-US" sz="2200" dirty="0" smtClean="0">
              <a:solidFill>
                <a:srgbClr val="000000"/>
              </a:solidFill>
              <a:latin typeface="Constantia" panose="02030602050306030303" pitchFamily="18" charset="0"/>
            </a:endParaRPr>
          </a:p>
          <a:p>
            <a:pPr>
              <a:lnSpc>
                <a:spcPct val="150000"/>
              </a:lnSpc>
            </a:pPr>
            <a:r>
              <a:rPr lang="en-US" sz="2200" dirty="0" smtClean="0">
                <a:solidFill>
                  <a:srgbClr val="000000"/>
                </a:solidFill>
                <a:latin typeface="Constantia" panose="02030602050306030303" pitchFamily="18" charset="0"/>
              </a:rPr>
              <a:t>{</a:t>
            </a:r>
          </a:p>
          <a:p>
            <a:pPr>
              <a:lnSpc>
                <a:spcPct val="150000"/>
              </a:lnSpc>
            </a:pPr>
            <a:r>
              <a:rPr lang="en-US" sz="2200" dirty="0" err="1" smtClean="0">
                <a:solidFill>
                  <a:srgbClr val="000000"/>
                </a:solidFill>
                <a:latin typeface="Constantia" panose="02030602050306030303" pitchFamily="18" charset="0"/>
              </a:rPr>
              <a:t>background-image:url</a:t>
            </a:r>
            <a:r>
              <a:rPr lang="en-US" sz="2200" dirty="0">
                <a:solidFill>
                  <a:srgbClr val="000000"/>
                </a:solidFill>
                <a:latin typeface="Constantia" panose="02030602050306030303" pitchFamily="18" charset="0"/>
              </a:rPr>
              <a:t>('paper.gif</a:t>
            </a:r>
            <a:r>
              <a:rPr lang="en-US" sz="2200" dirty="0" smtClean="0">
                <a:solidFill>
                  <a:srgbClr val="000000"/>
                </a:solidFill>
                <a:latin typeface="Constantia" panose="02030602050306030303" pitchFamily="18" charset="0"/>
              </a:rPr>
              <a:t>');</a:t>
            </a:r>
          </a:p>
          <a:p>
            <a:pPr>
              <a:lnSpc>
                <a:spcPct val="150000"/>
              </a:lnSpc>
            </a:pPr>
            <a:r>
              <a:rPr lang="en-US" sz="2200" dirty="0" smtClean="0">
                <a:solidFill>
                  <a:srgbClr val="000000"/>
                </a:solidFill>
                <a:latin typeface="Constantia" panose="02030602050306030303" pitchFamily="18" charset="0"/>
              </a:rPr>
              <a:t>}</a:t>
            </a:r>
            <a:endParaRPr lang="en-US" sz="2200" dirty="0">
              <a:solidFill>
                <a:srgbClr val="000000"/>
              </a:solidFill>
              <a:latin typeface="Constantia" panose="02030602050306030303" pitchFamily="18" charset="0"/>
            </a:endParaRPr>
          </a:p>
        </p:txBody>
      </p:sp>
      <p:sp>
        <p:nvSpPr>
          <p:cNvPr id="10" name="Rectangle 9"/>
          <p:cNvSpPr/>
          <p:nvPr/>
        </p:nvSpPr>
        <p:spPr>
          <a:xfrm>
            <a:off x="7780795" y="3907422"/>
            <a:ext cx="4402810" cy="2631490"/>
          </a:xfrm>
          <a:prstGeom prst="rect">
            <a:avLst/>
          </a:prstGeom>
        </p:spPr>
        <p:txBody>
          <a:bodyPr wrap="square">
            <a:spAutoFit/>
          </a:bodyPr>
          <a:lstStyle/>
          <a:p>
            <a:r>
              <a:rPr lang="en-US" sz="2200" dirty="0" smtClean="0">
                <a:solidFill>
                  <a:srgbClr val="000000"/>
                </a:solidFill>
                <a:latin typeface="Constantia" panose="02030602050306030303" pitchFamily="18" charset="0"/>
              </a:rPr>
              <a:t>Body</a:t>
            </a:r>
          </a:p>
          <a:p>
            <a:r>
              <a:rPr lang="en-US" sz="2200" dirty="0" smtClean="0">
                <a:solidFill>
                  <a:srgbClr val="000000"/>
                </a:solidFill>
                <a:latin typeface="Constantia" panose="02030602050306030303" pitchFamily="18" charset="0"/>
              </a:rPr>
              <a:t>{</a:t>
            </a:r>
          </a:p>
          <a:p>
            <a:pPr>
              <a:lnSpc>
                <a:spcPct val="150000"/>
              </a:lnSpc>
            </a:pPr>
            <a:r>
              <a:rPr lang="en-US" sz="2200" dirty="0" err="1" smtClean="0">
                <a:solidFill>
                  <a:srgbClr val="000000"/>
                </a:solidFill>
                <a:latin typeface="Constantia" panose="02030602050306030303" pitchFamily="18" charset="0"/>
              </a:rPr>
              <a:t>background-image:url</a:t>
            </a:r>
            <a:r>
              <a:rPr lang="en-US" sz="2200" dirty="0">
                <a:solidFill>
                  <a:srgbClr val="000000"/>
                </a:solidFill>
                <a:latin typeface="Constantia" panose="02030602050306030303" pitchFamily="18" charset="0"/>
              </a:rPr>
              <a:t>('gradient2.png</a:t>
            </a:r>
            <a:r>
              <a:rPr lang="en-US" sz="2200" dirty="0" smtClean="0">
                <a:solidFill>
                  <a:srgbClr val="000000"/>
                </a:solidFill>
                <a:latin typeface="Constantia" panose="02030602050306030303" pitchFamily="18" charset="0"/>
              </a:rPr>
              <a:t>');</a:t>
            </a:r>
          </a:p>
          <a:p>
            <a:pPr>
              <a:lnSpc>
                <a:spcPct val="150000"/>
              </a:lnSpc>
            </a:pPr>
            <a:r>
              <a:rPr lang="en-US" sz="2200" dirty="0" err="1" smtClean="0">
                <a:solidFill>
                  <a:srgbClr val="000000"/>
                </a:solidFill>
                <a:latin typeface="Constantia" panose="02030602050306030303" pitchFamily="18" charset="0"/>
              </a:rPr>
              <a:t>background-repeat:repeat-x</a:t>
            </a:r>
            <a:r>
              <a:rPr lang="en-US" sz="2200" dirty="0" smtClean="0">
                <a:solidFill>
                  <a:srgbClr val="000000"/>
                </a:solidFill>
                <a:latin typeface="Constantia" panose="02030602050306030303" pitchFamily="18" charset="0"/>
              </a:rPr>
              <a:t>;</a:t>
            </a:r>
          </a:p>
          <a:p>
            <a:r>
              <a:rPr lang="en-US" sz="2200" dirty="0" smtClean="0">
                <a:solidFill>
                  <a:srgbClr val="000000"/>
                </a:solidFill>
                <a:latin typeface="Constantia" panose="02030602050306030303" pitchFamily="18" charset="0"/>
              </a:rPr>
              <a:t>} </a:t>
            </a:r>
            <a:endParaRPr lang="en-US" sz="2200" dirty="0">
              <a:solidFill>
                <a:srgbClr val="000000"/>
              </a:solidFill>
              <a:latin typeface="Constantia" panose="02030602050306030303" pitchFamily="18" charset="0"/>
            </a:endParaRPr>
          </a:p>
        </p:txBody>
      </p:sp>
      <p:sp>
        <p:nvSpPr>
          <p:cNvPr id="11" name="Rectangle 10"/>
          <p:cNvSpPr/>
          <p:nvPr/>
        </p:nvSpPr>
        <p:spPr>
          <a:xfrm>
            <a:off x="7275163" y="1027906"/>
            <a:ext cx="4231037" cy="2631490"/>
          </a:xfrm>
          <a:prstGeom prst="rect">
            <a:avLst/>
          </a:prstGeom>
        </p:spPr>
        <p:txBody>
          <a:bodyPr wrap="square">
            <a:spAutoFit/>
          </a:bodyPr>
          <a:lstStyle/>
          <a:p>
            <a:r>
              <a:rPr lang="en-US" sz="2200" dirty="0" smtClean="0">
                <a:solidFill>
                  <a:srgbClr val="000000"/>
                </a:solidFill>
                <a:latin typeface="Constantia" panose="02030602050306030303" pitchFamily="18" charset="0"/>
              </a:rPr>
              <a:t>Body</a:t>
            </a:r>
          </a:p>
          <a:p>
            <a:r>
              <a:rPr lang="en-US" sz="2200" dirty="0" smtClean="0">
                <a:solidFill>
                  <a:srgbClr val="000000"/>
                </a:solidFill>
                <a:latin typeface="Constantia" panose="02030602050306030303" pitchFamily="18" charset="0"/>
              </a:rPr>
              <a:t>{</a:t>
            </a:r>
          </a:p>
          <a:p>
            <a:pPr>
              <a:lnSpc>
                <a:spcPct val="150000"/>
              </a:lnSpc>
            </a:pPr>
            <a:r>
              <a:rPr lang="en-US" sz="2200" dirty="0" err="1" smtClean="0">
                <a:solidFill>
                  <a:srgbClr val="000000"/>
                </a:solidFill>
                <a:latin typeface="Constantia" panose="02030602050306030303" pitchFamily="18" charset="0"/>
              </a:rPr>
              <a:t>background-image:url</a:t>
            </a:r>
            <a:r>
              <a:rPr lang="en-US" sz="2200" dirty="0">
                <a:solidFill>
                  <a:srgbClr val="000000"/>
                </a:solidFill>
                <a:latin typeface="Constantia" panose="02030602050306030303" pitchFamily="18" charset="0"/>
              </a:rPr>
              <a:t>('img_tree.png</a:t>
            </a:r>
            <a:r>
              <a:rPr lang="en-US" sz="2200" dirty="0" smtClean="0">
                <a:solidFill>
                  <a:srgbClr val="000000"/>
                </a:solidFill>
                <a:latin typeface="Constantia" panose="02030602050306030303" pitchFamily="18" charset="0"/>
              </a:rPr>
              <a:t>');</a:t>
            </a:r>
          </a:p>
          <a:p>
            <a:pPr>
              <a:lnSpc>
                <a:spcPct val="150000"/>
              </a:lnSpc>
            </a:pPr>
            <a:r>
              <a:rPr lang="en-US" sz="2200" dirty="0" err="1" smtClean="0">
                <a:solidFill>
                  <a:srgbClr val="000000"/>
                </a:solidFill>
                <a:latin typeface="Constantia" panose="02030602050306030303" pitchFamily="18" charset="0"/>
              </a:rPr>
              <a:t>background-repeat:no-repeat</a:t>
            </a:r>
            <a:r>
              <a:rPr lang="en-US" sz="2200" dirty="0" smtClean="0">
                <a:solidFill>
                  <a:srgbClr val="000000"/>
                </a:solidFill>
                <a:latin typeface="Constantia" panose="02030602050306030303" pitchFamily="18" charset="0"/>
              </a:rPr>
              <a:t>;</a:t>
            </a:r>
          </a:p>
          <a:p>
            <a:r>
              <a:rPr lang="en-US" sz="2200" dirty="0" smtClean="0">
                <a:solidFill>
                  <a:srgbClr val="000000"/>
                </a:solidFill>
                <a:latin typeface="Constantia" panose="02030602050306030303" pitchFamily="18" charset="0"/>
              </a:rPr>
              <a:t>} </a:t>
            </a:r>
            <a:endParaRPr lang="en-US" sz="2200" dirty="0">
              <a:solidFill>
                <a:srgbClr val="000000"/>
              </a:solidFill>
              <a:latin typeface="Constantia" panose="02030602050306030303" pitchFamily="18" charset="0"/>
            </a:endParaRPr>
          </a:p>
        </p:txBody>
      </p:sp>
    </p:spTree>
    <p:extLst>
      <p:ext uri="{BB962C8B-B14F-4D97-AF65-F5344CB8AC3E}">
        <p14:creationId xmlns:p14="http://schemas.microsoft.com/office/powerpoint/2010/main" val="16316088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a:t>
            </a:r>
            <a:endParaRPr lang="en-US" dirty="0"/>
          </a:p>
        </p:txBody>
      </p:sp>
      <p:sp>
        <p:nvSpPr>
          <p:cNvPr id="4" name="Date Placeholder 3"/>
          <p:cNvSpPr>
            <a:spLocks noGrp="1"/>
          </p:cNvSpPr>
          <p:nvPr>
            <p:ph type="dt" sz="half" idx="10"/>
          </p:nvPr>
        </p:nvSpPr>
        <p:spPr/>
        <p:txBody>
          <a:bodyPr/>
          <a:lstStyle/>
          <a:p>
            <a:fld id="{1F9266D2-5C4D-45FF-8F44-22A7B8298B12}"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16</a:t>
            </a:fld>
            <a:endParaRPr lang="en-US"/>
          </a:p>
        </p:txBody>
      </p:sp>
      <p:sp>
        <p:nvSpPr>
          <p:cNvPr id="9" name="Rectangle 8"/>
          <p:cNvSpPr/>
          <p:nvPr/>
        </p:nvSpPr>
        <p:spPr>
          <a:xfrm>
            <a:off x="1533041" y="1835954"/>
            <a:ext cx="6096000" cy="1055545"/>
          </a:xfrm>
          <a:prstGeom prst="rect">
            <a:avLst/>
          </a:prstGeom>
        </p:spPr>
        <p:txBody>
          <a:bodyPr>
            <a:spAutoFit/>
          </a:bodyPr>
          <a:lstStyle/>
          <a:p>
            <a:pPr>
              <a:lnSpc>
                <a:spcPct val="150000"/>
              </a:lnSpc>
            </a:pPr>
            <a:r>
              <a:rPr lang="en-US" sz="2200" dirty="0" err="1">
                <a:solidFill>
                  <a:srgbClr val="000000"/>
                </a:solidFill>
                <a:latin typeface="Constantia" panose="02030602050306030303" pitchFamily="18" charset="0"/>
              </a:rPr>
              <a:t>ul.a</a:t>
            </a:r>
            <a:r>
              <a:rPr lang="en-US" sz="2200" dirty="0">
                <a:solidFill>
                  <a:srgbClr val="000000"/>
                </a:solidFill>
                <a:latin typeface="Constantia" panose="02030602050306030303" pitchFamily="18" charset="0"/>
              </a:rPr>
              <a:t> {list-style-type: circle</a:t>
            </a:r>
            <a:r>
              <a:rPr lang="en-US" sz="2200" dirty="0" smtClean="0">
                <a:solidFill>
                  <a:srgbClr val="000000"/>
                </a:solidFill>
                <a:latin typeface="Constantia" panose="02030602050306030303" pitchFamily="18" charset="0"/>
              </a:rPr>
              <a:t>;}</a:t>
            </a:r>
          </a:p>
          <a:p>
            <a:pPr>
              <a:lnSpc>
                <a:spcPct val="150000"/>
              </a:lnSpc>
            </a:pPr>
            <a:r>
              <a:rPr lang="en-US" sz="2200" dirty="0" err="1" smtClean="0">
                <a:solidFill>
                  <a:srgbClr val="000000"/>
                </a:solidFill>
                <a:latin typeface="Constantia" panose="02030602050306030303" pitchFamily="18" charset="0"/>
              </a:rPr>
              <a:t>ul.b</a:t>
            </a:r>
            <a:r>
              <a:rPr lang="en-US" sz="2200" dirty="0" smtClean="0">
                <a:solidFill>
                  <a:srgbClr val="000000"/>
                </a:solidFill>
                <a:latin typeface="Constantia" panose="02030602050306030303" pitchFamily="18" charset="0"/>
              </a:rPr>
              <a:t> </a:t>
            </a:r>
            <a:r>
              <a:rPr lang="en-US" sz="2200" dirty="0">
                <a:solidFill>
                  <a:srgbClr val="000000"/>
                </a:solidFill>
                <a:latin typeface="Constantia" panose="02030602050306030303" pitchFamily="18" charset="0"/>
              </a:rPr>
              <a:t>{list-style-type: square;}</a:t>
            </a:r>
          </a:p>
        </p:txBody>
      </p:sp>
      <p:sp>
        <p:nvSpPr>
          <p:cNvPr id="12" name="Rectangle 11"/>
          <p:cNvSpPr/>
          <p:nvPr/>
        </p:nvSpPr>
        <p:spPr>
          <a:xfrm>
            <a:off x="3245603" y="4092312"/>
            <a:ext cx="4231037" cy="1446550"/>
          </a:xfrm>
          <a:prstGeom prst="rect">
            <a:avLst/>
          </a:prstGeom>
        </p:spPr>
        <p:txBody>
          <a:bodyPr wrap="square">
            <a:spAutoFit/>
          </a:bodyPr>
          <a:lstStyle/>
          <a:p>
            <a:r>
              <a:rPr lang="en-US" sz="2200" dirty="0">
                <a:solidFill>
                  <a:srgbClr val="000000"/>
                </a:solidFill>
                <a:latin typeface="Constantia" panose="02030602050306030303" pitchFamily="18" charset="0"/>
              </a:rPr>
              <a:t>table, </a:t>
            </a:r>
            <a:r>
              <a:rPr lang="en-US" sz="2200" dirty="0" err="1">
                <a:solidFill>
                  <a:srgbClr val="000000"/>
                </a:solidFill>
                <a:latin typeface="Constantia" panose="02030602050306030303" pitchFamily="18" charset="0"/>
              </a:rPr>
              <a:t>th</a:t>
            </a:r>
            <a:r>
              <a:rPr lang="en-US" sz="2200" dirty="0">
                <a:solidFill>
                  <a:srgbClr val="000000"/>
                </a:solidFill>
                <a:latin typeface="Constantia" panose="02030602050306030303" pitchFamily="18" charset="0"/>
              </a:rPr>
              <a:t>, </a:t>
            </a:r>
            <a:r>
              <a:rPr lang="en-US" sz="2200" dirty="0" smtClean="0">
                <a:solidFill>
                  <a:srgbClr val="000000"/>
                </a:solidFill>
                <a:latin typeface="Constantia" panose="02030602050306030303" pitchFamily="18" charset="0"/>
              </a:rPr>
              <a:t>td</a:t>
            </a:r>
          </a:p>
          <a:p>
            <a:r>
              <a:rPr lang="en-US" sz="2200" dirty="0" smtClean="0">
                <a:solidFill>
                  <a:srgbClr val="000000"/>
                </a:solidFill>
                <a:latin typeface="Constantia" panose="02030602050306030303" pitchFamily="18" charset="0"/>
              </a:rPr>
              <a:t>{</a:t>
            </a:r>
          </a:p>
          <a:p>
            <a:r>
              <a:rPr lang="en-US" sz="2200" dirty="0" smtClean="0">
                <a:solidFill>
                  <a:srgbClr val="000000"/>
                </a:solidFill>
                <a:latin typeface="Constantia" panose="02030602050306030303" pitchFamily="18" charset="0"/>
              </a:rPr>
              <a:t>border</a:t>
            </a:r>
            <a:r>
              <a:rPr lang="en-US" sz="2200" dirty="0">
                <a:solidFill>
                  <a:srgbClr val="000000"/>
                </a:solidFill>
                <a:latin typeface="Constantia" panose="02030602050306030303" pitchFamily="18" charset="0"/>
              </a:rPr>
              <a:t>: 1px solid black</a:t>
            </a:r>
            <a:r>
              <a:rPr lang="en-US" sz="2200" dirty="0" smtClean="0">
                <a:solidFill>
                  <a:srgbClr val="000000"/>
                </a:solidFill>
                <a:latin typeface="Constantia" panose="02030602050306030303" pitchFamily="18" charset="0"/>
              </a:rPr>
              <a:t>;</a:t>
            </a:r>
          </a:p>
          <a:p>
            <a:r>
              <a:rPr lang="en-US" sz="2200" dirty="0" smtClean="0">
                <a:solidFill>
                  <a:srgbClr val="000000"/>
                </a:solidFill>
                <a:latin typeface="Constantia" panose="02030602050306030303" pitchFamily="18" charset="0"/>
              </a:rPr>
              <a:t>}</a:t>
            </a:r>
            <a:endParaRPr lang="en-US" sz="2200" dirty="0">
              <a:solidFill>
                <a:srgbClr val="000000"/>
              </a:solidFill>
              <a:latin typeface="Constantia" panose="02030602050306030303" pitchFamily="18" charset="0"/>
            </a:endParaRPr>
          </a:p>
        </p:txBody>
      </p:sp>
    </p:spTree>
    <p:extLst>
      <p:ext uri="{BB962C8B-B14F-4D97-AF65-F5344CB8AC3E}">
        <p14:creationId xmlns:p14="http://schemas.microsoft.com/office/powerpoint/2010/main" val="242293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a:t>
            </a:r>
            <a:endParaRPr lang="en-US" dirty="0"/>
          </a:p>
        </p:txBody>
      </p:sp>
      <p:sp>
        <p:nvSpPr>
          <p:cNvPr id="4" name="Date Placeholder 3"/>
          <p:cNvSpPr>
            <a:spLocks noGrp="1"/>
          </p:cNvSpPr>
          <p:nvPr>
            <p:ph type="dt" sz="half" idx="10"/>
          </p:nvPr>
        </p:nvSpPr>
        <p:spPr/>
        <p:txBody>
          <a:bodyPr/>
          <a:lstStyle/>
          <a:p>
            <a:fld id="{1F9266D2-5C4D-45FF-8F44-22A7B8298B12}"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17</a:t>
            </a:fld>
            <a:endParaRPr lang="en-US"/>
          </a:p>
        </p:txBody>
      </p:sp>
      <p:sp>
        <p:nvSpPr>
          <p:cNvPr id="9" name="Rectangle 8"/>
          <p:cNvSpPr/>
          <p:nvPr/>
        </p:nvSpPr>
        <p:spPr>
          <a:xfrm>
            <a:off x="838200" y="1335604"/>
            <a:ext cx="10515600" cy="5509200"/>
          </a:xfrm>
          <a:prstGeom prst="rect">
            <a:avLst/>
          </a:prstGeom>
        </p:spPr>
        <p:txBody>
          <a:bodyPr wrap="square">
            <a:spAutoFit/>
          </a:bodyPr>
          <a:lstStyle/>
          <a:p>
            <a:r>
              <a:rPr lang="en-US" sz="2200" dirty="0">
                <a:solidFill>
                  <a:srgbClr val="000000"/>
                </a:solidFill>
                <a:latin typeface="Constantia" panose="02030602050306030303" pitchFamily="18" charset="0"/>
              </a:rPr>
              <a:t>&lt;style&gt;</a:t>
            </a:r>
          </a:p>
          <a:p>
            <a:r>
              <a:rPr lang="en-US" sz="2200" dirty="0">
                <a:solidFill>
                  <a:srgbClr val="000000"/>
                </a:solidFill>
                <a:latin typeface="Constantia" panose="02030602050306030303" pitchFamily="18" charset="0"/>
              </a:rPr>
              <a:t>.</a:t>
            </a:r>
            <a:r>
              <a:rPr lang="en-US" sz="2200" dirty="0" err="1">
                <a:solidFill>
                  <a:srgbClr val="000000"/>
                </a:solidFill>
                <a:latin typeface="Constantia" panose="02030602050306030303" pitchFamily="18" charset="0"/>
              </a:rPr>
              <a:t>contentBox</a:t>
            </a:r>
            <a:endParaRPr lang="en-US" sz="2200" dirty="0">
              <a:solidFill>
                <a:srgbClr val="000000"/>
              </a:solidFill>
              <a:latin typeface="Constantia" panose="02030602050306030303" pitchFamily="18" charset="0"/>
            </a:endParaRPr>
          </a:p>
          <a:p>
            <a:r>
              <a:rPr lang="en-US" sz="2200" dirty="0">
                <a:solidFill>
                  <a:srgbClr val="000000"/>
                </a:solidFill>
                <a:latin typeface="Constantia" panose="02030602050306030303" pitchFamily="18" charset="0"/>
              </a:rPr>
              <a:t>{ </a:t>
            </a:r>
          </a:p>
          <a:p>
            <a:r>
              <a:rPr lang="en-US" sz="2200" dirty="0">
                <a:solidFill>
                  <a:srgbClr val="000000"/>
                </a:solidFill>
                <a:latin typeface="Constantia" panose="02030602050306030303" pitchFamily="18" charset="0"/>
              </a:rPr>
              <a:t>	</a:t>
            </a:r>
            <a:r>
              <a:rPr lang="en-US" sz="2200" dirty="0" err="1">
                <a:solidFill>
                  <a:srgbClr val="000000"/>
                </a:solidFill>
                <a:latin typeface="Constantia" panose="02030602050306030303" pitchFamily="18" charset="0"/>
              </a:rPr>
              <a:t>display:block</a:t>
            </a:r>
            <a:r>
              <a:rPr lang="en-US" sz="2200" dirty="0">
                <a:solidFill>
                  <a:srgbClr val="000000"/>
                </a:solidFill>
                <a:latin typeface="Constantia" panose="02030602050306030303" pitchFamily="18" charset="0"/>
              </a:rPr>
              <a:t>; </a:t>
            </a:r>
          </a:p>
          <a:p>
            <a:r>
              <a:rPr lang="en-US" sz="2200" dirty="0">
                <a:solidFill>
                  <a:srgbClr val="000000"/>
                </a:solidFill>
                <a:latin typeface="Constantia" panose="02030602050306030303" pitchFamily="18" charset="0"/>
              </a:rPr>
              <a:t>	border-width: 1px; </a:t>
            </a:r>
          </a:p>
          <a:p>
            <a:r>
              <a:rPr lang="en-US" sz="2200" dirty="0">
                <a:solidFill>
                  <a:srgbClr val="000000"/>
                </a:solidFill>
                <a:latin typeface="Constantia" panose="02030602050306030303" pitchFamily="18" charset="0"/>
              </a:rPr>
              <a:t>	border-style: solid; </a:t>
            </a:r>
          </a:p>
          <a:p>
            <a:r>
              <a:rPr lang="en-US" sz="2200" dirty="0">
                <a:solidFill>
                  <a:srgbClr val="000000"/>
                </a:solidFill>
                <a:latin typeface="Constantia" panose="02030602050306030303" pitchFamily="18" charset="0"/>
              </a:rPr>
              <a:t>	border-color: 000; </a:t>
            </a:r>
          </a:p>
          <a:p>
            <a:r>
              <a:rPr lang="en-US" sz="2200" dirty="0">
                <a:solidFill>
                  <a:srgbClr val="000000"/>
                </a:solidFill>
                <a:latin typeface="Constantia" panose="02030602050306030303" pitchFamily="18" charset="0"/>
              </a:rPr>
              <a:t>	padding:5px; </a:t>
            </a:r>
          </a:p>
          <a:p>
            <a:r>
              <a:rPr lang="en-US" sz="2200" dirty="0">
                <a:solidFill>
                  <a:srgbClr val="000000"/>
                </a:solidFill>
                <a:latin typeface="Constantia" panose="02030602050306030303" pitchFamily="18" charset="0"/>
              </a:rPr>
              <a:t>	margin-top:5px; </a:t>
            </a:r>
          </a:p>
          <a:p>
            <a:r>
              <a:rPr lang="en-US" sz="2200" dirty="0">
                <a:solidFill>
                  <a:srgbClr val="000000"/>
                </a:solidFill>
                <a:latin typeface="Constantia" panose="02030602050306030303" pitchFamily="18" charset="0"/>
              </a:rPr>
              <a:t>	width:200px; </a:t>
            </a:r>
          </a:p>
          <a:p>
            <a:r>
              <a:rPr lang="en-US" sz="2200" dirty="0">
                <a:solidFill>
                  <a:srgbClr val="000000"/>
                </a:solidFill>
                <a:latin typeface="Constantia" panose="02030602050306030303" pitchFamily="18" charset="0"/>
              </a:rPr>
              <a:t>	height:50px; </a:t>
            </a:r>
          </a:p>
          <a:p>
            <a:r>
              <a:rPr lang="en-US" sz="2200" dirty="0">
                <a:solidFill>
                  <a:srgbClr val="000000"/>
                </a:solidFill>
                <a:latin typeface="Constantia" panose="02030602050306030303" pitchFamily="18" charset="0"/>
              </a:rPr>
              <a:t>	</a:t>
            </a:r>
            <a:r>
              <a:rPr lang="en-US" sz="2200" dirty="0" err="1">
                <a:solidFill>
                  <a:srgbClr val="000000"/>
                </a:solidFill>
                <a:latin typeface="Constantia" panose="02030602050306030303" pitchFamily="18" charset="0"/>
              </a:rPr>
              <a:t>overflow:scroll</a:t>
            </a:r>
            <a:endParaRPr lang="en-US" sz="2200" dirty="0">
              <a:solidFill>
                <a:srgbClr val="000000"/>
              </a:solidFill>
              <a:latin typeface="Constantia" panose="02030602050306030303" pitchFamily="18" charset="0"/>
            </a:endParaRPr>
          </a:p>
          <a:p>
            <a:r>
              <a:rPr lang="en-US" sz="2200" dirty="0">
                <a:solidFill>
                  <a:srgbClr val="000000"/>
                </a:solidFill>
                <a:latin typeface="Constantia" panose="02030602050306030303" pitchFamily="18" charset="0"/>
              </a:rPr>
              <a:t>}</a:t>
            </a:r>
          </a:p>
          <a:p>
            <a:r>
              <a:rPr lang="en-US" sz="2200" dirty="0">
                <a:solidFill>
                  <a:srgbClr val="000000"/>
                </a:solidFill>
                <a:latin typeface="Constantia" panose="02030602050306030303" pitchFamily="18" charset="0"/>
              </a:rPr>
              <a:t>&lt;/style&gt;</a:t>
            </a:r>
          </a:p>
          <a:p>
            <a:r>
              <a:rPr lang="en-US" sz="2200" dirty="0">
                <a:solidFill>
                  <a:srgbClr val="000000"/>
                </a:solidFill>
                <a:latin typeface="Constantia" panose="02030602050306030303" pitchFamily="18" charset="0"/>
              </a:rPr>
              <a:t>&lt;div class="</a:t>
            </a:r>
            <a:r>
              <a:rPr lang="en-US" sz="2200" dirty="0" err="1">
                <a:solidFill>
                  <a:srgbClr val="000000"/>
                </a:solidFill>
                <a:latin typeface="Constantia" panose="02030602050306030303" pitchFamily="18" charset="0"/>
              </a:rPr>
              <a:t>contentBox</a:t>
            </a:r>
            <a:r>
              <a:rPr lang="en-US" sz="2200" dirty="0">
                <a:solidFill>
                  <a:srgbClr val="000000"/>
                </a:solidFill>
                <a:latin typeface="Constantia" panose="02030602050306030303" pitchFamily="18" charset="0"/>
              </a:rPr>
              <a:t>"&gt; Why do I call them "CSS Scrollbars"?</a:t>
            </a:r>
          </a:p>
          <a:p>
            <a:r>
              <a:rPr lang="en-US" sz="2200" dirty="0">
                <a:solidFill>
                  <a:srgbClr val="000000"/>
                </a:solidFill>
                <a:latin typeface="Constantia" panose="02030602050306030303" pitchFamily="18" charset="0"/>
              </a:rPr>
              <a:t>&lt;/div&gt;</a:t>
            </a:r>
          </a:p>
        </p:txBody>
      </p:sp>
    </p:spTree>
    <p:extLst>
      <p:ext uri="{BB962C8B-B14F-4D97-AF65-F5344CB8AC3E}">
        <p14:creationId xmlns:p14="http://schemas.microsoft.com/office/powerpoint/2010/main" val="15607506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examples</a:t>
            </a:r>
            <a:endParaRPr lang="en-US" b="1" dirty="0"/>
          </a:p>
        </p:txBody>
      </p:sp>
      <p:sp>
        <p:nvSpPr>
          <p:cNvPr id="3" name="Content Placeholder 2"/>
          <p:cNvSpPr>
            <a:spLocks noGrp="1"/>
          </p:cNvSpPr>
          <p:nvPr>
            <p:ph idx="1"/>
          </p:nvPr>
        </p:nvSpPr>
        <p:spPr>
          <a:xfrm>
            <a:off x="838200" y="1329682"/>
            <a:ext cx="10515600" cy="4351338"/>
          </a:xfrm>
        </p:spPr>
        <p:txBody>
          <a:bodyPr>
            <a:noAutofit/>
          </a:bodyPr>
          <a:lstStyle/>
          <a:p>
            <a:pPr marL="0" indent="0">
              <a:lnSpc>
                <a:spcPct val="120000"/>
              </a:lnSpc>
              <a:spcBef>
                <a:spcPts val="0"/>
              </a:spcBef>
              <a:buNone/>
            </a:pPr>
            <a:r>
              <a:rPr lang="en-US" sz="1800" dirty="0">
                <a:solidFill>
                  <a:srgbClr val="FF0000"/>
                </a:solidFill>
                <a:effectLst>
                  <a:outerShdw blurRad="38100" dist="38100" dir="2700000" algn="tl">
                    <a:srgbClr val="000000">
                      <a:alpha val="43137"/>
                    </a:srgbClr>
                  </a:outerShdw>
                </a:effectLst>
              </a:rPr>
              <a:t>&lt;html</a:t>
            </a:r>
            <a:r>
              <a:rPr lang="en-US" sz="1800" dirty="0" smtClean="0">
                <a:solidFill>
                  <a:srgbClr val="FF0000"/>
                </a:solidFill>
                <a:effectLst>
                  <a:outerShdw blurRad="38100" dist="38100" dir="2700000" algn="tl">
                    <a:srgbClr val="000000">
                      <a:alpha val="43137"/>
                    </a:srgbClr>
                  </a:outerShdw>
                </a:effectLst>
              </a:rPr>
              <a:t>&gt; &lt;</a:t>
            </a:r>
            <a:r>
              <a:rPr lang="en-US" sz="1800" dirty="0">
                <a:solidFill>
                  <a:srgbClr val="FF0000"/>
                </a:solidFill>
                <a:effectLst>
                  <a:outerShdw blurRad="38100" dist="38100" dir="2700000" algn="tl">
                    <a:srgbClr val="000000">
                      <a:alpha val="43137"/>
                    </a:srgbClr>
                  </a:outerShdw>
                </a:effectLst>
              </a:rPr>
              <a:t>head&gt;</a:t>
            </a:r>
          </a:p>
          <a:p>
            <a:pPr marL="0" indent="0">
              <a:lnSpc>
                <a:spcPct val="120000"/>
              </a:lnSpc>
              <a:spcBef>
                <a:spcPts val="0"/>
              </a:spcBef>
              <a:buNone/>
            </a:pPr>
            <a:r>
              <a:rPr lang="en-US" sz="1800" dirty="0" smtClean="0">
                <a:solidFill>
                  <a:srgbClr val="FF0000"/>
                </a:solidFill>
                <a:effectLst>
                  <a:outerShdw blurRad="38100" dist="38100" dir="2700000" algn="tl">
                    <a:srgbClr val="000000">
                      <a:alpha val="43137"/>
                    </a:srgbClr>
                  </a:outerShdw>
                </a:effectLst>
              </a:rPr>
              <a:t>&lt;</a:t>
            </a:r>
            <a:r>
              <a:rPr lang="en-US" sz="1800" dirty="0">
                <a:solidFill>
                  <a:srgbClr val="FF0000"/>
                </a:solidFill>
                <a:effectLst>
                  <a:outerShdw blurRad="38100" dist="38100" dir="2700000" algn="tl">
                    <a:srgbClr val="000000">
                      <a:alpha val="43137"/>
                    </a:srgbClr>
                  </a:outerShdw>
                </a:effectLst>
              </a:rPr>
              <a:t>style type="text/</a:t>
            </a:r>
            <a:r>
              <a:rPr lang="en-US" sz="1800" dirty="0" err="1">
                <a:solidFill>
                  <a:srgbClr val="FF0000"/>
                </a:solidFill>
                <a:effectLst>
                  <a:outerShdw blurRad="38100" dist="38100" dir="2700000" algn="tl">
                    <a:srgbClr val="000000">
                      <a:alpha val="43137"/>
                    </a:srgbClr>
                  </a:outerShdw>
                </a:effectLst>
              </a:rPr>
              <a:t>css</a:t>
            </a:r>
            <a:r>
              <a:rPr lang="en-US" sz="1800" dirty="0">
                <a:solidFill>
                  <a:srgbClr val="FF0000"/>
                </a:solidFill>
                <a:effectLst>
                  <a:outerShdw blurRad="38100" dist="38100" dir="2700000" algn="tl">
                    <a:srgbClr val="000000">
                      <a:alpha val="43137"/>
                    </a:srgbClr>
                  </a:outerShdw>
                </a:effectLst>
              </a:rPr>
              <a:t>"&gt;</a:t>
            </a:r>
          </a:p>
          <a:p>
            <a:pPr marL="0" indent="0">
              <a:lnSpc>
                <a:spcPct val="120000"/>
              </a:lnSpc>
              <a:spcBef>
                <a:spcPts val="0"/>
              </a:spcBef>
              <a:buNone/>
            </a:pPr>
            <a:r>
              <a:rPr lang="en-US" sz="1800" dirty="0">
                <a:solidFill>
                  <a:srgbClr val="FF0000"/>
                </a:solidFill>
                <a:effectLst>
                  <a:outerShdw blurRad="38100" dist="38100" dir="2700000" algn="tl">
                    <a:srgbClr val="000000">
                      <a:alpha val="43137"/>
                    </a:srgbClr>
                  </a:outerShdw>
                </a:effectLst>
              </a:rPr>
              <a:t>p</a:t>
            </a:r>
            <a:r>
              <a:rPr lang="en-US" sz="1800" dirty="0" smtClean="0">
                <a:solidFill>
                  <a:srgbClr val="FF0000"/>
                </a:solidFill>
                <a:effectLst>
                  <a:outerShdw blurRad="38100" dist="38100" dir="2700000" algn="tl">
                    <a:srgbClr val="000000">
                      <a:alpha val="43137"/>
                    </a:srgbClr>
                  </a:outerShdw>
                </a:effectLst>
              </a:rPr>
              <a:t> {</a:t>
            </a:r>
            <a:endParaRPr lang="en-US" sz="1800" dirty="0">
              <a:solidFill>
                <a:srgbClr val="FF0000"/>
              </a:solidFill>
              <a:effectLst>
                <a:outerShdw blurRad="38100" dist="38100" dir="2700000" algn="tl">
                  <a:srgbClr val="000000">
                    <a:alpha val="43137"/>
                  </a:srgbClr>
                </a:outerShdw>
              </a:effectLst>
            </a:endParaRPr>
          </a:p>
          <a:p>
            <a:pPr marL="0" indent="0">
              <a:lnSpc>
                <a:spcPct val="120000"/>
              </a:lnSpc>
              <a:spcBef>
                <a:spcPts val="0"/>
              </a:spcBef>
              <a:buNone/>
            </a:pPr>
            <a:r>
              <a:rPr lang="en-US" sz="1800" dirty="0" err="1" smtClean="0">
                <a:solidFill>
                  <a:srgbClr val="FF0000"/>
                </a:solidFill>
                <a:effectLst>
                  <a:outerShdw blurRad="38100" dist="38100" dir="2700000" algn="tl">
                    <a:srgbClr val="000000">
                      <a:alpha val="43137"/>
                    </a:srgbClr>
                  </a:outerShdw>
                </a:effectLst>
              </a:rPr>
              <a:t>background-color:yellow</a:t>
            </a:r>
            <a:r>
              <a:rPr lang="en-US" sz="1800" dirty="0">
                <a:solidFill>
                  <a:srgbClr val="FF0000"/>
                </a:solidFill>
                <a:effectLst>
                  <a:outerShdw blurRad="38100" dist="38100" dir="2700000" algn="tl">
                    <a:srgbClr val="000000">
                      <a:alpha val="43137"/>
                    </a:srgbClr>
                  </a:outerShdw>
                </a:effectLst>
              </a:rPr>
              <a:t>;</a:t>
            </a:r>
          </a:p>
          <a:p>
            <a:pPr marL="0" indent="0">
              <a:lnSpc>
                <a:spcPct val="120000"/>
              </a:lnSpc>
              <a:spcBef>
                <a:spcPts val="0"/>
              </a:spcBef>
              <a:buNone/>
            </a:pPr>
            <a:r>
              <a:rPr lang="en-US" sz="1800" dirty="0" smtClean="0">
                <a:solidFill>
                  <a:srgbClr val="FF0000"/>
                </a:solidFill>
                <a:effectLst>
                  <a:outerShdw blurRad="38100" dist="38100" dir="2700000" algn="tl">
                    <a:srgbClr val="000000">
                      <a:alpha val="43137"/>
                    </a:srgbClr>
                  </a:outerShdw>
                </a:effectLst>
              </a:rPr>
              <a:t>}</a:t>
            </a:r>
            <a:endParaRPr lang="en-US" sz="1800" dirty="0">
              <a:solidFill>
                <a:srgbClr val="FF0000"/>
              </a:solidFill>
              <a:effectLst>
                <a:outerShdw blurRad="38100" dist="38100" dir="2700000" algn="tl">
                  <a:srgbClr val="000000">
                    <a:alpha val="43137"/>
                  </a:srgbClr>
                </a:outerShdw>
              </a:effectLst>
            </a:endParaRPr>
          </a:p>
          <a:p>
            <a:pPr marL="0" indent="0">
              <a:lnSpc>
                <a:spcPct val="120000"/>
              </a:lnSpc>
              <a:spcBef>
                <a:spcPts val="0"/>
              </a:spcBef>
              <a:buNone/>
            </a:pPr>
            <a:r>
              <a:rPr lang="en-US" sz="1800" dirty="0" err="1" smtClean="0">
                <a:solidFill>
                  <a:srgbClr val="FF0000"/>
                </a:solidFill>
                <a:effectLst>
                  <a:outerShdw blurRad="38100" dist="38100" dir="2700000" algn="tl">
                    <a:srgbClr val="000000">
                      <a:alpha val="43137"/>
                    </a:srgbClr>
                  </a:outerShdw>
                </a:effectLst>
              </a:rPr>
              <a:t>p.padding</a:t>
            </a:r>
            <a:endParaRPr lang="en-US" sz="1800" dirty="0">
              <a:solidFill>
                <a:srgbClr val="FF0000"/>
              </a:solidFill>
              <a:effectLst>
                <a:outerShdw blurRad="38100" dist="38100" dir="2700000" algn="tl">
                  <a:srgbClr val="000000">
                    <a:alpha val="43137"/>
                  </a:srgbClr>
                </a:outerShdw>
              </a:effectLst>
            </a:endParaRPr>
          </a:p>
          <a:p>
            <a:pPr marL="0" indent="0">
              <a:lnSpc>
                <a:spcPct val="120000"/>
              </a:lnSpc>
              <a:spcBef>
                <a:spcPts val="0"/>
              </a:spcBef>
              <a:buNone/>
            </a:pPr>
            <a:r>
              <a:rPr lang="en-US" sz="1800" dirty="0" smtClean="0">
                <a:solidFill>
                  <a:srgbClr val="FF0000"/>
                </a:solidFill>
                <a:effectLst>
                  <a:outerShdw blurRad="38100" dist="38100" dir="2700000" algn="tl">
                    <a:srgbClr val="000000">
                      <a:alpha val="43137"/>
                    </a:srgbClr>
                  </a:outerShdw>
                </a:effectLst>
              </a:rPr>
              <a:t>{</a:t>
            </a:r>
            <a:endParaRPr lang="en-US" sz="1800" dirty="0">
              <a:solidFill>
                <a:srgbClr val="FF0000"/>
              </a:solidFill>
              <a:effectLst>
                <a:outerShdw blurRad="38100" dist="38100" dir="2700000" algn="tl">
                  <a:srgbClr val="000000">
                    <a:alpha val="43137"/>
                  </a:srgbClr>
                </a:outerShdw>
              </a:effectLst>
            </a:endParaRPr>
          </a:p>
          <a:p>
            <a:pPr marL="0" indent="0">
              <a:lnSpc>
                <a:spcPct val="120000"/>
              </a:lnSpc>
              <a:spcBef>
                <a:spcPts val="0"/>
              </a:spcBef>
              <a:buNone/>
            </a:pPr>
            <a:r>
              <a:rPr lang="en-US" sz="1800" dirty="0" smtClean="0">
                <a:solidFill>
                  <a:srgbClr val="FF0000"/>
                </a:solidFill>
                <a:effectLst>
                  <a:outerShdw blurRad="38100" dist="38100" dir="2700000" algn="tl">
                    <a:srgbClr val="000000">
                      <a:alpha val="43137"/>
                    </a:srgbClr>
                  </a:outerShdw>
                </a:effectLst>
              </a:rPr>
              <a:t>padding-top:25px; padding-bottom:25px; padding-right:50px; padding-left:50px</a:t>
            </a:r>
            <a:r>
              <a:rPr lang="en-US" sz="1800" dirty="0">
                <a:solidFill>
                  <a:srgbClr val="FF0000"/>
                </a:solidFill>
                <a:effectLst>
                  <a:outerShdw blurRad="38100" dist="38100" dir="2700000" algn="tl">
                    <a:srgbClr val="000000">
                      <a:alpha val="43137"/>
                    </a:srgbClr>
                  </a:outerShdw>
                </a:effectLst>
              </a:rPr>
              <a:t>;</a:t>
            </a:r>
          </a:p>
          <a:p>
            <a:pPr marL="0" indent="0">
              <a:lnSpc>
                <a:spcPct val="120000"/>
              </a:lnSpc>
              <a:spcBef>
                <a:spcPts val="0"/>
              </a:spcBef>
              <a:buNone/>
            </a:pPr>
            <a:r>
              <a:rPr lang="en-US" sz="1800" dirty="0" smtClean="0">
                <a:solidFill>
                  <a:srgbClr val="FF0000"/>
                </a:solidFill>
                <a:effectLst>
                  <a:outerShdw blurRad="38100" dist="38100" dir="2700000" algn="tl">
                    <a:srgbClr val="000000">
                      <a:alpha val="43137"/>
                    </a:srgbClr>
                  </a:outerShdw>
                </a:effectLst>
              </a:rPr>
              <a:t>}</a:t>
            </a:r>
            <a:endParaRPr lang="en-US" sz="1800" dirty="0">
              <a:solidFill>
                <a:srgbClr val="FF0000"/>
              </a:solidFill>
              <a:effectLst>
                <a:outerShdw blurRad="38100" dist="38100" dir="2700000" algn="tl">
                  <a:srgbClr val="000000">
                    <a:alpha val="43137"/>
                  </a:srgbClr>
                </a:outerShdw>
              </a:effectLst>
            </a:endParaRPr>
          </a:p>
          <a:p>
            <a:pPr marL="0" indent="0">
              <a:lnSpc>
                <a:spcPct val="120000"/>
              </a:lnSpc>
              <a:spcBef>
                <a:spcPts val="0"/>
              </a:spcBef>
              <a:buNone/>
            </a:pPr>
            <a:r>
              <a:rPr lang="en-US" sz="1800" dirty="0" smtClean="0">
                <a:solidFill>
                  <a:srgbClr val="FF0000"/>
                </a:solidFill>
                <a:effectLst>
                  <a:outerShdw blurRad="38100" dist="38100" dir="2700000" algn="tl">
                    <a:srgbClr val="000000">
                      <a:alpha val="43137"/>
                    </a:srgbClr>
                  </a:outerShdw>
                </a:effectLst>
              </a:rPr>
              <a:t>&lt;/</a:t>
            </a:r>
            <a:r>
              <a:rPr lang="en-US" sz="1800" dirty="0">
                <a:solidFill>
                  <a:srgbClr val="FF0000"/>
                </a:solidFill>
                <a:effectLst>
                  <a:outerShdw blurRad="38100" dist="38100" dir="2700000" algn="tl">
                    <a:srgbClr val="000000">
                      <a:alpha val="43137"/>
                    </a:srgbClr>
                  </a:outerShdw>
                </a:effectLst>
              </a:rPr>
              <a:t>style&gt;</a:t>
            </a:r>
          </a:p>
          <a:p>
            <a:pPr marL="0" indent="0">
              <a:lnSpc>
                <a:spcPct val="120000"/>
              </a:lnSpc>
              <a:spcBef>
                <a:spcPts val="0"/>
              </a:spcBef>
              <a:buNone/>
            </a:pPr>
            <a:r>
              <a:rPr lang="en-US" sz="1800" dirty="0" smtClean="0">
                <a:solidFill>
                  <a:srgbClr val="FF0000"/>
                </a:solidFill>
                <a:effectLst>
                  <a:outerShdw blurRad="38100" dist="38100" dir="2700000" algn="tl">
                    <a:srgbClr val="000000">
                      <a:alpha val="43137"/>
                    </a:srgbClr>
                  </a:outerShdw>
                </a:effectLst>
              </a:rPr>
              <a:t>&lt;/</a:t>
            </a:r>
            <a:r>
              <a:rPr lang="en-US" sz="1800" dirty="0">
                <a:solidFill>
                  <a:srgbClr val="FF0000"/>
                </a:solidFill>
                <a:effectLst>
                  <a:outerShdw blurRad="38100" dist="38100" dir="2700000" algn="tl">
                    <a:srgbClr val="000000">
                      <a:alpha val="43137"/>
                    </a:srgbClr>
                  </a:outerShdw>
                </a:effectLst>
              </a:rPr>
              <a:t>head&gt;</a:t>
            </a:r>
          </a:p>
          <a:p>
            <a:pPr marL="0" indent="0">
              <a:lnSpc>
                <a:spcPct val="120000"/>
              </a:lnSpc>
              <a:spcBef>
                <a:spcPts val="0"/>
              </a:spcBef>
              <a:buNone/>
            </a:pPr>
            <a:r>
              <a:rPr lang="en-US" sz="1800" dirty="0" smtClean="0">
                <a:solidFill>
                  <a:srgbClr val="FF0000"/>
                </a:solidFill>
                <a:effectLst>
                  <a:outerShdw blurRad="38100" dist="38100" dir="2700000" algn="tl">
                    <a:srgbClr val="000000">
                      <a:alpha val="43137"/>
                    </a:srgbClr>
                  </a:outerShdw>
                </a:effectLst>
              </a:rPr>
              <a:t>&lt;</a:t>
            </a:r>
            <a:r>
              <a:rPr lang="en-US" sz="1800" dirty="0">
                <a:solidFill>
                  <a:srgbClr val="FF0000"/>
                </a:solidFill>
                <a:effectLst>
                  <a:outerShdw blurRad="38100" dist="38100" dir="2700000" algn="tl">
                    <a:srgbClr val="000000">
                      <a:alpha val="43137"/>
                    </a:srgbClr>
                  </a:outerShdw>
                </a:effectLst>
              </a:rPr>
              <a:t>body&gt;</a:t>
            </a:r>
          </a:p>
          <a:p>
            <a:pPr marL="0" indent="0">
              <a:lnSpc>
                <a:spcPct val="120000"/>
              </a:lnSpc>
              <a:spcBef>
                <a:spcPts val="0"/>
              </a:spcBef>
              <a:buNone/>
            </a:pPr>
            <a:r>
              <a:rPr lang="en-US" sz="1800" dirty="0" smtClean="0">
                <a:solidFill>
                  <a:srgbClr val="FF0000"/>
                </a:solidFill>
                <a:effectLst>
                  <a:outerShdw blurRad="38100" dist="38100" dir="2700000" algn="tl">
                    <a:srgbClr val="000000">
                      <a:alpha val="43137"/>
                    </a:srgbClr>
                  </a:outerShdw>
                </a:effectLst>
              </a:rPr>
              <a:t>&lt;</a:t>
            </a:r>
            <a:r>
              <a:rPr lang="en-US" sz="1800" dirty="0">
                <a:solidFill>
                  <a:srgbClr val="FF0000"/>
                </a:solidFill>
                <a:effectLst>
                  <a:outerShdw blurRad="38100" dist="38100" dir="2700000" algn="tl">
                    <a:srgbClr val="000000">
                      <a:alpha val="43137"/>
                    </a:srgbClr>
                  </a:outerShdw>
                </a:effectLst>
              </a:rPr>
              <a:t>p&gt;This is a paragraph with no specified padding.&lt;/p&gt;</a:t>
            </a:r>
          </a:p>
          <a:p>
            <a:pPr marL="0" indent="0">
              <a:lnSpc>
                <a:spcPct val="120000"/>
              </a:lnSpc>
              <a:spcBef>
                <a:spcPts val="0"/>
              </a:spcBef>
              <a:buNone/>
            </a:pPr>
            <a:r>
              <a:rPr lang="en-US" sz="1800" dirty="0" smtClean="0">
                <a:solidFill>
                  <a:srgbClr val="FF0000"/>
                </a:solidFill>
                <a:effectLst>
                  <a:outerShdw blurRad="38100" dist="38100" dir="2700000" algn="tl">
                    <a:srgbClr val="000000">
                      <a:alpha val="43137"/>
                    </a:srgbClr>
                  </a:outerShdw>
                </a:effectLst>
              </a:rPr>
              <a:t>&lt;</a:t>
            </a:r>
            <a:r>
              <a:rPr lang="en-US" sz="1800" dirty="0">
                <a:solidFill>
                  <a:srgbClr val="FF0000"/>
                </a:solidFill>
                <a:effectLst>
                  <a:outerShdw blurRad="38100" dist="38100" dir="2700000" algn="tl">
                    <a:srgbClr val="000000">
                      <a:alpha val="43137"/>
                    </a:srgbClr>
                  </a:outerShdw>
                </a:effectLst>
              </a:rPr>
              <a:t>p class="padding"&gt;This is a paragraph with specified paddings.&lt;/p&gt;</a:t>
            </a:r>
          </a:p>
          <a:p>
            <a:pPr marL="0" indent="0">
              <a:lnSpc>
                <a:spcPct val="120000"/>
              </a:lnSpc>
              <a:spcBef>
                <a:spcPts val="0"/>
              </a:spcBef>
              <a:buNone/>
            </a:pPr>
            <a:r>
              <a:rPr lang="en-US" sz="1800" dirty="0" smtClean="0">
                <a:solidFill>
                  <a:srgbClr val="FF0000"/>
                </a:solidFill>
                <a:effectLst>
                  <a:outerShdw blurRad="38100" dist="38100" dir="2700000" algn="tl">
                    <a:srgbClr val="000000">
                      <a:alpha val="43137"/>
                    </a:srgbClr>
                  </a:outerShdw>
                </a:effectLst>
              </a:rPr>
              <a:t>&lt;/</a:t>
            </a:r>
            <a:r>
              <a:rPr lang="en-US" sz="1800" dirty="0">
                <a:solidFill>
                  <a:srgbClr val="FF0000"/>
                </a:solidFill>
                <a:effectLst>
                  <a:outerShdw blurRad="38100" dist="38100" dir="2700000" algn="tl">
                    <a:srgbClr val="000000">
                      <a:alpha val="43137"/>
                    </a:srgbClr>
                  </a:outerShdw>
                </a:effectLst>
              </a:rPr>
              <a:t>body&gt;</a:t>
            </a:r>
          </a:p>
          <a:p>
            <a:pPr marL="0" indent="0">
              <a:lnSpc>
                <a:spcPct val="120000"/>
              </a:lnSpc>
              <a:spcBef>
                <a:spcPts val="0"/>
              </a:spcBef>
              <a:buNone/>
            </a:pPr>
            <a:r>
              <a:rPr lang="en-US" sz="1800" dirty="0" smtClean="0">
                <a:solidFill>
                  <a:srgbClr val="FF0000"/>
                </a:solidFill>
                <a:effectLst>
                  <a:outerShdw blurRad="38100" dist="38100" dir="2700000" algn="tl">
                    <a:srgbClr val="000000">
                      <a:alpha val="43137"/>
                    </a:srgbClr>
                  </a:outerShdw>
                </a:effectLst>
              </a:rPr>
              <a:t>&lt;/</a:t>
            </a:r>
            <a:r>
              <a:rPr lang="en-US" sz="1800" dirty="0">
                <a:solidFill>
                  <a:srgbClr val="FF0000"/>
                </a:solidFill>
                <a:effectLst>
                  <a:outerShdw blurRad="38100" dist="38100" dir="2700000" algn="tl">
                    <a:srgbClr val="000000">
                      <a:alpha val="43137"/>
                    </a:srgbClr>
                  </a:outerShdw>
                </a:effectLst>
              </a:rPr>
              <a:t>html&gt;</a:t>
            </a:r>
          </a:p>
        </p:txBody>
      </p:sp>
      <p:sp>
        <p:nvSpPr>
          <p:cNvPr id="4" name="Date Placeholder 3"/>
          <p:cNvSpPr>
            <a:spLocks noGrp="1"/>
          </p:cNvSpPr>
          <p:nvPr>
            <p:ph type="dt" sz="half" idx="10"/>
          </p:nvPr>
        </p:nvSpPr>
        <p:spPr/>
        <p:txBody>
          <a:bodyPr/>
          <a:lstStyle/>
          <a:p>
            <a:fld id="{608BA9F4-344C-4F68-B983-E7A3E50F31A7}"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18</a:t>
            </a:fld>
            <a:endParaRPr lang="en-US"/>
          </a:p>
        </p:txBody>
      </p:sp>
    </p:spTree>
    <p:extLst>
      <p:ext uri="{BB962C8B-B14F-4D97-AF65-F5344CB8AC3E}">
        <p14:creationId xmlns:p14="http://schemas.microsoft.com/office/powerpoint/2010/main" val="207471998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CSS</a:t>
            </a:r>
            <a:endParaRPr lang="en-US" dirty="0"/>
          </a:p>
        </p:txBody>
      </p:sp>
      <p:sp>
        <p:nvSpPr>
          <p:cNvPr id="3" name="Content Placeholder 2"/>
          <p:cNvSpPr>
            <a:spLocks noGrp="1"/>
          </p:cNvSpPr>
          <p:nvPr>
            <p:ph idx="1"/>
          </p:nvPr>
        </p:nvSpPr>
        <p:spPr>
          <a:xfrm>
            <a:off x="838200" y="1407170"/>
            <a:ext cx="10515600" cy="4949179"/>
          </a:xfrm>
        </p:spPr>
        <p:txBody>
          <a:bodyPr>
            <a:normAutofit lnSpcReduction="10000"/>
          </a:bodyPr>
          <a:lstStyle/>
          <a:p>
            <a:pPr algn="just">
              <a:lnSpc>
                <a:spcPct val="100000"/>
              </a:lnSpc>
            </a:pPr>
            <a:r>
              <a:rPr lang="en-US" b="1" dirty="0"/>
              <a:t>CSS saves </a:t>
            </a:r>
            <a:r>
              <a:rPr lang="en-US" b="1" dirty="0" smtClean="0"/>
              <a:t>time </a:t>
            </a:r>
            <a:r>
              <a:rPr lang="en-US" dirty="0" smtClean="0"/>
              <a:t>When </a:t>
            </a:r>
            <a:r>
              <a:rPr lang="en-US" dirty="0"/>
              <a:t>most of us first learn HTML, we get taught to set the font face, size, </a:t>
            </a:r>
            <a:r>
              <a:rPr lang="en-US" dirty="0" err="1"/>
              <a:t>colour</a:t>
            </a:r>
            <a:r>
              <a:rPr lang="en-US" dirty="0"/>
              <a:t>, style </a:t>
            </a:r>
            <a:r>
              <a:rPr lang="en-US" dirty="0" err="1"/>
              <a:t>etc</a:t>
            </a:r>
            <a:r>
              <a:rPr lang="en-US" dirty="0"/>
              <a:t> every time it occurs on a page. This means we find ourselves typing (or copying &amp; pasting) the same thing over and over again. With CSS, you only have to specify these details once for any element. CSS will automatically apply the specified styles whenever that element occurs. </a:t>
            </a:r>
          </a:p>
          <a:p>
            <a:pPr algn="just">
              <a:lnSpc>
                <a:spcPct val="100000"/>
              </a:lnSpc>
            </a:pPr>
            <a:r>
              <a:rPr lang="en-US" b="1" dirty="0" smtClean="0"/>
              <a:t>Pages </a:t>
            </a:r>
            <a:r>
              <a:rPr lang="en-US" b="1" dirty="0"/>
              <a:t>load </a:t>
            </a:r>
            <a:r>
              <a:rPr lang="en-US" b="1" dirty="0" smtClean="0"/>
              <a:t>faster </a:t>
            </a:r>
            <a:r>
              <a:rPr lang="en-US" dirty="0" smtClean="0"/>
              <a:t>Less </a:t>
            </a:r>
            <a:r>
              <a:rPr lang="en-US" dirty="0"/>
              <a:t>code means faster download times. </a:t>
            </a:r>
          </a:p>
          <a:p>
            <a:pPr algn="just">
              <a:lnSpc>
                <a:spcPct val="100000"/>
              </a:lnSpc>
            </a:pPr>
            <a:r>
              <a:rPr lang="en-US" b="1" dirty="0" smtClean="0"/>
              <a:t>Easy maintenance </a:t>
            </a:r>
            <a:r>
              <a:rPr lang="en-US" dirty="0" smtClean="0"/>
              <a:t>To </a:t>
            </a:r>
            <a:r>
              <a:rPr lang="en-US" dirty="0"/>
              <a:t>change the style of an element, you only have to make an edit in one place. </a:t>
            </a:r>
          </a:p>
          <a:p>
            <a:pPr algn="just">
              <a:lnSpc>
                <a:spcPct val="100000"/>
              </a:lnSpc>
            </a:pPr>
            <a:r>
              <a:rPr lang="en-US" b="1" dirty="0" smtClean="0"/>
              <a:t>Superior </a:t>
            </a:r>
            <a:r>
              <a:rPr lang="en-US" b="1" dirty="0"/>
              <a:t>styles to </a:t>
            </a:r>
            <a:r>
              <a:rPr lang="en-US" b="1" dirty="0" smtClean="0"/>
              <a:t>HTML </a:t>
            </a:r>
            <a:r>
              <a:rPr lang="en-US" dirty="0" smtClean="0"/>
              <a:t>CSS </a:t>
            </a:r>
            <a:r>
              <a:rPr lang="en-US" dirty="0"/>
              <a:t>has a much wider array of attributes than HTML. </a:t>
            </a:r>
          </a:p>
          <a:p>
            <a:pPr marL="0" indent="0" algn="just">
              <a:lnSpc>
                <a:spcPct val="100000"/>
              </a:lnSpc>
              <a:spcBef>
                <a:spcPts val="0"/>
              </a:spcBef>
              <a:buNone/>
            </a:pPr>
            <a:endParaRPr lang="en-US"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1B6BD3F9-37D3-45EA-A4E5-22EEAD4DC6DC}"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19</a:t>
            </a:fld>
            <a:endParaRPr lang="en-US"/>
          </a:p>
        </p:txBody>
      </p:sp>
    </p:spTree>
    <p:extLst>
      <p:ext uri="{BB962C8B-B14F-4D97-AF65-F5344CB8AC3E}">
        <p14:creationId xmlns:p14="http://schemas.microsoft.com/office/powerpoint/2010/main" val="168565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Topics</a:t>
            </a:r>
            <a:r>
              <a:rPr lang="en-US" dirty="0" smtClean="0"/>
              <a:t>  </a:t>
            </a:r>
            <a:endParaRPr lang="en-US" dirty="0"/>
          </a:p>
        </p:txBody>
      </p:sp>
      <p:sp>
        <p:nvSpPr>
          <p:cNvPr id="3" name="Content Placeholder 2"/>
          <p:cNvSpPr>
            <a:spLocks noGrp="1"/>
          </p:cNvSpPr>
          <p:nvPr>
            <p:ph idx="1"/>
          </p:nvPr>
        </p:nvSpPr>
        <p:spPr>
          <a:xfrm>
            <a:off x="838200" y="1627320"/>
            <a:ext cx="10515600" cy="4782116"/>
          </a:xfrm>
        </p:spPr>
        <p:txBody>
          <a:bodyPr>
            <a:normAutofit/>
          </a:bodyPr>
          <a:lstStyle/>
          <a:p>
            <a:pPr marL="514350" indent="-514350">
              <a:lnSpc>
                <a:spcPct val="150000"/>
              </a:lnSpc>
              <a:buFont typeface="+mj-lt"/>
              <a:buAutoNum type="arabicPeriod"/>
            </a:pPr>
            <a:r>
              <a:rPr lang="en-US" dirty="0" smtClean="0">
                <a:effectLst>
                  <a:outerShdw blurRad="38100" dist="38100" dir="2700000" algn="tl">
                    <a:srgbClr val="000000">
                      <a:alpha val="43137"/>
                    </a:srgbClr>
                  </a:outerShdw>
                </a:effectLst>
              </a:rPr>
              <a:t>CSS? </a:t>
            </a:r>
            <a:endParaRPr lang="en-US" dirty="0" smtClean="0">
              <a:effectLst>
                <a:outerShdw blurRad="38100" dist="38100" dir="2700000" algn="tl">
                  <a:srgbClr val="000000">
                    <a:alpha val="43137"/>
                  </a:srgbClr>
                </a:outerShdw>
              </a:effectLst>
            </a:endParaRPr>
          </a:p>
          <a:p>
            <a:pPr marL="514350" indent="-514350">
              <a:lnSpc>
                <a:spcPct val="150000"/>
              </a:lnSpc>
              <a:buFont typeface="+mj-lt"/>
              <a:buAutoNum type="arabicPeriod"/>
            </a:pPr>
            <a:r>
              <a:rPr lang="en-US" b="1" dirty="0"/>
              <a:t>Understanding Style Rules</a:t>
            </a:r>
            <a:endParaRPr lang="en-US" b="1" dirty="0" smtClean="0">
              <a:effectLst>
                <a:outerShdw blurRad="38100" dist="38100" dir="2700000" algn="tl">
                  <a:srgbClr val="000000">
                    <a:alpha val="43137"/>
                  </a:srgbClr>
                </a:outerShdw>
              </a:effectLst>
            </a:endParaRPr>
          </a:p>
          <a:p>
            <a:pPr marL="514350" indent="-514350">
              <a:lnSpc>
                <a:spcPct val="150000"/>
              </a:lnSpc>
              <a:buFont typeface="+mj-lt"/>
              <a:buAutoNum type="arabicPeriod"/>
            </a:pPr>
            <a:r>
              <a:rPr lang="en-US" dirty="0">
                <a:effectLst>
                  <a:outerShdw blurRad="38100" dist="38100" dir="2700000" algn="tl">
                    <a:srgbClr val="000000">
                      <a:alpha val="43137"/>
                    </a:srgbClr>
                  </a:outerShdw>
                </a:effectLst>
              </a:rPr>
              <a:t>Three Ways to Insert </a:t>
            </a:r>
            <a:r>
              <a:rPr lang="en-US" dirty="0" smtClean="0">
                <a:effectLst>
                  <a:outerShdw blurRad="38100" dist="38100" dir="2700000" algn="tl">
                    <a:srgbClr val="000000">
                      <a:alpha val="43137"/>
                    </a:srgbClr>
                  </a:outerShdw>
                </a:effectLst>
              </a:rPr>
              <a:t>CSS</a:t>
            </a:r>
          </a:p>
          <a:p>
            <a:pPr marL="514350" indent="-514350">
              <a:lnSpc>
                <a:spcPct val="150000"/>
              </a:lnSpc>
              <a:buFont typeface="+mj-lt"/>
              <a:buAutoNum type="arabicPeriod"/>
            </a:pPr>
            <a:r>
              <a:rPr lang="en-US" dirty="0" smtClean="0">
                <a:effectLst>
                  <a:outerShdw blurRad="38100" dist="38100" dir="2700000" algn="tl">
                    <a:srgbClr val="000000">
                      <a:alpha val="43137"/>
                    </a:srgbClr>
                  </a:outerShdw>
                </a:effectLst>
              </a:rPr>
              <a:t>Examples</a:t>
            </a:r>
            <a:endParaRPr lang="en-US" dirty="0" smtClean="0">
              <a:effectLst>
                <a:outerShdw blurRad="38100" dist="38100" dir="2700000" algn="tl">
                  <a:srgbClr val="000000">
                    <a:alpha val="43137"/>
                  </a:srgbClr>
                </a:outerShdw>
              </a:effectLst>
            </a:endParaRPr>
          </a:p>
          <a:p>
            <a:pPr marL="514350" indent="-514350">
              <a:lnSpc>
                <a:spcPct val="150000"/>
              </a:lnSpc>
              <a:buFont typeface="+mj-lt"/>
              <a:buAutoNum type="arabicPeriod"/>
            </a:pPr>
            <a:r>
              <a:rPr lang="en-US" dirty="0" smtClean="0">
                <a:effectLst>
                  <a:outerShdw blurRad="38100" dist="38100" dir="2700000" algn="tl">
                    <a:srgbClr val="000000">
                      <a:alpha val="43137"/>
                    </a:srgbClr>
                  </a:outerShdw>
                </a:effectLst>
              </a:rPr>
              <a:t>Advantages &amp; Disadvantages</a:t>
            </a:r>
          </a:p>
          <a:p>
            <a:pPr marL="514350" indent="-514350">
              <a:lnSpc>
                <a:spcPct val="150000"/>
              </a:lnSpc>
              <a:buFont typeface="+mj-lt"/>
              <a:buAutoNum type="arabicPeriod"/>
            </a:pPr>
            <a:endParaRPr lang="en-US" dirty="0" smtClean="0">
              <a:effectLst>
                <a:outerShdw blurRad="38100" dist="38100" dir="2700000" algn="tl">
                  <a:srgbClr val="000000">
                    <a:alpha val="43137"/>
                  </a:srgbClr>
                </a:outerShdw>
              </a:effectLst>
            </a:endParaRPr>
          </a:p>
        </p:txBody>
      </p:sp>
      <p:sp>
        <p:nvSpPr>
          <p:cNvPr id="4" name="Date Placeholder 3"/>
          <p:cNvSpPr>
            <a:spLocks noGrp="1"/>
          </p:cNvSpPr>
          <p:nvPr>
            <p:ph type="dt" sz="half" idx="10"/>
          </p:nvPr>
        </p:nvSpPr>
        <p:spPr/>
        <p:txBody>
          <a:bodyPr/>
          <a:lstStyle/>
          <a:p>
            <a:fld id="{19D50494-E13C-4BCC-8BF5-4FB3E32A71CC}"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a:t>
            </a:fld>
            <a:endParaRPr lang="en-US"/>
          </a:p>
        </p:txBody>
      </p:sp>
    </p:spTree>
    <p:extLst>
      <p:ext uri="{BB962C8B-B14F-4D97-AF65-F5344CB8AC3E}">
        <p14:creationId xmlns:p14="http://schemas.microsoft.com/office/powerpoint/2010/main" val="91691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CSS</a:t>
            </a:r>
            <a:endParaRPr lang="en-US" dirty="0"/>
          </a:p>
        </p:txBody>
      </p:sp>
      <p:sp>
        <p:nvSpPr>
          <p:cNvPr id="3" name="Content Placeholder 2"/>
          <p:cNvSpPr>
            <a:spLocks noGrp="1"/>
          </p:cNvSpPr>
          <p:nvPr>
            <p:ph idx="1"/>
          </p:nvPr>
        </p:nvSpPr>
        <p:spPr>
          <a:xfrm>
            <a:off x="838199" y="1376176"/>
            <a:ext cx="10515601" cy="4351338"/>
          </a:xfrm>
        </p:spPr>
        <p:txBody>
          <a:bodyPr>
            <a:noAutofit/>
          </a:bodyPr>
          <a:lstStyle/>
          <a:p>
            <a:pPr algn="just">
              <a:lnSpc>
                <a:spcPct val="150000"/>
              </a:lnSpc>
            </a:pPr>
            <a:r>
              <a:rPr lang="en-US" b="1" dirty="0"/>
              <a:t>Browser </a:t>
            </a:r>
            <a:r>
              <a:rPr lang="en-US" b="1" dirty="0" smtClean="0"/>
              <a:t>compatibility </a:t>
            </a:r>
            <a:r>
              <a:rPr lang="en-US" dirty="0" smtClean="0"/>
              <a:t>Browsers </a:t>
            </a:r>
            <a:r>
              <a:rPr lang="en-US" dirty="0"/>
              <a:t>have varying levels of compliance with Style Sheets. This means that some Style Sheet features are supported and some aren't. To confuse things more, some browser manufacturers decide to come up with their own proprietary tags. </a:t>
            </a:r>
          </a:p>
        </p:txBody>
      </p:sp>
      <p:sp>
        <p:nvSpPr>
          <p:cNvPr id="4" name="Date Placeholder 3"/>
          <p:cNvSpPr>
            <a:spLocks noGrp="1"/>
          </p:cNvSpPr>
          <p:nvPr>
            <p:ph type="dt" sz="half" idx="10"/>
          </p:nvPr>
        </p:nvSpPr>
        <p:spPr/>
        <p:txBody>
          <a:bodyPr/>
          <a:lstStyle/>
          <a:p>
            <a:fld id="{12783EDF-98E9-4349-96C4-F3BB45943332}"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dirty="0"/>
          </a:p>
        </p:txBody>
      </p:sp>
      <p:sp>
        <p:nvSpPr>
          <p:cNvPr id="6" name="Slide Number Placeholder 5"/>
          <p:cNvSpPr>
            <a:spLocks noGrp="1"/>
          </p:cNvSpPr>
          <p:nvPr>
            <p:ph type="sldNum" sz="quarter" idx="12"/>
          </p:nvPr>
        </p:nvSpPr>
        <p:spPr/>
        <p:txBody>
          <a:bodyPr/>
          <a:lstStyle/>
          <a:p>
            <a:fld id="{31C7DC13-78C1-42AC-B2C1-B0BA7E4EE52B}" type="slidenum">
              <a:rPr lang="en-US" smtClean="0"/>
              <a:t>20</a:t>
            </a:fld>
            <a:endParaRPr lang="en-US"/>
          </a:p>
        </p:txBody>
      </p:sp>
    </p:spTree>
    <p:extLst>
      <p:ext uri="{BB962C8B-B14F-4D97-AF65-F5344CB8AC3E}">
        <p14:creationId xmlns:p14="http://schemas.microsoft.com/office/powerpoint/2010/main" val="42892639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effectLst>
                  <a:outerShdw blurRad="38100" dist="38100" dir="2700000" algn="tl">
                    <a:srgbClr val="000000">
                      <a:alpha val="43137"/>
                    </a:srgbClr>
                  </a:outerShdw>
                </a:effectLst>
              </a:rPr>
              <a:t>What to do now …</a:t>
            </a:r>
            <a:endParaRPr lang="en-US"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p:txBody>
          <a:bodyPr/>
          <a:lstStyle/>
          <a:p>
            <a:r>
              <a:rPr lang="en-US" dirty="0"/>
              <a:t>https://www.w3schools.com</a:t>
            </a:r>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endParaRPr lang="en-US" dirty="0"/>
          </a:p>
        </p:txBody>
      </p:sp>
      <p:sp>
        <p:nvSpPr>
          <p:cNvPr id="4" name="Date Placeholder 3"/>
          <p:cNvSpPr>
            <a:spLocks noGrp="1"/>
          </p:cNvSpPr>
          <p:nvPr>
            <p:ph type="dt" sz="half" idx="10"/>
          </p:nvPr>
        </p:nvSpPr>
        <p:spPr/>
        <p:txBody>
          <a:bodyPr/>
          <a:lstStyle/>
          <a:p>
            <a:fld id="{0F3AE1BF-CBF1-4CF1-95B2-1EF3692468AA}"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21</a:t>
            </a:fld>
            <a:endParaRPr lang="en-US"/>
          </a:p>
        </p:txBody>
      </p:sp>
    </p:spTree>
    <p:extLst>
      <p:ext uri="{BB962C8B-B14F-4D97-AF65-F5344CB8AC3E}">
        <p14:creationId xmlns:p14="http://schemas.microsoft.com/office/powerpoint/2010/main" val="58317200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2"/>
          <p:cNvSpPr txBox="1"/>
          <p:nvPr/>
        </p:nvSpPr>
        <p:spPr>
          <a:xfrm>
            <a:off x="2986006" y="2587278"/>
            <a:ext cx="6095999" cy="2288447"/>
          </a:xfrm>
          <a:prstGeom prst="rect">
            <a:avLst/>
          </a:prstGeom>
        </p:spPr>
        <p:txBody>
          <a:bodyPr vert="horz" wrap="square" lIns="0" tIns="71755" rIns="0" bIns="0" rtlCol="0">
            <a:spAutoFit/>
          </a:bodyPr>
          <a:lstStyle/>
          <a:p>
            <a:pPr algn="ctr"/>
            <a:r>
              <a:rPr lang="en-US" sz="7200" b="1" spc="20" dirty="0" smtClean="0">
                <a:solidFill>
                  <a:schemeClr val="accent2">
                    <a:lumMod val="75000"/>
                  </a:schemeClr>
                </a:solidFill>
                <a:effectLst>
                  <a:outerShdw blurRad="38100" dist="38100" dir="2700000" algn="tl">
                    <a:srgbClr val="000000">
                      <a:alpha val="43137"/>
                    </a:srgbClr>
                  </a:outerShdw>
                </a:effectLst>
                <a:latin typeface="LM Sans 12"/>
                <a:cs typeface="LM Sans 12"/>
              </a:rPr>
              <a:t>Thank </a:t>
            </a:r>
          </a:p>
          <a:p>
            <a:pPr algn="ctr"/>
            <a:r>
              <a:rPr lang="en-US" sz="7200" b="1" spc="20" dirty="0" smtClean="0">
                <a:solidFill>
                  <a:schemeClr val="accent2">
                    <a:lumMod val="75000"/>
                  </a:schemeClr>
                </a:solidFill>
                <a:effectLst>
                  <a:outerShdw blurRad="38100" dist="38100" dir="2700000" algn="tl">
                    <a:srgbClr val="000000">
                      <a:alpha val="43137"/>
                    </a:srgbClr>
                  </a:outerShdw>
                </a:effectLst>
                <a:latin typeface="LM Sans 12"/>
                <a:cs typeface="LM Sans 12"/>
              </a:rPr>
              <a:t>you </a:t>
            </a:r>
            <a:r>
              <a:rPr lang="en-US" sz="7200" b="1" spc="20" dirty="0" smtClean="0">
                <a:solidFill>
                  <a:schemeClr val="accent2">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sz="7200" b="1" dirty="0">
              <a:solidFill>
                <a:schemeClr val="accent2">
                  <a:lumMod val="75000"/>
                </a:schemeClr>
              </a:solidFill>
              <a:effectLst>
                <a:outerShdw blurRad="38100" dist="38100" dir="2700000" algn="tl">
                  <a:srgbClr val="000000">
                    <a:alpha val="43137"/>
                  </a:srgbClr>
                </a:outerShdw>
              </a:effectLst>
              <a:latin typeface="LM Sans 10"/>
              <a:cs typeface="LM Sans 10"/>
            </a:endParaRPr>
          </a:p>
        </p:txBody>
      </p:sp>
    </p:spTree>
    <p:extLst>
      <p:ext uri="{BB962C8B-B14F-4D97-AF65-F5344CB8AC3E}">
        <p14:creationId xmlns:p14="http://schemas.microsoft.com/office/powerpoint/2010/main" val="1321883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CSS?</a:t>
            </a:r>
            <a:endParaRPr lang="en-US" b="1" dirty="0"/>
          </a:p>
        </p:txBody>
      </p:sp>
      <p:sp>
        <p:nvSpPr>
          <p:cNvPr id="3" name="Content Placeholder 2"/>
          <p:cNvSpPr>
            <a:spLocks noGrp="1"/>
          </p:cNvSpPr>
          <p:nvPr>
            <p:ph idx="1"/>
          </p:nvPr>
        </p:nvSpPr>
        <p:spPr>
          <a:xfrm>
            <a:off x="838200" y="1520814"/>
            <a:ext cx="10515600" cy="4835535"/>
          </a:xfrm>
        </p:spPr>
        <p:txBody>
          <a:bodyPr>
            <a:normAutofit fontScale="92500" lnSpcReduction="10000"/>
          </a:bodyPr>
          <a:lstStyle/>
          <a:p>
            <a:pPr algn="just"/>
            <a:r>
              <a:rPr lang="en-US" b="1" dirty="0" smtClean="0"/>
              <a:t>CSS </a:t>
            </a:r>
            <a:r>
              <a:rPr lang="en-US" dirty="0" smtClean="0"/>
              <a:t>stands </a:t>
            </a:r>
            <a:r>
              <a:rPr lang="en-US" dirty="0"/>
              <a:t>for </a:t>
            </a:r>
            <a:r>
              <a:rPr lang="en-US" b="1" dirty="0"/>
              <a:t>C</a:t>
            </a:r>
            <a:r>
              <a:rPr lang="en-US" dirty="0"/>
              <a:t>ascading </a:t>
            </a:r>
            <a:r>
              <a:rPr lang="en-US" b="1" dirty="0"/>
              <a:t>S</a:t>
            </a:r>
            <a:r>
              <a:rPr lang="en-US" dirty="0"/>
              <a:t>tyle </a:t>
            </a:r>
            <a:r>
              <a:rPr lang="en-US" b="1" dirty="0"/>
              <a:t>S</a:t>
            </a:r>
            <a:r>
              <a:rPr lang="en-US" dirty="0"/>
              <a:t>heets </a:t>
            </a:r>
          </a:p>
          <a:p>
            <a:pPr lvl="1" algn="just"/>
            <a:r>
              <a:rPr lang="en-US" sz="2800" dirty="0"/>
              <a:t>Styles define </a:t>
            </a:r>
            <a:r>
              <a:rPr lang="en-US" sz="2800" b="1" dirty="0"/>
              <a:t>how to </a:t>
            </a:r>
            <a:r>
              <a:rPr lang="en-US" sz="2800" b="1" dirty="0" smtClean="0"/>
              <a:t>display </a:t>
            </a:r>
            <a:r>
              <a:rPr lang="en-US" sz="2800" dirty="0" smtClean="0"/>
              <a:t>HTML elements</a:t>
            </a:r>
          </a:p>
          <a:p>
            <a:pPr algn="just"/>
            <a:r>
              <a:rPr lang="en-US" dirty="0"/>
              <a:t>CSS has various levels and profiles. Each level of CSS builds upon the last, typically adding new features and typically denoted as CSS1, CSS2, and CSS3. </a:t>
            </a:r>
          </a:p>
          <a:p>
            <a:pPr algn="just"/>
            <a:r>
              <a:rPr lang="en-US" b="1" dirty="0"/>
              <a:t>The first </a:t>
            </a:r>
            <a:r>
              <a:rPr lang="en-US" b="1" dirty="0" smtClean="0"/>
              <a:t>CSS </a:t>
            </a:r>
            <a:r>
              <a:rPr lang="en-US" dirty="0" smtClean="0"/>
              <a:t>specification </a:t>
            </a:r>
            <a:r>
              <a:rPr lang="en-US" dirty="0"/>
              <a:t>to become an official W3C Recommendation is CSS level 1, published in December 1996</a:t>
            </a:r>
          </a:p>
          <a:p>
            <a:pPr algn="just"/>
            <a:r>
              <a:rPr lang="en-US" b="1" dirty="0"/>
              <a:t>CSS level </a:t>
            </a:r>
            <a:r>
              <a:rPr lang="en-US" b="1" dirty="0" smtClean="0"/>
              <a:t>2 </a:t>
            </a:r>
            <a:r>
              <a:rPr lang="en-US" dirty="0" smtClean="0"/>
              <a:t>was </a:t>
            </a:r>
            <a:r>
              <a:rPr lang="en-US" dirty="0"/>
              <a:t>developed by the W3C and published as a Recommendation in May 1998. A superset of CSS1, CSS2 includes a number of new capabilities like absolute, relative, and fixed positioning of elements and z-index, the concept of media types etc.</a:t>
            </a:r>
          </a:p>
          <a:p>
            <a:pPr algn="just"/>
            <a:r>
              <a:rPr lang="en-US" b="1" dirty="0"/>
              <a:t>CSS </a:t>
            </a:r>
            <a:r>
              <a:rPr lang="en-US" b="1" dirty="0" smtClean="0"/>
              <a:t>3 l</a:t>
            </a:r>
            <a:r>
              <a:rPr lang="en-US" dirty="0" smtClean="0"/>
              <a:t>evel </a:t>
            </a:r>
            <a:r>
              <a:rPr lang="en-US" dirty="0"/>
              <a:t>3 is </a:t>
            </a:r>
            <a:r>
              <a:rPr lang="en-US" dirty="0" smtClean="0"/>
              <a:t>current one. </a:t>
            </a:r>
            <a:r>
              <a:rPr lang="en-US" dirty="0"/>
              <a:t>The W3C maintains a CSS3 progress report. </a:t>
            </a:r>
            <a:endParaRPr lang="en-US" sz="3200" dirty="0"/>
          </a:p>
        </p:txBody>
      </p:sp>
      <p:sp>
        <p:nvSpPr>
          <p:cNvPr id="4" name="Date Placeholder 3"/>
          <p:cNvSpPr>
            <a:spLocks noGrp="1"/>
          </p:cNvSpPr>
          <p:nvPr>
            <p:ph type="dt" sz="half" idx="10"/>
          </p:nvPr>
        </p:nvSpPr>
        <p:spPr/>
        <p:txBody>
          <a:bodyPr/>
          <a:lstStyle/>
          <a:p>
            <a:fld id="{58A3E489-D2D3-420B-B8C8-52624B7A3F63}"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3</a:t>
            </a:fld>
            <a:endParaRPr lang="en-US"/>
          </a:p>
        </p:txBody>
      </p:sp>
    </p:spTree>
    <p:extLst>
      <p:ext uri="{BB962C8B-B14F-4D97-AF65-F5344CB8AC3E}">
        <p14:creationId xmlns:p14="http://schemas.microsoft.com/office/powerpoint/2010/main" val="2495432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a:xfrm>
            <a:off x="838200" y="1368415"/>
            <a:ext cx="10515600" cy="4946370"/>
          </a:xfrm>
        </p:spPr>
        <p:txBody>
          <a:bodyPr>
            <a:noAutofit/>
          </a:bodyPr>
          <a:lstStyle/>
          <a:p>
            <a:pPr algn="just">
              <a:lnSpc>
                <a:spcPct val="150000"/>
              </a:lnSpc>
            </a:pPr>
            <a:r>
              <a:rPr lang="en-US" dirty="0"/>
              <a:t>CSS Saves a Lot of Work!</a:t>
            </a:r>
          </a:p>
          <a:p>
            <a:pPr algn="just">
              <a:lnSpc>
                <a:spcPct val="150000"/>
              </a:lnSpc>
            </a:pPr>
            <a:r>
              <a:rPr lang="en-US" dirty="0" smtClean="0"/>
              <a:t>CSS </a:t>
            </a:r>
            <a:r>
              <a:rPr lang="en-US" dirty="0"/>
              <a:t>defines HOW HTML elements are to be displayed.</a:t>
            </a:r>
          </a:p>
          <a:p>
            <a:pPr algn="just">
              <a:lnSpc>
                <a:spcPct val="150000"/>
              </a:lnSpc>
            </a:pPr>
            <a:r>
              <a:rPr lang="en-US" dirty="0" smtClean="0"/>
              <a:t>Styles </a:t>
            </a:r>
            <a:r>
              <a:rPr lang="en-US" dirty="0"/>
              <a:t>are normally saved in external .</a:t>
            </a:r>
            <a:r>
              <a:rPr lang="en-US" dirty="0" err="1"/>
              <a:t>css</a:t>
            </a:r>
            <a:r>
              <a:rPr lang="en-US" dirty="0"/>
              <a:t> files. External style sheets enable you to change the appearance and layout of all the pages in a Web site, just by editing one single file!</a:t>
            </a:r>
          </a:p>
        </p:txBody>
      </p:sp>
      <p:sp>
        <p:nvSpPr>
          <p:cNvPr id="4" name="Date Placeholder 3"/>
          <p:cNvSpPr>
            <a:spLocks noGrp="1"/>
          </p:cNvSpPr>
          <p:nvPr>
            <p:ph type="dt" sz="half" idx="10"/>
          </p:nvPr>
        </p:nvSpPr>
        <p:spPr/>
        <p:txBody>
          <a:bodyPr/>
          <a:lstStyle/>
          <a:p>
            <a:fld id="{A1F7E899-1FBF-4891-A2A0-302DCD1CCDEF}"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4</a:t>
            </a:fld>
            <a:endParaRPr lang="en-US"/>
          </a:p>
        </p:txBody>
      </p:sp>
    </p:spTree>
    <p:extLst>
      <p:ext uri="{BB962C8B-B14F-4D97-AF65-F5344CB8AC3E}">
        <p14:creationId xmlns:p14="http://schemas.microsoft.com/office/powerpoint/2010/main" val="27577712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Style Rules</a:t>
            </a:r>
            <a:endParaRPr lang="en-US" dirty="0"/>
          </a:p>
        </p:txBody>
      </p:sp>
      <p:sp>
        <p:nvSpPr>
          <p:cNvPr id="3" name="Content Placeholder 2"/>
          <p:cNvSpPr>
            <a:spLocks noGrp="1"/>
          </p:cNvSpPr>
          <p:nvPr>
            <p:ph idx="1"/>
          </p:nvPr>
        </p:nvSpPr>
        <p:spPr/>
        <p:txBody>
          <a:bodyPr>
            <a:normAutofit/>
          </a:bodyPr>
          <a:lstStyle/>
          <a:p>
            <a:r>
              <a:rPr lang="en-US" dirty="0"/>
              <a:t>A </a:t>
            </a:r>
            <a:r>
              <a:rPr lang="en-US" dirty="0">
                <a:effectLst>
                  <a:outerShdw blurRad="38100" dist="38100" dir="2700000" algn="tl">
                    <a:srgbClr val="000000">
                      <a:alpha val="43137"/>
                    </a:srgbClr>
                  </a:outerShdw>
                </a:effectLst>
              </a:rPr>
              <a:t>Style </a:t>
            </a:r>
            <a:r>
              <a:rPr lang="en-US" dirty="0" smtClean="0">
                <a:effectLst>
                  <a:outerShdw blurRad="38100" dist="38100" dir="2700000" algn="tl">
                    <a:srgbClr val="000000">
                      <a:alpha val="43137"/>
                    </a:srgbClr>
                  </a:outerShdw>
                </a:effectLst>
              </a:rPr>
              <a:t>Rule </a:t>
            </a:r>
            <a:r>
              <a:rPr lang="en-US" dirty="0" smtClean="0"/>
              <a:t>is </a:t>
            </a:r>
            <a:r>
              <a:rPr lang="en-US" dirty="0"/>
              <a:t>composed of two parts: a selector and a declaration</a:t>
            </a:r>
            <a:r>
              <a:rPr lang="en-US" dirty="0" smtClean="0"/>
              <a:t>.</a:t>
            </a:r>
          </a:p>
          <a:p>
            <a:endParaRPr lang="en-US" dirty="0"/>
          </a:p>
          <a:p>
            <a:endParaRPr lang="en-US" dirty="0" smtClean="0"/>
          </a:p>
          <a:p>
            <a:endParaRPr lang="en-US" dirty="0"/>
          </a:p>
          <a:p>
            <a:endParaRPr lang="en-US" dirty="0" smtClean="0"/>
          </a:p>
          <a:p>
            <a:r>
              <a:rPr lang="en-US" dirty="0"/>
              <a:t>The </a:t>
            </a:r>
            <a:r>
              <a:rPr lang="en-US" dirty="0" smtClean="0">
                <a:effectLst>
                  <a:outerShdw blurRad="38100" dist="38100" dir="2700000" algn="tl">
                    <a:srgbClr val="000000">
                      <a:alpha val="43137"/>
                    </a:srgbClr>
                  </a:outerShdw>
                </a:effectLst>
              </a:rPr>
              <a:t>Selector</a:t>
            </a:r>
            <a:r>
              <a:rPr lang="en-US" dirty="0" smtClean="0"/>
              <a:t> indicates </a:t>
            </a:r>
            <a:r>
              <a:rPr lang="en-US" dirty="0"/>
              <a:t>the element to which the rule is applied.</a:t>
            </a:r>
          </a:p>
          <a:p>
            <a:r>
              <a:rPr lang="en-US" dirty="0" smtClean="0"/>
              <a:t>The </a:t>
            </a:r>
            <a:r>
              <a:rPr lang="en-US" dirty="0" smtClean="0">
                <a:effectLst>
                  <a:outerShdw blurRad="38100" dist="38100" dir="2700000" algn="tl">
                    <a:srgbClr val="000000">
                      <a:alpha val="43137"/>
                    </a:srgbClr>
                  </a:outerShdw>
                </a:effectLst>
              </a:rPr>
              <a:t>Declaration</a:t>
            </a:r>
            <a:r>
              <a:rPr lang="en-US" dirty="0" smtClean="0"/>
              <a:t> determines </a:t>
            </a:r>
            <a:r>
              <a:rPr lang="en-US" dirty="0"/>
              <a:t>the property values of a selector.</a:t>
            </a:r>
          </a:p>
          <a:p>
            <a:endParaRPr lang="en-US" dirty="0"/>
          </a:p>
        </p:txBody>
      </p:sp>
      <p:sp>
        <p:nvSpPr>
          <p:cNvPr id="4" name="Date Placeholder 3"/>
          <p:cNvSpPr>
            <a:spLocks noGrp="1"/>
          </p:cNvSpPr>
          <p:nvPr>
            <p:ph type="dt" sz="half" idx="10"/>
          </p:nvPr>
        </p:nvSpPr>
        <p:spPr/>
        <p:txBody>
          <a:bodyPr/>
          <a:lstStyle/>
          <a:p>
            <a:fld id="{821BFED5-B63B-4DF5-9254-94EDA7219C6D}"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5</a:t>
            </a:fld>
            <a:endParaRPr lang="en-US"/>
          </a:p>
        </p:txBody>
      </p:sp>
      <p:pic>
        <p:nvPicPr>
          <p:cNvPr id="7" name="Picture 6"/>
          <p:cNvPicPr>
            <a:picLocks noChangeAspect="1"/>
          </p:cNvPicPr>
          <p:nvPr/>
        </p:nvPicPr>
        <p:blipFill>
          <a:blip r:embed="rId2"/>
          <a:stretch>
            <a:fillRect/>
          </a:stretch>
        </p:blipFill>
        <p:spPr>
          <a:xfrm>
            <a:off x="3193653" y="2589005"/>
            <a:ext cx="5416947" cy="1363063"/>
          </a:xfrm>
          <a:prstGeom prst="rect">
            <a:avLst/>
          </a:prstGeom>
        </p:spPr>
      </p:pic>
    </p:spTree>
    <p:extLst>
      <p:ext uri="{BB962C8B-B14F-4D97-AF65-F5344CB8AC3E}">
        <p14:creationId xmlns:p14="http://schemas.microsoft.com/office/powerpoint/2010/main" val="3625339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Understanding Style Rules</a:t>
            </a:r>
            <a:endParaRPr lang="en-US" b="1" dirty="0"/>
          </a:p>
        </p:txBody>
      </p:sp>
      <p:sp>
        <p:nvSpPr>
          <p:cNvPr id="3" name="Content Placeholder 2"/>
          <p:cNvSpPr>
            <a:spLocks noGrp="1"/>
          </p:cNvSpPr>
          <p:nvPr>
            <p:ph idx="1"/>
          </p:nvPr>
        </p:nvSpPr>
        <p:spPr/>
        <p:txBody>
          <a:bodyPr>
            <a:normAutofit/>
          </a:bodyPr>
          <a:lstStyle/>
          <a:p>
            <a:pPr algn="just">
              <a:lnSpc>
                <a:spcPct val="100000"/>
              </a:lnSpc>
            </a:pPr>
            <a:r>
              <a:rPr lang="en-US" dirty="0"/>
              <a:t>The </a:t>
            </a:r>
            <a:r>
              <a:rPr lang="en-US" dirty="0" smtClean="0"/>
              <a:t>Property specifies </a:t>
            </a:r>
            <a:r>
              <a:rPr lang="en-US" dirty="0"/>
              <a:t>a characteristic, such as color, font-family, position, and is followed by a colon (:).</a:t>
            </a:r>
          </a:p>
          <a:p>
            <a:pPr algn="just">
              <a:lnSpc>
                <a:spcPct val="100000"/>
              </a:lnSpc>
            </a:pPr>
            <a:r>
              <a:rPr lang="en-US" dirty="0"/>
              <a:t>The </a:t>
            </a:r>
            <a:r>
              <a:rPr lang="en-US" dirty="0" smtClean="0"/>
              <a:t>Value expresses </a:t>
            </a:r>
            <a:r>
              <a:rPr lang="en-US" dirty="0"/>
              <a:t>specification of a property, such as red for color, </a:t>
            </a:r>
            <a:r>
              <a:rPr lang="en-US" dirty="0" err="1"/>
              <a:t>arial</a:t>
            </a:r>
            <a:r>
              <a:rPr lang="en-US" dirty="0"/>
              <a:t> for font family, 12 </a:t>
            </a:r>
            <a:r>
              <a:rPr lang="en-US" dirty="0" err="1"/>
              <a:t>pt</a:t>
            </a:r>
            <a:r>
              <a:rPr lang="en-US" dirty="0"/>
              <a:t> for font-size, and is followed by a semicolon (;).</a:t>
            </a:r>
          </a:p>
          <a:p>
            <a:pPr marL="0" indent="0" algn="just">
              <a:lnSpc>
                <a:spcPct val="100000"/>
              </a:lnSpc>
              <a:buNone/>
            </a:pPr>
            <a:r>
              <a:rPr lang="en-US" dirty="0" smtClean="0">
                <a:solidFill>
                  <a:srgbClr val="FF0000"/>
                </a:solidFill>
                <a:effectLst>
                  <a:outerShdw blurRad="38100" dist="38100" dir="2700000" algn="tl">
                    <a:srgbClr val="000000">
                      <a:alpha val="43137"/>
                    </a:srgbClr>
                  </a:outerShdw>
                </a:effectLst>
              </a:rPr>
              <a:t>	</a:t>
            </a:r>
            <a:endParaRPr lang="en-US" sz="2400" dirty="0">
              <a:solidFill>
                <a:srgbClr val="FF0000"/>
              </a:solidFill>
              <a:effectLst>
                <a:outerShdw blurRad="38100" dist="38100" dir="2700000" algn="tl">
                  <a:srgbClr val="000000">
                    <a:alpha val="43137"/>
                  </a:srgbClr>
                </a:outerShdw>
              </a:effectLst>
              <a:latin typeface="Courier New" panose="02070309020205020404" pitchFamily="49" charset="0"/>
              <a:cs typeface="Courier New" panose="02070309020205020404" pitchFamily="49" charset="0"/>
            </a:endParaRPr>
          </a:p>
        </p:txBody>
      </p:sp>
      <p:sp>
        <p:nvSpPr>
          <p:cNvPr id="4" name="Date Placeholder 3"/>
          <p:cNvSpPr>
            <a:spLocks noGrp="1"/>
          </p:cNvSpPr>
          <p:nvPr>
            <p:ph type="dt" sz="half" idx="10"/>
          </p:nvPr>
        </p:nvSpPr>
        <p:spPr/>
        <p:txBody>
          <a:bodyPr/>
          <a:lstStyle/>
          <a:p>
            <a:fld id="{A774CB20-2B39-4778-82C9-F0F75AA1B807}"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6</a:t>
            </a:fld>
            <a:endParaRPr lang="en-US"/>
          </a:p>
        </p:txBody>
      </p:sp>
      <p:pic>
        <p:nvPicPr>
          <p:cNvPr id="7" name="Picture 6"/>
          <p:cNvPicPr>
            <a:picLocks noChangeAspect="1"/>
          </p:cNvPicPr>
          <p:nvPr/>
        </p:nvPicPr>
        <p:blipFill>
          <a:blip r:embed="rId2"/>
          <a:stretch>
            <a:fillRect/>
          </a:stretch>
        </p:blipFill>
        <p:spPr>
          <a:xfrm>
            <a:off x="3581399" y="4411771"/>
            <a:ext cx="4384729" cy="1314642"/>
          </a:xfrm>
          <a:prstGeom prst="rect">
            <a:avLst/>
          </a:prstGeom>
        </p:spPr>
      </p:pic>
    </p:spTree>
    <p:extLst>
      <p:ext uri="{BB962C8B-B14F-4D97-AF65-F5344CB8AC3E}">
        <p14:creationId xmlns:p14="http://schemas.microsoft.com/office/powerpoint/2010/main" val="26193608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CSS</a:t>
            </a:r>
            <a:endParaRPr lang="en-US" dirty="0"/>
          </a:p>
        </p:txBody>
      </p:sp>
      <p:sp>
        <p:nvSpPr>
          <p:cNvPr id="3" name="Content Placeholder 2"/>
          <p:cNvSpPr>
            <a:spLocks noGrp="1"/>
          </p:cNvSpPr>
          <p:nvPr>
            <p:ph idx="1"/>
          </p:nvPr>
        </p:nvSpPr>
        <p:spPr>
          <a:xfrm>
            <a:off x="838200" y="1593152"/>
            <a:ext cx="10515600" cy="4351338"/>
          </a:xfrm>
        </p:spPr>
        <p:txBody>
          <a:bodyPr>
            <a:noAutofit/>
          </a:bodyPr>
          <a:lstStyle/>
          <a:p>
            <a:pPr algn="just">
              <a:spcBef>
                <a:spcPts val="0"/>
              </a:spcBef>
            </a:pPr>
            <a:r>
              <a:rPr lang="en-US" sz="2400" b="1" dirty="0"/>
              <a:t>CSS declarations </a:t>
            </a:r>
            <a:r>
              <a:rPr lang="en-US" sz="2400" dirty="0"/>
              <a:t>always ends with a semicolon, and declaration groups are surrounded by curly brackets:</a:t>
            </a:r>
          </a:p>
          <a:p>
            <a:pPr marL="0" indent="0" algn="just">
              <a:spcBef>
                <a:spcPts val="0"/>
              </a:spcBef>
              <a:buNone/>
            </a:pPr>
            <a:r>
              <a:rPr lang="en-US" sz="2400" dirty="0" smtClean="0"/>
              <a:t>	</a:t>
            </a:r>
            <a:r>
              <a:rPr lang="en-US" sz="2400" dirty="0" smtClean="0">
                <a:solidFill>
                  <a:srgbClr val="FF0000"/>
                </a:solidFill>
                <a:effectLst>
                  <a:outerShdw blurRad="38100" dist="38100" dir="2700000" algn="tl">
                    <a:srgbClr val="000000">
                      <a:alpha val="43137"/>
                    </a:srgbClr>
                  </a:outerShdw>
                </a:effectLst>
              </a:rPr>
              <a:t>p { </a:t>
            </a:r>
            <a:r>
              <a:rPr lang="en-US" sz="2400" dirty="0" err="1" smtClean="0">
                <a:solidFill>
                  <a:srgbClr val="FF0000"/>
                </a:solidFill>
                <a:effectLst>
                  <a:outerShdw blurRad="38100" dist="38100" dir="2700000" algn="tl">
                    <a:srgbClr val="000000">
                      <a:alpha val="43137"/>
                    </a:srgbClr>
                  </a:outerShdw>
                </a:effectLst>
              </a:rPr>
              <a:t>color:red</a:t>
            </a:r>
            <a:r>
              <a:rPr lang="en-US" sz="2400" dirty="0" smtClean="0">
                <a:solidFill>
                  <a:srgbClr val="FF0000"/>
                </a:solidFill>
                <a:effectLst>
                  <a:outerShdw blurRad="38100" dist="38100" dir="2700000" algn="tl">
                    <a:srgbClr val="000000">
                      <a:alpha val="43137"/>
                    </a:srgbClr>
                  </a:outerShdw>
                </a:effectLst>
              </a:rPr>
              <a:t>; </a:t>
            </a:r>
            <a:r>
              <a:rPr lang="en-US" sz="2400" dirty="0" err="1" smtClean="0">
                <a:solidFill>
                  <a:srgbClr val="FF0000"/>
                </a:solidFill>
                <a:effectLst>
                  <a:outerShdw blurRad="38100" dist="38100" dir="2700000" algn="tl">
                    <a:srgbClr val="000000">
                      <a:alpha val="43137"/>
                    </a:srgbClr>
                  </a:outerShdw>
                </a:effectLst>
              </a:rPr>
              <a:t>text-align:center</a:t>
            </a:r>
            <a:r>
              <a:rPr lang="en-US" sz="2400" dirty="0" smtClean="0">
                <a:solidFill>
                  <a:srgbClr val="FF0000"/>
                </a:solidFill>
                <a:effectLst>
                  <a:outerShdw blurRad="38100" dist="38100" dir="2700000" algn="tl">
                    <a:srgbClr val="000000">
                      <a:alpha val="43137"/>
                    </a:srgbClr>
                  </a:outerShdw>
                </a:effectLst>
              </a:rPr>
              <a:t>; }</a:t>
            </a:r>
          </a:p>
          <a:p>
            <a:pPr algn="just">
              <a:spcBef>
                <a:spcPts val="0"/>
              </a:spcBef>
            </a:pPr>
            <a:r>
              <a:rPr lang="en-US" sz="2400" dirty="0" smtClean="0"/>
              <a:t>To </a:t>
            </a:r>
            <a:r>
              <a:rPr lang="en-US" sz="2400" dirty="0"/>
              <a:t>make the CSS more readable, you can put one declaration on each line, like </a:t>
            </a:r>
            <a:r>
              <a:rPr lang="en-US" sz="2400" dirty="0" smtClean="0"/>
              <a:t>this</a:t>
            </a:r>
            <a:endParaRPr lang="en-US" sz="2400" dirty="0"/>
          </a:p>
          <a:p>
            <a:pPr algn="just">
              <a:spcBef>
                <a:spcPts val="0"/>
              </a:spcBef>
            </a:pPr>
            <a:r>
              <a:rPr lang="en-US" sz="2400" dirty="0" smtClean="0"/>
              <a:t>Example</a:t>
            </a:r>
            <a:endParaRPr lang="en-US" sz="2400" dirty="0"/>
          </a:p>
          <a:p>
            <a:pPr marL="0" indent="0" algn="just">
              <a:spcBef>
                <a:spcPts val="0"/>
              </a:spcBef>
              <a:buNone/>
            </a:pPr>
            <a:r>
              <a:rPr lang="en-US" sz="2400" dirty="0"/>
              <a:t>	</a:t>
            </a:r>
            <a:r>
              <a:rPr lang="en-US" sz="2400" dirty="0" smtClean="0">
                <a:solidFill>
                  <a:srgbClr val="FF0000"/>
                </a:solidFill>
                <a:effectLst>
                  <a:outerShdw blurRad="38100" dist="38100" dir="2700000" algn="tl">
                    <a:srgbClr val="000000">
                      <a:alpha val="43137"/>
                    </a:srgbClr>
                  </a:outerShdw>
                </a:effectLst>
              </a:rPr>
              <a:t>p</a:t>
            </a:r>
          </a:p>
          <a:p>
            <a:pPr marL="0" indent="0" algn="just">
              <a:spcBef>
                <a:spcPts val="0"/>
              </a:spcBef>
              <a:buNone/>
            </a:pPr>
            <a:r>
              <a:rPr lang="en-US" sz="2400" dirty="0">
                <a:solidFill>
                  <a:srgbClr val="FF0000"/>
                </a:solidFill>
                <a:effectLst>
                  <a:outerShdw blurRad="38100" dist="38100" dir="2700000" algn="tl">
                    <a:srgbClr val="000000">
                      <a:alpha val="43137"/>
                    </a:srgbClr>
                  </a:outerShdw>
                </a:effectLst>
              </a:rPr>
              <a:t>	</a:t>
            </a:r>
            <a:r>
              <a:rPr lang="en-US" sz="2400" dirty="0" smtClean="0">
                <a:solidFill>
                  <a:srgbClr val="FF0000"/>
                </a:solidFill>
                <a:effectLst>
                  <a:outerShdw blurRad="38100" dist="38100" dir="2700000" algn="tl">
                    <a:srgbClr val="000000">
                      <a:alpha val="43137"/>
                    </a:srgbClr>
                  </a:outerShdw>
                </a:effectLst>
              </a:rPr>
              <a:t>{</a:t>
            </a:r>
          </a:p>
          <a:p>
            <a:pPr marL="0" indent="0" algn="just">
              <a:spcBef>
                <a:spcPts val="0"/>
              </a:spcBef>
              <a:buNone/>
            </a:pPr>
            <a:r>
              <a:rPr lang="en-US" sz="2400" dirty="0">
                <a:solidFill>
                  <a:srgbClr val="FF0000"/>
                </a:solidFill>
                <a:effectLst>
                  <a:outerShdw blurRad="38100" dist="38100" dir="2700000" algn="tl">
                    <a:srgbClr val="000000">
                      <a:alpha val="43137"/>
                    </a:srgbClr>
                  </a:outerShdw>
                </a:effectLst>
              </a:rPr>
              <a:t>	</a:t>
            </a:r>
            <a:r>
              <a:rPr lang="en-US" sz="2400" dirty="0" smtClean="0">
                <a:solidFill>
                  <a:srgbClr val="FF0000"/>
                </a:solidFill>
                <a:effectLst>
                  <a:outerShdw blurRad="38100" dist="38100" dir="2700000" algn="tl">
                    <a:srgbClr val="000000">
                      <a:alpha val="43137"/>
                    </a:srgbClr>
                  </a:outerShdw>
                </a:effectLst>
              </a:rPr>
              <a:t>color: red</a:t>
            </a:r>
            <a:r>
              <a:rPr lang="en-US" sz="2400" dirty="0">
                <a:solidFill>
                  <a:srgbClr val="FF0000"/>
                </a:solidFill>
                <a:effectLst>
                  <a:outerShdw blurRad="38100" dist="38100" dir="2700000" algn="tl">
                    <a:srgbClr val="000000">
                      <a:alpha val="43137"/>
                    </a:srgbClr>
                  </a:outerShdw>
                </a:effectLst>
              </a:rPr>
              <a:t>;</a:t>
            </a:r>
          </a:p>
          <a:p>
            <a:pPr marL="0" indent="0" algn="just">
              <a:spcBef>
                <a:spcPts val="0"/>
              </a:spcBef>
              <a:buNone/>
            </a:pPr>
            <a:r>
              <a:rPr lang="en-US" sz="2400" dirty="0">
                <a:solidFill>
                  <a:srgbClr val="FF0000"/>
                </a:solidFill>
                <a:effectLst>
                  <a:outerShdw blurRad="38100" dist="38100" dir="2700000" algn="tl">
                    <a:srgbClr val="000000">
                      <a:alpha val="43137"/>
                    </a:srgbClr>
                  </a:outerShdw>
                </a:effectLst>
              </a:rPr>
              <a:t>	</a:t>
            </a:r>
            <a:r>
              <a:rPr lang="en-US" sz="2400" dirty="0">
                <a:solidFill>
                  <a:srgbClr val="FF0000"/>
                </a:solidFill>
                <a:effectLst>
                  <a:outerShdw blurRad="38100" dist="38100" dir="2700000" algn="tl">
                    <a:srgbClr val="000000">
                      <a:alpha val="43137"/>
                    </a:srgbClr>
                  </a:outerShdw>
                </a:effectLst>
              </a:rPr>
              <a:t>text-align</a:t>
            </a:r>
            <a:r>
              <a:rPr lang="en-US" sz="2400" dirty="0" smtClean="0">
                <a:solidFill>
                  <a:srgbClr val="FF0000"/>
                </a:solidFill>
                <a:effectLst>
                  <a:outerShdw blurRad="38100" dist="38100" dir="2700000" algn="tl">
                    <a:srgbClr val="000000">
                      <a:alpha val="43137"/>
                    </a:srgbClr>
                  </a:outerShdw>
                </a:effectLst>
              </a:rPr>
              <a:t>: center</a:t>
            </a:r>
            <a:r>
              <a:rPr lang="en-US" sz="2400" dirty="0">
                <a:solidFill>
                  <a:srgbClr val="FF0000"/>
                </a:solidFill>
                <a:effectLst>
                  <a:outerShdw blurRad="38100" dist="38100" dir="2700000" algn="tl">
                    <a:srgbClr val="000000">
                      <a:alpha val="43137"/>
                    </a:srgbClr>
                  </a:outerShdw>
                </a:effectLst>
              </a:rPr>
              <a:t>;</a:t>
            </a:r>
          </a:p>
          <a:p>
            <a:pPr marL="0" indent="0" algn="just">
              <a:spcBef>
                <a:spcPts val="0"/>
              </a:spcBef>
              <a:buNone/>
            </a:pPr>
            <a:r>
              <a:rPr lang="en-US" sz="2400" dirty="0">
                <a:solidFill>
                  <a:srgbClr val="FF0000"/>
                </a:solidFill>
                <a:effectLst>
                  <a:outerShdw blurRad="38100" dist="38100" dir="2700000" algn="tl">
                    <a:srgbClr val="000000">
                      <a:alpha val="43137"/>
                    </a:srgbClr>
                  </a:outerShdw>
                </a:effectLst>
              </a:rPr>
              <a:t>	</a:t>
            </a:r>
            <a:r>
              <a:rPr lang="en-US" sz="2400" dirty="0">
                <a:solidFill>
                  <a:srgbClr val="FF0000"/>
                </a:solidFill>
                <a:effectLst>
                  <a:outerShdw blurRad="38100" dist="38100" dir="2700000" algn="tl">
                    <a:srgbClr val="000000">
                      <a:alpha val="43137"/>
                    </a:srgbClr>
                  </a:outerShdw>
                </a:effectLst>
              </a:rPr>
              <a:t>} </a:t>
            </a:r>
          </a:p>
        </p:txBody>
      </p:sp>
      <p:sp>
        <p:nvSpPr>
          <p:cNvPr id="4" name="Date Placeholder 3"/>
          <p:cNvSpPr>
            <a:spLocks noGrp="1"/>
          </p:cNvSpPr>
          <p:nvPr>
            <p:ph type="dt" sz="half" idx="10"/>
          </p:nvPr>
        </p:nvSpPr>
        <p:spPr/>
        <p:txBody>
          <a:bodyPr/>
          <a:lstStyle/>
          <a:p>
            <a:fld id="{54410A6E-1674-44AF-972D-776E46D1EEB1}" type="datetime1">
              <a:rPr lang="en-US" smtClean="0"/>
              <a:t>22-Dec-21</a:t>
            </a:fld>
            <a:endParaRPr lang="en-US" dirty="0"/>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7</a:t>
            </a:fld>
            <a:endParaRPr lang="en-US"/>
          </a:p>
        </p:txBody>
      </p:sp>
      <p:sp>
        <p:nvSpPr>
          <p:cNvPr id="8" name="Rectangle 7"/>
          <p:cNvSpPr/>
          <p:nvPr/>
        </p:nvSpPr>
        <p:spPr>
          <a:xfrm>
            <a:off x="5562600" y="3096356"/>
            <a:ext cx="6096000" cy="3785652"/>
          </a:xfrm>
          <a:prstGeom prst="rect">
            <a:avLst/>
          </a:prstGeom>
        </p:spPr>
        <p:txBody>
          <a:bodyPr>
            <a:spAutoFit/>
          </a:bodyPr>
          <a:lstStyle/>
          <a:p>
            <a:pPr marL="342900" indent="-342900" algn="just">
              <a:buFont typeface="Arial" panose="020B0604020202020204" pitchFamily="34" charset="0"/>
              <a:buChar char="•"/>
            </a:pPr>
            <a:r>
              <a:rPr lang="en-US" sz="2400" b="1" dirty="0"/>
              <a:t>CSS Comments</a:t>
            </a:r>
          </a:p>
          <a:p>
            <a:pPr algn="just"/>
            <a:r>
              <a:rPr lang="en-US" sz="2400" dirty="0"/>
              <a:t>A CSS comment begins with "</a:t>
            </a:r>
            <a:r>
              <a:rPr lang="en-US" sz="2400" dirty="0">
                <a:solidFill>
                  <a:schemeClr val="accent2">
                    <a:lumMod val="75000"/>
                  </a:schemeClr>
                </a:solidFill>
                <a:effectLst>
                  <a:outerShdw blurRad="38100" dist="38100" dir="2700000" algn="tl">
                    <a:srgbClr val="000000">
                      <a:alpha val="43137"/>
                    </a:srgbClr>
                  </a:outerShdw>
                </a:effectLst>
              </a:rPr>
              <a:t>/*</a:t>
            </a:r>
            <a:r>
              <a:rPr lang="en-US" sz="2400" dirty="0"/>
              <a:t>", and ends with </a:t>
            </a:r>
            <a:r>
              <a:rPr lang="en-US" sz="2400" dirty="0" smtClean="0"/>
              <a:t>"</a:t>
            </a:r>
            <a:r>
              <a:rPr lang="en-US" sz="2400" dirty="0" smtClean="0">
                <a:solidFill>
                  <a:schemeClr val="accent2">
                    <a:lumMod val="75000"/>
                  </a:schemeClr>
                </a:solidFill>
                <a:effectLst>
                  <a:outerShdw blurRad="38100" dist="38100" dir="2700000" algn="tl">
                    <a:srgbClr val="000000">
                      <a:alpha val="43137"/>
                    </a:srgbClr>
                  </a:outerShdw>
                </a:effectLst>
              </a:rPr>
              <a:t>*/</a:t>
            </a:r>
            <a:r>
              <a:rPr lang="en-US" sz="2400" dirty="0" smtClean="0"/>
              <a:t>"</a:t>
            </a:r>
            <a:endParaRPr lang="en-US" sz="2400" dirty="0"/>
          </a:p>
          <a:p>
            <a:pPr algn="just"/>
            <a:r>
              <a:rPr lang="en-US" sz="2400" dirty="0"/>
              <a:t>	</a:t>
            </a:r>
            <a:r>
              <a:rPr lang="en-US" sz="2400" dirty="0">
                <a:solidFill>
                  <a:schemeClr val="accent2">
                    <a:lumMod val="75000"/>
                  </a:schemeClr>
                </a:solidFill>
                <a:effectLst>
                  <a:outerShdw blurRad="38100" dist="38100" dir="2700000" algn="tl">
                    <a:srgbClr val="000000">
                      <a:alpha val="43137"/>
                    </a:srgbClr>
                  </a:outerShdw>
                </a:effectLst>
              </a:rPr>
              <a:t>/*</a:t>
            </a:r>
            <a:r>
              <a:rPr lang="en-US" sz="2400" b="1" dirty="0"/>
              <a:t>This is a comment</a:t>
            </a:r>
            <a:r>
              <a:rPr lang="en-US" sz="2400" dirty="0">
                <a:solidFill>
                  <a:schemeClr val="accent2">
                    <a:lumMod val="75000"/>
                  </a:schemeClr>
                </a:solidFill>
                <a:effectLst>
                  <a:outerShdw blurRad="38100" dist="38100" dir="2700000" algn="tl">
                    <a:srgbClr val="000000">
                      <a:alpha val="43137"/>
                    </a:srgbClr>
                  </a:outerShdw>
                </a:effectLst>
              </a:rPr>
              <a:t>*/</a:t>
            </a:r>
          </a:p>
          <a:p>
            <a:pPr algn="just"/>
            <a:r>
              <a:rPr lang="en-US" sz="2400" dirty="0"/>
              <a:t>	</a:t>
            </a:r>
            <a:r>
              <a:rPr lang="en-US" sz="2400" dirty="0">
                <a:solidFill>
                  <a:srgbClr val="FF0000"/>
                </a:solidFill>
                <a:effectLst>
                  <a:outerShdw blurRad="38100" dist="38100" dir="2700000" algn="tl">
                    <a:srgbClr val="000000">
                      <a:alpha val="43137"/>
                    </a:srgbClr>
                  </a:outerShdw>
                </a:effectLst>
              </a:rPr>
              <a:t>p {</a:t>
            </a:r>
          </a:p>
          <a:p>
            <a:pPr algn="just"/>
            <a:r>
              <a:rPr lang="en-US" sz="2400" dirty="0">
                <a:solidFill>
                  <a:srgbClr val="FF0000"/>
                </a:solidFill>
                <a:effectLst>
                  <a:outerShdw blurRad="38100" dist="38100" dir="2700000" algn="tl">
                    <a:srgbClr val="000000">
                      <a:alpha val="43137"/>
                    </a:srgbClr>
                  </a:outerShdw>
                </a:effectLst>
              </a:rPr>
              <a:t>	</a:t>
            </a:r>
            <a:r>
              <a:rPr lang="en-US" sz="2400" dirty="0" err="1" smtClean="0">
                <a:solidFill>
                  <a:srgbClr val="FF0000"/>
                </a:solidFill>
                <a:effectLst>
                  <a:outerShdw blurRad="38100" dist="38100" dir="2700000" algn="tl">
                    <a:srgbClr val="000000">
                      <a:alpha val="43137"/>
                    </a:srgbClr>
                  </a:outerShdw>
                </a:effectLst>
              </a:rPr>
              <a:t>text-align:c</a:t>
            </a:r>
            <a:r>
              <a:rPr lang="en-US" sz="2400" dirty="0" smtClean="0">
                <a:solidFill>
                  <a:srgbClr val="FF0000"/>
                </a:solidFill>
                <a:effectLst>
                  <a:outerShdw blurRad="38100" dist="38100" dir="2700000" algn="tl">
                    <a:srgbClr val="000000">
                      <a:alpha val="43137"/>
                    </a:srgbClr>
                  </a:outerShdw>
                </a:effectLst>
              </a:rPr>
              <a:t> enter</a:t>
            </a:r>
            <a:r>
              <a:rPr lang="en-US" sz="2400" dirty="0">
                <a:solidFill>
                  <a:srgbClr val="FF0000"/>
                </a:solidFill>
                <a:effectLst>
                  <a:outerShdw blurRad="38100" dist="38100" dir="2700000" algn="tl">
                    <a:srgbClr val="000000">
                      <a:alpha val="43137"/>
                    </a:srgbClr>
                  </a:outerShdw>
                </a:effectLst>
              </a:rPr>
              <a:t>;</a:t>
            </a:r>
          </a:p>
          <a:p>
            <a:pPr algn="just"/>
            <a:r>
              <a:rPr lang="en-US" sz="2400" dirty="0">
                <a:solidFill>
                  <a:srgbClr val="FF0000"/>
                </a:solidFill>
                <a:effectLst>
                  <a:outerShdw blurRad="38100" dist="38100" dir="2700000" algn="tl">
                    <a:srgbClr val="000000">
                      <a:alpha val="43137"/>
                    </a:srgbClr>
                  </a:outerShdw>
                </a:effectLst>
              </a:rPr>
              <a:t>	/*</a:t>
            </a:r>
            <a:r>
              <a:rPr lang="en-US" sz="2400" dirty="0">
                <a:effectLst>
                  <a:outerShdw blurRad="38100" dist="38100" dir="2700000" algn="tl">
                    <a:srgbClr val="000000">
                      <a:alpha val="43137"/>
                    </a:srgbClr>
                  </a:outerShdw>
                </a:effectLst>
              </a:rPr>
              <a:t>This is another comment</a:t>
            </a:r>
            <a:r>
              <a:rPr lang="en-US" sz="2400" dirty="0">
                <a:solidFill>
                  <a:srgbClr val="FF0000"/>
                </a:solidFill>
                <a:effectLst>
                  <a:outerShdw blurRad="38100" dist="38100" dir="2700000" algn="tl">
                    <a:srgbClr val="000000">
                      <a:alpha val="43137"/>
                    </a:srgbClr>
                  </a:outerShdw>
                </a:effectLst>
              </a:rPr>
              <a:t>*/</a:t>
            </a:r>
          </a:p>
          <a:p>
            <a:pPr algn="just"/>
            <a:r>
              <a:rPr lang="en-US" sz="2400" dirty="0">
                <a:solidFill>
                  <a:srgbClr val="FF0000"/>
                </a:solidFill>
                <a:effectLst>
                  <a:outerShdw blurRad="38100" dist="38100" dir="2700000" algn="tl">
                    <a:srgbClr val="000000">
                      <a:alpha val="43137"/>
                    </a:srgbClr>
                  </a:outerShdw>
                </a:effectLst>
              </a:rPr>
              <a:t>	color</a:t>
            </a:r>
            <a:r>
              <a:rPr lang="en-US" sz="2400" dirty="0" smtClean="0">
                <a:solidFill>
                  <a:srgbClr val="FF0000"/>
                </a:solidFill>
                <a:effectLst>
                  <a:outerShdw blurRad="38100" dist="38100" dir="2700000" algn="tl">
                    <a:srgbClr val="000000">
                      <a:alpha val="43137"/>
                    </a:srgbClr>
                  </a:outerShdw>
                </a:effectLst>
              </a:rPr>
              <a:t>: black</a:t>
            </a:r>
            <a:r>
              <a:rPr lang="en-US" sz="2400" dirty="0">
                <a:solidFill>
                  <a:srgbClr val="FF0000"/>
                </a:solidFill>
                <a:effectLst>
                  <a:outerShdw blurRad="38100" dist="38100" dir="2700000" algn="tl">
                    <a:srgbClr val="000000">
                      <a:alpha val="43137"/>
                    </a:srgbClr>
                  </a:outerShdw>
                </a:effectLst>
              </a:rPr>
              <a:t>;</a:t>
            </a:r>
          </a:p>
          <a:p>
            <a:pPr algn="just"/>
            <a:r>
              <a:rPr lang="en-US" sz="2400" dirty="0">
                <a:solidFill>
                  <a:srgbClr val="FF0000"/>
                </a:solidFill>
                <a:effectLst>
                  <a:outerShdw blurRad="38100" dist="38100" dir="2700000" algn="tl">
                    <a:srgbClr val="000000">
                      <a:alpha val="43137"/>
                    </a:srgbClr>
                  </a:outerShdw>
                </a:effectLst>
              </a:rPr>
              <a:t>	</a:t>
            </a:r>
            <a:r>
              <a:rPr lang="en-US" sz="2400" dirty="0">
                <a:solidFill>
                  <a:srgbClr val="FF0000"/>
                </a:solidFill>
                <a:effectLst>
                  <a:outerShdw blurRad="38100" dist="38100" dir="2700000" algn="tl">
                    <a:srgbClr val="000000">
                      <a:alpha val="43137"/>
                    </a:srgbClr>
                  </a:outerShdw>
                </a:effectLst>
              </a:rPr>
              <a:t>font-family</a:t>
            </a:r>
            <a:r>
              <a:rPr lang="en-US" sz="2400" dirty="0" smtClean="0">
                <a:solidFill>
                  <a:srgbClr val="FF0000"/>
                </a:solidFill>
                <a:effectLst>
                  <a:outerShdw blurRad="38100" dist="38100" dir="2700000" algn="tl">
                    <a:srgbClr val="000000">
                      <a:alpha val="43137"/>
                    </a:srgbClr>
                  </a:outerShdw>
                </a:effectLst>
              </a:rPr>
              <a:t>: </a:t>
            </a:r>
            <a:r>
              <a:rPr lang="en-US" sz="2400" dirty="0" err="1" smtClean="0">
                <a:solidFill>
                  <a:srgbClr val="FF0000"/>
                </a:solidFill>
                <a:effectLst>
                  <a:outerShdw blurRad="38100" dist="38100" dir="2700000" algn="tl">
                    <a:srgbClr val="000000">
                      <a:alpha val="43137"/>
                    </a:srgbClr>
                  </a:outerShdw>
                </a:effectLst>
              </a:rPr>
              <a:t>arial</a:t>
            </a:r>
            <a:r>
              <a:rPr lang="en-US" sz="2400" dirty="0">
                <a:solidFill>
                  <a:srgbClr val="FF0000"/>
                </a:solidFill>
                <a:effectLst>
                  <a:outerShdw blurRad="38100" dist="38100" dir="2700000" algn="tl">
                    <a:srgbClr val="000000">
                      <a:alpha val="43137"/>
                    </a:srgbClr>
                  </a:outerShdw>
                </a:effectLst>
              </a:rPr>
              <a:t>;</a:t>
            </a:r>
          </a:p>
          <a:p>
            <a:pPr algn="just"/>
            <a:r>
              <a:rPr lang="en-US" sz="2400" dirty="0">
                <a:solidFill>
                  <a:srgbClr val="FF0000"/>
                </a:solidFill>
                <a:effectLst>
                  <a:outerShdw blurRad="38100" dist="38100" dir="2700000" algn="tl">
                    <a:srgbClr val="000000">
                      <a:alpha val="43137"/>
                    </a:srgbClr>
                  </a:outerShdw>
                </a:effectLst>
              </a:rPr>
              <a:t>	</a:t>
            </a:r>
            <a:r>
              <a:rPr lang="en-US" sz="2400" dirty="0">
                <a:solidFill>
                  <a:srgbClr val="FF0000"/>
                </a:solidFill>
                <a:effectLst>
                  <a:outerShdw blurRad="38100" dist="38100" dir="2700000" algn="tl">
                    <a:srgbClr val="000000">
                      <a:alpha val="43137"/>
                    </a:srgbClr>
                  </a:outerShdw>
                </a:effectLst>
              </a:rPr>
              <a:t>}</a:t>
            </a:r>
            <a:endParaRPr lang="en-US" sz="24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341412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
            </a:r>
            <a:r>
              <a:rPr lang="en-US" dirty="0">
                <a:effectLst>
                  <a:outerShdw blurRad="38100" dist="38100" dir="2700000" algn="tl">
                    <a:srgbClr val="000000">
                      <a:alpha val="43137"/>
                    </a:srgbClr>
                  </a:outerShdw>
                </a:effectLst>
              </a:rPr>
              <a:t>id </a:t>
            </a:r>
            <a:r>
              <a:rPr lang="en-US" dirty="0"/>
              <a:t>and </a:t>
            </a:r>
            <a:r>
              <a:rPr lang="en-US" dirty="0">
                <a:effectLst>
                  <a:outerShdw blurRad="38100" dist="38100" dir="2700000" algn="tl">
                    <a:srgbClr val="000000">
                      <a:alpha val="43137"/>
                    </a:srgbClr>
                  </a:outerShdw>
                </a:effectLst>
              </a:rPr>
              <a:t>class</a:t>
            </a:r>
            <a:r>
              <a:rPr lang="en-US" dirty="0"/>
              <a:t> Selectors</a:t>
            </a:r>
          </a:p>
        </p:txBody>
      </p:sp>
      <p:sp>
        <p:nvSpPr>
          <p:cNvPr id="3" name="Content Placeholder 2"/>
          <p:cNvSpPr>
            <a:spLocks noGrp="1"/>
          </p:cNvSpPr>
          <p:nvPr>
            <p:ph idx="1"/>
          </p:nvPr>
        </p:nvSpPr>
        <p:spPr>
          <a:xfrm>
            <a:off x="838200" y="1391672"/>
            <a:ext cx="10515600" cy="4351338"/>
          </a:xfrm>
        </p:spPr>
        <p:txBody>
          <a:bodyPr>
            <a:normAutofit/>
          </a:bodyPr>
          <a:lstStyle/>
          <a:p>
            <a:pPr algn="just"/>
            <a:r>
              <a:rPr lang="en-US" dirty="0"/>
              <a:t>In addition to setting a style for a HTML element, CSS allows you to specify your own selectors called "</a:t>
            </a:r>
            <a:r>
              <a:rPr lang="en-US" dirty="0">
                <a:effectLst>
                  <a:outerShdw blurRad="38100" dist="38100" dir="2700000" algn="tl">
                    <a:srgbClr val="000000">
                      <a:alpha val="43137"/>
                    </a:srgbClr>
                  </a:outerShdw>
                </a:effectLst>
              </a:rPr>
              <a:t>id</a:t>
            </a:r>
            <a:r>
              <a:rPr lang="en-US" dirty="0"/>
              <a:t>" and "</a:t>
            </a:r>
            <a:r>
              <a:rPr lang="en-US" dirty="0">
                <a:effectLst>
                  <a:outerShdw blurRad="38100" dist="38100" dir="2700000" algn="tl">
                    <a:srgbClr val="000000">
                      <a:alpha val="43137"/>
                    </a:srgbClr>
                  </a:outerShdw>
                </a:effectLst>
              </a:rPr>
              <a:t>class</a:t>
            </a:r>
            <a:r>
              <a:rPr lang="en-US" dirty="0" smtClean="0"/>
              <a:t>".</a:t>
            </a:r>
          </a:p>
          <a:p>
            <a:pPr marL="0" indent="0" algn="just">
              <a:buNone/>
            </a:pPr>
            <a:r>
              <a:rPr lang="en-US" b="1" dirty="0"/>
              <a:t>The id Selector</a:t>
            </a:r>
          </a:p>
          <a:p>
            <a:pPr algn="just"/>
            <a:r>
              <a:rPr lang="en-US" dirty="0"/>
              <a:t>The </a:t>
            </a:r>
            <a:r>
              <a:rPr lang="en-US" dirty="0">
                <a:effectLst>
                  <a:outerShdw blurRad="38100" dist="38100" dir="2700000" algn="tl">
                    <a:srgbClr val="000000">
                      <a:alpha val="43137"/>
                    </a:srgbClr>
                  </a:outerShdw>
                </a:effectLst>
              </a:rPr>
              <a:t>id </a:t>
            </a:r>
            <a:r>
              <a:rPr lang="en-US" dirty="0"/>
              <a:t>selector is used to specify a style for a single, unique element.</a:t>
            </a:r>
          </a:p>
          <a:p>
            <a:pPr algn="just"/>
            <a:r>
              <a:rPr lang="en-US" dirty="0" smtClean="0"/>
              <a:t>The </a:t>
            </a:r>
            <a:r>
              <a:rPr lang="en-US" dirty="0"/>
              <a:t>id selector uses the id attribute of the HTML element, and is defined with a "</a:t>
            </a:r>
            <a:r>
              <a:rPr lang="en-US" dirty="0">
                <a:solidFill>
                  <a:schemeClr val="accent2">
                    <a:lumMod val="75000"/>
                  </a:schemeClr>
                </a:solidFill>
                <a:effectLst>
                  <a:outerShdw blurRad="38100" dist="38100" dir="2700000" algn="tl">
                    <a:srgbClr val="000000">
                      <a:alpha val="43137"/>
                    </a:srgbClr>
                  </a:outerShdw>
                </a:effectLst>
              </a:rPr>
              <a:t>#</a:t>
            </a:r>
            <a:r>
              <a:rPr lang="en-US" dirty="0"/>
              <a:t>".</a:t>
            </a:r>
          </a:p>
          <a:p>
            <a:pPr marL="0" indent="0" algn="just">
              <a:buNone/>
            </a:pPr>
            <a:r>
              <a:rPr lang="en-US" dirty="0" smtClean="0"/>
              <a:t>The </a:t>
            </a:r>
            <a:r>
              <a:rPr lang="en-US" dirty="0"/>
              <a:t>style rule below will be applied to the element with id="para1</a:t>
            </a:r>
            <a:r>
              <a:rPr lang="en-US" dirty="0" smtClean="0"/>
              <a:t>"</a:t>
            </a:r>
            <a:endParaRPr lang="en-US" dirty="0"/>
          </a:p>
          <a:p>
            <a:pPr marL="0" indent="0" algn="just">
              <a:buNone/>
            </a:pPr>
            <a:r>
              <a:rPr lang="en-US" b="1" dirty="0" smtClean="0"/>
              <a:t>	Example</a:t>
            </a:r>
            <a:endParaRPr lang="en-US" b="1" dirty="0"/>
          </a:p>
          <a:p>
            <a:pPr marL="0" indent="0" algn="just">
              <a:buNone/>
            </a:pPr>
            <a:r>
              <a:rPr lang="en-US" dirty="0"/>
              <a:t>	</a:t>
            </a:r>
            <a:endParaRPr lang="en-US" dirty="0"/>
          </a:p>
          <a:p>
            <a:pPr algn="just"/>
            <a:endParaRPr lang="en-US" dirty="0"/>
          </a:p>
        </p:txBody>
      </p:sp>
      <p:sp>
        <p:nvSpPr>
          <p:cNvPr id="4" name="Date Placeholder 3"/>
          <p:cNvSpPr>
            <a:spLocks noGrp="1"/>
          </p:cNvSpPr>
          <p:nvPr>
            <p:ph type="dt" sz="half" idx="10"/>
          </p:nvPr>
        </p:nvSpPr>
        <p:spPr/>
        <p:txBody>
          <a:bodyPr/>
          <a:lstStyle/>
          <a:p>
            <a:fld id="{0ACF63AB-B405-472A-8DED-EBAA034D285C}"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8</a:t>
            </a:fld>
            <a:endParaRPr lang="en-US"/>
          </a:p>
        </p:txBody>
      </p:sp>
      <p:sp>
        <p:nvSpPr>
          <p:cNvPr id="7" name="Rectangle 6"/>
          <p:cNvSpPr/>
          <p:nvPr/>
        </p:nvSpPr>
        <p:spPr>
          <a:xfrm>
            <a:off x="4475555" y="4599920"/>
            <a:ext cx="2325765" cy="1938992"/>
          </a:xfrm>
          <a:prstGeom prst="rect">
            <a:avLst/>
          </a:prstGeom>
        </p:spPr>
        <p:txBody>
          <a:bodyPr wrap="none">
            <a:spAutoFit/>
          </a:bodyPr>
          <a:lstStyle/>
          <a:p>
            <a:r>
              <a:rPr lang="en-US" sz="2400" dirty="0">
                <a:solidFill>
                  <a:srgbClr val="FF0000"/>
                </a:solidFill>
                <a:effectLst>
                  <a:outerShdw blurRad="38100" dist="38100" dir="2700000" algn="tl">
                    <a:srgbClr val="000000">
                      <a:alpha val="43137"/>
                    </a:srgbClr>
                  </a:outerShdw>
                </a:effectLst>
              </a:rPr>
              <a:t>#</a:t>
            </a:r>
            <a:r>
              <a:rPr lang="en-US" sz="2400" dirty="0" smtClean="0">
                <a:solidFill>
                  <a:srgbClr val="FF0000"/>
                </a:solidFill>
                <a:effectLst>
                  <a:outerShdw blurRad="38100" dist="38100" dir="2700000" algn="tl">
                    <a:srgbClr val="000000">
                      <a:alpha val="43137"/>
                    </a:srgbClr>
                  </a:outerShdw>
                </a:effectLst>
              </a:rPr>
              <a:t>para1</a:t>
            </a:r>
          </a:p>
          <a:p>
            <a:r>
              <a:rPr lang="en-US" sz="2400" dirty="0" smtClean="0">
                <a:solidFill>
                  <a:srgbClr val="FF0000"/>
                </a:solidFill>
                <a:effectLst>
                  <a:outerShdw blurRad="38100" dist="38100" dir="2700000" algn="tl">
                    <a:srgbClr val="000000">
                      <a:alpha val="43137"/>
                    </a:srgbClr>
                  </a:outerShdw>
                </a:effectLst>
              </a:rPr>
              <a:t>{</a:t>
            </a:r>
          </a:p>
          <a:p>
            <a:r>
              <a:rPr lang="en-US" sz="2400" dirty="0" err="1" smtClean="0">
                <a:solidFill>
                  <a:srgbClr val="FF0000"/>
                </a:solidFill>
                <a:effectLst>
                  <a:outerShdw blurRad="38100" dist="38100" dir="2700000" algn="tl">
                    <a:srgbClr val="000000">
                      <a:alpha val="43137"/>
                    </a:srgbClr>
                  </a:outerShdw>
                </a:effectLst>
              </a:rPr>
              <a:t>text-align:center</a:t>
            </a:r>
            <a:r>
              <a:rPr lang="en-US" sz="2400" dirty="0" smtClean="0">
                <a:solidFill>
                  <a:srgbClr val="FF0000"/>
                </a:solidFill>
                <a:effectLst>
                  <a:outerShdw blurRad="38100" dist="38100" dir="2700000" algn="tl">
                    <a:srgbClr val="000000">
                      <a:alpha val="43137"/>
                    </a:srgbClr>
                  </a:outerShdw>
                </a:effectLst>
              </a:rPr>
              <a:t>;</a:t>
            </a:r>
          </a:p>
          <a:p>
            <a:r>
              <a:rPr lang="en-US" sz="2400" dirty="0" err="1" smtClean="0">
                <a:solidFill>
                  <a:srgbClr val="FF0000"/>
                </a:solidFill>
                <a:effectLst>
                  <a:outerShdw blurRad="38100" dist="38100" dir="2700000" algn="tl">
                    <a:srgbClr val="000000">
                      <a:alpha val="43137"/>
                    </a:srgbClr>
                  </a:outerShdw>
                </a:effectLst>
              </a:rPr>
              <a:t>color:red</a:t>
            </a:r>
            <a:r>
              <a:rPr lang="en-US" sz="2400" dirty="0" smtClean="0">
                <a:solidFill>
                  <a:srgbClr val="FF0000"/>
                </a:solidFill>
                <a:effectLst>
                  <a:outerShdw blurRad="38100" dist="38100" dir="2700000" algn="tl">
                    <a:srgbClr val="000000">
                      <a:alpha val="43137"/>
                    </a:srgbClr>
                  </a:outerShdw>
                </a:effectLst>
              </a:rPr>
              <a:t>;</a:t>
            </a:r>
          </a:p>
          <a:p>
            <a:r>
              <a:rPr lang="en-US" sz="2400" dirty="0" smtClean="0">
                <a:solidFill>
                  <a:srgbClr val="FF0000"/>
                </a:solidFill>
                <a:effectLst>
                  <a:outerShdw blurRad="38100" dist="38100" dir="2700000" algn="tl">
                    <a:srgbClr val="000000">
                      <a:alpha val="43137"/>
                    </a:srgbClr>
                  </a:outerShdw>
                </a:effectLst>
              </a:rPr>
              <a:t>} </a:t>
            </a:r>
            <a:endParaRPr lang="en-US" sz="2400"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641594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class Selector</a:t>
            </a:r>
            <a:endParaRPr lang="en-US" dirty="0"/>
          </a:p>
        </p:txBody>
      </p:sp>
      <p:sp>
        <p:nvSpPr>
          <p:cNvPr id="3" name="Content Placeholder 2"/>
          <p:cNvSpPr>
            <a:spLocks noGrp="1"/>
          </p:cNvSpPr>
          <p:nvPr>
            <p:ph idx="1"/>
          </p:nvPr>
        </p:nvSpPr>
        <p:spPr>
          <a:xfrm>
            <a:off x="838200" y="1252190"/>
            <a:ext cx="10515600" cy="5104160"/>
          </a:xfrm>
        </p:spPr>
        <p:txBody>
          <a:bodyPr>
            <a:normAutofit/>
          </a:bodyPr>
          <a:lstStyle/>
          <a:p>
            <a:pPr algn="just">
              <a:lnSpc>
                <a:spcPct val="150000"/>
              </a:lnSpc>
            </a:pPr>
            <a:r>
              <a:rPr lang="en-US" dirty="0"/>
              <a:t>The class selector is used to specify a style for a group of elements. Unlike the id selector, the class selector is most often used on several elements. </a:t>
            </a:r>
          </a:p>
          <a:p>
            <a:pPr algn="just">
              <a:lnSpc>
                <a:spcPct val="150000"/>
              </a:lnSpc>
            </a:pPr>
            <a:r>
              <a:rPr lang="en-US" dirty="0" smtClean="0"/>
              <a:t>This </a:t>
            </a:r>
            <a:r>
              <a:rPr lang="en-US" dirty="0"/>
              <a:t>allows you to set a particular style for any HTML elements with the same class. </a:t>
            </a:r>
          </a:p>
          <a:p>
            <a:pPr algn="just">
              <a:lnSpc>
                <a:spcPct val="150000"/>
              </a:lnSpc>
            </a:pPr>
            <a:r>
              <a:rPr lang="en-US" dirty="0" smtClean="0"/>
              <a:t>The </a:t>
            </a:r>
            <a:r>
              <a:rPr lang="en-US" dirty="0">
                <a:effectLst>
                  <a:outerShdw blurRad="38100" dist="38100" dir="2700000" algn="tl">
                    <a:srgbClr val="000000">
                      <a:alpha val="43137"/>
                    </a:srgbClr>
                  </a:outerShdw>
                </a:effectLst>
              </a:rPr>
              <a:t>class selector </a:t>
            </a:r>
            <a:r>
              <a:rPr lang="en-US" dirty="0"/>
              <a:t>uses the HTML class attribute, and is defined with a </a:t>
            </a:r>
            <a:r>
              <a:rPr lang="en-US" dirty="0" smtClean="0"/>
              <a:t>"</a:t>
            </a:r>
            <a:r>
              <a:rPr lang="en-US" dirty="0" smtClean="0">
                <a:solidFill>
                  <a:schemeClr val="accent2">
                    <a:lumMod val="75000"/>
                  </a:schemeClr>
                </a:solidFill>
                <a:effectLst>
                  <a:outerShdw blurRad="38100" dist="38100" dir="2700000" algn="tl">
                    <a:srgbClr val="000000">
                      <a:alpha val="43137"/>
                    </a:srgbClr>
                  </a:outerShdw>
                </a:effectLst>
              </a:rPr>
              <a:t>.</a:t>
            </a:r>
            <a:r>
              <a:rPr lang="en-US" dirty="0" smtClean="0"/>
              <a:t>"</a:t>
            </a:r>
            <a:endParaRPr lang="en-US" dirty="0"/>
          </a:p>
        </p:txBody>
      </p:sp>
      <p:sp>
        <p:nvSpPr>
          <p:cNvPr id="4" name="Date Placeholder 3"/>
          <p:cNvSpPr>
            <a:spLocks noGrp="1"/>
          </p:cNvSpPr>
          <p:nvPr>
            <p:ph type="dt" sz="half" idx="10"/>
          </p:nvPr>
        </p:nvSpPr>
        <p:spPr/>
        <p:txBody>
          <a:bodyPr/>
          <a:lstStyle/>
          <a:p>
            <a:fld id="{BE82EF91-B767-46F6-A6E9-AFF6C116E9B8}" type="datetime1">
              <a:rPr lang="en-US" smtClean="0"/>
              <a:t>22-Dec-21</a:t>
            </a:fld>
            <a:endParaRPr lang="en-US"/>
          </a:p>
        </p:txBody>
      </p:sp>
      <p:sp>
        <p:nvSpPr>
          <p:cNvPr id="5" name="Footer Placeholder 4"/>
          <p:cNvSpPr>
            <a:spLocks noGrp="1"/>
          </p:cNvSpPr>
          <p:nvPr>
            <p:ph type="ftr" sz="quarter" idx="11"/>
          </p:nvPr>
        </p:nvSpPr>
        <p:spPr/>
        <p:txBody>
          <a:bodyPr/>
          <a:lstStyle/>
          <a:p>
            <a:r>
              <a:rPr lang="en-US" smtClean="0"/>
              <a:t>OSTL - CSS</a:t>
            </a:r>
            <a:endParaRPr lang="en-US"/>
          </a:p>
        </p:txBody>
      </p:sp>
      <p:sp>
        <p:nvSpPr>
          <p:cNvPr id="6" name="Slide Number Placeholder 5"/>
          <p:cNvSpPr>
            <a:spLocks noGrp="1"/>
          </p:cNvSpPr>
          <p:nvPr>
            <p:ph type="sldNum" sz="quarter" idx="12"/>
          </p:nvPr>
        </p:nvSpPr>
        <p:spPr/>
        <p:txBody>
          <a:bodyPr/>
          <a:lstStyle/>
          <a:p>
            <a:fld id="{31C7DC13-78C1-42AC-B2C1-B0BA7E4EE52B}" type="slidenum">
              <a:rPr lang="en-US" smtClean="0"/>
              <a:t>9</a:t>
            </a:fld>
            <a:endParaRPr lang="en-US"/>
          </a:p>
        </p:txBody>
      </p:sp>
    </p:spTree>
    <p:extLst>
      <p:ext uri="{BB962C8B-B14F-4D97-AF65-F5344CB8AC3E}">
        <p14:creationId xmlns:p14="http://schemas.microsoft.com/office/powerpoint/2010/main" val="145341597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3568</TotalTime>
  <Words>1491</Words>
  <Application>Microsoft Office PowerPoint</Application>
  <PresentationFormat>Widescreen</PresentationFormat>
  <Paragraphs>261</Paragraphs>
  <Slides>22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Calibri Light</vt:lpstr>
      <vt:lpstr>Constantia</vt:lpstr>
      <vt:lpstr>Courier New</vt:lpstr>
      <vt:lpstr>LM Sans 10</vt:lpstr>
      <vt:lpstr>LM Sans 12</vt:lpstr>
      <vt:lpstr>Lucida Sans Typewriter</vt:lpstr>
      <vt:lpstr>Times New Roman</vt:lpstr>
      <vt:lpstr>Office Theme</vt:lpstr>
      <vt:lpstr>PowerPoint Presentation</vt:lpstr>
      <vt:lpstr>Topics  </vt:lpstr>
      <vt:lpstr>CSS?</vt:lpstr>
      <vt:lpstr>CSS</vt:lpstr>
      <vt:lpstr>Understanding Style Rules</vt:lpstr>
      <vt:lpstr>Understanding Style Rules</vt:lpstr>
      <vt:lpstr>CSS</vt:lpstr>
      <vt:lpstr>The id and class Selectors</vt:lpstr>
      <vt:lpstr>The class Selector</vt:lpstr>
      <vt:lpstr>The class Selector</vt:lpstr>
      <vt:lpstr>Three Ways to Insert CSS</vt:lpstr>
      <vt:lpstr>External Style Sheet</vt:lpstr>
      <vt:lpstr>Internal Style Sheet</vt:lpstr>
      <vt:lpstr>Inline Styles</vt:lpstr>
      <vt:lpstr>More examples</vt:lpstr>
      <vt:lpstr>More examples</vt:lpstr>
      <vt:lpstr>More examples</vt:lpstr>
      <vt:lpstr>More examples</vt:lpstr>
      <vt:lpstr>Advantages of CSS</vt:lpstr>
      <vt:lpstr>Disadvantages of CSS</vt:lpstr>
      <vt:lpstr>What to do now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 Gopakumar</dc:creator>
  <cp:lastModifiedBy>Rajesh Gopakumar</cp:lastModifiedBy>
  <cp:revision>120</cp:revision>
  <dcterms:created xsi:type="dcterms:W3CDTF">2021-12-03T04:19:44Z</dcterms:created>
  <dcterms:modified xsi:type="dcterms:W3CDTF">2021-12-22T05:26:00Z</dcterms:modified>
</cp:coreProperties>
</file>