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2.xml" ContentType="application/vnd.openxmlformats-officedocument.themeOverr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2"/>
  </p:notesMasterIdLst>
  <p:sldIdLst>
    <p:sldId id="256" r:id="rId2"/>
    <p:sldId id="257" r:id="rId3"/>
    <p:sldId id="260" r:id="rId4"/>
    <p:sldId id="261" r:id="rId5"/>
    <p:sldId id="262" r:id="rId6"/>
    <p:sldId id="263" r:id="rId7"/>
    <p:sldId id="264" r:id="rId8"/>
    <p:sldId id="265" r:id="rId9"/>
    <p:sldId id="267" r:id="rId10"/>
    <p:sldId id="268" r:id="rId11"/>
    <p:sldId id="269" r:id="rId12"/>
    <p:sldId id="270" r:id="rId13"/>
    <p:sldId id="271" r:id="rId14"/>
    <p:sldId id="272" r:id="rId15"/>
    <p:sldId id="273" r:id="rId16"/>
    <p:sldId id="304" r:id="rId17"/>
    <p:sldId id="306" r:id="rId18"/>
    <p:sldId id="276" r:id="rId19"/>
    <p:sldId id="279" r:id="rId20"/>
    <p:sldId id="280" r:id="rId21"/>
    <p:sldId id="281" r:id="rId22"/>
    <p:sldId id="282" r:id="rId23"/>
    <p:sldId id="283" r:id="rId24"/>
    <p:sldId id="284" r:id="rId25"/>
    <p:sldId id="285" r:id="rId26"/>
    <p:sldId id="287" r:id="rId27"/>
    <p:sldId id="288" r:id="rId28"/>
    <p:sldId id="289" r:id="rId29"/>
    <p:sldId id="293" r:id="rId30"/>
    <p:sldId id="294" r:id="rId31"/>
    <p:sldId id="295" r:id="rId32"/>
    <p:sldId id="296" r:id="rId33"/>
    <p:sldId id="297" r:id="rId34"/>
    <p:sldId id="299" r:id="rId35"/>
    <p:sldId id="300" r:id="rId36"/>
    <p:sldId id="298" r:id="rId37"/>
    <p:sldId id="301" r:id="rId38"/>
    <p:sldId id="302" r:id="rId39"/>
    <p:sldId id="303" r:id="rId40"/>
    <p:sldId id="305" r:id="rId41"/>
  </p:sldIdLst>
  <p:sldSz cx="5765800" cy="3244850"/>
  <p:notesSz cx="5765800" cy="32448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48" autoAdjust="0"/>
  </p:normalViewPr>
  <p:slideViewPr>
    <p:cSldViewPr>
      <p:cViewPr varScale="1">
        <p:scale>
          <a:sx n="155" d="100"/>
          <a:sy n="155" d="100"/>
        </p:scale>
        <p:origin x="174"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1DBF1E70-71D3-48C4-99BE-AE935351BF69}" type="datetimeFigureOut">
              <a:rPr lang="fr-FR" smtClean="0"/>
              <a:t>17/03/2021</a:t>
            </a:fld>
            <a:endParaRPr lang="fr-FR"/>
          </a:p>
        </p:txBody>
      </p:sp>
      <p:sp>
        <p:nvSpPr>
          <p:cNvPr id="4" name="Espace réservé de l'image des diapositives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AAA932A6-92BA-4869-B5A7-47FFD3FCA271}" type="slidenum">
              <a:rPr lang="fr-FR" smtClean="0"/>
              <a:t>‹N°›</a:t>
            </a:fld>
            <a:endParaRPr lang="fr-FR"/>
          </a:p>
        </p:txBody>
      </p:sp>
    </p:spTree>
    <p:extLst>
      <p:ext uri="{BB962C8B-B14F-4D97-AF65-F5344CB8AC3E}">
        <p14:creationId xmlns:p14="http://schemas.microsoft.com/office/powerpoint/2010/main" val="2523236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Définir le temps passe souvent par l’utilisation d’un logiciel de planification : Ms Project, Ganttproject (diagramme de gantt)</a:t>
            </a:r>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2</a:t>
            </a:fld>
            <a:endParaRPr lang="fr-FR" dirty="0"/>
          </a:p>
        </p:txBody>
      </p:sp>
    </p:spTree>
    <p:extLst>
      <p:ext uri="{BB962C8B-B14F-4D97-AF65-F5344CB8AC3E}">
        <p14:creationId xmlns:p14="http://schemas.microsoft.com/office/powerpoint/2010/main" val="1332316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Itératif et incrémental</a:t>
            </a:r>
          </a:p>
          <a:p>
            <a:r>
              <a:rPr lang="fr-FR" dirty="0"/>
              <a:t>Pas si nouveau </a:t>
            </a:r>
            <a:r>
              <a:rPr lang="fr-FR" dirty="0">
                <a:sym typeface="Wingdings" panose="05000000000000000000" pitchFamily="2" charset="2"/>
              </a:rPr>
              <a:t> : Scrum une vingtaine d’années !</a:t>
            </a:r>
          </a:p>
          <a:p>
            <a:endParaRPr lang="fr-FR" dirty="0"/>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17</a:t>
            </a:fld>
            <a:endParaRPr lang="fr-FR"/>
          </a:p>
        </p:txBody>
      </p:sp>
    </p:spTree>
    <p:extLst>
      <p:ext uri="{BB962C8B-B14F-4D97-AF65-F5344CB8AC3E}">
        <p14:creationId xmlns:p14="http://schemas.microsoft.com/office/powerpoint/2010/main" val="2217245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allons détailler les différentes étapes générales d’un projet (IT ou non </a:t>
            </a:r>
            <a:r>
              <a:rPr lang="fr-FR" dirty="0">
                <a:sym typeface="Wingdings" panose="05000000000000000000" pitchFamily="2" charset="2"/>
              </a:rPr>
              <a:t>)</a:t>
            </a:r>
            <a:endParaRPr lang="fr-FR" dirty="0"/>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19</a:t>
            </a:fld>
            <a:endParaRPr lang="fr-FR"/>
          </a:p>
        </p:txBody>
      </p:sp>
    </p:spTree>
    <p:extLst>
      <p:ext uri="{BB962C8B-B14F-4D97-AF65-F5344CB8AC3E}">
        <p14:creationId xmlns:p14="http://schemas.microsoft.com/office/powerpoint/2010/main" val="1545145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Analyse d’opportunité</a:t>
            </a:r>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20</a:t>
            </a:fld>
            <a:endParaRPr lang="fr-FR"/>
          </a:p>
        </p:txBody>
      </p:sp>
    </p:spTree>
    <p:extLst>
      <p:ext uri="{BB962C8B-B14F-4D97-AF65-F5344CB8AC3E}">
        <p14:creationId xmlns:p14="http://schemas.microsoft.com/office/powerpoint/2010/main" val="2961592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Définitions des besoins, des exigences projet, priorisation des fonctions</a:t>
            </a:r>
          </a:p>
          <a:p>
            <a:endParaRPr lang="fr-FR" dirty="0"/>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21</a:t>
            </a:fld>
            <a:endParaRPr lang="fr-FR"/>
          </a:p>
        </p:txBody>
      </p:sp>
    </p:spTree>
    <p:extLst>
      <p:ext uri="{BB962C8B-B14F-4D97-AF65-F5344CB8AC3E}">
        <p14:creationId xmlns:p14="http://schemas.microsoft.com/office/powerpoint/2010/main" val="3197858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fonction de l’expression des besoins, le projet peut être soumis à des prestataires pour effectuer la réalisation.</a:t>
            </a:r>
          </a:p>
          <a:p>
            <a:endParaRPr lang="fr-FR" dirty="0"/>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22</a:t>
            </a:fld>
            <a:endParaRPr lang="fr-FR"/>
          </a:p>
        </p:txBody>
      </p:sp>
    </p:spTree>
    <p:extLst>
      <p:ext uri="{BB962C8B-B14F-4D97-AF65-F5344CB8AC3E}">
        <p14:creationId xmlns:p14="http://schemas.microsoft.com/office/powerpoint/2010/main" val="1421273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Ne démarrer la réalisation que lorsque l’analyse est terminée et validée par le client (en théorie !) Sinon on parle parfois de démarrage en avance de phase !</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23</a:t>
            </a:fld>
            <a:endParaRPr lang="fr-FR"/>
          </a:p>
        </p:txBody>
      </p:sp>
    </p:spTree>
    <p:extLst>
      <p:ext uri="{BB962C8B-B14F-4D97-AF65-F5344CB8AC3E}">
        <p14:creationId xmlns:p14="http://schemas.microsoft.com/office/powerpoint/2010/main" val="1246303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Revue documentaire mais aussi revue de réalisation (de code en </a:t>
            </a:r>
            <a:r>
              <a:rPr lang="fr-FR" dirty="0" err="1"/>
              <a:t>it</a:t>
            </a:r>
            <a:r>
              <a:rPr lang="fr-FR" dirty="0"/>
              <a:t>).</a:t>
            </a:r>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24</a:t>
            </a:fld>
            <a:endParaRPr lang="fr-FR"/>
          </a:p>
        </p:txBody>
      </p:sp>
    </p:spTree>
    <p:extLst>
      <p:ext uri="{BB962C8B-B14F-4D97-AF65-F5344CB8AC3E}">
        <p14:creationId xmlns:p14="http://schemas.microsoft.com/office/powerpoint/2010/main" val="1482709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client durant sa phase de recette remonte un certains nombre d’anomalies dont certaines pourraient être bloquantes et d’autres pourraient être corrigées ultérieurement (mineures, cosmétiques, texte…)</a:t>
            </a:r>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25</a:t>
            </a:fld>
            <a:endParaRPr lang="fr-FR"/>
          </a:p>
        </p:txBody>
      </p:sp>
    </p:spTree>
    <p:extLst>
      <p:ext uri="{BB962C8B-B14F-4D97-AF65-F5344CB8AC3E}">
        <p14:creationId xmlns:p14="http://schemas.microsoft.com/office/powerpoint/2010/main" val="4185126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Elles peuvent prendre la forme d’une successions des écrans à créer décrits avec le même </a:t>
            </a:r>
            <a:r>
              <a:rPr lang="fr-FR" dirty="0" err="1"/>
              <a:t>template</a:t>
            </a:r>
            <a:r>
              <a:rPr lang="fr-FR" dirty="0"/>
              <a:t> :</a:t>
            </a:r>
          </a:p>
          <a:p>
            <a:pPr marL="171450" indent="-171450">
              <a:buFontTx/>
              <a:buChar char="-"/>
            </a:pPr>
            <a:r>
              <a:rPr lang="fr-FR" dirty="0"/>
              <a:t>Copie d’écran ou wireframe</a:t>
            </a:r>
          </a:p>
          <a:p>
            <a:pPr marL="171450" indent="-171450">
              <a:buFontTx/>
              <a:buChar char="-"/>
            </a:pPr>
            <a:r>
              <a:rPr lang="fr-FR" dirty="0"/>
              <a:t>Description</a:t>
            </a:r>
          </a:p>
          <a:p>
            <a:pPr marL="171450" indent="-171450">
              <a:buFontTx/>
              <a:buChar char="-"/>
            </a:pPr>
            <a:r>
              <a:rPr lang="fr-FR" dirty="0"/>
              <a:t>Champs</a:t>
            </a:r>
          </a:p>
          <a:p>
            <a:pPr marL="171450" indent="-171450">
              <a:buFontTx/>
              <a:buChar char="-"/>
            </a:pPr>
            <a:r>
              <a:rPr lang="fr-FR" dirty="0"/>
              <a:t>Règles de gestion</a:t>
            </a:r>
          </a:p>
          <a:p>
            <a:pPr marL="171450" indent="-171450">
              <a:buFontTx/>
              <a:buChar char="-"/>
            </a:pPr>
            <a:r>
              <a:rPr lang="fr-FR" dirty="0"/>
              <a:t>Messages d’erreurs</a:t>
            </a:r>
          </a:p>
          <a:p>
            <a:pPr marL="171450" indent="-171450">
              <a:buFontTx/>
              <a:buChar char="-"/>
            </a:pPr>
            <a:r>
              <a:rPr lang="fr-FR" dirty="0"/>
              <a:t>Critères d’acceptation </a:t>
            </a:r>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29</a:t>
            </a:fld>
            <a:endParaRPr lang="fr-FR"/>
          </a:p>
        </p:txBody>
      </p:sp>
    </p:spTree>
    <p:extLst>
      <p:ext uri="{BB962C8B-B14F-4D97-AF65-F5344CB8AC3E}">
        <p14:creationId xmlns:p14="http://schemas.microsoft.com/office/powerpoint/2010/main" val="3139397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30</a:t>
            </a:fld>
            <a:endParaRPr lang="fr-FR"/>
          </a:p>
        </p:txBody>
      </p:sp>
    </p:spTree>
    <p:extLst>
      <p:ext uri="{BB962C8B-B14F-4D97-AF65-F5344CB8AC3E}">
        <p14:creationId xmlns:p14="http://schemas.microsoft.com/office/powerpoint/2010/main" val="673083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planning regroupe des tâches</a:t>
            </a:r>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4</a:t>
            </a:fld>
            <a:endParaRPr lang="fr-FR" dirty="0"/>
          </a:p>
        </p:txBody>
      </p:sp>
    </p:spTree>
    <p:extLst>
      <p:ext uri="{BB962C8B-B14F-4D97-AF65-F5344CB8AC3E}">
        <p14:creationId xmlns:p14="http://schemas.microsoft.com/office/powerpoint/2010/main" val="2952825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TU </a:t>
            </a:r>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32</a:t>
            </a:fld>
            <a:endParaRPr lang="fr-FR"/>
          </a:p>
        </p:txBody>
      </p:sp>
    </p:spTree>
    <p:extLst>
      <p:ext uri="{BB962C8B-B14F-4D97-AF65-F5344CB8AC3E}">
        <p14:creationId xmlns:p14="http://schemas.microsoft.com/office/powerpoint/2010/main" val="964923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Déploiement MEP </a:t>
            </a:r>
          </a:p>
          <a:p>
            <a:r>
              <a:rPr lang="fr-FR" dirty="0"/>
              <a:t>On passe sur un environnement de production</a:t>
            </a:r>
          </a:p>
          <a:p>
            <a:r>
              <a:rPr lang="fr-FR" dirty="0"/>
              <a:t>Penser à valider l’application sur des environnements intermédiaires (proches de la production). Ex environnement de </a:t>
            </a:r>
            <a:r>
              <a:rPr lang="fr-FR" dirty="0" err="1"/>
              <a:t>pré-production</a:t>
            </a:r>
            <a:r>
              <a:rPr lang="fr-FR" dirty="0"/>
              <a:t>.</a:t>
            </a:r>
          </a:p>
          <a:p>
            <a:r>
              <a:rPr lang="fr-FR" dirty="0"/>
              <a:t>Attention à la mise en place d’un plan de gestion de la configuration.</a:t>
            </a:r>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36</a:t>
            </a:fld>
            <a:endParaRPr lang="fr-FR"/>
          </a:p>
        </p:txBody>
      </p:sp>
    </p:spTree>
    <p:extLst>
      <p:ext uri="{BB962C8B-B14F-4D97-AF65-F5344CB8AC3E}">
        <p14:creationId xmlns:p14="http://schemas.microsoft.com/office/powerpoint/2010/main" val="125015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Activité transverse tout au long du projet ponctuée de point de suivi tels que Co-</a:t>
            </a:r>
            <a:r>
              <a:rPr lang="fr-FR" dirty="0" err="1"/>
              <a:t>proj</a:t>
            </a:r>
            <a:r>
              <a:rPr lang="fr-FR" dirty="0"/>
              <a:t> et Co-</a:t>
            </a:r>
            <a:r>
              <a:rPr lang="fr-FR" dirty="0" err="1"/>
              <a:t>pil</a:t>
            </a:r>
            <a:endParaRPr lang="fr-FR" dirty="0"/>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37</a:t>
            </a:fld>
            <a:endParaRPr lang="fr-FR"/>
          </a:p>
        </p:txBody>
      </p:sp>
    </p:spTree>
    <p:extLst>
      <p:ext uri="{BB962C8B-B14F-4D97-AF65-F5344CB8AC3E}">
        <p14:creationId xmlns:p14="http://schemas.microsoft.com/office/powerpoint/2010/main" val="4176667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PP : manager, </a:t>
            </a:r>
            <a:r>
              <a:rPr lang="fr-FR" dirty="0" err="1"/>
              <a:t>users</a:t>
            </a:r>
            <a:r>
              <a:rPr lang="fr-FR" dirty="0"/>
              <a:t> ou key user, clients</a:t>
            </a:r>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40</a:t>
            </a:fld>
            <a:endParaRPr lang="fr-FR"/>
          </a:p>
        </p:txBody>
      </p:sp>
    </p:spTree>
    <p:extLst>
      <p:ext uri="{BB962C8B-B14F-4D97-AF65-F5344CB8AC3E}">
        <p14:creationId xmlns:p14="http://schemas.microsoft.com/office/powerpoint/2010/main" val="2220450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 : livraison d’un site </a:t>
            </a:r>
          </a:p>
          <a:p>
            <a:r>
              <a:rPr lang="fr-FR" dirty="0"/>
              <a:t>La construction d’un projet nécessite au préalable une ou plusieurs études.</a:t>
            </a:r>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5</a:t>
            </a:fld>
            <a:endParaRPr lang="fr-FR" dirty="0"/>
          </a:p>
        </p:txBody>
      </p:sp>
    </p:spTree>
    <p:extLst>
      <p:ext uri="{BB962C8B-B14F-4D97-AF65-F5344CB8AC3E}">
        <p14:creationId xmlns:p14="http://schemas.microsoft.com/office/powerpoint/2010/main" val="1104818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Très régulièrement on choisit dans les projets une heure de travail. Difficile de choisir une journée car difficile car l’engagement est difficilement maîtrisable -&gt; penser à bien découper pour mieux s’engager.</a:t>
            </a:r>
          </a:p>
          <a:p>
            <a:r>
              <a:rPr lang="fr-FR" dirty="0"/>
              <a:t>L’évaluation peut être le test fonctionnel sur un environnement proche de la production.</a:t>
            </a:r>
          </a:p>
          <a:p>
            <a:endParaRPr lang="fr-FR" dirty="0"/>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6</a:t>
            </a:fld>
            <a:endParaRPr lang="fr-FR" dirty="0"/>
          </a:p>
        </p:txBody>
      </p:sp>
    </p:spTree>
    <p:extLst>
      <p:ext uri="{BB962C8B-B14F-4D97-AF65-F5344CB8AC3E}">
        <p14:creationId xmlns:p14="http://schemas.microsoft.com/office/powerpoint/2010/main" val="4197964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Définition/Conception/Construction/Recette/MEP/TMA</a:t>
            </a:r>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7</a:t>
            </a:fld>
            <a:endParaRPr lang="fr-FR" dirty="0"/>
          </a:p>
        </p:txBody>
      </p:sp>
    </p:spTree>
    <p:extLst>
      <p:ext uri="{BB962C8B-B14F-4D97-AF65-F5344CB8AC3E}">
        <p14:creationId xmlns:p14="http://schemas.microsoft.com/office/powerpoint/2010/main" val="232976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est le chef d’orchestre du projet durant toutes les étapes/phases du projet.</a:t>
            </a:r>
          </a:p>
          <a:p>
            <a:r>
              <a:rPr lang="fr-FR" dirty="0"/>
              <a:t>Anticiper les problèmes : gestion des risques (événements redoutés et plan de prévention et/ou correction)</a:t>
            </a:r>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8</a:t>
            </a:fld>
            <a:endParaRPr lang="fr-FR" dirty="0"/>
          </a:p>
        </p:txBody>
      </p:sp>
    </p:spTree>
    <p:extLst>
      <p:ext uri="{BB962C8B-B14F-4D97-AF65-F5344CB8AC3E}">
        <p14:creationId xmlns:p14="http://schemas.microsoft.com/office/powerpoint/2010/main" val="2866411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Pas de règle ou de choix prédéfini pour construire les éléments clefs du projet.  Nous allons analyser les différents cycles classiques de projet : V, cascade, Y mais aussi agile.</a:t>
            </a:r>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11</a:t>
            </a:fld>
            <a:endParaRPr lang="fr-FR"/>
          </a:p>
        </p:txBody>
      </p:sp>
    </p:spTree>
    <p:extLst>
      <p:ext uri="{BB962C8B-B14F-4D97-AF65-F5344CB8AC3E}">
        <p14:creationId xmlns:p14="http://schemas.microsoft.com/office/powerpoint/2010/main" val="838751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cycle le plus déployé dans le monde du travail mais pas toujours complètement appliqué notamment concernant les phases de validation / contrôle</a:t>
            </a:r>
          </a:p>
          <a:p>
            <a:r>
              <a:rPr lang="fr-FR" dirty="0"/>
              <a:t>L’AQ est essentielle à la réussite du projet et à la satisfaction client.</a:t>
            </a:r>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13</a:t>
            </a:fld>
            <a:endParaRPr lang="fr-FR"/>
          </a:p>
        </p:txBody>
      </p:sp>
    </p:spTree>
    <p:extLst>
      <p:ext uri="{BB962C8B-B14F-4D97-AF65-F5344CB8AC3E}">
        <p14:creationId xmlns:p14="http://schemas.microsoft.com/office/powerpoint/2010/main" val="3158716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Zoom MOE/MOA</a:t>
            </a:r>
          </a:p>
        </p:txBody>
      </p:sp>
      <p:sp>
        <p:nvSpPr>
          <p:cNvPr id="4" name="Espace réservé du numéro de diapositive 3"/>
          <p:cNvSpPr>
            <a:spLocks noGrp="1"/>
          </p:cNvSpPr>
          <p:nvPr>
            <p:ph type="sldNum" sz="quarter" idx="5"/>
          </p:nvPr>
        </p:nvSpPr>
        <p:spPr/>
        <p:txBody>
          <a:bodyPr/>
          <a:lstStyle/>
          <a:p>
            <a:fld id="{AAA932A6-92BA-4869-B5A7-47FFD3FCA271}" type="slidenum">
              <a:rPr lang="fr-FR" smtClean="0"/>
              <a:t>14</a:t>
            </a:fld>
            <a:endParaRPr lang="fr-FR"/>
          </a:p>
        </p:txBody>
      </p:sp>
    </p:spTree>
    <p:extLst>
      <p:ext uri="{BB962C8B-B14F-4D97-AF65-F5344CB8AC3E}">
        <p14:creationId xmlns:p14="http://schemas.microsoft.com/office/powerpoint/2010/main" val="10248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 b="0" i="0">
                <a:solidFill>
                  <a:schemeClr val="tx1"/>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sz="900" b="0" i="0">
                <a:solidFill>
                  <a:schemeClr val="tx1"/>
                </a:solidFill>
                <a:latin typeface="Palatino Linotype"/>
                <a:cs typeface="Palatino Linotyp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 b="0" i="0">
                <a:solidFill>
                  <a:schemeClr val="tx1"/>
                </a:solidFill>
                <a:latin typeface="Palatino Linotype"/>
                <a:cs typeface="Palatino Linotype"/>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275923" y="2949341"/>
            <a:ext cx="441973" cy="167645"/>
          </a:xfrm>
          <a:prstGeom prst="rect">
            <a:avLst/>
          </a:prstGeom>
        </p:spPr>
      </p:pic>
      <p:pic>
        <p:nvPicPr>
          <p:cNvPr id="17" name="bg object 17"/>
          <p:cNvPicPr/>
          <p:nvPr/>
        </p:nvPicPr>
        <p:blipFill>
          <a:blip r:embed="rId3" cstate="print"/>
          <a:stretch>
            <a:fillRect/>
          </a:stretch>
        </p:blipFill>
        <p:spPr>
          <a:xfrm>
            <a:off x="0" y="0"/>
            <a:ext cx="5759996" cy="190665"/>
          </a:xfrm>
          <a:prstGeom prst="rect">
            <a:avLst/>
          </a:prstGeom>
        </p:spPr>
      </p:pic>
      <p:sp>
        <p:nvSpPr>
          <p:cNvPr id="2" name="Holder 2"/>
          <p:cNvSpPr>
            <a:spLocks noGrp="1"/>
          </p:cNvSpPr>
          <p:nvPr>
            <p:ph type="title"/>
          </p:nvPr>
        </p:nvSpPr>
        <p:spPr/>
        <p:txBody>
          <a:bodyPr lIns="0" tIns="0" rIns="0" bIns="0"/>
          <a:lstStyle>
            <a:lvl1pPr>
              <a:defRPr sz="1000" b="0" i="0">
                <a:solidFill>
                  <a:schemeClr val="tx1"/>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5275923" y="2949341"/>
            <a:ext cx="441973" cy="167645"/>
          </a:xfrm>
          <a:prstGeom prst="rect">
            <a:avLst/>
          </a:prstGeom>
        </p:spPr>
      </p:pic>
      <p:sp>
        <p:nvSpPr>
          <p:cNvPr id="2" name="Holder 2"/>
          <p:cNvSpPr>
            <a:spLocks noGrp="1"/>
          </p:cNvSpPr>
          <p:nvPr>
            <p:ph type="title"/>
          </p:nvPr>
        </p:nvSpPr>
        <p:spPr>
          <a:xfrm>
            <a:off x="600354" y="1152187"/>
            <a:ext cx="3905250" cy="633094"/>
          </a:xfrm>
          <a:prstGeom prst="rect">
            <a:avLst/>
          </a:prstGeom>
        </p:spPr>
        <p:txBody>
          <a:bodyPr wrap="square" lIns="0" tIns="0" rIns="0" bIns="0">
            <a:spAutoFit/>
          </a:bodyPr>
          <a:lstStyle>
            <a:lvl1pPr>
              <a:defRPr sz="1000" b="0" i="0">
                <a:solidFill>
                  <a:schemeClr val="tx1"/>
                </a:solidFill>
                <a:latin typeface="Palatino Linotype"/>
                <a:cs typeface="Palatino Linotype"/>
              </a:defRPr>
            </a:lvl1pPr>
          </a:lstStyle>
          <a:p>
            <a:endParaRPr/>
          </a:p>
        </p:txBody>
      </p:sp>
      <p:sp>
        <p:nvSpPr>
          <p:cNvPr id="3" name="Holder 3"/>
          <p:cNvSpPr>
            <a:spLocks noGrp="1"/>
          </p:cNvSpPr>
          <p:nvPr>
            <p:ph type="body" idx="1"/>
          </p:nvPr>
        </p:nvSpPr>
        <p:spPr>
          <a:xfrm>
            <a:off x="353415" y="896828"/>
            <a:ext cx="5058968" cy="1696085"/>
          </a:xfrm>
          <a:prstGeom prst="rect">
            <a:avLst/>
          </a:prstGeom>
        </p:spPr>
        <p:txBody>
          <a:bodyPr wrap="square" lIns="0" tIns="0" rIns="0" bIns="0">
            <a:spAutoFit/>
          </a:bodyPr>
          <a:lstStyle>
            <a:lvl1pPr>
              <a:defRPr sz="900" b="0" i="0">
                <a:solidFill>
                  <a:schemeClr val="tx1"/>
                </a:solidFill>
                <a:latin typeface="Palatino Linotype"/>
                <a:cs typeface="Palatino Linotype"/>
              </a:defRPr>
            </a:lvl1pPr>
          </a:lstStyle>
          <a:p>
            <a:endParaRPr/>
          </a:p>
        </p:txBody>
      </p:sp>
      <p:sp>
        <p:nvSpPr>
          <p:cNvPr id="4" name="Holder 4"/>
          <p:cNvSpPr>
            <a:spLocks noGrp="1"/>
          </p:cNvSpPr>
          <p:nvPr>
            <p:ph type="ftr" sz="quarter" idx="5"/>
          </p:nvPr>
        </p:nvSpPr>
        <p:spPr>
          <a:xfrm>
            <a:off x="1960372" y="3017710"/>
            <a:ext cx="1845056" cy="1622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3/17/2021</a:t>
            </a:fld>
            <a:endParaRPr lang="en-US"/>
          </a:p>
        </p:txBody>
      </p:sp>
      <p:sp>
        <p:nvSpPr>
          <p:cNvPr id="6" name="Holder 6"/>
          <p:cNvSpPr>
            <a:spLocks noGrp="1"/>
          </p:cNvSpPr>
          <p:nvPr>
            <p:ph type="sldNum" sz="quarter" idx="7"/>
          </p:nvPr>
        </p:nvSpPr>
        <p:spPr>
          <a:xfrm>
            <a:off x="4151376" y="3017710"/>
            <a:ext cx="1326134" cy="1622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759996" cy="190665"/>
          </a:xfrm>
          <a:prstGeom prst="rect">
            <a:avLst/>
          </a:prstGeom>
        </p:spPr>
      </p:pic>
      <p:grpSp>
        <p:nvGrpSpPr>
          <p:cNvPr id="3" name="object 3"/>
          <p:cNvGrpSpPr/>
          <p:nvPr/>
        </p:nvGrpSpPr>
        <p:grpSpPr>
          <a:xfrm>
            <a:off x="309193" y="264692"/>
            <a:ext cx="5193030" cy="528955"/>
            <a:chOff x="309193" y="264692"/>
            <a:chExt cx="5193030" cy="528955"/>
          </a:xfrm>
        </p:grpSpPr>
        <p:sp>
          <p:nvSpPr>
            <p:cNvPr id="4" name="object 4"/>
            <p:cNvSpPr/>
            <p:nvPr/>
          </p:nvSpPr>
          <p:spPr>
            <a:xfrm>
              <a:off x="309193" y="264692"/>
              <a:ext cx="5142230" cy="82550"/>
            </a:xfrm>
            <a:custGeom>
              <a:avLst/>
              <a:gdLst/>
              <a:ahLst/>
              <a:cxnLst/>
              <a:rect l="l" t="t" r="r" b="b"/>
              <a:pathLst>
                <a:path w="5142230" h="82550">
                  <a:moveTo>
                    <a:pt x="5090865" y="0"/>
                  </a:moveTo>
                  <a:lnTo>
                    <a:pt x="50800" y="0"/>
                  </a:lnTo>
                  <a:lnTo>
                    <a:pt x="31075" y="4008"/>
                  </a:lnTo>
                  <a:lnTo>
                    <a:pt x="14922" y="14922"/>
                  </a:lnTo>
                  <a:lnTo>
                    <a:pt x="4008" y="31075"/>
                  </a:lnTo>
                  <a:lnTo>
                    <a:pt x="0" y="50800"/>
                  </a:lnTo>
                  <a:lnTo>
                    <a:pt x="0" y="82384"/>
                  </a:lnTo>
                  <a:lnTo>
                    <a:pt x="5141666" y="82384"/>
                  </a:lnTo>
                  <a:lnTo>
                    <a:pt x="5141666" y="50800"/>
                  </a:lnTo>
                  <a:lnTo>
                    <a:pt x="5137657" y="31075"/>
                  </a:lnTo>
                  <a:lnTo>
                    <a:pt x="5126743" y="14922"/>
                  </a:lnTo>
                  <a:lnTo>
                    <a:pt x="5110590" y="4008"/>
                  </a:lnTo>
                  <a:lnTo>
                    <a:pt x="5090865" y="0"/>
                  </a:lnTo>
                  <a:close/>
                </a:path>
              </a:pathLst>
            </a:custGeom>
            <a:solidFill>
              <a:srgbClr val="D8D8D8"/>
            </a:solidFill>
          </p:spPr>
          <p:txBody>
            <a:bodyPr wrap="square" lIns="0" tIns="0" rIns="0" bIns="0" rtlCol="0"/>
            <a:lstStyle/>
            <a:p>
              <a:endParaRPr dirty="0"/>
            </a:p>
          </p:txBody>
        </p:sp>
        <p:sp>
          <p:nvSpPr>
            <p:cNvPr id="5" name="object 5"/>
            <p:cNvSpPr/>
            <p:nvPr/>
          </p:nvSpPr>
          <p:spPr>
            <a:xfrm>
              <a:off x="359994" y="327947"/>
              <a:ext cx="5142230" cy="465455"/>
            </a:xfrm>
            <a:custGeom>
              <a:avLst/>
              <a:gdLst/>
              <a:ahLst/>
              <a:cxnLst/>
              <a:rect l="l" t="t" r="r" b="b"/>
              <a:pathLst>
                <a:path w="5142230" h="465455">
                  <a:moveTo>
                    <a:pt x="5141666" y="0"/>
                  </a:moveTo>
                  <a:lnTo>
                    <a:pt x="0" y="0"/>
                  </a:lnTo>
                  <a:lnTo>
                    <a:pt x="0" y="465079"/>
                  </a:lnTo>
                  <a:lnTo>
                    <a:pt x="5141666" y="465079"/>
                  </a:lnTo>
                  <a:lnTo>
                    <a:pt x="5141666" y="0"/>
                  </a:lnTo>
                  <a:close/>
                </a:path>
              </a:pathLst>
            </a:custGeom>
            <a:solidFill>
              <a:srgbClr val="000000"/>
            </a:solidFill>
          </p:spPr>
          <p:txBody>
            <a:bodyPr wrap="square" lIns="0" tIns="0" rIns="0" bIns="0" rtlCol="0"/>
            <a:lstStyle/>
            <a:p>
              <a:endParaRPr dirty="0"/>
            </a:p>
          </p:txBody>
        </p:sp>
        <p:sp>
          <p:nvSpPr>
            <p:cNvPr id="6" name="object 6"/>
            <p:cNvSpPr/>
            <p:nvPr/>
          </p:nvSpPr>
          <p:spPr>
            <a:xfrm>
              <a:off x="309193" y="309111"/>
              <a:ext cx="5142230" cy="433705"/>
            </a:xfrm>
            <a:custGeom>
              <a:avLst/>
              <a:gdLst/>
              <a:ahLst/>
              <a:cxnLst/>
              <a:rect l="l" t="t" r="r" b="b"/>
              <a:pathLst>
                <a:path w="5142230" h="433705">
                  <a:moveTo>
                    <a:pt x="5141666" y="0"/>
                  </a:moveTo>
                  <a:lnTo>
                    <a:pt x="0" y="0"/>
                  </a:lnTo>
                  <a:lnTo>
                    <a:pt x="0" y="382314"/>
                  </a:lnTo>
                  <a:lnTo>
                    <a:pt x="4008" y="402039"/>
                  </a:lnTo>
                  <a:lnTo>
                    <a:pt x="14922" y="418192"/>
                  </a:lnTo>
                  <a:lnTo>
                    <a:pt x="31075" y="429106"/>
                  </a:lnTo>
                  <a:lnTo>
                    <a:pt x="50800" y="433115"/>
                  </a:lnTo>
                  <a:lnTo>
                    <a:pt x="5090865" y="433115"/>
                  </a:lnTo>
                  <a:lnTo>
                    <a:pt x="5110590" y="429106"/>
                  </a:lnTo>
                  <a:lnTo>
                    <a:pt x="5126743" y="418192"/>
                  </a:lnTo>
                  <a:lnTo>
                    <a:pt x="5137657" y="402039"/>
                  </a:lnTo>
                  <a:lnTo>
                    <a:pt x="5141666" y="382314"/>
                  </a:lnTo>
                  <a:lnTo>
                    <a:pt x="5141666" y="0"/>
                  </a:lnTo>
                  <a:close/>
                </a:path>
              </a:pathLst>
            </a:custGeom>
            <a:solidFill>
              <a:srgbClr val="D8D8D8"/>
            </a:solidFill>
          </p:spPr>
          <p:txBody>
            <a:bodyPr wrap="square" lIns="0" tIns="0" rIns="0" bIns="0" rtlCol="0"/>
            <a:lstStyle/>
            <a:p>
              <a:endParaRPr dirty="0"/>
            </a:p>
          </p:txBody>
        </p:sp>
      </p:grpSp>
      <p:sp>
        <p:nvSpPr>
          <p:cNvPr id="7" name="object 7"/>
          <p:cNvSpPr txBox="1"/>
          <p:nvPr/>
        </p:nvSpPr>
        <p:spPr>
          <a:xfrm>
            <a:off x="1400448" y="327947"/>
            <a:ext cx="2959100" cy="714939"/>
          </a:xfrm>
          <a:prstGeom prst="rect">
            <a:avLst/>
          </a:prstGeom>
        </p:spPr>
        <p:txBody>
          <a:bodyPr vert="horz" wrap="square" lIns="0" tIns="17145" rIns="0" bIns="0" rtlCol="0">
            <a:spAutoFit/>
          </a:bodyPr>
          <a:lstStyle/>
          <a:p>
            <a:pPr algn="ctr">
              <a:lnSpc>
                <a:spcPct val="100000"/>
              </a:lnSpc>
              <a:spcBef>
                <a:spcPts val="135"/>
              </a:spcBef>
            </a:pPr>
            <a:r>
              <a:rPr lang="fr-FR" sz="1400" spc="-25" dirty="0">
                <a:solidFill>
                  <a:srgbClr val="CC0000"/>
                </a:solidFill>
                <a:latin typeface="Palatino Linotype"/>
                <a:cs typeface="Palatino Linotype"/>
              </a:rPr>
              <a:t>Cycle de vie – Introduction exigences</a:t>
            </a:r>
            <a:endParaRPr sz="1400" dirty="0">
              <a:latin typeface="Palatino Linotype"/>
              <a:cs typeface="Palatino Linotype"/>
            </a:endParaRPr>
          </a:p>
          <a:p>
            <a:pPr>
              <a:lnSpc>
                <a:spcPct val="100000"/>
              </a:lnSpc>
              <a:spcBef>
                <a:spcPts val="55"/>
              </a:spcBef>
            </a:pPr>
            <a:endParaRPr sz="2050" dirty="0">
              <a:latin typeface="Palatino Linotype"/>
              <a:cs typeface="Palatino Linotype"/>
            </a:endParaRPr>
          </a:p>
          <a:p>
            <a:pPr algn="ctr">
              <a:lnSpc>
                <a:spcPct val="100000"/>
              </a:lnSpc>
            </a:pPr>
            <a:r>
              <a:rPr sz="1000" spc="-20" dirty="0">
                <a:latin typeface="Palatino Linotype"/>
                <a:cs typeface="Palatino Linotype"/>
              </a:rPr>
              <a:t>Philippe</a:t>
            </a:r>
            <a:r>
              <a:rPr sz="1000" spc="85" dirty="0">
                <a:latin typeface="Palatino Linotype"/>
                <a:cs typeface="Palatino Linotype"/>
              </a:rPr>
              <a:t> </a:t>
            </a:r>
            <a:r>
              <a:rPr sz="1000" spc="-10" dirty="0">
                <a:latin typeface="Palatino Linotype"/>
                <a:cs typeface="Palatino Linotype"/>
              </a:rPr>
              <a:t>Finkel,</a:t>
            </a:r>
            <a:r>
              <a:rPr sz="1000" spc="80" dirty="0">
                <a:latin typeface="Palatino Linotype"/>
                <a:cs typeface="Palatino Linotype"/>
              </a:rPr>
              <a:t> </a:t>
            </a:r>
            <a:r>
              <a:rPr sz="1000" spc="-20" dirty="0">
                <a:latin typeface="Palatino Linotype"/>
                <a:cs typeface="Palatino Linotype"/>
              </a:rPr>
              <a:t>Philippe</a:t>
            </a:r>
            <a:r>
              <a:rPr sz="1000" spc="85" dirty="0">
                <a:latin typeface="Palatino Linotype"/>
                <a:cs typeface="Palatino Linotype"/>
              </a:rPr>
              <a:t> </a:t>
            </a:r>
            <a:r>
              <a:rPr sz="1000" spc="-30" dirty="0">
                <a:latin typeface="Palatino Linotype"/>
                <a:cs typeface="Palatino Linotype"/>
              </a:rPr>
              <a:t>Cluzeau</a:t>
            </a:r>
            <a:endParaRPr sz="1000" dirty="0">
              <a:latin typeface="Palatino Linotype"/>
              <a:cs typeface="Palatino Linotype"/>
            </a:endParaRPr>
          </a:p>
        </p:txBody>
      </p:sp>
      <p:sp>
        <p:nvSpPr>
          <p:cNvPr id="8" name="object 8"/>
          <p:cNvSpPr txBox="1"/>
          <p:nvPr/>
        </p:nvSpPr>
        <p:spPr>
          <a:xfrm>
            <a:off x="2585358" y="1074896"/>
            <a:ext cx="589280" cy="289182"/>
          </a:xfrm>
          <a:prstGeom prst="rect">
            <a:avLst/>
          </a:prstGeom>
        </p:spPr>
        <p:txBody>
          <a:bodyPr vert="horz" wrap="square" lIns="0" tIns="12065" rIns="0" bIns="0" rtlCol="0">
            <a:spAutoFit/>
          </a:bodyPr>
          <a:lstStyle/>
          <a:p>
            <a:pPr marR="4445" algn="ctr">
              <a:lnSpc>
                <a:spcPct val="100000"/>
              </a:lnSpc>
              <a:spcBef>
                <a:spcPts val="95"/>
              </a:spcBef>
            </a:pPr>
            <a:r>
              <a:rPr sz="900" b="1" spc="85" dirty="0">
                <a:latin typeface="Palatino Linotype"/>
                <a:cs typeface="Palatino Linotype"/>
              </a:rPr>
              <a:t>ESIPE</a:t>
            </a:r>
            <a:endParaRPr sz="900" b="1" dirty="0">
              <a:latin typeface="Palatino Linotype"/>
              <a:cs typeface="Palatino Linotype"/>
            </a:endParaRPr>
          </a:p>
          <a:p>
            <a:pPr algn="ctr">
              <a:lnSpc>
                <a:spcPct val="100000"/>
              </a:lnSpc>
            </a:pPr>
            <a:r>
              <a:rPr sz="900" spc="-25" dirty="0">
                <a:latin typeface="Palatino Linotype"/>
                <a:cs typeface="Palatino Linotype"/>
              </a:rPr>
              <a:t>mars</a:t>
            </a:r>
            <a:r>
              <a:rPr sz="900" spc="30" dirty="0">
                <a:latin typeface="Palatino Linotype"/>
                <a:cs typeface="Palatino Linotype"/>
              </a:rPr>
              <a:t> </a:t>
            </a:r>
            <a:r>
              <a:rPr sz="900" spc="-5" dirty="0">
                <a:latin typeface="Palatino Linotype"/>
                <a:cs typeface="Palatino Linotype"/>
              </a:rPr>
              <a:t>2021</a:t>
            </a:r>
            <a:endParaRPr sz="900" dirty="0">
              <a:latin typeface="Palatino Linotype"/>
              <a:cs typeface="Palatino Linotype"/>
            </a:endParaRPr>
          </a:p>
        </p:txBody>
      </p:sp>
      <p:pic>
        <p:nvPicPr>
          <p:cNvPr id="10" name="Picture 2">
            <a:extLst>
              <a:ext uri="{FF2B5EF4-FFF2-40B4-BE49-F238E27FC236}">
                <a16:creationId xmlns:a16="http://schemas.microsoft.com/office/drawing/2014/main" id="{02CE31BB-2E14-4156-8D62-610E74DAC9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5611" y="1470025"/>
            <a:ext cx="2470996" cy="1759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cycle_vie_projet_logiciel.png"/>
          <p:cNvPicPr>
            <a:picLocks noGrp="1" noChangeAspect="1"/>
          </p:cNvPicPr>
          <p:nvPr/>
        </p:nvPicPr>
        <p:blipFill>
          <a:blip r:embed="rId2"/>
          <a:stretch>
            <a:fillRect/>
          </a:stretch>
        </p:blipFill>
        <p:spPr bwMode="auto">
          <a:xfrm>
            <a:off x="2102215" y="656645"/>
            <a:ext cx="1555565" cy="1813825"/>
          </a:xfrm>
          <a:prstGeom prst="rect">
            <a:avLst/>
          </a:prstGeom>
          <a:noFill/>
          <a:ln w="9525">
            <a:noFill/>
            <a:headEnd/>
            <a:tailEnd/>
          </a:ln>
        </p:spPr>
      </p:pic>
      <p:sp>
        <p:nvSpPr>
          <p:cNvPr id="3" name="TextBox 3"/>
          <p:cNvSpPr txBox="1"/>
          <p:nvPr/>
        </p:nvSpPr>
        <p:spPr>
          <a:xfrm>
            <a:off x="396399" y="2673482"/>
            <a:ext cx="4973003" cy="240242"/>
          </a:xfrm>
          <a:prstGeom prst="rect">
            <a:avLst/>
          </a:prstGeom>
          <a:noFill/>
        </p:spPr>
        <p:txBody>
          <a:bodyPr/>
          <a:lstStyle/>
          <a:p>
            <a:pPr algn="ctr"/>
            <a:r>
              <a:rPr sz="851"/>
              <a:t>Vue projet</a:t>
            </a:r>
          </a:p>
        </p:txBody>
      </p:sp>
      <p:grpSp>
        <p:nvGrpSpPr>
          <p:cNvPr id="4" name="object 2">
            <a:extLst>
              <a:ext uri="{FF2B5EF4-FFF2-40B4-BE49-F238E27FC236}">
                <a16:creationId xmlns:a16="http://schemas.microsoft.com/office/drawing/2014/main" id="{844C345B-BF63-4363-845A-D33151B40CB2}"/>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294D321B-4F04-45CF-9E0A-789C54A5A308}"/>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D8ACAAD2-C64C-4AA5-8A76-FF867EB9E91A}"/>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BD14EA41-B13E-4458-9875-A7F2DE5A12CD}"/>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Vue projet</a:t>
            </a:r>
            <a:endParaRPr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215900" y="936625"/>
            <a:ext cx="5230364" cy="692497"/>
          </a:xfrm>
        </p:spPr>
        <p:txBody>
          <a:bodyPr/>
          <a:lstStyle/>
          <a:p>
            <a:pPr lvl="1">
              <a:buAutoNum type="arabicParenR"/>
            </a:pPr>
            <a:r>
              <a:rPr sz="900" dirty="0">
                <a:solidFill>
                  <a:schemeClr val="tx1"/>
                </a:solidFill>
                <a:latin typeface="Palatino Linotype"/>
              </a:rPr>
              <a:t>Comme </a:t>
            </a:r>
            <a:r>
              <a:rPr sz="900" dirty="0" err="1">
                <a:solidFill>
                  <a:schemeClr val="tx1"/>
                </a:solidFill>
                <a:latin typeface="Palatino Linotype"/>
              </a:rPr>
              <a:t>vous</a:t>
            </a:r>
            <a:r>
              <a:rPr sz="900" dirty="0">
                <a:solidFill>
                  <a:schemeClr val="tx1"/>
                </a:solidFill>
                <a:latin typeface="Palatino Linotype"/>
              </a:rPr>
              <a:t> </a:t>
            </a:r>
            <a:r>
              <a:rPr sz="900" dirty="0" err="1">
                <a:solidFill>
                  <a:schemeClr val="tx1"/>
                </a:solidFill>
                <a:latin typeface="Palatino Linotype"/>
              </a:rPr>
              <a:t>l’avez</a:t>
            </a:r>
            <a:r>
              <a:rPr sz="900" dirty="0">
                <a:solidFill>
                  <a:schemeClr val="tx1"/>
                </a:solidFill>
                <a:latin typeface="Palatino Linotype"/>
              </a:rPr>
              <a:t> </a:t>
            </a:r>
            <a:r>
              <a:rPr sz="900" dirty="0" err="1">
                <a:solidFill>
                  <a:schemeClr val="tx1"/>
                </a:solidFill>
                <a:latin typeface="Palatino Linotype"/>
              </a:rPr>
              <a:t>constat</a:t>
            </a:r>
            <a:r>
              <a:rPr lang="fr-FR" sz="900" dirty="0">
                <a:solidFill>
                  <a:schemeClr val="tx1"/>
                </a:solidFill>
                <a:latin typeface="Palatino Linotype"/>
              </a:rPr>
              <a:t>é,</a:t>
            </a:r>
            <a:r>
              <a:rPr sz="900" dirty="0">
                <a:solidFill>
                  <a:schemeClr val="tx1"/>
                </a:solidFill>
                <a:latin typeface="Palatino Linotype"/>
              </a:rPr>
              <a:t> </a:t>
            </a:r>
            <a:r>
              <a:rPr sz="900" dirty="0" err="1">
                <a:solidFill>
                  <a:schemeClr val="tx1"/>
                </a:solidFill>
                <a:latin typeface="Palatino Linotype"/>
              </a:rPr>
              <a:t>cette</a:t>
            </a:r>
            <a:r>
              <a:rPr sz="900" dirty="0">
                <a:solidFill>
                  <a:schemeClr val="tx1"/>
                </a:solidFill>
                <a:latin typeface="Palatino Linotype"/>
              </a:rPr>
              <a:t> </a:t>
            </a:r>
            <a:r>
              <a:rPr sz="900" dirty="0" err="1">
                <a:solidFill>
                  <a:schemeClr val="tx1"/>
                </a:solidFill>
                <a:latin typeface="Palatino Linotype"/>
              </a:rPr>
              <a:t>approche</a:t>
            </a:r>
            <a:r>
              <a:rPr sz="900" dirty="0">
                <a:solidFill>
                  <a:schemeClr val="tx1"/>
                </a:solidFill>
                <a:latin typeface="Palatino Linotype"/>
              </a:rPr>
              <a:t> </a:t>
            </a:r>
            <a:r>
              <a:rPr sz="900" dirty="0" err="1">
                <a:solidFill>
                  <a:schemeClr val="tx1"/>
                </a:solidFill>
                <a:latin typeface="Palatino Linotype"/>
              </a:rPr>
              <a:t>projet</a:t>
            </a:r>
            <a:r>
              <a:rPr sz="900" dirty="0">
                <a:solidFill>
                  <a:schemeClr val="tx1"/>
                </a:solidFill>
                <a:latin typeface="Palatino Linotype"/>
              </a:rPr>
              <a:t> ne nous </a:t>
            </a:r>
            <a:r>
              <a:rPr sz="900" dirty="0" err="1">
                <a:solidFill>
                  <a:schemeClr val="tx1"/>
                </a:solidFill>
                <a:latin typeface="Palatino Linotype"/>
              </a:rPr>
              <a:t>donne</a:t>
            </a:r>
            <a:r>
              <a:rPr sz="900" dirty="0">
                <a:solidFill>
                  <a:schemeClr val="tx1"/>
                </a:solidFill>
                <a:latin typeface="Palatino Linotype"/>
              </a:rPr>
              <a:t> </a:t>
            </a:r>
            <a:r>
              <a:rPr sz="900" dirty="0" err="1">
                <a:solidFill>
                  <a:schemeClr val="tx1"/>
                </a:solidFill>
                <a:latin typeface="Palatino Linotype"/>
              </a:rPr>
              <a:t>aucun</a:t>
            </a:r>
            <a:r>
              <a:rPr sz="900" dirty="0">
                <a:solidFill>
                  <a:schemeClr val="tx1"/>
                </a:solidFill>
                <a:latin typeface="Palatino Linotype"/>
              </a:rPr>
              <a:t> </a:t>
            </a:r>
            <a:r>
              <a:rPr sz="900" dirty="0" err="1">
                <a:solidFill>
                  <a:schemeClr val="tx1"/>
                </a:solidFill>
                <a:latin typeface="Palatino Linotype"/>
              </a:rPr>
              <a:t>outil</a:t>
            </a:r>
            <a:r>
              <a:rPr sz="900" dirty="0">
                <a:solidFill>
                  <a:schemeClr val="tx1"/>
                </a:solidFill>
                <a:latin typeface="Palatino Linotype"/>
              </a:rPr>
              <a:t> pour </a:t>
            </a:r>
            <a:r>
              <a:rPr sz="900" dirty="0" err="1">
                <a:solidFill>
                  <a:schemeClr val="tx1"/>
                </a:solidFill>
                <a:latin typeface="Palatino Linotype"/>
              </a:rPr>
              <a:t>construire</a:t>
            </a:r>
            <a:r>
              <a:rPr sz="900" dirty="0">
                <a:solidFill>
                  <a:schemeClr val="tx1"/>
                </a:solidFill>
                <a:latin typeface="Palatino Linotype"/>
              </a:rPr>
              <a:t> les </a:t>
            </a:r>
            <a:r>
              <a:rPr sz="900" dirty="0" err="1">
                <a:solidFill>
                  <a:schemeClr val="tx1"/>
                </a:solidFill>
                <a:latin typeface="Palatino Linotype"/>
              </a:rPr>
              <a:t>éléments</a:t>
            </a:r>
            <a:r>
              <a:rPr sz="900" dirty="0">
                <a:solidFill>
                  <a:schemeClr val="tx1"/>
                </a:solidFill>
                <a:latin typeface="Palatino Linotype"/>
              </a:rPr>
              <a:t> clefs de </a:t>
            </a:r>
            <a:r>
              <a:rPr sz="900" dirty="0" err="1">
                <a:solidFill>
                  <a:schemeClr val="tx1"/>
                </a:solidFill>
                <a:latin typeface="Palatino Linotype"/>
              </a:rPr>
              <a:t>notre</a:t>
            </a:r>
            <a:r>
              <a:rPr sz="900" dirty="0">
                <a:solidFill>
                  <a:schemeClr val="tx1"/>
                </a:solidFill>
                <a:latin typeface="Palatino Linotype"/>
              </a:rPr>
              <a:t> </a:t>
            </a:r>
            <a:r>
              <a:rPr sz="900" dirty="0" err="1">
                <a:solidFill>
                  <a:schemeClr val="tx1"/>
                </a:solidFill>
                <a:latin typeface="Palatino Linotype"/>
              </a:rPr>
              <a:t>projet</a:t>
            </a:r>
            <a:r>
              <a:rPr sz="900" dirty="0">
                <a:solidFill>
                  <a:schemeClr val="tx1"/>
                </a:solidFill>
                <a:latin typeface="Palatino Linotype"/>
              </a:rPr>
              <a:t> </a:t>
            </a:r>
            <a:r>
              <a:rPr sz="900" dirty="0" err="1">
                <a:solidFill>
                  <a:schemeClr val="tx1"/>
                </a:solidFill>
                <a:latin typeface="Palatino Linotype"/>
              </a:rPr>
              <a:t>logiciel</a:t>
            </a:r>
            <a:endParaRPr sz="900" dirty="0">
              <a:solidFill>
                <a:schemeClr val="tx1"/>
              </a:solidFill>
              <a:latin typeface="Palatino Linotype"/>
            </a:endParaRPr>
          </a:p>
          <a:p>
            <a:pPr lvl="1">
              <a:buAutoNum type="arabicParenR"/>
            </a:pPr>
            <a:r>
              <a:rPr sz="900" dirty="0">
                <a:solidFill>
                  <a:schemeClr val="tx1"/>
                </a:solidFill>
                <a:latin typeface="Palatino Linotype"/>
              </a:rPr>
              <a:t>Quelle architecture ?</a:t>
            </a:r>
          </a:p>
          <a:p>
            <a:pPr lvl="1">
              <a:buAutoNum type="arabicParenR"/>
            </a:pPr>
            <a:r>
              <a:rPr sz="900" dirty="0" err="1">
                <a:solidFill>
                  <a:schemeClr val="tx1"/>
                </a:solidFill>
                <a:latin typeface="Palatino Linotype"/>
              </a:rPr>
              <a:t>Quels</a:t>
            </a:r>
            <a:r>
              <a:rPr sz="900" dirty="0">
                <a:solidFill>
                  <a:schemeClr val="tx1"/>
                </a:solidFill>
                <a:latin typeface="Palatino Linotype"/>
              </a:rPr>
              <a:t> </a:t>
            </a:r>
            <a:r>
              <a:rPr sz="900" dirty="0" err="1">
                <a:solidFill>
                  <a:schemeClr val="tx1"/>
                </a:solidFill>
                <a:latin typeface="Palatino Linotype"/>
              </a:rPr>
              <a:t>utilisateurs</a:t>
            </a:r>
            <a:r>
              <a:rPr sz="900" dirty="0">
                <a:solidFill>
                  <a:schemeClr val="tx1"/>
                </a:solidFill>
                <a:latin typeface="Palatino Linotype"/>
              </a:rPr>
              <a:t> ?</a:t>
            </a:r>
          </a:p>
          <a:p>
            <a:pPr lvl="1">
              <a:buAutoNum type="arabicParenR"/>
            </a:pPr>
            <a:r>
              <a:rPr sz="900" dirty="0">
                <a:solidFill>
                  <a:schemeClr val="tx1"/>
                </a:solidFill>
                <a:latin typeface="Palatino Linotype"/>
              </a:rPr>
              <a:t>Ni </a:t>
            </a:r>
            <a:r>
              <a:rPr sz="900" dirty="0" err="1">
                <a:solidFill>
                  <a:schemeClr val="tx1"/>
                </a:solidFill>
                <a:latin typeface="Palatino Linotype"/>
              </a:rPr>
              <a:t>aucune</a:t>
            </a:r>
            <a:r>
              <a:rPr sz="900" dirty="0">
                <a:solidFill>
                  <a:schemeClr val="tx1"/>
                </a:solidFill>
                <a:latin typeface="Palatino Linotype"/>
              </a:rPr>
              <a:t> assurance sur la </a:t>
            </a:r>
            <a:r>
              <a:rPr sz="900" dirty="0" err="1">
                <a:solidFill>
                  <a:schemeClr val="tx1"/>
                </a:solidFill>
                <a:latin typeface="Palatino Linotype"/>
              </a:rPr>
              <a:t>validité</a:t>
            </a:r>
            <a:r>
              <a:rPr sz="900" dirty="0">
                <a:solidFill>
                  <a:schemeClr val="tx1"/>
                </a:solidFill>
                <a:latin typeface="Palatino Linotype"/>
              </a:rPr>
              <a:t> des </a:t>
            </a:r>
            <a:r>
              <a:rPr sz="900" dirty="0" err="1">
                <a:solidFill>
                  <a:schemeClr val="tx1"/>
                </a:solidFill>
                <a:latin typeface="Palatino Linotype"/>
              </a:rPr>
              <a:t>différents</a:t>
            </a:r>
            <a:r>
              <a:rPr sz="900" dirty="0">
                <a:solidFill>
                  <a:schemeClr val="tx1"/>
                </a:solidFill>
                <a:latin typeface="Palatino Linotype"/>
              </a:rPr>
              <a:t> </a:t>
            </a:r>
            <a:r>
              <a:rPr sz="900" dirty="0" err="1">
                <a:solidFill>
                  <a:schemeClr val="tx1"/>
                </a:solidFill>
                <a:latin typeface="Palatino Linotype"/>
              </a:rPr>
              <a:t>éléments</a:t>
            </a:r>
            <a:r>
              <a:rPr sz="900" dirty="0">
                <a:solidFill>
                  <a:schemeClr val="tx1"/>
                </a:solidFill>
                <a:latin typeface="Palatino Linotype"/>
              </a:rPr>
              <a:t> </a:t>
            </a:r>
            <a:r>
              <a:rPr sz="900" dirty="0" err="1">
                <a:solidFill>
                  <a:schemeClr val="tx1"/>
                </a:solidFill>
                <a:latin typeface="Palatino Linotype"/>
              </a:rPr>
              <a:t>produit</a:t>
            </a:r>
            <a:r>
              <a:rPr lang="fr-FR" sz="900" dirty="0">
                <a:solidFill>
                  <a:schemeClr val="tx1"/>
                </a:solidFill>
                <a:latin typeface="Palatino Linotype"/>
              </a:rPr>
              <a:t>s</a:t>
            </a:r>
            <a:r>
              <a:rPr sz="900" dirty="0">
                <a:solidFill>
                  <a:schemeClr val="tx1"/>
                </a:solidFill>
                <a:latin typeface="Palatino Linotype"/>
              </a:rPr>
              <a:t> dans </a:t>
            </a:r>
            <a:r>
              <a:rPr sz="900" dirty="0" err="1">
                <a:solidFill>
                  <a:schemeClr val="tx1"/>
                </a:solidFill>
                <a:latin typeface="Palatino Linotype"/>
              </a:rPr>
              <a:t>ce</a:t>
            </a:r>
            <a:r>
              <a:rPr sz="900" dirty="0">
                <a:solidFill>
                  <a:schemeClr val="tx1"/>
                </a:solidFill>
                <a:latin typeface="Palatino Linotype"/>
              </a:rPr>
              <a:t> cycle</a:t>
            </a:r>
          </a:p>
        </p:txBody>
      </p:sp>
      <p:grpSp>
        <p:nvGrpSpPr>
          <p:cNvPr id="4" name="object 2">
            <a:extLst>
              <a:ext uri="{FF2B5EF4-FFF2-40B4-BE49-F238E27FC236}">
                <a16:creationId xmlns:a16="http://schemas.microsoft.com/office/drawing/2014/main" id="{52731551-41C7-450D-9C73-C2D95BFF9DD7}"/>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D6F68545-3B15-4493-A4CA-00B84271AFCF}"/>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24F1FF75-E1E7-4102-B28A-46B8401776C3}"/>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F85FF27D-4BAC-40B3-A043-E182BB8D5572}"/>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Cycle de vie III</a:t>
            </a:r>
            <a:endParaRPr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cycle-V.png"/>
          <p:cNvPicPr>
            <a:picLocks noGrp="1" noChangeAspect="1"/>
          </p:cNvPicPr>
          <p:nvPr/>
        </p:nvPicPr>
        <p:blipFill>
          <a:blip r:embed="rId2"/>
          <a:stretch>
            <a:fillRect/>
          </a:stretch>
        </p:blipFill>
        <p:spPr bwMode="auto">
          <a:xfrm>
            <a:off x="1474584" y="645306"/>
            <a:ext cx="2810828" cy="1813825"/>
          </a:xfrm>
          <a:prstGeom prst="rect">
            <a:avLst/>
          </a:prstGeom>
          <a:noFill/>
          <a:ln w="9525">
            <a:noFill/>
            <a:headEnd/>
            <a:tailEnd/>
          </a:ln>
        </p:spPr>
      </p:pic>
      <p:sp>
        <p:nvSpPr>
          <p:cNvPr id="3" name="TextBox 3"/>
          <p:cNvSpPr txBox="1"/>
          <p:nvPr/>
        </p:nvSpPr>
        <p:spPr>
          <a:xfrm>
            <a:off x="396399" y="2673482"/>
            <a:ext cx="4973003" cy="240242"/>
          </a:xfrm>
          <a:prstGeom prst="rect">
            <a:avLst/>
          </a:prstGeom>
          <a:noFill/>
        </p:spPr>
        <p:txBody>
          <a:bodyPr/>
          <a:lstStyle/>
          <a:p>
            <a:pPr algn="ctr"/>
            <a:r>
              <a:rPr sz="851"/>
              <a:t>Le Cycle en V</a:t>
            </a:r>
          </a:p>
        </p:txBody>
      </p:sp>
      <p:grpSp>
        <p:nvGrpSpPr>
          <p:cNvPr id="4" name="object 2">
            <a:extLst>
              <a:ext uri="{FF2B5EF4-FFF2-40B4-BE49-F238E27FC236}">
                <a16:creationId xmlns:a16="http://schemas.microsoft.com/office/drawing/2014/main" id="{D6EF8CBB-01CB-4CEB-86C9-D43AB8F6516E}"/>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1799FCD5-FED3-4AD2-ABDD-98CA91FE4FED}"/>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9FF469C9-5E54-44BB-A47A-11C6F17C04D1}"/>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167AF55B-115A-4133-822E-EAA1D597D128}"/>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Cycle en V</a:t>
            </a:r>
            <a:endParaRPr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bject 5">
            <a:extLst>
              <a:ext uri="{FF2B5EF4-FFF2-40B4-BE49-F238E27FC236}">
                <a16:creationId xmlns:a16="http://schemas.microsoft.com/office/drawing/2014/main" id="{4B85CE91-7427-4386-B78E-9999B4AEC2EA}"/>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Cycle en V</a:t>
            </a:r>
            <a:endParaRPr sz="1400" dirty="0"/>
          </a:p>
        </p:txBody>
      </p:sp>
      <p:sp>
        <p:nvSpPr>
          <p:cNvPr id="3" name="Espace réservé du contenu 2">
            <a:extLst>
              <a:ext uri="{FF2B5EF4-FFF2-40B4-BE49-F238E27FC236}">
                <a16:creationId xmlns:a16="http://schemas.microsoft.com/office/drawing/2014/main" id="{01899FFF-AA1A-4026-9037-72C011C2CA76}"/>
              </a:ext>
            </a:extLst>
          </p:cNvPr>
          <p:cNvSpPr>
            <a:spLocks noGrp="1"/>
          </p:cNvSpPr>
          <p:nvPr>
            <p:ph type="body" idx="1"/>
          </p:nvPr>
        </p:nvSpPr>
        <p:spPr>
          <a:xfrm>
            <a:off x="520700" y="1012825"/>
            <a:ext cx="4724400" cy="415498"/>
          </a:xfrm>
        </p:spPr>
        <p:txBody>
          <a:bodyPr/>
          <a:lstStyle/>
          <a:p>
            <a:pPr lvl="1">
              <a:buAutoNum type="arabicParenR"/>
            </a:pPr>
            <a:r>
              <a:rPr lang="fr-FR" sz="900" dirty="0">
                <a:solidFill>
                  <a:schemeClr val="tx1"/>
                </a:solidFill>
                <a:latin typeface="Palatino Linotype"/>
              </a:rPr>
              <a:t> </a:t>
            </a:r>
            <a:r>
              <a:rPr sz="900" dirty="0">
                <a:solidFill>
                  <a:schemeClr val="tx1"/>
                </a:solidFill>
                <a:latin typeface="Palatino Linotype"/>
              </a:rPr>
              <a:t>Comme </a:t>
            </a:r>
            <a:r>
              <a:rPr sz="900" dirty="0" err="1">
                <a:solidFill>
                  <a:schemeClr val="tx1"/>
                </a:solidFill>
                <a:latin typeface="Palatino Linotype"/>
              </a:rPr>
              <a:t>vous</a:t>
            </a:r>
            <a:r>
              <a:rPr sz="900" dirty="0">
                <a:solidFill>
                  <a:schemeClr val="tx1"/>
                </a:solidFill>
                <a:latin typeface="Palatino Linotype"/>
              </a:rPr>
              <a:t> </a:t>
            </a:r>
            <a:r>
              <a:rPr sz="900" dirty="0" err="1">
                <a:solidFill>
                  <a:schemeClr val="tx1"/>
                </a:solidFill>
                <a:latin typeface="Palatino Linotype"/>
              </a:rPr>
              <a:t>pouvez</a:t>
            </a:r>
            <a:r>
              <a:rPr sz="900" dirty="0">
                <a:solidFill>
                  <a:schemeClr val="tx1"/>
                </a:solidFill>
                <a:latin typeface="Palatino Linotype"/>
              </a:rPr>
              <a:t> le </a:t>
            </a:r>
            <a:r>
              <a:rPr sz="900" dirty="0" err="1">
                <a:solidFill>
                  <a:schemeClr val="tx1"/>
                </a:solidFill>
                <a:latin typeface="Palatino Linotype"/>
              </a:rPr>
              <a:t>voir</a:t>
            </a:r>
            <a:r>
              <a:rPr sz="900" dirty="0">
                <a:solidFill>
                  <a:schemeClr val="tx1"/>
                </a:solidFill>
                <a:latin typeface="Palatino Linotype"/>
              </a:rPr>
              <a:t> </a:t>
            </a:r>
            <a:r>
              <a:rPr lang="fr-FR" sz="900" dirty="0">
                <a:solidFill>
                  <a:schemeClr val="tx1"/>
                </a:solidFill>
                <a:latin typeface="Palatino Linotype"/>
              </a:rPr>
              <a:t>G</a:t>
            </a:r>
            <a:r>
              <a:rPr sz="900" dirty="0" err="1">
                <a:solidFill>
                  <a:schemeClr val="tx1"/>
                </a:solidFill>
                <a:latin typeface="Palatino Linotype"/>
              </a:rPr>
              <a:t>oogle</a:t>
            </a:r>
            <a:r>
              <a:rPr sz="900" dirty="0">
                <a:solidFill>
                  <a:schemeClr val="tx1"/>
                </a:solidFill>
                <a:latin typeface="Palatino Linotype"/>
              </a:rPr>
              <a:t> </a:t>
            </a:r>
            <a:r>
              <a:rPr lang="fr-FR" sz="900" dirty="0">
                <a:solidFill>
                  <a:schemeClr val="tx1"/>
                </a:solidFill>
                <a:latin typeface="Palatino Linotype"/>
              </a:rPr>
              <a:t>I</a:t>
            </a:r>
            <a:r>
              <a:rPr sz="900" dirty="0">
                <a:solidFill>
                  <a:schemeClr val="tx1"/>
                </a:solidFill>
                <a:latin typeface="Palatino Linotype"/>
              </a:rPr>
              <a:t>mage</a:t>
            </a:r>
            <a:r>
              <a:rPr lang="fr-FR" sz="900" dirty="0">
                <a:solidFill>
                  <a:schemeClr val="tx1"/>
                </a:solidFill>
                <a:latin typeface="Palatino Linotype"/>
              </a:rPr>
              <a:t>s</a:t>
            </a:r>
            <a:r>
              <a:rPr sz="900" dirty="0">
                <a:solidFill>
                  <a:schemeClr val="tx1"/>
                </a:solidFill>
                <a:latin typeface="Palatino Linotype"/>
              </a:rPr>
              <a:t> a </a:t>
            </a:r>
            <a:r>
              <a:rPr sz="900" dirty="0" err="1">
                <a:solidFill>
                  <a:schemeClr val="tx1"/>
                </a:solidFill>
                <a:latin typeface="Palatino Linotype"/>
              </a:rPr>
              <a:t>quelques</a:t>
            </a:r>
            <a:r>
              <a:rPr sz="900" dirty="0">
                <a:solidFill>
                  <a:schemeClr val="tx1"/>
                </a:solidFill>
                <a:latin typeface="Palatino Linotype"/>
              </a:rPr>
              <a:t> cycle</a:t>
            </a:r>
            <a:r>
              <a:rPr lang="fr-FR" sz="900" dirty="0">
                <a:solidFill>
                  <a:schemeClr val="tx1"/>
                </a:solidFill>
                <a:latin typeface="Palatino Linotype"/>
              </a:rPr>
              <a:t>s</a:t>
            </a:r>
            <a:r>
              <a:rPr sz="900" dirty="0">
                <a:solidFill>
                  <a:schemeClr val="tx1"/>
                </a:solidFill>
                <a:latin typeface="Palatino Linotype"/>
              </a:rPr>
              <a:t> </a:t>
            </a:r>
            <a:r>
              <a:rPr sz="900" dirty="0" err="1">
                <a:solidFill>
                  <a:schemeClr val="tx1"/>
                </a:solidFill>
                <a:latin typeface="Palatino Linotype"/>
              </a:rPr>
              <a:t>en</a:t>
            </a:r>
            <a:r>
              <a:rPr sz="900" dirty="0">
                <a:solidFill>
                  <a:schemeClr val="tx1"/>
                </a:solidFill>
                <a:latin typeface="Palatino Linotype"/>
              </a:rPr>
              <a:t> V </a:t>
            </a:r>
            <a:r>
              <a:rPr sz="900" dirty="0" err="1">
                <a:solidFill>
                  <a:schemeClr val="tx1"/>
                </a:solidFill>
                <a:latin typeface="Palatino Linotype"/>
              </a:rPr>
              <a:t>en</a:t>
            </a:r>
            <a:r>
              <a:rPr sz="900" dirty="0">
                <a:solidFill>
                  <a:schemeClr val="tx1"/>
                </a:solidFill>
                <a:latin typeface="Palatino Linotype"/>
              </a:rPr>
              <a:t> stock …</a:t>
            </a:r>
          </a:p>
          <a:p>
            <a:pPr lvl="1">
              <a:buAutoNum type="arabicParenR"/>
            </a:pPr>
            <a:r>
              <a:rPr lang="fr-FR" sz="900" dirty="0">
                <a:solidFill>
                  <a:schemeClr val="tx1"/>
                </a:solidFill>
                <a:latin typeface="Palatino Linotype"/>
              </a:rPr>
              <a:t> L</a:t>
            </a:r>
            <a:r>
              <a:rPr sz="900" dirty="0">
                <a:solidFill>
                  <a:schemeClr val="tx1"/>
                </a:solidFill>
                <a:latin typeface="Palatino Linotype"/>
              </a:rPr>
              <a:t>e Cycle </a:t>
            </a:r>
            <a:r>
              <a:rPr sz="900" dirty="0" err="1">
                <a:solidFill>
                  <a:schemeClr val="tx1"/>
                </a:solidFill>
                <a:latin typeface="Palatino Linotype"/>
              </a:rPr>
              <a:t>en</a:t>
            </a:r>
            <a:r>
              <a:rPr sz="900" dirty="0">
                <a:solidFill>
                  <a:schemeClr val="tx1"/>
                </a:solidFill>
                <a:latin typeface="Palatino Linotype"/>
              </a:rPr>
              <a:t> V a un </a:t>
            </a:r>
            <a:r>
              <a:rPr sz="900" dirty="0" err="1">
                <a:solidFill>
                  <a:schemeClr val="tx1"/>
                </a:solidFill>
                <a:latin typeface="Palatino Linotype"/>
              </a:rPr>
              <a:t>mérite</a:t>
            </a:r>
            <a:r>
              <a:rPr lang="fr-FR" sz="900" dirty="0">
                <a:solidFill>
                  <a:schemeClr val="tx1"/>
                </a:solidFill>
                <a:latin typeface="Palatino Linotype"/>
              </a:rPr>
              <a:t> :</a:t>
            </a:r>
            <a:r>
              <a:rPr sz="900" dirty="0">
                <a:solidFill>
                  <a:schemeClr val="tx1"/>
                </a:solidFill>
                <a:latin typeface="Palatino Linotype"/>
              </a:rPr>
              <a:t> il </a:t>
            </a:r>
            <a:r>
              <a:rPr sz="900" dirty="0" err="1">
                <a:solidFill>
                  <a:schemeClr val="tx1"/>
                </a:solidFill>
                <a:latin typeface="Palatino Linotype"/>
              </a:rPr>
              <a:t>associe</a:t>
            </a:r>
            <a:r>
              <a:rPr sz="900" dirty="0">
                <a:solidFill>
                  <a:schemeClr val="tx1"/>
                </a:solidFill>
                <a:latin typeface="Palatino Linotype"/>
              </a:rPr>
              <a:t> </a:t>
            </a:r>
            <a:r>
              <a:rPr sz="900" dirty="0" err="1">
                <a:solidFill>
                  <a:schemeClr val="tx1"/>
                </a:solidFill>
                <a:latin typeface="Palatino Linotype"/>
              </a:rPr>
              <a:t>chacune</a:t>
            </a:r>
            <a:r>
              <a:rPr sz="900" dirty="0">
                <a:solidFill>
                  <a:schemeClr val="tx1"/>
                </a:solidFill>
                <a:latin typeface="Palatino Linotype"/>
              </a:rPr>
              <a:t> des phases de production avec </a:t>
            </a:r>
            <a:r>
              <a:rPr sz="900" dirty="0" err="1">
                <a:solidFill>
                  <a:schemeClr val="tx1"/>
                </a:solidFill>
                <a:latin typeface="Palatino Linotype"/>
              </a:rPr>
              <a:t>une</a:t>
            </a:r>
            <a:r>
              <a:rPr sz="900" dirty="0">
                <a:solidFill>
                  <a:schemeClr val="tx1"/>
                </a:solidFill>
                <a:latin typeface="Palatino Linotype"/>
              </a:rPr>
              <a:t> phase de validation/</a:t>
            </a:r>
            <a:r>
              <a:rPr lang="fr-FR" sz="900" dirty="0">
                <a:solidFill>
                  <a:schemeClr val="tx1"/>
                </a:solidFill>
                <a:latin typeface="Palatino Linotype"/>
              </a:rPr>
              <a:t>c</a:t>
            </a:r>
            <a:r>
              <a:rPr sz="900" dirty="0" err="1">
                <a:solidFill>
                  <a:schemeClr val="tx1"/>
                </a:solidFill>
                <a:latin typeface="Palatino Linotype"/>
              </a:rPr>
              <a:t>ontrôle</a:t>
            </a:r>
            <a:r>
              <a:rPr sz="900" dirty="0">
                <a:solidFill>
                  <a:schemeClr val="tx1"/>
                </a:solidFill>
                <a:latin typeface="Palatino Linotype"/>
              </a:rPr>
              <a:t> </a:t>
            </a:r>
            <a:r>
              <a:rPr sz="900" dirty="0" err="1">
                <a:solidFill>
                  <a:schemeClr val="tx1"/>
                </a:solidFill>
                <a:latin typeface="Palatino Linotype"/>
              </a:rPr>
              <a:t>ce</a:t>
            </a:r>
            <a:r>
              <a:rPr sz="900" dirty="0">
                <a:solidFill>
                  <a:schemeClr val="tx1"/>
                </a:solidFill>
                <a:latin typeface="Palatino Linotype"/>
              </a:rPr>
              <a:t> qui </a:t>
            </a:r>
            <a:r>
              <a:rPr sz="900" dirty="0" err="1">
                <a:solidFill>
                  <a:schemeClr val="tx1"/>
                </a:solidFill>
                <a:latin typeface="Palatino Linotype"/>
              </a:rPr>
              <a:t>tombe</a:t>
            </a:r>
            <a:r>
              <a:rPr sz="900" dirty="0">
                <a:solidFill>
                  <a:schemeClr val="tx1"/>
                </a:solidFill>
                <a:latin typeface="Palatino Linotype"/>
              </a:rPr>
              <a:t> sous le </a:t>
            </a:r>
            <a:r>
              <a:rPr sz="900" dirty="0" err="1">
                <a:solidFill>
                  <a:schemeClr val="tx1"/>
                </a:solidFill>
                <a:latin typeface="Palatino Linotype"/>
              </a:rPr>
              <a:t>sens</a:t>
            </a:r>
            <a:r>
              <a:rPr sz="900" dirty="0">
                <a:solidFill>
                  <a:schemeClr val="tx1"/>
                </a:solidFill>
                <a:latin typeface="Palatino Linotype"/>
              </a:rPr>
              <a:t> pour </a:t>
            </a:r>
            <a:r>
              <a:rPr sz="900" dirty="0" err="1">
                <a:solidFill>
                  <a:schemeClr val="tx1"/>
                </a:solidFill>
                <a:latin typeface="Palatino Linotype"/>
              </a:rPr>
              <a:t>l’assurance</a:t>
            </a:r>
            <a:r>
              <a:rPr sz="900" dirty="0">
                <a:solidFill>
                  <a:schemeClr val="tx1"/>
                </a:solidFill>
                <a:latin typeface="Palatino Linotype"/>
              </a:rPr>
              <a:t> </a:t>
            </a:r>
            <a:r>
              <a:rPr sz="900" dirty="0" err="1">
                <a:solidFill>
                  <a:schemeClr val="tx1"/>
                </a:solidFill>
                <a:latin typeface="Palatino Linotype"/>
              </a:rPr>
              <a:t>qualité</a:t>
            </a:r>
            <a:endParaRPr sz="900" dirty="0">
              <a:solidFill>
                <a:schemeClr val="tx1"/>
              </a:solidFill>
              <a:latin typeface="Palatino Linotype"/>
            </a:endParaRPr>
          </a:p>
        </p:txBody>
      </p:sp>
      <p:grpSp>
        <p:nvGrpSpPr>
          <p:cNvPr id="4" name="object 2">
            <a:extLst>
              <a:ext uri="{FF2B5EF4-FFF2-40B4-BE49-F238E27FC236}">
                <a16:creationId xmlns:a16="http://schemas.microsoft.com/office/drawing/2014/main" id="{6C70523D-D72E-425C-8D2E-C0200FC0E256}"/>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9353A74C-2585-4C3F-98A6-F1B203EE0E35}"/>
                </a:ext>
              </a:extLst>
            </p:cNvPr>
            <p:cNvPicPr/>
            <p:nvPr/>
          </p:nvPicPr>
          <p:blipFill>
            <a:blip r:embed="rId4"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B104254D-42C7-46F4-A82B-83FAEE0EE228}"/>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re 32">
            <a:extLst>
              <a:ext uri="{FF2B5EF4-FFF2-40B4-BE49-F238E27FC236}">
                <a16:creationId xmlns:a16="http://schemas.microsoft.com/office/drawing/2014/main" id="{E3B50BD7-300D-4899-A980-463EF9594E38}"/>
              </a:ext>
            </a:extLst>
          </p:cNvPr>
          <p:cNvSpPr>
            <a:spLocks noGrp="1"/>
          </p:cNvSpPr>
          <p:nvPr>
            <p:ph type="title"/>
          </p:nvPr>
        </p:nvSpPr>
        <p:spPr>
          <a:xfrm>
            <a:off x="2273300" y="2690903"/>
            <a:ext cx="1936224" cy="123111"/>
          </a:xfrm>
        </p:spPr>
        <p:txBody>
          <a:bodyPr/>
          <a:lstStyle/>
          <a:p>
            <a:r>
              <a:rPr lang="fr-FR" sz="800" dirty="0"/>
              <a:t>Cycle en V en quelques mots</a:t>
            </a:r>
          </a:p>
        </p:txBody>
      </p:sp>
      <p:pic>
        <p:nvPicPr>
          <p:cNvPr id="35" name="Image 34">
            <a:extLst>
              <a:ext uri="{FF2B5EF4-FFF2-40B4-BE49-F238E27FC236}">
                <a16:creationId xmlns:a16="http://schemas.microsoft.com/office/drawing/2014/main" id="{74A963FD-D880-430A-A1A4-711E5F4ED9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00" y="564869"/>
            <a:ext cx="4147602" cy="211511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96399" y="2673482"/>
            <a:ext cx="4973003" cy="240242"/>
          </a:xfrm>
          <a:prstGeom prst="rect">
            <a:avLst/>
          </a:prstGeom>
          <a:noFill/>
        </p:spPr>
        <p:txBody>
          <a:bodyPr/>
          <a:lstStyle/>
          <a:p>
            <a:pPr algn="ctr"/>
            <a:r>
              <a:rPr sz="851" dirty="0"/>
              <a:t>Cycle </a:t>
            </a:r>
            <a:r>
              <a:rPr sz="851" dirty="0" err="1"/>
              <a:t>en</a:t>
            </a:r>
            <a:r>
              <a:rPr sz="851" dirty="0"/>
              <a:t> Cascades- </a:t>
            </a:r>
            <a:r>
              <a:rPr sz="851" dirty="0" err="1"/>
              <a:t>processus</a:t>
            </a:r>
            <a:r>
              <a:rPr sz="851" dirty="0"/>
              <a:t> </a:t>
            </a:r>
            <a:r>
              <a:rPr sz="851" dirty="0" err="1"/>
              <a:t>Projet</a:t>
            </a:r>
            <a:endParaRPr sz="851" dirty="0"/>
          </a:p>
        </p:txBody>
      </p:sp>
      <p:grpSp>
        <p:nvGrpSpPr>
          <p:cNvPr id="4" name="object 2">
            <a:extLst>
              <a:ext uri="{FF2B5EF4-FFF2-40B4-BE49-F238E27FC236}">
                <a16:creationId xmlns:a16="http://schemas.microsoft.com/office/drawing/2014/main" id="{8A0DA930-5DF4-4252-88A0-287B53CFC900}"/>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11767B25-49F4-4C4D-8BAC-3A19E1D6D338}"/>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AB6BBEF9-88C5-4FC6-9E45-2541B66945DE}"/>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D1F1CA55-EEBF-4CF4-B653-08A33C4046D4}"/>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Cycle en cascades – processus projets</a:t>
            </a:r>
            <a:endParaRPr sz="1400" dirty="0"/>
          </a:p>
        </p:txBody>
      </p:sp>
      <p:pic>
        <p:nvPicPr>
          <p:cNvPr id="9" name="Image 8">
            <a:extLst>
              <a:ext uri="{FF2B5EF4-FFF2-40B4-BE49-F238E27FC236}">
                <a16:creationId xmlns:a16="http://schemas.microsoft.com/office/drawing/2014/main" id="{15FC5B27-867B-4E5C-B50D-10ED886408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6500" y="789209"/>
            <a:ext cx="3022600" cy="16797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27B2079C-9513-4153-A66A-854ECD8C1822}"/>
              </a:ext>
            </a:extLst>
          </p:cNvPr>
          <p:cNvSpPr>
            <a:spLocks noGrp="1"/>
          </p:cNvSpPr>
          <p:nvPr>
            <p:ph type="body" idx="1"/>
          </p:nvPr>
        </p:nvSpPr>
        <p:spPr>
          <a:xfrm>
            <a:off x="350514" y="567393"/>
            <a:ext cx="2151386" cy="1055032"/>
          </a:xfrm>
        </p:spPr>
        <p:txBody>
          <a:bodyPr/>
          <a:lstStyle/>
          <a:p>
            <a:pPr lvl="1">
              <a:buAutoNum type="arabicParenR"/>
            </a:pPr>
            <a:r>
              <a:rPr lang="fr-FR" sz="851" kern="1200" dirty="0">
                <a:solidFill>
                  <a:schemeClr val="tx1"/>
                </a:solidFill>
              </a:rPr>
              <a:t> L’idée forte est que l’on a deux grandes problématiques dans un projet logiciel :</a:t>
            </a:r>
          </a:p>
          <a:p>
            <a:pPr marL="1085850" lvl="2" indent="-171450">
              <a:buFontTx/>
              <a:buChar char="-"/>
            </a:pPr>
            <a:r>
              <a:rPr lang="fr-FR" sz="851" kern="1200" dirty="0">
                <a:solidFill>
                  <a:schemeClr val="tx1"/>
                </a:solidFill>
              </a:rPr>
              <a:t>le besoin fonctionnel, ce que doit faire le logiciel </a:t>
            </a:r>
          </a:p>
          <a:p>
            <a:pPr marL="1085850" lvl="2" indent="-171450">
              <a:buFontTx/>
              <a:buChar char="-"/>
            </a:pPr>
            <a:r>
              <a:rPr lang="fr-FR" sz="851" kern="1200" dirty="0">
                <a:solidFill>
                  <a:schemeClr val="tx1"/>
                </a:solidFill>
              </a:rPr>
              <a:t>les contrainte techniques</a:t>
            </a:r>
          </a:p>
          <a:p>
            <a:pPr lvl="1">
              <a:buAutoNum type="arabicParenR"/>
            </a:pPr>
            <a:r>
              <a:rPr lang="fr-FR" sz="851" kern="1200" dirty="0">
                <a:solidFill>
                  <a:schemeClr val="tx1"/>
                </a:solidFill>
              </a:rPr>
              <a:t> Ces deux problématiques ne font pas intervenir les mêmes interlocuteurs chez le client et dans l’équipe projet d’où une démarche à 2 branches : </a:t>
            </a:r>
          </a:p>
          <a:p>
            <a:pPr marL="1085850" lvl="2" indent="-171450">
              <a:buFontTx/>
              <a:buChar char="-"/>
            </a:pPr>
            <a:r>
              <a:rPr lang="fr-FR" sz="851" kern="1200" dirty="0">
                <a:solidFill>
                  <a:schemeClr val="tx1"/>
                </a:solidFill>
              </a:rPr>
              <a:t>L’une pour gérer la capture des besoins fonctionnels</a:t>
            </a:r>
          </a:p>
          <a:p>
            <a:pPr marL="1085850" lvl="2" indent="-171450">
              <a:buFontTx/>
              <a:buChar char="-"/>
            </a:pPr>
            <a:r>
              <a:rPr lang="fr-FR" sz="851" kern="1200" dirty="0">
                <a:solidFill>
                  <a:schemeClr val="tx1"/>
                </a:solidFill>
              </a:rPr>
              <a:t>L’autre pour gérer la capture des besoins techniques</a:t>
            </a:r>
          </a:p>
          <a:p>
            <a:endParaRPr lang="fr-FR" dirty="0"/>
          </a:p>
        </p:txBody>
      </p:sp>
      <p:grpSp>
        <p:nvGrpSpPr>
          <p:cNvPr id="6" name="object 2">
            <a:extLst>
              <a:ext uri="{FF2B5EF4-FFF2-40B4-BE49-F238E27FC236}">
                <a16:creationId xmlns:a16="http://schemas.microsoft.com/office/drawing/2014/main" id="{5B96D52F-444A-4E86-BE1A-2EC2A5EB08AE}"/>
              </a:ext>
            </a:extLst>
          </p:cNvPr>
          <p:cNvGrpSpPr/>
          <p:nvPr/>
        </p:nvGrpSpPr>
        <p:grpSpPr>
          <a:xfrm>
            <a:off x="0" y="0"/>
            <a:ext cx="5760085" cy="418465"/>
            <a:chOff x="0" y="0"/>
            <a:chExt cx="5760085" cy="418465"/>
          </a:xfrm>
        </p:grpSpPr>
        <p:pic>
          <p:nvPicPr>
            <p:cNvPr id="7" name="object 3">
              <a:extLst>
                <a:ext uri="{FF2B5EF4-FFF2-40B4-BE49-F238E27FC236}">
                  <a16:creationId xmlns:a16="http://schemas.microsoft.com/office/drawing/2014/main" id="{D7B81238-BE73-4E92-99CF-6C8F79AE5B4C}"/>
                </a:ext>
              </a:extLst>
            </p:cNvPr>
            <p:cNvPicPr/>
            <p:nvPr/>
          </p:nvPicPr>
          <p:blipFill>
            <a:blip r:embed="rId2" cstate="print"/>
            <a:stretch>
              <a:fillRect/>
            </a:stretch>
          </p:blipFill>
          <p:spPr>
            <a:xfrm>
              <a:off x="0" y="0"/>
              <a:ext cx="5759996" cy="204279"/>
            </a:xfrm>
            <a:prstGeom prst="rect">
              <a:avLst/>
            </a:prstGeom>
          </p:spPr>
        </p:pic>
        <p:sp>
          <p:nvSpPr>
            <p:cNvPr id="8" name="object 4">
              <a:extLst>
                <a:ext uri="{FF2B5EF4-FFF2-40B4-BE49-F238E27FC236}">
                  <a16:creationId xmlns:a16="http://schemas.microsoft.com/office/drawing/2014/main" id="{85947D7B-2752-4756-8383-70344E47001A}"/>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9" name="object 5">
            <a:extLst>
              <a:ext uri="{FF2B5EF4-FFF2-40B4-BE49-F238E27FC236}">
                <a16:creationId xmlns:a16="http://schemas.microsoft.com/office/drawing/2014/main" id="{40407F47-1706-45B9-AF57-C9EA84E71715}"/>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Cycle de vie 2TUP / Y – processus projets</a:t>
            </a:r>
            <a:endParaRPr lang="fr-FR" sz="1400" kern="0" dirty="0"/>
          </a:p>
        </p:txBody>
      </p:sp>
      <p:pic>
        <p:nvPicPr>
          <p:cNvPr id="10" name="Picture 8" descr="http://www.dsi.cnrs.fr/methodes/gestion-projet/methodologie/images/Image249.gif">
            <a:extLst>
              <a:ext uri="{FF2B5EF4-FFF2-40B4-BE49-F238E27FC236}">
                <a16:creationId xmlns:a16="http://schemas.microsoft.com/office/drawing/2014/main" id="{0E80DA62-07F4-4109-A2EF-FE51FFC35FB7}"/>
              </a:ext>
            </a:extLst>
          </p:cNvPr>
          <p:cNvPicPr>
            <a:picLocks noChangeAspect="1"/>
          </p:cNvPicPr>
          <p:nvPr/>
        </p:nvPicPr>
        <p:blipFill>
          <a:blip r:embed="rId3"/>
          <a:srcRect/>
          <a:stretch>
            <a:fillRect/>
          </a:stretch>
        </p:blipFill>
        <p:spPr>
          <a:xfrm>
            <a:off x="2859060" y="784225"/>
            <a:ext cx="2423964" cy="2001932"/>
          </a:xfrm>
          <a:prstGeom prst="rect">
            <a:avLst/>
          </a:prstGeom>
          <a:noFill/>
          <a:ln cap="flat">
            <a:noFill/>
          </a:ln>
        </p:spPr>
      </p:pic>
    </p:spTree>
    <p:extLst>
      <p:ext uri="{BB962C8B-B14F-4D97-AF65-F5344CB8AC3E}">
        <p14:creationId xmlns:p14="http://schemas.microsoft.com/office/powerpoint/2010/main" val="876805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2">
            <a:extLst>
              <a:ext uri="{FF2B5EF4-FFF2-40B4-BE49-F238E27FC236}">
                <a16:creationId xmlns:a16="http://schemas.microsoft.com/office/drawing/2014/main" id="{5B96D52F-444A-4E86-BE1A-2EC2A5EB08AE}"/>
              </a:ext>
            </a:extLst>
          </p:cNvPr>
          <p:cNvGrpSpPr/>
          <p:nvPr/>
        </p:nvGrpSpPr>
        <p:grpSpPr>
          <a:xfrm>
            <a:off x="0" y="0"/>
            <a:ext cx="5760085" cy="418465"/>
            <a:chOff x="0" y="0"/>
            <a:chExt cx="5760085" cy="418465"/>
          </a:xfrm>
        </p:grpSpPr>
        <p:pic>
          <p:nvPicPr>
            <p:cNvPr id="7" name="object 3">
              <a:extLst>
                <a:ext uri="{FF2B5EF4-FFF2-40B4-BE49-F238E27FC236}">
                  <a16:creationId xmlns:a16="http://schemas.microsoft.com/office/drawing/2014/main" id="{D7B81238-BE73-4E92-99CF-6C8F79AE5B4C}"/>
                </a:ext>
              </a:extLst>
            </p:cNvPr>
            <p:cNvPicPr/>
            <p:nvPr/>
          </p:nvPicPr>
          <p:blipFill>
            <a:blip r:embed="rId3" cstate="print"/>
            <a:stretch>
              <a:fillRect/>
            </a:stretch>
          </p:blipFill>
          <p:spPr>
            <a:xfrm>
              <a:off x="0" y="0"/>
              <a:ext cx="5759996" cy="204279"/>
            </a:xfrm>
            <a:prstGeom prst="rect">
              <a:avLst/>
            </a:prstGeom>
          </p:spPr>
        </p:pic>
        <p:sp>
          <p:nvSpPr>
            <p:cNvPr id="8" name="object 4">
              <a:extLst>
                <a:ext uri="{FF2B5EF4-FFF2-40B4-BE49-F238E27FC236}">
                  <a16:creationId xmlns:a16="http://schemas.microsoft.com/office/drawing/2014/main" id="{85947D7B-2752-4756-8383-70344E47001A}"/>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9" name="object 5">
            <a:extLst>
              <a:ext uri="{FF2B5EF4-FFF2-40B4-BE49-F238E27FC236}">
                <a16:creationId xmlns:a16="http://schemas.microsoft.com/office/drawing/2014/main" id="{40407F47-1706-45B9-AF57-C9EA84E71715}"/>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Cycle de vie itératif</a:t>
            </a:r>
            <a:endParaRPr lang="fr-FR" sz="1400" kern="0" dirty="0"/>
          </a:p>
        </p:txBody>
      </p:sp>
      <p:sp>
        <p:nvSpPr>
          <p:cNvPr id="11" name="ZoneTexte 10">
            <a:extLst>
              <a:ext uri="{FF2B5EF4-FFF2-40B4-BE49-F238E27FC236}">
                <a16:creationId xmlns:a16="http://schemas.microsoft.com/office/drawing/2014/main" id="{05111E81-17E9-4C6F-AD41-DA59F80FF83D}"/>
              </a:ext>
            </a:extLst>
          </p:cNvPr>
          <p:cNvSpPr txBox="1"/>
          <p:nvPr/>
        </p:nvSpPr>
        <p:spPr>
          <a:xfrm>
            <a:off x="368300" y="543592"/>
            <a:ext cx="4876800" cy="354200"/>
          </a:xfrm>
          <a:prstGeom prst="rect">
            <a:avLst/>
          </a:prstGeom>
          <a:noFill/>
        </p:spPr>
        <p:txBody>
          <a:bodyPr wrap="square">
            <a:spAutoFit/>
          </a:bodyPr>
          <a:lstStyle/>
          <a:p>
            <a:pPr lvl="0"/>
            <a:r>
              <a:rPr lang="fr-FR" sz="851" dirty="0"/>
              <a:t>L’idée de base d’un cycle de vie itératif est de livrer au plus tôt quelque chose qui puisse être vu / testé  / utilisable par le client et procéder  ensuite par affinage / modifications successifs. </a:t>
            </a:r>
          </a:p>
        </p:txBody>
      </p:sp>
      <p:pic>
        <p:nvPicPr>
          <p:cNvPr id="16" name="Picture 11" descr="C:\Documents and Settings\CLAUDE PILVERDIER\Bureau\VueGlobaleScrum.png">
            <a:extLst>
              <a:ext uri="{FF2B5EF4-FFF2-40B4-BE49-F238E27FC236}">
                <a16:creationId xmlns:a16="http://schemas.microsoft.com/office/drawing/2014/main" id="{AF53E1FC-50B5-4B3E-AAAD-DC3E277954ED}"/>
              </a:ext>
            </a:extLst>
          </p:cNvPr>
          <p:cNvPicPr>
            <a:picLocks noChangeAspect="1"/>
          </p:cNvPicPr>
          <p:nvPr/>
        </p:nvPicPr>
        <p:blipFill>
          <a:blip r:embed="rId4"/>
          <a:srcRect/>
          <a:stretch>
            <a:fillRect/>
          </a:stretch>
        </p:blipFill>
        <p:spPr>
          <a:xfrm>
            <a:off x="901700" y="1220074"/>
            <a:ext cx="3789642" cy="1929272"/>
          </a:xfrm>
          <a:prstGeom prst="rect">
            <a:avLst/>
          </a:prstGeom>
          <a:noFill/>
          <a:ln cap="flat">
            <a:noFill/>
          </a:ln>
        </p:spPr>
      </p:pic>
      <p:sp>
        <p:nvSpPr>
          <p:cNvPr id="17" name="ZoneTexte 16">
            <a:extLst>
              <a:ext uri="{FF2B5EF4-FFF2-40B4-BE49-F238E27FC236}">
                <a16:creationId xmlns:a16="http://schemas.microsoft.com/office/drawing/2014/main" id="{91C27785-669E-44B4-9DE6-561FB8F58779}"/>
              </a:ext>
            </a:extLst>
          </p:cNvPr>
          <p:cNvSpPr txBox="1"/>
          <p:nvPr/>
        </p:nvSpPr>
        <p:spPr>
          <a:xfrm>
            <a:off x="1840193" y="990550"/>
            <a:ext cx="2881992" cy="261610"/>
          </a:xfrm>
          <a:prstGeom prst="rect">
            <a:avLst/>
          </a:prstGeom>
          <a:noFill/>
        </p:spPr>
        <p:txBody>
          <a:bodyPr wrap="square">
            <a:spAutoFit/>
          </a:bodyPr>
          <a:lstStyle/>
          <a:p>
            <a:r>
              <a:rPr lang="fr-FR" sz="1100" dirty="0"/>
              <a:t>Modèles agiles – Scrum </a:t>
            </a:r>
            <a:endParaRPr lang="fr-FR" sz="851" dirty="0"/>
          </a:p>
        </p:txBody>
      </p:sp>
    </p:spTree>
    <p:extLst>
      <p:ext uri="{BB962C8B-B14F-4D97-AF65-F5344CB8AC3E}">
        <p14:creationId xmlns:p14="http://schemas.microsoft.com/office/powerpoint/2010/main" val="1665099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441598" y="454104"/>
            <a:ext cx="4876800" cy="2487732"/>
          </a:xfrm>
        </p:spPr>
        <p:txBody>
          <a:bodyPr/>
          <a:lstStyle/>
          <a:p>
            <a:pPr lvl="1"/>
            <a:r>
              <a:rPr lang="fr-FR" sz="851" kern="1200" dirty="0">
                <a:solidFill>
                  <a:schemeClr val="tx1"/>
                </a:solidFill>
              </a:rPr>
              <a:t>Le choix du cycle s’apprécie en fonction du projet considéré :</a:t>
            </a:r>
          </a:p>
          <a:p>
            <a:pPr lvl="1"/>
            <a:endParaRPr lang="fr-FR" sz="851" kern="1200" dirty="0">
              <a:solidFill>
                <a:schemeClr val="tx1"/>
              </a:solidFill>
            </a:endParaRPr>
          </a:p>
          <a:p>
            <a:pPr lvl="1">
              <a:buAutoNum type="arabicParenR"/>
            </a:pPr>
            <a:r>
              <a:rPr lang="fr-FR" sz="851" kern="1200" dirty="0">
                <a:solidFill>
                  <a:schemeClr val="tx1"/>
                </a:solidFill>
              </a:rPr>
              <a:t> </a:t>
            </a:r>
            <a:r>
              <a:rPr sz="851" b="1" kern="1200" dirty="0">
                <a:solidFill>
                  <a:schemeClr val="tx1"/>
                </a:solidFill>
              </a:rPr>
              <a:t>Un </a:t>
            </a:r>
            <a:r>
              <a:rPr sz="851" b="1" kern="1200" dirty="0" err="1">
                <a:solidFill>
                  <a:schemeClr val="tx1"/>
                </a:solidFill>
              </a:rPr>
              <a:t>développement</a:t>
            </a:r>
            <a:r>
              <a:rPr sz="851" b="1" kern="1200" dirty="0">
                <a:solidFill>
                  <a:schemeClr val="tx1"/>
                </a:solidFill>
              </a:rPr>
              <a:t> </a:t>
            </a:r>
            <a:r>
              <a:rPr sz="851" b="1" kern="1200" dirty="0" err="1">
                <a:solidFill>
                  <a:schemeClr val="tx1"/>
                </a:solidFill>
              </a:rPr>
              <a:t>purement</a:t>
            </a:r>
            <a:r>
              <a:rPr sz="851" b="1" kern="1200" dirty="0">
                <a:solidFill>
                  <a:schemeClr val="tx1"/>
                </a:solidFill>
              </a:rPr>
              <a:t> technique : </a:t>
            </a:r>
            <a:endParaRPr lang="fr-FR" sz="851" b="1" kern="1200" dirty="0">
              <a:solidFill>
                <a:schemeClr val="tx1"/>
              </a:solidFill>
            </a:endParaRPr>
          </a:p>
          <a:p>
            <a:pPr lvl="1"/>
            <a:r>
              <a:rPr sz="851" kern="1200" dirty="0">
                <a:solidFill>
                  <a:schemeClr val="tx1"/>
                </a:solidFill>
              </a:rPr>
              <a:t>Une </a:t>
            </a:r>
            <a:r>
              <a:rPr sz="851" kern="1200" dirty="0" err="1">
                <a:solidFill>
                  <a:schemeClr val="tx1"/>
                </a:solidFill>
              </a:rPr>
              <a:t>grosse</a:t>
            </a:r>
            <a:r>
              <a:rPr sz="851" kern="1200" dirty="0">
                <a:solidFill>
                  <a:schemeClr val="tx1"/>
                </a:solidFill>
              </a:rPr>
              <a:t> étude technique</a:t>
            </a:r>
            <a:r>
              <a:rPr lang="fr-FR" sz="851" kern="1200" dirty="0">
                <a:solidFill>
                  <a:schemeClr val="tx1"/>
                </a:solidFill>
              </a:rPr>
              <a:t> est </a:t>
            </a:r>
            <a:r>
              <a:rPr sz="851" kern="1200" dirty="0" err="1">
                <a:solidFill>
                  <a:schemeClr val="tx1"/>
                </a:solidFill>
              </a:rPr>
              <a:t>obligatoire</a:t>
            </a:r>
            <a:r>
              <a:rPr lang="fr-FR" sz="851" kern="1200" dirty="0">
                <a:solidFill>
                  <a:schemeClr val="tx1"/>
                </a:solidFill>
              </a:rPr>
              <a:t> ainsi qu’u</a:t>
            </a:r>
            <a:r>
              <a:rPr sz="851" kern="1200" dirty="0">
                <a:solidFill>
                  <a:schemeClr val="tx1"/>
                </a:solidFill>
              </a:rPr>
              <a:t>n </a:t>
            </a:r>
            <a:r>
              <a:rPr sz="851" kern="1200" dirty="0" err="1">
                <a:solidFill>
                  <a:schemeClr val="tx1"/>
                </a:solidFill>
              </a:rPr>
              <a:t>besoin</a:t>
            </a:r>
            <a:r>
              <a:rPr sz="851" kern="1200" dirty="0">
                <a:solidFill>
                  <a:schemeClr val="tx1"/>
                </a:solidFill>
              </a:rPr>
              <a:t> de </a:t>
            </a:r>
            <a:r>
              <a:rPr lang="fr-FR" sz="851" kern="1200" dirty="0">
                <a:solidFill>
                  <a:schemeClr val="tx1"/>
                </a:solidFill>
              </a:rPr>
              <a:t>t</a:t>
            </a:r>
            <a:r>
              <a:rPr sz="851" kern="1200" dirty="0" err="1">
                <a:solidFill>
                  <a:schemeClr val="tx1"/>
                </a:solidFill>
              </a:rPr>
              <a:t>echnicité</a:t>
            </a:r>
            <a:r>
              <a:rPr sz="851" kern="1200" dirty="0">
                <a:solidFill>
                  <a:schemeClr val="tx1"/>
                </a:solidFill>
              </a:rPr>
              <a:t> de la part de </a:t>
            </a:r>
            <a:r>
              <a:rPr sz="851" kern="1200" dirty="0" err="1">
                <a:solidFill>
                  <a:schemeClr val="tx1"/>
                </a:solidFill>
              </a:rPr>
              <a:t>l’équipe</a:t>
            </a:r>
            <a:r>
              <a:rPr sz="851" kern="1200" dirty="0">
                <a:solidFill>
                  <a:schemeClr val="tx1"/>
                </a:solidFill>
              </a:rPr>
              <a:t> </a:t>
            </a:r>
            <a:r>
              <a:rPr sz="851" kern="1200" dirty="0" err="1">
                <a:solidFill>
                  <a:schemeClr val="tx1"/>
                </a:solidFill>
              </a:rPr>
              <a:t>projet</a:t>
            </a:r>
            <a:r>
              <a:rPr sz="851" kern="1200" dirty="0">
                <a:solidFill>
                  <a:schemeClr val="tx1"/>
                </a:solidFill>
              </a:rPr>
              <a:t> </a:t>
            </a:r>
            <a:r>
              <a:rPr sz="851" kern="1200" dirty="0" err="1">
                <a:solidFill>
                  <a:schemeClr val="tx1"/>
                </a:solidFill>
              </a:rPr>
              <a:t>embauchée</a:t>
            </a:r>
            <a:r>
              <a:rPr lang="fr-FR" sz="851" kern="1200" dirty="0">
                <a:solidFill>
                  <a:schemeClr val="tx1"/>
                </a:solidFill>
              </a:rPr>
              <a:t>.</a:t>
            </a:r>
          </a:p>
          <a:p>
            <a:pPr lvl="1"/>
            <a:r>
              <a:rPr lang="fr-FR" sz="851" kern="1200" dirty="0">
                <a:solidFill>
                  <a:schemeClr val="tx1"/>
                </a:solidFill>
              </a:rPr>
              <a:t>Si l</a:t>
            </a:r>
            <a:r>
              <a:rPr sz="851" kern="1200" dirty="0">
                <a:solidFill>
                  <a:schemeClr val="tx1"/>
                </a:solidFill>
              </a:rPr>
              <a:t>es </a:t>
            </a:r>
            <a:r>
              <a:rPr sz="851" kern="1200" dirty="0" err="1">
                <a:solidFill>
                  <a:schemeClr val="tx1"/>
                </a:solidFill>
              </a:rPr>
              <a:t>spécifications</a:t>
            </a:r>
            <a:r>
              <a:rPr sz="851" kern="1200" dirty="0">
                <a:solidFill>
                  <a:schemeClr val="tx1"/>
                </a:solidFill>
              </a:rPr>
              <a:t> </a:t>
            </a:r>
            <a:r>
              <a:rPr sz="851" kern="1200" dirty="0" err="1">
                <a:solidFill>
                  <a:schemeClr val="tx1"/>
                </a:solidFill>
              </a:rPr>
              <a:t>sont</a:t>
            </a:r>
            <a:r>
              <a:rPr sz="851" kern="1200" dirty="0">
                <a:solidFill>
                  <a:schemeClr val="tx1"/>
                </a:solidFill>
              </a:rPr>
              <a:t> </a:t>
            </a:r>
            <a:r>
              <a:rPr sz="851" kern="1200" dirty="0" err="1">
                <a:solidFill>
                  <a:schemeClr val="tx1"/>
                </a:solidFill>
              </a:rPr>
              <a:t>complètes</a:t>
            </a:r>
            <a:r>
              <a:rPr sz="851" kern="1200" dirty="0">
                <a:solidFill>
                  <a:schemeClr val="tx1"/>
                </a:solidFill>
              </a:rPr>
              <a:t> </a:t>
            </a:r>
            <a:r>
              <a:rPr lang="fr-FR" sz="851" kern="1200" dirty="0">
                <a:solidFill>
                  <a:schemeClr val="tx1"/>
                </a:solidFill>
              </a:rPr>
              <a:t>=</a:t>
            </a:r>
            <a:r>
              <a:rPr sz="851" kern="1200" dirty="0">
                <a:solidFill>
                  <a:schemeClr val="tx1"/>
                </a:solidFill>
              </a:rPr>
              <a:t>&gt; </a:t>
            </a:r>
            <a:r>
              <a:rPr sz="851" kern="1200" dirty="0" err="1">
                <a:solidFill>
                  <a:schemeClr val="tx1"/>
                </a:solidFill>
              </a:rPr>
              <a:t>une</a:t>
            </a:r>
            <a:r>
              <a:rPr sz="851" kern="1200" dirty="0">
                <a:solidFill>
                  <a:schemeClr val="tx1"/>
                </a:solidFill>
              </a:rPr>
              <a:t> </a:t>
            </a:r>
            <a:r>
              <a:rPr sz="851" kern="1200" dirty="0" err="1">
                <a:solidFill>
                  <a:schemeClr val="tx1"/>
                </a:solidFill>
              </a:rPr>
              <a:t>approche</a:t>
            </a:r>
            <a:r>
              <a:rPr sz="851" kern="1200" dirty="0">
                <a:solidFill>
                  <a:schemeClr val="tx1"/>
                </a:solidFill>
              </a:rPr>
              <a:t> </a:t>
            </a:r>
            <a:r>
              <a:rPr sz="851" kern="1200" dirty="0" err="1">
                <a:solidFill>
                  <a:schemeClr val="tx1"/>
                </a:solidFill>
              </a:rPr>
              <a:t>en</a:t>
            </a:r>
            <a:r>
              <a:rPr sz="851" kern="1200" dirty="0">
                <a:solidFill>
                  <a:schemeClr val="tx1"/>
                </a:solidFill>
              </a:rPr>
              <a:t> cascade </a:t>
            </a:r>
            <a:r>
              <a:rPr lang="fr-FR" sz="851" kern="1200" dirty="0">
                <a:solidFill>
                  <a:schemeClr val="tx1"/>
                </a:solidFill>
              </a:rPr>
              <a:t>/ V</a:t>
            </a:r>
          </a:p>
          <a:p>
            <a:pPr lvl="1"/>
            <a:r>
              <a:rPr lang="fr-FR" sz="851" kern="1200" dirty="0">
                <a:solidFill>
                  <a:schemeClr val="tx1"/>
                </a:solidFill>
              </a:rPr>
              <a:t>Si les s</a:t>
            </a:r>
            <a:r>
              <a:rPr sz="851" kern="1200" dirty="0" err="1">
                <a:solidFill>
                  <a:schemeClr val="tx1"/>
                </a:solidFill>
              </a:rPr>
              <a:t>pécifications</a:t>
            </a:r>
            <a:r>
              <a:rPr sz="851" kern="1200" dirty="0">
                <a:solidFill>
                  <a:schemeClr val="tx1"/>
                </a:solidFill>
              </a:rPr>
              <a:t> </a:t>
            </a:r>
            <a:r>
              <a:rPr lang="fr-FR" sz="851" kern="1200" dirty="0">
                <a:solidFill>
                  <a:schemeClr val="tx1"/>
                </a:solidFill>
              </a:rPr>
              <a:t>ne sont </a:t>
            </a:r>
            <a:r>
              <a:rPr sz="851" kern="1200" dirty="0">
                <a:solidFill>
                  <a:schemeClr val="tx1"/>
                </a:solidFill>
              </a:rPr>
              <a:t>pas </a:t>
            </a:r>
            <a:r>
              <a:rPr sz="851" kern="1200" dirty="0" err="1">
                <a:solidFill>
                  <a:schemeClr val="tx1"/>
                </a:solidFill>
              </a:rPr>
              <a:t>claires</a:t>
            </a:r>
            <a:r>
              <a:rPr sz="851" kern="1200" dirty="0">
                <a:solidFill>
                  <a:schemeClr val="tx1"/>
                </a:solidFill>
              </a:rPr>
              <a:t> =&gt; étude -&gt; cascade</a:t>
            </a:r>
            <a:r>
              <a:rPr lang="fr-FR" sz="851" kern="1200" dirty="0">
                <a:solidFill>
                  <a:schemeClr val="tx1"/>
                </a:solidFill>
              </a:rPr>
              <a:t> / V</a:t>
            </a:r>
            <a:endParaRPr sz="851" kern="1200" dirty="0">
              <a:solidFill>
                <a:schemeClr val="tx1"/>
              </a:solidFill>
            </a:endParaRPr>
          </a:p>
          <a:p>
            <a:pPr lvl="1"/>
            <a:r>
              <a:rPr lang="fr-FR" sz="851" kern="1200" dirty="0">
                <a:solidFill>
                  <a:schemeClr val="tx1"/>
                </a:solidFill>
              </a:rPr>
              <a:t>2) </a:t>
            </a:r>
            <a:r>
              <a:rPr sz="851" b="1" kern="1200" dirty="0">
                <a:solidFill>
                  <a:schemeClr val="tx1"/>
                </a:solidFill>
              </a:rPr>
              <a:t>Un </a:t>
            </a:r>
            <a:r>
              <a:rPr sz="851" b="1" kern="1200" dirty="0" err="1">
                <a:solidFill>
                  <a:schemeClr val="tx1"/>
                </a:solidFill>
              </a:rPr>
              <a:t>développement</a:t>
            </a:r>
            <a:r>
              <a:rPr sz="851" b="1" kern="1200" dirty="0">
                <a:solidFill>
                  <a:schemeClr val="tx1"/>
                </a:solidFill>
              </a:rPr>
              <a:t> </a:t>
            </a:r>
            <a:r>
              <a:rPr sz="851" b="1" kern="1200" dirty="0" err="1">
                <a:solidFill>
                  <a:schemeClr val="tx1"/>
                </a:solidFill>
              </a:rPr>
              <a:t>Additionnel</a:t>
            </a:r>
            <a:r>
              <a:rPr lang="fr-FR" sz="851" b="1" kern="1200" dirty="0">
                <a:solidFill>
                  <a:schemeClr val="tx1"/>
                </a:solidFill>
              </a:rPr>
              <a:t> :</a:t>
            </a:r>
            <a:r>
              <a:rPr sz="851" b="1" kern="1200" dirty="0">
                <a:solidFill>
                  <a:schemeClr val="tx1"/>
                </a:solidFill>
              </a:rPr>
              <a:t> </a:t>
            </a:r>
            <a:endParaRPr lang="fr-FR" sz="851" b="1" kern="1200" dirty="0">
              <a:solidFill>
                <a:schemeClr val="tx1"/>
              </a:solidFill>
            </a:endParaRPr>
          </a:p>
          <a:p>
            <a:pPr lvl="1"/>
            <a:r>
              <a:rPr sz="851" kern="1200" dirty="0">
                <a:solidFill>
                  <a:schemeClr val="tx1"/>
                </a:solidFill>
              </a:rPr>
              <a:t>La Part technique a déjà </a:t>
            </a:r>
            <a:r>
              <a:rPr sz="851" kern="1200" dirty="0" err="1">
                <a:solidFill>
                  <a:schemeClr val="tx1"/>
                </a:solidFill>
              </a:rPr>
              <a:t>été</a:t>
            </a:r>
            <a:r>
              <a:rPr sz="851" kern="1200" dirty="0">
                <a:solidFill>
                  <a:schemeClr val="tx1"/>
                </a:solidFill>
              </a:rPr>
              <a:t> </a:t>
            </a:r>
            <a:r>
              <a:rPr sz="851" kern="1200" dirty="0" err="1">
                <a:solidFill>
                  <a:schemeClr val="tx1"/>
                </a:solidFill>
              </a:rPr>
              <a:t>écrite</a:t>
            </a:r>
            <a:r>
              <a:rPr lang="fr-FR" sz="851" kern="1200" dirty="0">
                <a:solidFill>
                  <a:schemeClr val="tx1"/>
                </a:solidFill>
              </a:rPr>
              <a:t> :</a:t>
            </a:r>
            <a:r>
              <a:rPr sz="851" kern="1200" dirty="0">
                <a:solidFill>
                  <a:schemeClr val="tx1"/>
                </a:solidFill>
              </a:rPr>
              <a:t> il </a:t>
            </a:r>
            <a:r>
              <a:rPr sz="851" kern="1200" dirty="0" err="1">
                <a:solidFill>
                  <a:schemeClr val="tx1"/>
                </a:solidFill>
              </a:rPr>
              <a:t>suffit</a:t>
            </a:r>
            <a:r>
              <a:rPr sz="851" kern="1200" dirty="0">
                <a:solidFill>
                  <a:schemeClr val="tx1"/>
                </a:solidFill>
              </a:rPr>
              <a:t> de la </a:t>
            </a:r>
            <a:r>
              <a:rPr sz="851" kern="1200" dirty="0" err="1">
                <a:solidFill>
                  <a:schemeClr val="tx1"/>
                </a:solidFill>
              </a:rPr>
              <a:t>réutiliser</a:t>
            </a:r>
            <a:r>
              <a:rPr sz="851" kern="1200" dirty="0">
                <a:solidFill>
                  <a:schemeClr val="tx1"/>
                </a:solidFill>
              </a:rPr>
              <a:t> (</a:t>
            </a:r>
            <a:r>
              <a:rPr sz="851" kern="1200" dirty="0" err="1">
                <a:solidFill>
                  <a:schemeClr val="tx1"/>
                </a:solidFill>
              </a:rPr>
              <a:t>relire</a:t>
            </a:r>
            <a:r>
              <a:rPr sz="851" kern="1200" dirty="0">
                <a:solidFill>
                  <a:schemeClr val="tx1"/>
                </a:solidFill>
              </a:rPr>
              <a:t> et </a:t>
            </a:r>
            <a:r>
              <a:rPr sz="851" kern="1200" dirty="0" err="1">
                <a:solidFill>
                  <a:schemeClr val="tx1"/>
                </a:solidFill>
              </a:rPr>
              <a:t>comprendre</a:t>
            </a:r>
            <a:r>
              <a:rPr sz="851" kern="1200" dirty="0">
                <a:solidFill>
                  <a:schemeClr val="tx1"/>
                </a:solidFill>
              </a:rPr>
              <a:t> bien s</a:t>
            </a:r>
            <a:r>
              <a:rPr lang="fr-FR" sz="851" kern="1200" dirty="0">
                <a:solidFill>
                  <a:schemeClr val="tx1"/>
                </a:solidFill>
              </a:rPr>
              <a:t>û</a:t>
            </a:r>
            <a:r>
              <a:rPr sz="851" kern="1200" dirty="0">
                <a:solidFill>
                  <a:schemeClr val="tx1"/>
                </a:solidFill>
              </a:rPr>
              <a:t>r) </a:t>
            </a:r>
            <a:endParaRPr lang="fr-FR" sz="851" kern="1200" dirty="0">
              <a:solidFill>
                <a:schemeClr val="tx1"/>
              </a:solidFill>
            </a:endParaRPr>
          </a:p>
          <a:p>
            <a:pPr lvl="1"/>
            <a:r>
              <a:rPr sz="851" kern="1200" dirty="0">
                <a:solidFill>
                  <a:schemeClr val="tx1"/>
                </a:solidFill>
              </a:rPr>
              <a:t>La part </a:t>
            </a:r>
            <a:r>
              <a:rPr sz="851" kern="1200" dirty="0" err="1">
                <a:solidFill>
                  <a:schemeClr val="tx1"/>
                </a:solidFill>
              </a:rPr>
              <a:t>fonctionnel</a:t>
            </a:r>
            <a:r>
              <a:rPr lang="fr-FR" sz="851" kern="1200" dirty="0">
                <a:solidFill>
                  <a:schemeClr val="tx1"/>
                </a:solidFill>
              </a:rPr>
              <a:t>le</a:t>
            </a:r>
            <a:r>
              <a:rPr sz="851" kern="1200" dirty="0">
                <a:solidFill>
                  <a:schemeClr val="tx1"/>
                </a:solidFill>
              </a:rPr>
              <a:t> </a:t>
            </a:r>
            <a:r>
              <a:rPr sz="851" kern="1200" dirty="0" err="1">
                <a:solidFill>
                  <a:schemeClr val="tx1"/>
                </a:solidFill>
              </a:rPr>
              <a:t>est</a:t>
            </a:r>
            <a:r>
              <a:rPr sz="851" kern="1200" dirty="0">
                <a:solidFill>
                  <a:schemeClr val="tx1"/>
                </a:solidFill>
              </a:rPr>
              <a:t> nouvelle car le </a:t>
            </a:r>
            <a:r>
              <a:rPr sz="851" kern="1200" dirty="0" err="1">
                <a:solidFill>
                  <a:schemeClr val="tx1"/>
                </a:solidFill>
              </a:rPr>
              <a:t>développement</a:t>
            </a:r>
            <a:r>
              <a:rPr sz="851" kern="1200" dirty="0">
                <a:solidFill>
                  <a:schemeClr val="tx1"/>
                </a:solidFill>
              </a:rPr>
              <a:t> </a:t>
            </a:r>
            <a:r>
              <a:rPr sz="851" kern="1200" dirty="0" err="1">
                <a:solidFill>
                  <a:schemeClr val="tx1"/>
                </a:solidFill>
              </a:rPr>
              <a:t>additionnel</a:t>
            </a:r>
            <a:r>
              <a:rPr sz="851" kern="1200" dirty="0">
                <a:solidFill>
                  <a:schemeClr val="tx1"/>
                </a:solidFill>
              </a:rPr>
              <a:t> doit </a:t>
            </a:r>
            <a:r>
              <a:rPr sz="851" kern="1200" dirty="0" err="1">
                <a:solidFill>
                  <a:schemeClr val="tx1"/>
                </a:solidFill>
              </a:rPr>
              <a:t>répondre</a:t>
            </a:r>
            <a:r>
              <a:rPr sz="851" kern="1200" dirty="0">
                <a:solidFill>
                  <a:schemeClr val="tx1"/>
                </a:solidFill>
              </a:rPr>
              <a:t> à de nouveaux </a:t>
            </a:r>
            <a:r>
              <a:rPr sz="851" kern="1200" dirty="0" err="1">
                <a:solidFill>
                  <a:schemeClr val="tx1"/>
                </a:solidFill>
              </a:rPr>
              <a:t>besoins</a:t>
            </a:r>
            <a:r>
              <a:rPr lang="fr-FR" sz="851" kern="1200" dirty="0">
                <a:solidFill>
                  <a:schemeClr val="tx1"/>
                </a:solidFill>
              </a:rPr>
              <a:t>.</a:t>
            </a:r>
            <a:r>
              <a:rPr sz="851" kern="1200" dirty="0">
                <a:solidFill>
                  <a:schemeClr val="tx1"/>
                </a:solidFill>
              </a:rPr>
              <a:t> </a:t>
            </a:r>
            <a:endParaRPr lang="fr-FR" sz="851" kern="1200" dirty="0">
              <a:solidFill>
                <a:schemeClr val="tx1"/>
              </a:solidFill>
            </a:endParaRPr>
          </a:p>
          <a:p>
            <a:pPr lvl="1"/>
            <a:r>
              <a:rPr sz="851" kern="1200" dirty="0">
                <a:solidFill>
                  <a:schemeClr val="tx1"/>
                </a:solidFill>
              </a:rPr>
              <a:t>Les </a:t>
            </a:r>
            <a:r>
              <a:rPr sz="851" kern="1200" dirty="0" err="1">
                <a:solidFill>
                  <a:schemeClr val="tx1"/>
                </a:solidFill>
              </a:rPr>
              <a:t>spécifications</a:t>
            </a:r>
            <a:r>
              <a:rPr sz="851" kern="1200" dirty="0">
                <a:solidFill>
                  <a:schemeClr val="tx1"/>
                </a:solidFill>
              </a:rPr>
              <a:t> </a:t>
            </a:r>
            <a:r>
              <a:rPr sz="851" kern="1200" dirty="0" err="1">
                <a:solidFill>
                  <a:schemeClr val="tx1"/>
                </a:solidFill>
              </a:rPr>
              <a:t>sont</a:t>
            </a:r>
            <a:r>
              <a:rPr sz="851" kern="1200" dirty="0">
                <a:solidFill>
                  <a:schemeClr val="tx1"/>
                </a:solidFill>
              </a:rPr>
              <a:t> </a:t>
            </a:r>
            <a:r>
              <a:rPr sz="851" kern="1200" dirty="0" err="1">
                <a:solidFill>
                  <a:schemeClr val="tx1"/>
                </a:solidFill>
              </a:rPr>
              <a:t>complètes</a:t>
            </a:r>
            <a:r>
              <a:rPr sz="851" kern="1200" dirty="0">
                <a:solidFill>
                  <a:schemeClr val="tx1"/>
                </a:solidFill>
              </a:rPr>
              <a:t> -&gt; </a:t>
            </a:r>
            <a:r>
              <a:rPr sz="851" kern="1200" dirty="0" err="1">
                <a:solidFill>
                  <a:schemeClr val="tx1"/>
                </a:solidFill>
              </a:rPr>
              <a:t>une</a:t>
            </a:r>
            <a:r>
              <a:rPr sz="851" kern="1200" dirty="0">
                <a:solidFill>
                  <a:schemeClr val="tx1"/>
                </a:solidFill>
              </a:rPr>
              <a:t> </a:t>
            </a:r>
            <a:r>
              <a:rPr sz="851" kern="1200" dirty="0" err="1">
                <a:solidFill>
                  <a:schemeClr val="tx1"/>
                </a:solidFill>
              </a:rPr>
              <a:t>approche</a:t>
            </a:r>
            <a:r>
              <a:rPr sz="851" kern="1200" dirty="0">
                <a:solidFill>
                  <a:schemeClr val="tx1"/>
                </a:solidFill>
              </a:rPr>
              <a:t> </a:t>
            </a:r>
            <a:r>
              <a:rPr sz="851" kern="1200" dirty="0" err="1">
                <a:solidFill>
                  <a:schemeClr val="tx1"/>
                </a:solidFill>
              </a:rPr>
              <a:t>en</a:t>
            </a:r>
            <a:r>
              <a:rPr sz="851" kern="1200" dirty="0">
                <a:solidFill>
                  <a:schemeClr val="tx1"/>
                </a:solidFill>
              </a:rPr>
              <a:t> cascade </a:t>
            </a:r>
            <a:endParaRPr lang="fr-FR" sz="851" kern="1200" dirty="0">
              <a:solidFill>
                <a:schemeClr val="tx1"/>
              </a:solidFill>
            </a:endParaRPr>
          </a:p>
          <a:p>
            <a:pPr lvl="1"/>
            <a:r>
              <a:rPr sz="851" kern="1200" dirty="0" err="1">
                <a:solidFill>
                  <a:schemeClr val="tx1"/>
                </a:solidFill>
              </a:rPr>
              <a:t>Spécifications</a:t>
            </a:r>
            <a:r>
              <a:rPr sz="851" kern="1200" dirty="0">
                <a:solidFill>
                  <a:schemeClr val="tx1"/>
                </a:solidFill>
              </a:rPr>
              <a:t> pas </a:t>
            </a:r>
            <a:r>
              <a:rPr sz="851" kern="1200" dirty="0" err="1">
                <a:solidFill>
                  <a:schemeClr val="tx1"/>
                </a:solidFill>
              </a:rPr>
              <a:t>claires</a:t>
            </a:r>
            <a:r>
              <a:rPr sz="851" kern="1200" dirty="0">
                <a:solidFill>
                  <a:schemeClr val="tx1"/>
                </a:solidFill>
              </a:rPr>
              <a:t> =&gt; ? Le Client </a:t>
            </a:r>
            <a:r>
              <a:rPr sz="851" kern="1200" dirty="0" err="1">
                <a:solidFill>
                  <a:schemeClr val="tx1"/>
                </a:solidFill>
              </a:rPr>
              <a:t>est</a:t>
            </a:r>
            <a:r>
              <a:rPr sz="851" kern="1200" dirty="0">
                <a:solidFill>
                  <a:schemeClr val="tx1"/>
                </a:solidFill>
              </a:rPr>
              <a:t> </a:t>
            </a:r>
            <a:r>
              <a:rPr sz="851" kern="1200" dirty="0" err="1">
                <a:solidFill>
                  <a:schemeClr val="tx1"/>
                </a:solidFill>
              </a:rPr>
              <a:t>Présent</a:t>
            </a:r>
            <a:r>
              <a:rPr sz="851" kern="1200" dirty="0">
                <a:solidFill>
                  <a:schemeClr val="tx1"/>
                </a:solidFill>
              </a:rPr>
              <a:t> =&gt; SCRUM, spiral etc. Pas de client =&gt; ECHEC DU PROJET</a:t>
            </a:r>
          </a:p>
          <a:p>
            <a:pPr lvl="1"/>
            <a:r>
              <a:rPr lang="fr-FR" sz="851" kern="1200" dirty="0">
                <a:solidFill>
                  <a:schemeClr val="tx1"/>
                </a:solidFill>
              </a:rPr>
              <a:t>3) </a:t>
            </a:r>
            <a:r>
              <a:rPr sz="851" b="1" kern="1200" dirty="0" err="1">
                <a:solidFill>
                  <a:schemeClr val="tx1"/>
                </a:solidFill>
              </a:rPr>
              <a:t>Très</a:t>
            </a:r>
            <a:r>
              <a:rPr sz="851" b="1" kern="1200" dirty="0">
                <a:solidFill>
                  <a:schemeClr val="tx1"/>
                </a:solidFill>
              </a:rPr>
              <a:t> Haut </a:t>
            </a:r>
            <a:r>
              <a:rPr sz="851" b="1" kern="1200" dirty="0" err="1">
                <a:solidFill>
                  <a:schemeClr val="tx1"/>
                </a:solidFill>
              </a:rPr>
              <a:t>niveau</a:t>
            </a:r>
            <a:r>
              <a:rPr sz="851" b="1" kern="1200" dirty="0">
                <a:solidFill>
                  <a:schemeClr val="tx1"/>
                </a:solidFill>
              </a:rPr>
              <a:t> des Exigences </a:t>
            </a:r>
            <a:r>
              <a:rPr lang="fr-FR" sz="851" b="1" kern="1200" dirty="0">
                <a:solidFill>
                  <a:schemeClr val="tx1"/>
                </a:solidFill>
              </a:rPr>
              <a:t>:</a:t>
            </a:r>
          </a:p>
          <a:p>
            <a:pPr lvl="1"/>
            <a:r>
              <a:rPr sz="851" kern="1200" dirty="0">
                <a:solidFill>
                  <a:schemeClr val="tx1"/>
                </a:solidFill>
              </a:rPr>
              <a:t>Ex: </a:t>
            </a:r>
            <a:r>
              <a:rPr lang="fr-FR" sz="851" kern="1200" dirty="0">
                <a:solidFill>
                  <a:schemeClr val="tx1"/>
                </a:solidFill>
              </a:rPr>
              <a:t>vies</a:t>
            </a:r>
            <a:r>
              <a:rPr sz="851" kern="1200" dirty="0">
                <a:solidFill>
                  <a:schemeClr val="tx1"/>
                </a:solidFill>
              </a:rPr>
              <a:t> </a:t>
            </a:r>
            <a:r>
              <a:rPr sz="851" kern="1200" dirty="0" err="1">
                <a:solidFill>
                  <a:schemeClr val="tx1"/>
                </a:solidFill>
              </a:rPr>
              <a:t>humaines</a:t>
            </a:r>
            <a:r>
              <a:rPr sz="851" kern="1200" dirty="0">
                <a:solidFill>
                  <a:schemeClr val="tx1"/>
                </a:solidFill>
              </a:rPr>
              <a:t> </a:t>
            </a:r>
            <a:r>
              <a:rPr sz="851" kern="1200" dirty="0" err="1">
                <a:solidFill>
                  <a:schemeClr val="tx1"/>
                </a:solidFill>
              </a:rPr>
              <a:t>en</a:t>
            </a:r>
            <a:r>
              <a:rPr sz="851" kern="1200" dirty="0">
                <a:solidFill>
                  <a:schemeClr val="tx1"/>
                </a:solidFill>
              </a:rPr>
              <a:t> jeux, </a:t>
            </a:r>
            <a:r>
              <a:rPr sz="851" kern="1200" dirty="0" err="1">
                <a:solidFill>
                  <a:schemeClr val="tx1"/>
                </a:solidFill>
              </a:rPr>
              <a:t>très</a:t>
            </a:r>
            <a:r>
              <a:rPr sz="851" kern="1200" dirty="0">
                <a:solidFill>
                  <a:schemeClr val="tx1"/>
                </a:solidFill>
              </a:rPr>
              <a:t> longue durée </a:t>
            </a:r>
            <a:r>
              <a:rPr sz="851" kern="1200" dirty="0" err="1">
                <a:solidFill>
                  <a:schemeClr val="tx1"/>
                </a:solidFill>
              </a:rPr>
              <a:t>d’exploitation</a:t>
            </a:r>
            <a:r>
              <a:rPr sz="851" kern="1200" dirty="0">
                <a:solidFill>
                  <a:schemeClr val="tx1"/>
                </a:solidFill>
              </a:rPr>
              <a:t>, production “One shot”</a:t>
            </a:r>
            <a:r>
              <a:rPr lang="fr-FR" sz="851" kern="1200" dirty="0">
                <a:solidFill>
                  <a:schemeClr val="tx1"/>
                </a:solidFill>
              </a:rPr>
              <a:t>. </a:t>
            </a:r>
          </a:p>
          <a:p>
            <a:pPr lvl="1"/>
            <a:r>
              <a:rPr sz="851" kern="1200" dirty="0">
                <a:solidFill>
                  <a:schemeClr val="tx1"/>
                </a:solidFill>
              </a:rPr>
              <a:t>Une </a:t>
            </a:r>
            <a:r>
              <a:rPr sz="851" kern="1200" dirty="0" err="1">
                <a:solidFill>
                  <a:schemeClr val="tx1"/>
                </a:solidFill>
              </a:rPr>
              <a:t>Modélisation</a:t>
            </a:r>
            <a:r>
              <a:rPr sz="851" kern="1200" dirty="0">
                <a:solidFill>
                  <a:schemeClr val="tx1"/>
                </a:solidFill>
              </a:rPr>
              <a:t> </a:t>
            </a:r>
            <a:r>
              <a:rPr sz="851" kern="1200" dirty="0" err="1">
                <a:solidFill>
                  <a:schemeClr val="tx1"/>
                </a:solidFill>
              </a:rPr>
              <a:t>Formelle</a:t>
            </a:r>
            <a:r>
              <a:rPr sz="851" kern="1200" dirty="0">
                <a:solidFill>
                  <a:schemeClr val="tx1"/>
                </a:solidFill>
              </a:rPr>
              <a:t> des </a:t>
            </a:r>
            <a:r>
              <a:rPr sz="851" kern="1200" dirty="0" err="1">
                <a:solidFill>
                  <a:schemeClr val="tx1"/>
                </a:solidFill>
              </a:rPr>
              <a:t>Spécification</a:t>
            </a:r>
            <a:r>
              <a:rPr lang="fr-FR" sz="851" kern="1200" dirty="0">
                <a:solidFill>
                  <a:schemeClr val="tx1"/>
                </a:solidFill>
              </a:rPr>
              <a:t>s</a:t>
            </a:r>
            <a:r>
              <a:rPr sz="851" kern="1200" dirty="0">
                <a:solidFill>
                  <a:schemeClr val="tx1"/>
                </a:solidFill>
              </a:rPr>
              <a:t> et </a:t>
            </a:r>
            <a:r>
              <a:rPr lang="fr-FR" sz="851" kern="1200" dirty="0">
                <a:solidFill>
                  <a:schemeClr val="tx1"/>
                </a:solidFill>
              </a:rPr>
              <a:t>gestion des </a:t>
            </a:r>
            <a:r>
              <a:rPr sz="851" kern="1200" dirty="0">
                <a:solidFill>
                  <a:schemeClr val="tx1"/>
                </a:solidFill>
              </a:rPr>
              <a:t>Exigences </a:t>
            </a:r>
            <a:r>
              <a:rPr sz="851" kern="1200" dirty="0" err="1">
                <a:solidFill>
                  <a:schemeClr val="tx1"/>
                </a:solidFill>
              </a:rPr>
              <a:t>fonctionnelles</a:t>
            </a:r>
            <a:r>
              <a:rPr sz="851" kern="1200" dirty="0">
                <a:solidFill>
                  <a:schemeClr val="tx1"/>
                </a:solidFill>
              </a:rPr>
              <a:t> et techniques</a:t>
            </a:r>
            <a:r>
              <a:rPr lang="fr-FR" sz="851" kern="1200" dirty="0">
                <a:solidFill>
                  <a:schemeClr val="tx1"/>
                </a:solidFill>
              </a:rPr>
              <a:t> </a:t>
            </a:r>
            <a:r>
              <a:rPr sz="851" kern="1200" dirty="0">
                <a:solidFill>
                  <a:schemeClr val="tx1"/>
                </a:solidFill>
              </a:rPr>
              <a:t> </a:t>
            </a:r>
            <a:endParaRPr lang="fr-FR" sz="851" kern="1200" dirty="0">
              <a:solidFill>
                <a:schemeClr val="tx1"/>
              </a:solidFill>
            </a:endParaRPr>
          </a:p>
          <a:p>
            <a:pPr lvl="1"/>
            <a:r>
              <a:rPr sz="851" kern="1200" dirty="0">
                <a:solidFill>
                  <a:schemeClr val="tx1"/>
                </a:solidFill>
              </a:rPr>
              <a:t>Une gestion de la </a:t>
            </a:r>
            <a:r>
              <a:rPr sz="851" kern="1200" dirty="0" err="1">
                <a:solidFill>
                  <a:schemeClr val="tx1"/>
                </a:solidFill>
              </a:rPr>
              <a:t>Qualité</a:t>
            </a:r>
            <a:r>
              <a:rPr sz="851" kern="1200" dirty="0">
                <a:solidFill>
                  <a:schemeClr val="tx1"/>
                </a:solidFill>
              </a:rPr>
              <a:t> </a:t>
            </a:r>
            <a:r>
              <a:rPr lang="fr-FR" sz="851" kern="1200" dirty="0">
                <a:solidFill>
                  <a:schemeClr val="tx1"/>
                </a:solidFill>
              </a:rPr>
              <a:t>doit être réalisée </a:t>
            </a:r>
            <a:r>
              <a:rPr sz="851" kern="1200" dirty="0" err="1">
                <a:solidFill>
                  <a:schemeClr val="tx1"/>
                </a:solidFill>
              </a:rPr>
              <a:t>en</a:t>
            </a:r>
            <a:r>
              <a:rPr sz="851" kern="1200" dirty="0">
                <a:solidFill>
                  <a:schemeClr val="tx1"/>
                </a:solidFill>
              </a:rPr>
              <a:t> </a:t>
            </a:r>
            <a:r>
              <a:rPr sz="851" kern="1200" dirty="0" err="1">
                <a:solidFill>
                  <a:schemeClr val="tx1"/>
                </a:solidFill>
              </a:rPr>
              <a:t>parallèle</a:t>
            </a:r>
            <a:r>
              <a:rPr sz="851" kern="1200" dirty="0">
                <a:solidFill>
                  <a:schemeClr val="tx1"/>
                </a:solidFill>
              </a:rPr>
              <a:t> de la production et de la gestion de </a:t>
            </a:r>
            <a:r>
              <a:rPr sz="851" kern="1200" dirty="0" err="1">
                <a:solidFill>
                  <a:schemeClr val="tx1"/>
                </a:solidFill>
              </a:rPr>
              <a:t>projet</a:t>
            </a:r>
            <a:r>
              <a:rPr lang="fr-FR" sz="851" kern="1200" dirty="0">
                <a:solidFill>
                  <a:schemeClr val="tx1"/>
                </a:solidFill>
              </a:rPr>
              <a:t>.</a:t>
            </a:r>
          </a:p>
          <a:p>
            <a:pPr lvl="1"/>
            <a:r>
              <a:rPr lang="fr-FR" sz="851" kern="1200" dirty="0">
                <a:solidFill>
                  <a:schemeClr val="tx1"/>
                </a:solidFill>
              </a:rPr>
              <a:t>-&gt; Cycle 2TUP</a:t>
            </a:r>
            <a:endParaRPr sz="851" kern="1200" dirty="0">
              <a:solidFill>
                <a:schemeClr val="tx1"/>
              </a:solidFill>
            </a:endParaRPr>
          </a:p>
        </p:txBody>
      </p:sp>
      <p:grpSp>
        <p:nvGrpSpPr>
          <p:cNvPr id="4" name="object 2">
            <a:extLst>
              <a:ext uri="{FF2B5EF4-FFF2-40B4-BE49-F238E27FC236}">
                <a16:creationId xmlns:a16="http://schemas.microsoft.com/office/drawing/2014/main" id="{CB94C824-3518-40C2-AF7D-A1D0CC2C8963}"/>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DCBC70F2-92DD-42C7-AB0D-0239F0A124DA}"/>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A8F584F8-5A09-4B96-BAD8-76028462EBA4}"/>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DC81CDAA-CA3B-4311-BB91-31D4AC523AD6}"/>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Choisir un cycle de vie</a:t>
            </a:r>
            <a:endParaRPr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444500" y="936625"/>
            <a:ext cx="4648200" cy="1178400"/>
          </a:xfrm>
        </p:spPr>
        <p:txBody>
          <a:bodyPr/>
          <a:lstStyle/>
          <a:p>
            <a:pPr lvl="1"/>
            <a:r>
              <a:rPr sz="851" kern="1200" dirty="0" err="1">
                <a:solidFill>
                  <a:schemeClr val="tx1"/>
                </a:solidFill>
              </a:rPr>
              <a:t>L’approche</a:t>
            </a:r>
            <a:r>
              <a:rPr sz="851" kern="1200" dirty="0">
                <a:solidFill>
                  <a:schemeClr val="tx1"/>
                </a:solidFill>
              </a:rPr>
              <a:t> par </a:t>
            </a:r>
            <a:r>
              <a:rPr sz="851" b="1" kern="1200" dirty="0">
                <a:solidFill>
                  <a:schemeClr val="tx1"/>
                </a:solidFill>
              </a:rPr>
              <a:t>étapes</a:t>
            </a:r>
            <a:r>
              <a:rPr sz="851" kern="1200" dirty="0">
                <a:solidFill>
                  <a:schemeClr val="tx1"/>
                </a:solidFill>
              </a:rPr>
              <a:t> (« </a:t>
            </a:r>
            <a:r>
              <a:rPr sz="851" b="1" kern="1200" dirty="0" err="1">
                <a:solidFill>
                  <a:schemeClr val="tx1"/>
                </a:solidFill>
              </a:rPr>
              <a:t>jalons</a:t>
            </a:r>
            <a:r>
              <a:rPr sz="851" kern="1200" dirty="0">
                <a:solidFill>
                  <a:schemeClr val="tx1"/>
                </a:solidFill>
              </a:rPr>
              <a:t> » </a:t>
            </a:r>
            <a:r>
              <a:rPr sz="851" kern="1200" dirty="0" err="1">
                <a:solidFill>
                  <a:schemeClr val="tx1"/>
                </a:solidFill>
              </a:rPr>
              <a:t>voir</a:t>
            </a:r>
            <a:r>
              <a:rPr sz="851" kern="1200" dirty="0">
                <a:solidFill>
                  <a:schemeClr val="tx1"/>
                </a:solidFill>
              </a:rPr>
              <a:t> </a:t>
            </a:r>
            <a:r>
              <a:rPr sz="851" kern="1200" dirty="0" err="1">
                <a:solidFill>
                  <a:schemeClr val="tx1"/>
                </a:solidFill>
              </a:rPr>
              <a:t>Jalonnement</a:t>
            </a:r>
            <a:r>
              <a:rPr sz="851" kern="1200" dirty="0">
                <a:solidFill>
                  <a:schemeClr val="tx1"/>
                </a:solidFill>
              </a:rPr>
              <a:t>) </a:t>
            </a:r>
            <a:r>
              <a:rPr sz="851" kern="1200" dirty="0" err="1">
                <a:solidFill>
                  <a:schemeClr val="tx1"/>
                </a:solidFill>
              </a:rPr>
              <a:t>est</a:t>
            </a:r>
            <a:r>
              <a:rPr sz="851" kern="1200" dirty="0">
                <a:solidFill>
                  <a:schemeClr val="tx1"/>
                </a:solidFill>
              </a:rPr>
              <a:t> un </a:t>
            </a:r>
            <a:r>
              <a:rPr sz="851" kern="1200" dirty="0" err="1">
                <a:solidFill>
                  <a:schemeClr val="tx1"/>
                </a:solidFill>
              </a:rPr>
              <a:t>acte</a:t>
            </a:r>
            <a:r>
              <a:rPr sz="851" kern="1200" dirty="0">
                <a:solidFill>
                  <a:schemeClr val="tx1"/>
                </a:solidFill>
              </a:rPr>
              <a:t> de direction, qui </a:t>
            </a:r>
            <a:r>
              <a:rPr sz="851" kern="1200" dirty="0" err="1">
                <a:solidFill>
                  <a:schemeClr val="tx1"/>
                </a:solidFill>
              </a:rPr>
              <a:t>permet</a:t>
            </a:r>
            <a:r>
              <a:rPr sz="851" kern="1200" dirty="0">
                <a:solidFill>
                  <a:schemeClr val="tx1"/>
                </a:solidFill>
              </a:rPr>
              <a:t> de bien structurer le </a:t>
            </a:r>
            <a:r>
              <a:rPr sz="851" kern="1200" dirty="0" err="1">
                <a:solidFill>
                  <a:schemeClr val="tx1"/>
                </a:solidFill>
              </a:rPr>
              <a:t>projet</a:t>
            </a:r>
            <a:r>
              <a:rPr sz="851" kern="1200" dirty="0">
                <a:solidFill>
                  <a:schemeClr val="tx1"/>
                </a:solidFill>
              </a:rPr>
              <a:t> dans le temps, </a:t>
            </a:r>
            <a:r>
              <a:rPr sz="851" kern="1200" dirty="0" err="1">
                <a:solidFill>
                  <a:schemeClr val="tx1"/>
                </a:solidFill>
              </a:rPr>
              <a:t>en</a:t>
            </a:r>
            <a:r>
              <a:rPr sz="851" kern="1200" dirty="0">
                <a:solidFill>
                  <a:schemeClr val="tx1"/>
                </a:solidFill>
              </a:rPr>
              <a:t> y </a:t>
            </a:r>
            <a:r>
              <a:rPr sz="851" kern="1200" dirty="0" err="1">
                <a:solidFill>
                  <a:schemeClr val="tx1"/>
                </a:solidFill>
              </a:rPr>
              <a:t>apportant</a:t>
            </a:r>
            <a:r>
              <a:rPr sz="851" kern="1200" dirty="0">
                <a:solidFill>
                  <a:schemeClr val="tx1"/>
                </a:solidFill>
              </a:rPr>
              <a:t> de </a:t>
            </a:r>
            <a:r>
              <a:rPr sz="851" kern="1200" dirty="0" err="1">
                <a:solidFill>
                  <a:schemeClr val="tx1"/>
                </a:solidFill>
              </a:rPr>
              <a:t>nombreuses</a:t>
            </a:r>
            <a:r>
              <a:rPr sz="851" kern="1200" dirty="0">
                <a:solidFill>
                  <a:schemeClr val="tx1"/>
                </a:solidFill>
              </a:rPr>
              <a:t> </a:t>
            </a:r>
            <a:r>
              <a:rPr sz="851" kern="1200" dirty="0" err="1">
                <a:solidFill>
                  <a:schemeClr val="tx1"/>
                </a:solidFill>
              </a:rPr>
              <a:t>garanties</a:t>
            </a:r>
            <a:r>
              <a:rPr sz="851" kern="1200" dirty="0">
                <a:solidFill>
                  <a:schemeClr val="tx1"/>
                </a:solidFill>
              </a:rPr>
              <a:t> pour le maître </a:t>
            </a:r>
            <a:r>
              <a:rPr sz="851" kern="1200" dirty="0" err="1">
                <a:solidFill>
                  <a:schemeClr val="tx1"/>
                </a:solidFill>
              </a:rPr>
              <a:t>d’œuvre</a:t>
            </a:r>
            <a:r>
              <a:rPr sz="851" kern="1200" dirty="0">
                <a:solidFill>
                  <a:schemeClr val="tx1"/>
                </a:solidFill>
              </a:rPr>
              <a:t> : </a:t>
            </a:r>
            <a:r>
              <a:rPr sz="851" kern="1200" dirty="0" err="1">
                <a:solidFill>
                  <a:schemeClr val="tx1"/>
                </a:solidFill>
              </a:rPr>
              <a:t>sa</a:t>
            </a:r>
            <a:r>
              <a:rPr sz="851" kern="1200" dirty="0">
                <a:solidFill>
                  <a:schemeClr val="tx1"/>
                </a:solidFill>
              </a:rPr>
              <a:t> progression </a:t>
            </a:r>
            <a:r>
              <a:rPr sz="851" kern="1200" dirty="0" err="1">
                <a:solidFill>
                  <a:schemeClr val="tx1"/>
                </a:solidFill>
              </a:rPr>
              <a:t>est</a:t>
            </a:r>
            <a:r>
              <a:rPr sz="851" kern="1200" dirty="0">
                <a:solidFill>
                  <a:schemeClr val="tx1"/>
                </a:solidFill>
              </a:rPr>
              <a:t> </a:t>
            </a:r>
            <a:r>
              <a:rPr sz="851" kern="1200" dirty="0" err="1">
                <a:solidFill>
                  <a:schemeClr val="tx1"/>
                </a:solidFill>
              </a:rPr>
              <a:t>calendairement</a:t>
            </a:r>
            <a:r>
              <a:rPr sz="851" kern="1200" dirty="0">
                <a:solidFill>
                  <a:schemeClr val="tx1"/>
                </a:solidFill>
              </a:rPr>
              <a:t> </a:t>
            </a:r>
            <a:r>
              <a:rPr sz="851" kern="1200" dirty="0" err="1">
                <a:solidFill>
                  <a:schemeClr val="tx1"/>
                </a:solidFill>
              </a:rPr>
              <a:t>mieux</a:t>
            </a:r>
            <a:r>
              <a:rPr sz="851" kern="1200" dirty="0">
                <a:solidFill>
                  <a:schemeClr val="tx1"/>
                </a:solidFill>
              </a:rPr>
              <a:t> </a:t>
            </a:r>
            <a:r>
              <a:rPr sz="851" kern="1200" dirty="0" err="1">
                <a:solidFill>
                  <a:schemeClr val="tx1"/>
                </a:solidFill>
              </a:rPr>
              <a:t>suivie</a:t>
            </a:r>
            <a:r>
              <a:rPr sz="851" kern="1200" dirty="0">
                <a:solidFill>
                  <a:schemeClr val="tx1"/>
                </a:solidFill>
              </a:rPr>
              <a:t>.</a:t>
            </a:r>
          </a:p>
          <a:p>
            <a:pPr lvl="1"/>
            <a:r>
              <a:rPr lang="fr-FR" sz="851" kern="1200" dirty="0">
                <a:solidFill>
                  <a:schemeClr val="tx1"/>
                </a:solidFill>
              </a:rPr>
              <a:t>- </a:t>
            </a:r>
            <a:r>
              <a:rPr sz="851" kern="1200" dirty="0" err="1">
                <a:solidFill>
                  <a:schemeClr val="tx1"/>
                </a:solidFill>
              </a:rPr>
              <a:t>Lancement</a:t>
            </a:r>
            <a:endParaRPr sz="851" kern="1200" dirty="0">
              <a:solidFill>
                <a:schemeClr val="tx1"/>
              </a:solidFill>
            </a:endParaRPr>
          </a:p>
          <a:p>
            <a:pPr lvl="1"/>
            <a:r>
              <a:rPr lang="fr-FR" sz="851" kern="1200" dirty="0">
                <a:solidFill>
                  <a:schemeClr val="tx1"/>
                </a:solidFill>
              </a:rPr>
              <a:t>- </a:t>
            </a:r>
            <a:r>
              <a:rPr sz="851" kern="1200" dirty="0">
                <a:solidFill>
                  <a:schemeClr val="tx1"/>
                </a:solidFill>
              </a:rPr>
              <a:t>Expression des </a:t>
            </a:r>
            <a:r>
              <a:rPr sz="851" kern="1200" dirty="0" err="1">
                <a:solidFill>
                  <a:schemeClr val="tx1"/>
                </a:solidFill>
              </a:rPr>
              <a:t>Besoins</a:t>
            </a:r>
            <a:r>
              <a:rPr sz="851" kern="1200" dirty="0">
                <a:solidFill>
                  <a:schemeClr val="tx1"/>
                </a:solidFill>
              </a:rPr>
              <a:t>/</a:t>
            </a:r>
            <a:r>
              <a:rPr sz="851" kern="1200" dirty="0" err="1">
                <a:solidFill>
                  <a:schemeClr val="tx1"/>
                </a:solidFill>
              </a:rPr>
              <a:t>Spécifications</a:t>
            </a:r>
            <a:endParaRPr sz="851" kern="1200" dirty="0">
              <a:solidFill>
                <a:schemeClr val="tx1"/>
              </a:solidFill>
            </a:endParaRPr>
          </a:p>
          <a:p>
            <a:pPr lvl="1"/>
            <a:r>
              <a:rPr lang="fr-FR" sz="851" kern="1200" dirty="0">
                <a:solidFill>
                  <a:schemeClr val="tx1"/>
                </a:solidFill>
              </a:rPr>
              <a:t>- </a:t>
            </a:r>
            <a:r>
              <a:rPr sz="851" kern="1200" dirty="0" err="1">
                <a:solidFill>
                  <a:schemeClr val="tx1"/>
                </a:solidFill>
              </a:rPr>
              <a:t>Faisabilité</a:t>
            </a:r>
            <a:endParaRPr sz="851" kern="1200" dirty="0">
              <a:solidFill>
                <a:schemeClr val="tx1"/>
              </a:solidFill>
            </a:endParaRPr>
          </a:p>
          <a:p>
            <a:pPr lvl="1"/>
            <a:r>
              <a:rPr lang="fr-FR" sz="851" kern="1200" dirty="0">
                <a:solidFill>
                  <a:schemeClr val="tx1"/>
                </a:solidFill>
              </a:rPr>
              <a:t>- </a:t>
            </a:r>
            <a:r>
              <a:rPr sz="851" kern="1200" dirty="0" err="1">
                <a:solidFill>
                  <a:schemeClr val="tx1"/>
                </a:solidFill>
              </a:rPr>
              <a:t>Analyse</a:t>
            </a:r>
            <a:r>
              <a:rPr sz="851" kern="1200" dirty="0">
                <a:solidFill>
                  <a:schemeClr val="tx1"/>
                </a:solidFill>
              </a:rPr>
              <a:t>/</a:t>
            </a:r>
            <a:r>
              <a:rPr sz="851" kern="1200" dirty="0" err="1">
                <a:solidFill>
                  <a:schemeClr val="tx1"/>
                </a:solidFill>
              </a:rPr>
              <a:t>Développement</a:t>
            </a:r>
            <a:endParaRPr sz="851" kern="1200" dirty="0">
              <a:solidFill>
                <a:schemeClr val="tx1"/>
              </a:solidFill>
            </a:endParaRPr>
          </a:p>
          <a:p>
            <a:pPr lvl="1"/>
            <a:r>
              <a:rPr lang="fr-FR" sz="851" kern="1200" dirty="0">
                <a:solidFill>
                  <a:schemeClr val="tx1"/>
                </a:solidFill>
              </a:rPr>
              <a:t>- </a:t>
            </a:r>
            <a:r>
              <a:rPr sz="851" kern="1200" dirty="0" err="1">
                <a:solidFill>
                  <a:schemeClr val="tx1"/>
                </a:solidFill>
              </a:rPr>
              <a:t>Réalisation</a:t>
            </a:r>
            <a:r>
              <a:rPr sz="851" kern="1200" dirty="0">
                <a:solidFill>
                  <a:schemeClr val="tx1"/>
                </a:solidFill>
              </a:rPr>
              <a:t>/</a:t>
            </a:r>
            <a:r>
              <a:rPr sz="851" kern="1200" dirty="0" err="1">
                <a:solidFill>
                  <a:schemeClr val="tx1"/>
                </a:solidFill>
              </a:rPr>
              <a:t>Vérification</a:t>
            </a:r>
            <a:r>
              <a:rPr sz="851" kern="1200" dirty="0">
                <a:solidFill>
                  <a:schemeClr val="tx1"/>
                </a:solidFill>
              </a:rPr>
              <a:t>/livraison</a:t>
            </a:r>
          </a:p>
          <a:p>
            <a:pPr lvl="1"/>
            <a:r>
              <a:rPr lang="fr-FR" sz="851" kern="1200" dirty="0">
                <a:solidFill>
                  <a:schemeClr val="tx1"/>
                </a:solidFill>
              </a:rPr>
              <a:t>- </a:t>
            </a:r>
            <a:r>
              <a:rPr sz="851" kern="1200" dirty="0">
                <a:solidFill>
                  <a:schemeClr val="tx1"/>
                </a:solidFill>
              </a:rPr>
              <a:t>Exploitation</a:t>
            </a:r>
          </a:p>
        </p:txBody>
      </p:sp>
      <p:grpSp>
        <p:nvGrpSpPr>
          <p:cNvPr id="4" name="object 2">
            <a:extLst>
              <a:ext uri="{FF2B5EF4-FFF2-40B4-BE49-F238E27FC236}">
                <a16:creationId xmlns:a16="http://schemas.microsoft.com/office/drawing/2014/main" id="{C8497252-89A6-4D83-9572-E25405A54B29}"/>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2D17ACC0-EE3D-4953-B955-5E764FB5E8AA}"/>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AC8378A9-0DFD-4080-84E8-FDFD88DAAEC5}"/>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43FDD18C-A075-4326-A89E-ACE83D4E18ED}"/>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spcBef>
                <a:spcPts val="135"/>
              </a:spcBef>
            </a:pPr>
            <a:r>
              <a:rPr lang="fr-FR" sz="1400" kern="0" spc="-15" dirty="0">
                <a:solidFill>
                  <a:srgbClr val="7A0000"/>
                </a:solidFill>
              </a:rPr>
              <a:t>Gestion de projet (</a:t>
            </a:r>
            <a:r>
              <a:rPr lang="fr-FR" sz="1400" kern="0" spc="-15" dirty="0" err="1">
                <a:solidFill>
                  <a:srgbClr val="7A0000"/>
                </a:solidFill>
              </a:rPr>
              <a:t>Wikipedia</a:t>
            </a:r>
            <a:r>
              <a:rPr lang="fr-FR" sz="1400" kern="0" spc="-15" dirty="0">
                <a:solidFill>
                  <a:srgbClr val="7A0000"/>
                </a:solidFill>
              </a:rPr>
              <a:t>)</a:t>
            </a:r>
            <a:r>
              <a:rPr lang="fr-FR" sz="1400" spc="-15" dirty="0">
                <a:solidFill>
                  <a:srgbClr val="7A0000"/>
                </a:solidFill>
              </a:rPr>
              <a:t> - Etapes</a:t>
            </a: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520700" y="1089025"/>
            <a:ext cx="4572000" cy="692497"/>
          </a:xfrm>
        </p:spPr>
        <p:txBody>
          <a:bodyPr/>
          <a:lstStyle/>
          <a:p>
            <a:pPr algn="just">
              <a:spcBef>
                <a:spcPts val="1419"/>
              </a:spcBef>
            </a:pPr>
            <a:r>
              <a:rPr lang="fr-FR" b="1" dirty="0"/>
              <a:t>L</a:t>
            </a:r>
            <a:r>
              <a:rPr b="1" dirty="0"/>
              <a:t>e temps</a:t>
            </a:r>
          </a:p>
          <a:p>
            <a:pPr algn="just"/>
            <a:r>
              <a:rPr dirty="0"/>
              <a:t>La construction d’un </a:t>
            </a:r>
            <a:r>
              <a:rPr lang="fr-FR" dirty="0"/>
              <a:t>logiciel</a:t>
            </a:r>
            <a:r>
              <a:rPr dirty="0"/>
              <a:t> </a:t>
            </a:r>
            <a:r>
              <a:rPr lang="fr-FR" dirty="0"/>
              <a:t>s’exprime</a:t>
            </a:r>
            <a:r>
              <a:rPr dirty="0"/>
              <a:t> dans le temps</a:t>
            </a:r>
            <a:r>
              <a:rPr lang="fr-FR" dirty="0"/>
              <a:t>.</a:t>
            </a:r>
          </a:p>
          <a:p>
            <a:pPr algn="just"/>
            <a:r>
              <a:rPr lang="fr-FR" dirty="0"/>
              <a:t>I</a:t>
            </a:r>
            <a:r>
              <a:rPr dirty="0"/>
              <a:t>l faut </a:t>
            </a:r>
            <a:r>
              <a:rPr lang="fr-FR" dirty="0"/>
              <a:t>en</a:t>
            </a:r>
            <a:r>
              <a:rPr dirty="0"/>
              <a:t> </a:t>
            </a:r>
            <a:r>
              <a:rPr dirty="0" err="1"/>
              <a:t>général</a:t>
            </a:r>
            <a:r>
              <a:rPr dirty="0"/>
              <a:t> un effort</a:t>
            </a:r>
            <a:r>
              <a:rPr lang="fr-FR" dirty="0"/>
              <a:t> </a:t>
            </a:r>
            <a:r>
              <a:rPr dirty="0" err="1"/>
              <a:t>coordonné</a:t>
            </a:r>
            <a:r>
              <a:rPr dirty="0"/>
              <a:t> dans le temps de </a:t>
            </a:r>
            <a:r>
              <a:rPr dirty="0" err="1"/>
              <a:t>plusieurs</a:t>
            </a:r>
            <a:r>
              <a:rPr dirty="0"/>
              <a:t> </a:t>
            </a:r>
            <a:r>
              <a:rPr dirty="0" err="1"/>
              <a:t>personnes</a:t>
            </a:r>
            <a:r>
              <a:rPr dirty="0"/>
              <a:t> pour </a:t>
            </a:r>
            <a:r>
              <a:rPr dirty="0" err="1"/>
              <a:t>finaliser</a:t>
            </a:r>
            <a:r>
              <a:rPr dirty="0"/>
              <a:t> la construction d’un </a:t>
            </a:r>
            <a:r>
              <a:rPr dirty="0" err="1"/>
              <a:t>logiciel</a:t>
            </a:r>
            <a:r>
              <a:rPr dirty="0"/>
              <a:t>.</a:t>
            </a:r>
          </a:p>
          <a:p>
            <a:pPr algn="just"/>
            <a:r>
              <a:rPr dirty="0"/>
              <a:t>Pour </a:t>
            </a:r>
            <a:r>
              <a:rPr dirty="0" err="1"/>
              <a:t>organiser</a:t>
            </a:r>
            <a:r>
              <a:rPr dirty="0"/>
              <a:t> le travail</a:t>
            </a:r>
            <a:r>
              <a:rPr lang="fr-FR" dirty="0"/>
              <a:t>,</a:t>
            </a:r>
            <a:r>
              <a:rPr dirty="0"/>
              <a:t> il faut le </a:t>
            </a:r>
            <a:r>
              <a:rPr dirty="0" err="1"/>
              <a:t>planifier</a:t>
            </a:r>
            <a:r>
              <a:rPr dirty="0"/>
              <a:t> et </a:t>
            </a:r>
            <a:r>
              <a:rPr dirty="0" err="1"/>
              <a:t>donc</a:t>
            </a:r>
            <a:r>
              <a:rPr dirty="0"/>
              <a:t> le </a:t>
            </a:r>
            <a:r>
              <a:rPr dirty="0" err="1"/>
              <a:t>décrire</a:t>
            </a:r>
            <a:r>
              <a:rPr dirty="0"/>
              <a:t> dans le temps.</a:t>
            </a:r>
          </a:p>
        </p:txBody>
      </p:sp>
      <p:grpSp>
        <p:nvGrpSpPr>
          <p:cNvPr id="4" name="object 2">
            <a:extLst>
              <a:ext uri="{FF2B5EF4-FFF2-40B4-BE49-F238E27FC236}">
                <a16:creationId xmlns:a16="http://schemas.microsoft.com/office/drawing/2014/main" id="{7E3274AF-E569-4BA0-A650-7BF607D8B1FB}"/>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29A59C9B-EC1B-46BC-977E-35F41A0D6C73}"/>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E1BEE35C-4EC6-4868-B0C2-868B0E3BA55B}"/>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8FE55623-B207-4AAA-A183-FB2C727CE9FE}"/>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Définir le temps</a:t>
            </a:r>
            <a:endParaRPr lang="fr-FR" sz="1400" kern="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41016" y="1165225"/>
            <a:ext cx="5077964" cy="523733"/>
          </a:xfrm>
        </p:spPr>
        <p:txBody>
          <a:bodyPr/>
          <a:lstStyle/>
          <a:p>
            <a:pPr lvl="1">
              <a:buAutoNum type="arabicParenR"/>
            </a:pPr>
            <a:r>
              <a:rPr sz="851" b="1" kern="1200" dirty="0">
                <a:solidFill>
                  <a:schemeClr val="tx1"/>
                </a:solidFill>
              </a:rPr>
              <a:t>Phase </a:t>
            </a:r>
            <a:r>
              <a:rPr sz="851" b="1" kern="1200" dirty="0" err="1">
                <a:solidFill>
                  <a:schemeClr val="tx1"/>
                </a:solidFill>
              </a:rPr>
              <a:t>préliminaire</a:t>
            </a:r>
            <a:r>
              <a:rPr sz="851" b="1" kern="1200" dirty="0">
                <a:solidFill>
                  <a:schemeClr val="tx1"/>
                </a:solidFill>
              </a:rPr>
              <a:t> </a:t>
            </a:r>
            <a:r>
              <a:rPr sz="851" kern="1200" dirty="0">
                <a:solidFill>
                  <a:schemeClr val="tx1"/>
                </a:solidFill>
              </a:rPr>
              <a:t>: la </a:t>
            </a:r>
            <a:r>
              <a:rPr sz="851" kern="1200" dirty="0" err="1">
                <a:solidFill>
                  <a:schemeClr val="tx1"/>
                </a:solidFill>
              </a:rPr>
              <a:t>réflexion</a:t>
            </a:r>
            <a:r>
              <a:rPr sz="851" kern="1200" dirty="0">
                <a:solidFill>
                  <a:schemeClr val="tx1"/>
                </a:solidFill>
              </a:rPr>
              <a:t> sur </a:t>
            </a:r>
            <a:r>
              <a:rPr sz="851" kern="1200" dirty="0" err="1">
                <a:solidFill>
                  <a:schemeClr val="tx1"/>
                </a:solidFill>
              </a:rPr>
              <a:t>l’intérêt</a:t>
            </a:r>
            <a:r>
              <a:rPr sz="851" kern="1200" dirty="0">
                <a:solidFill>
                  <a:schemeClr val="tx1"/>
                </a:solidFill>
              </a:rPr>
              <a:t> du </a:t>
            </a:r>
            <a:r>
              <a:rPr sz="851" kern="1200" dirty="0" err="1">
                <a:solidFill>
                  <a:schemeClr val="tx1"/>
                </a:solidFill>
              </a:rPr>
              <a:t>projet</a:t>
            </a:r>
            <a:r>
              <a:rPr sz="851" kern="1200" dirty="0">
                <a:solidFill>
                  <a:schemeClr val="tx1"/>
                </a:solidFill>
              </a:rPr>
              <a:t> </a:t>
            </a:r>
            <a:r>
              <a:rPr sz="851" kern="1200" dirty="0" err="1">
                <a:solidFill>
                  <a:schemeClr val="tx1"/>
                </a:solidFill>
              </a:rPr>
              <a:t>en</a:t>
            </a:r>
            <a:r>
              <a:rPr sz="851" kern="1200" dirty="0">
                <a:solidFill>
                  <a:schemeClr val="tx1"/>
                </a:solidFill>
              </a:rPr>
              <a:t> </a:t>
            </a:r>
            <a:r>
              <a:rPr sz="851" kern="1200" dirty="0" err="1">
                <a:solidFill>
                  <a:schemeClr val="tx1"/>
                </a:solidFill>
              </a:rPr>
              <a:t>lui-même</a:t>
            </a:r>
            <a:r>
              <a:rPr sz="851" kern="1200" dirty="0">
                <a:solidFill>
                  <a:schemeClr val="tx1"/>
                </a:solidFill>
              </a:rPr>
              <a:t>, </a:t>
            </a:r>
            <a:r>
              <a:rPr sz="851" kern="1200" dirty="0" err="1">
                <a:solidFill>
                  <a:schemeClr val="tx1"/>
                </a:solidFill>
              </a:rPr>
              <a:t>en</a:t>
            </a:r>
            <a:r>
              <a:rPr sz="851" kern="1200" dirty="0">
                <a:solidFill>
                  <a:schemeClr val="tx1"/>
                </a:solidFill>
              </a:rPr>
              <a:t> </a:t>
            </a:r>
            <a:r>
              <a:rPr sz="851" kern="1200" dirty="0" err="1">
                <a:solidFill>
                  <a:schemeClr val="tx1"/>
                </a:solidFill>
              </a:rPr>
              <a:t>termes</a:t>
            </a:r>
            <a:r>
              <a:rPr sz="851" kern="1200" dirty="0">
                <a:solidFill>
                  <a:schemeClr val="tx1"/>
                </a:solidFill>
              </a:rPr>
              <a:t> </a:t>
            </a:r>
            <a:r>
              <a:rPr sz="851" b="1" kern="1200" dirty="0" err="1">
                <a:solidFill>
                  <a:schemeClr val="tx1"/>
                </a:solidFill>
              </a:rPr>
              <a:t>d’opportunité</a:t>
            </a:r>
            <a:r>
              <a:rPr sz="851" kern="1200" dirty="0">
                <a:solidFill>
                  <a:schemeClr val="tx1"/>
                </a:solidFill>
              </a:rPr>
              <a:t> </a:t>
            </a:r>
            <a:r>
              <a:rPr sz="851" kern="1200" dirty="0" err="1">
                <a:solidFill>
                  <a:schemeClr val="tx1"/>
                </a:solidFill>
              </a:rPr>
              <a:t>stratégique</a:t>
            </a:r>
            <a:r>
              <a:rPr lang="fr-FR" sz="851" kern="1200" dirty="0">
                <a:solidFill>
                  <a:schemeClr val="tx1"/>
                </a:solidFill>
              </a:rPr>
              <a:t>.</a:t>
            </a:r>
          </a:p>
          <a:p>
            <a:pPr lvl="1">
              <a:buAutoNum type="arabicParenR"/>
            </a:pPr>
            <a:r>
              <a:rPr lang="fr-FR" sz="851" b="1" kern="1200" dirty="0">
                <a:solidFill>
                  <a:schemeClr val="tx1"/>
                </a:solidFill>
              </a:rPr>
              <a:t>Jalon de lancement du projet : </a:t>
            </a:r>
            <a:r>
              <a:rPr lang="fr-FR" sz="851" kern="1200" dirty="0">
                <a:solidFill>
                  <a:schemeClr val="tx1"/>
                </a:solidFill>
              </a:rPr>
              <a:t>on décide (au niveau « politique ») qu’il y a lieu de lancer un projet spécifique, et on y consacre </a:t>
            </a:r>
            <a:r>
              <a:rPr lang="fr-FR" sz="851" u="sng" kern="1200" dirty="0">
                <a:solidFill>
                  <a:schemeClr val="tx1"/>
                </a:solidFill>
              </a:rPr>
              <a:t>un chef de projet, une équipe, des moyens, un responsable et un budget.</a:t>
            </a:r>
          </a:p>
        </p:txBody>
      </p:sp>
      <p:grpSp>
        <p:nvGrpSpPr>
          <p:cNvPr id="4" name="object 2">
            <a:extLst>
              <a:ext uri="{FF2B5EF4-FFF2-40B4-BE49-F238E27FC236}">
                <a16:creationId xmlns:a16="http://schemas.microsoft.com/office/drawing/2014/main" id="{D370F6BC-74D9-4EDA-91B6-5B405F2C5646}"/>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D5DDB258-AEDA-41E0-A5DA-887EFB75FC3A}"/>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78F450A4-1204-47FA-AD91-769B1B6694A1}"/>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1CC76D14-E253-4C91-B74E-0B8187E5A20F}"/>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Lancement</a:t>
            </a:r>
            <a:endParaRPr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41016" y="1089025"/>
            <a:ext cx="5077964" cy="523733"/>
          </a:xfrm>
        </p:spPr>
        <p:txBody>
          <a:bodyPr/>
          <a:lstStyle/>
          <a:p>
            <a:pPr lvl="1">
              <a:buAutoNum type="arabicParenR"/>
            </a:pPr>
            <a:r>
              <a:rPr sz="851" b="1" kern="1200" dirty="0">
                <a:solidFill>
                  <a:schemeClr val="tx1"/>
                </a:solidFill>
              </a:rPr>
              <a:t>Phase </a:t>
            </a:r>
            <a:r>
              <a:rPr sz="851" b="1" kern="1200" dirty="0" err="1">
                <a:solidFill>
                  <a:schemeClr val="tx1"/>
                </a:solidFill>
              </a:rPr>
              <a:t>d’expression</a:t>
            </a:r>
            <a:r>
              <a:rPr sz="851" b="1" kern="1200" dirty="0">
                <a:solidFill>
                  <a:schemeClr val="tx1"/>
                </a:solidFill>
              </a:rPr>
              <a:t> du </a:t>
            </a:r>
            <a:r>
              <a:rPr sz="851" b="1" kern="1200" dirty="0" err="1">
                <a:solidFill>
                  <a:schemeClr val="tx1"/>
                </a:solidFill>
              </a:rPr>
              <a:t>besoin</a:t>
            </a:r>
            <a:r>
              <a:rPr sz="851" b="1" kern="1200" dirty="0">
                <a:solidFill>
                  <a:schemeClr val="tx1"/>
                </a:solidFill>
              </a:rPr>
              <a:t> : </a:t>
            </a:r>
            <a:r>
              <a:rPr sz="851" kern="1200" dirty="0">
                <a:solidFill>
                  <a:schemeClr val="tx1"/>
                </a:solidFill>
              </a:rPr>
              <a:t>la </a:t>
            </a:r>
            <a:r>
              <a:rPr sz="851" kern="1200" dirty="0" err="1">
                <a:solidFill>
                  <a:schemeClr val="tx1"/>
                </a:solidFill>
              </a:rPr>
              <a:t>définition</a:t>
            </a:r>
            <a:r>
              <a:rPr sz="851" kern="1200" dirty="0">
                <a:solidFill>
                  <a:schemeClr val="tx1"/>
                </a:solidFill>
              </a:rPr>
              <a:t> de </a:t>
            </a:r>
            <a:r>
              <a:rPr sz="851" kern="1200" dirty="0" err="1">
                <a:solidFill>
                  <a:schemeClr val="tx1"/>
                </a:solidFill>
              </a:rPr>
              <a:t>ce</a:t>
            </a:r>
            <a:r>
              <a:rPr sz="851" kern="1200" dirty="0">
                <a:solidFill>
                  <a:schemeClr val="tx1"/>
                </a:solidFill>
              </a:rPr>
              <a:t> que </a:t>
            </a:r>
            <a:r>
              <a:rPr sz="851" kern="1200" dirty="0" err="1">
                <a:solidFill>
                  <a:schemeClr val="tx1"/>
                </a:solidFill>
              </a:rPr>
              <a:t>l’on</a:t>
            </a:r>
            <a:r>
              <a:rPr sz="851" kern="1200" dirty="0">
                <a:solidFill>
                  <a:schemeClr val="tx1"/>
                </a:solidFill>
              </a:rPr>
              <a:t> attend (les </a:t>
            </a:r>
            <a:r>
              <a:rPr sz="851" kern="1200" dirty="0" err="1">
                <a:solidFill>
                  <a:schemeClr val="tx1"/>
                </a:solidFill>
              </a:rPr>
              <a:t>fonctions</a:t>
            </a:r>
            <a:r>
              <a:rPr sz="851" kern="1200" dirty="0">
                <a:solidFill>
                  <a:schemeClr val="tx1"/>
                </a:solidFill>
              </a:rPr>
              <a:t> </a:t>
            </a:r>
            <a:r>
              <a:rPr sz="851" kern="1200" dirty="0" err="1">
                <a:solidFill>
                  <a:schemeClr val="tx1"/>
                </a:solidFill>
              </a:rPr>
              <a:t>attendues</a:t>
            </a:r>
            <a:r>
              <a:rPr sz="851" kern="1200" dirty="0">
                <a:solidFill>
                  <a:schemeClr val="tx1"/>
                </a:solidFill>
              </a:rPr>
              <a:t>), le </a:t>
            </a:r>
            <a:r>
              <a:rPr sz="851" kern="1200" dirty="0" err="1">
                <a:solidFill>
                  <a:schemeClr val="tx1"/>
                </a:solidFill>
              </a:rPr>
              <a:t>périmètre</a:t>
            </a:r>
            <a:r>
              <a:rPr sz="851" kern="1200" dirty="0">
                <a:solidFill>
                  <a:schemeClr val="tx1"/>
                </a:solidFill>
              </a:rPr>
              <a:t>, </a:t>
            </a:r>
            <a:r>
              <a:rPr sz="851" kern="1200" dirty="0" err="1">
                <a:solidFill>
                  <a:schemeClr val="tx1"/>
                </a:solidFill>
              </a:rPr>
              <a:t>ce</a:t>
            </a:r>
            <a:r>
              <a:rPr sz="851" kern="1200" dirty="0">
                <a:solidFill>
                  <a:schemeClr val="tx1"/>
                </a:solidFill>
              </a:rPr>
              <a:t> sur quoi on </a:t>
            </a:r>
            <a:r>
              <a:rPr sz="851" kern="1200" dirty="0" err="1">
                <a:solidFill>
                  <a:schemeClr val="tx1"/>
                </a:solidFill>
              </a:rPr>
              <a:t>va</a:t>
            </a:r>
            <a:r>
              <a:rPr sz="851" kern="1200" dirty="0">
                <a:solidFill>
                  <a:schemeClr val="tx1"/>
                </a:solidFill>
              </a:rPr>
              <a:t> </a:t>
            </a:r>
            <a:r>
              <a:rPr sz="851" kern="1200" dirty="0" err="1">
                <a:solidFill>
                  <a:schemeClr val="tx1"/>
                </a:solidFill>
              </a:rPr>
              <a:t>évaluer</a:t>
            </a:r>
            <a:r>
              <a:rPr sz="851" kern="1200" dirty="0">
                <a:solidFill>
                  <a:schemeClr val="tx1"/>
                </a:solidFill>
              </a:rPr>
              <a:t> le </a:t>
            </a:r>
            <a:r>
              <a:rPr sz="851" kern="1200" dirty="0" err="1">
                <a:solidFill>
                  <a:schemeClr val="tx1"/>
                </a:solidFill>
              </a:rPr>
              <a:t>projet</a:t>
            </a:r>
            <a:r>
              <a:rPr sz="851" kern="1200" dirty="0">
                <a:solidFill>
                  <a:schemeClr val="tx1"/>
                </a:solidFill>
              </a:rPr>
              <a:t>, </a:t>
            </a:r>
            <a:r>
              <a:rPr sz="851" kern="1200" dirty="0" err="1">
                <a:solidFill>
                  <a:schemeClr val="tx1"/>
                </a:solidFill>
              </a:rPr>
              <a:t>ce</a:t>
            </a:r>
            <a:r>
              <a:rPr sz="851" kern="1200" dirty="0">
                <a:solidFill>
                  <a:schemeClr val="tx1"/>
                </a:solidFill>
              </a:rPr>
              <a:t> qui </a:t>
            </a:r>
            <a:r>
              <a:rPr sz="851" kern="1200" dirty="0" err="1">
                <a:solidFill>
                  <a:schemeClr val="tx1"/>
                </a:solidFill>
              </a:rPr>
              <a:t>est</a:t>
            </a:r>
            <a:r>
              <a:rPr sz="851" kern="1200" dirty="0">
                <a:solidFill>
                  <a:schemeClr val="tx1"/>
                </a:solidFill>
              </a:rPr>
              <a:t> important et </a:t>
            </a:r>
            <a:r>
              <a:rPr sz="851" kern="1200" dirty="0" err="1">
                <a:solidFill>
                  <a:schemeClr val="tx1"/>
                </a:solidFill>
              </a:rPr>
              <a:t>ce</a:t>
            </a:r>
            <a:r>
              <a:rPr sz="851" kern="1200" dirty="0">
                <a:solidFill>
                  <a:schemeClr val="tx1"/>
                </a:solidFill>
              </a:rPr>
              <a:t> qui </a:t>
            </a:r>
            <a:r>
              <a:rPr sz="851" kern="1200" dirty="0" err="1">
                <a:solidFill>
                  <a:schemeClr val="tx1"/>
                </a:solidFill>
              </a:rPr>
              <a:t>l’est</a:t>
            </a:r>
            <a:r>
              <a:rPr sz="851" kern="1200" dirty="0">
                <a:solidFill>
                  <a:schemeClr val="tx1"/>
                </a:solidFill>
              </a:rPr>
              <a:t> </a:t>
            </a:r>
            <a:r>
              <a:rPr sz="851" kern="1200" dirty="0" err="1">
                <a:solidFill>
                  <a:schemeClr val="tx1"/>
                </a:solidFill>
              </a:rPr>
              <a:t>moins</a:t>
            </a:r>
            <a:r>
              <a:rPr sz="851" kern="1200" dirty="0">
                <a:solidFill>
                  <a:schemeClr val="tx1"/>
                </a:solidFill>
              </a:rPr>
              <a:t>.</a:t>
            </a:r>
          </a:p>
          <a:p>
            <a:pPr lvl="1">
              <a:buAutoNum type="arabicParenR"/>
            </a:pPr>
            <a:r>
              <a:rPr sz="851" b="1" kern="1200" dirty="0">
                <a:solidFill>
                  <a:schemeClr val="tx1"/>
                </a:solidFill>
              </a:rPr>
              <a:t>Jalon de validation du </a:t>
            </a:r>
            <a:r>
              <a:rPr sz="851" b="1" kern="1200" dirty="0" err="1">
                <a:solidFill>
                  <a:schemeClr val="tx1"/>
                </a:solidFill>
              </a:rPr>
              <a:t>besoin</a:t>
            </a:r>
            <a:r>
              <a:rPr sz="851" b="1" kern="1200" dirty="0">
                <a:solidFill>
                  <a:schemeClr val="tx1"/>
                </a:solidFill>
              </a:rPr>
              <a:t> </a:t>
            </a:r>
            <a:r>
              <a:rPr sz="851" kern="1200" dirty="0">
                <a:solidFill>
                  <a:schemeClr val="tx1"/>
                </a:solidFill>
              </a:rPr>
              <a:t>: le client </a:t>
            </a:r>
            <a:r>
              <a:rPr sz="851" kern="1200" dirty="0" err="1">
                <a:solidFill>
                  <a:schemeClr val="tx1"/>
                </a:solidFill>
              </a:rPr>
              <a:t>valide</a:t>
            </a:r>
            <a:r>
              <a:rPr sz="851" kern="1200" dirty="0">
                <a:solidFill>
                  <a:schemeClr val="tx1"/>
                </a:solidFill>
              </a:rPr>
              <a:t> </a:t>
            </a:r>
            <a:r>
              <a:rPr sz="851" kern="1200" dirty="0" err="1">
                <a:solidFill>
                  <a:schemeClr val="tx1"/>
                </a:solidFill>
              </a:rPr>
              <a:t>l’expression</a:t>
            </a:r>
            <a:r>
              <a:rPr sz="851" kern="1200" dirty="0">
                <a:solidFill>
                  <a:schemeClr val="tx1"/>
                </a:solidFill>
              </a:rPr>
              <a:t> de </a:t>
            </a:r>
            <a:r>
              <a:rPr sz="851" kern="1200" dirty="0" err="1">
                <a:solidFill>
                  <a:schemeClr val="tx1"/>
                </a:solidFill>
              </a:rPr>
              <a:t>ses</a:t>
            </a:r>
            <a:r>
              <a:rPr sz="851" kern="1200" dirty="0">
                <a:solidFill>
                  <a:schemeClr val="tx1"/>
                </a:solidFill>
              </a:rPr>
              <a:t> </a:t>
            </a:r>
            <a:r>
              <a:rPr sz="851" kern="1200" dirty="0" err="1">
                <a:solidFill>
                  <a:schemeClr val="tx1"/>
                </a:solidFill>
              </a:rPr>
              <a:t>besoins</a:t>
            </a:r>
            <a:r>
              <a:rPr lang="fr-FR" sz="851" kern="1200" dirty="0">
                <a:solidFill>
                  <a:schemeClr val="tx1"/>
                </a:solidFill>
              </a:rPr>
              <a:t>. C</a:t>
            </a:r>
            <a:r>
              <a:rPr sz="851" kern="1200" dirty="0">
                <a:solidFill>
                  <a:schemeClr val="tx1"/>
                </a:solidFill>
              </a:rPr>
              <a:t>e </a:t>
            </a:r>
            <a:r>
              <a:rPr sz="851" kern="1200" dirty="0" err="1">
                <a:solidFill>
                  <a:schemeClr val="tx1"/>
                </a:solidFill>
              </a:rPr>
              <a:t>sont</a:t>
            </a:r>
            <a:r>
              <a:rPr sz="851" kern="1200" dirty="0">
                <a:solidFill>
                  <a:schemeClr val="tx1"/>
                </a:solidFill>
              </a:rPr>
              <a:t> les bases sur </a:t>
            </a:r>
            <a:r>
              <a:rPr sz="851" kern="1200" dirty="0" err="1">
                <a:solidFill>
                  <a:schemeClr val="tx1"/>
                </a:solidFill>
              </a:rPr>
              <a:t>lesquelles</a:t>
            </a:r>
            <a:r>
              <a:rPr sz="851" kern="1200" dirty="0">
                <a:solidFill>
                  <a:schemeClr val="tx1"/>
                </a:solidFill>
              </a:rPr>
              <a:t> le </a:t>
            </a:r>
            <a:r>
              <a:rPr sz="851" kern="1200" dirty="0" err="1">
                <a:solidFill>
                  <a:schemeClr val="tx1"/>
                </a:solidFill>
              </a:rPr>
              <a:t>projet</a:t>
            </a:r>
            <a:r>
              <a:rPr sz="851" kern="1200" dirty="0">
                <a:solidFill>
                  <a:schemeClr val="tx1"/>
                </a:solidFill>
              </a:rPr>
              <a:t> </a:t>
            </a:r>
            <a:r>
              <a:rPr sz="851" kern="1200" dirty="0" err="1">
                <a:solidFill>
                  <a:schemeClr val="tx1"/>
                </a:solidFill>
              </a:rPr>
              <a:t>va</a:t>
            </a:r>
            <a:r>
              <a:rPr sz="851" kern="1200" dirty="0">
                <a:solidFill>
                  <a:schemeClr val="tx1"/>
                </a:solidFill>
              </a:rPr>
              <a:t> </a:t>
            </a:r>
            <a:r>
              <a:rPr sz="851" kern="1200" dirty="0" err="1">
                <a:solidFill>
                  <a:schemeClr val="tx1"/>
                </a:solidFill>
              </a:rPr>
              <a:t>être</a:t>
            </a:r>
            <a:r>
              <a:rPr sz="851" kern="1200" dirty="0">
                <a:solidFill>
                  <a:schemeClr val="tx1"/>
                </a:solidFill>
              </a:rPr>
              <a:t> </a:t>
            </a:r>
            <a:r>
              <a:rPr sz="851" kern="1200" dirty="0" err="1">
                <a:solidFill>
                  <a:schemeClr val="tx1"/>
                </a:solidFill>
              </a:rPr>
              <a:t>bâti</a:t>
            </a:r>
            <a:r>
              <a:rPr sz="851" kern="1200" dirty="0">
                <a:solidFill>
                  <a:schemeClr val="tx1"/>
                </a:solidFill>
              </a:rPr>
              <a:t>.</a:t>
            </a:r>
          </a:p>
        </p:txBody>
      </p:sp>
      <p:grpSp>
        <p:nvGrpSpPr>
          <p:cNvPr id="4" name="object 2">
            <a:extLst>
              <a:ext uri="{FF2B5EF4-FFF2-40B4-BE49-F238E27FC236}">
                <a16:creationId xmlns:a16="http://schemas.microsoft.com/office/drawing/2014/main" id="{7A8AB7A6-B3F2-4735-9A78-780CDE8BBC00}"/>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E4047F77-2833-4272-9AC5-F8FD3F4B0A7B}"/>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6D211F21-A406-43D7-B2AF-65BA3B1C9229}"/>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967043D3-EBA2-4259-A906-27F3CC32A08C}"/>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Expression des besoins / spécifications</a:t>
            </a:r>
            <a:endParaRPr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02916" y="784225"/>
            <a:ext cx="5154164" cy="523733"/>
          </a:xfrm>
        </p:spPr>
        <p:txBody>
          <a:bodyPr/>
          <a:lstStyle/>
          <a:p>
            <a:pPr lvl="1">
              <a:buAutoNum type="arabicParenR"/>
            </a:pPr>
            <a:r>
              <a:rPr sz="851" b="1" kern="1200" dirty="0">
                <a:solidFill>
                  <a:schemeClr val="tx1"/>
                </a:solidFill>
              </a:rPr>
              <a:t>Phase de </a:t>
            </a:r>
            <a:r>
              <a:rPr sz="851" b="1" kern="1200" dirty="0" err="1">
                <a:solidFill>
                  <a:schemeClr val="tx1"/>
                </a:solidFill>
              </a:rPr>
              <a:t>faisabilité</a:t>
            </a:r>
            <a:r>
              <a:rPr sz="851" b="1" kern="1200" dirty="0">
                <a:solidFill>
                  <a:schemeClr val="tx1"/>
                </a:solidFill>
              </a:rPr>
              <a:t> : </a:t>
            </a:r>
            <a:r>
              <a:rPr sz="851" kern="1200" dirty="0" err="1">
                <a:solidFill>
                  <a:schemeClr val="tx1"/>
                </a:solidFill>
              </a:rPr>
              <a:t>l’étude</a:t>
            </a:r>
            <a:r>
              <a:rPr sz="851" kern="1200" dirty="0">
                <a:solidFill>
                  <a:schemeClr val="tx1"/>
                </a:solidFill>
              </a:rPr>
              <a:t> de </a:t>
            </a:r>
            <a:r>
              <a:rPr sz="851" kern="1200" dirty="0" err="1">
                <a:solidFill>
                  <a:schemeClr val="tx1"/>
                </a:solidFill>
              </a:rPr>
              <a:t>ce</a:t>
            </a:r>
            <a:r>
              <a:rPr sz="851" kern="1200" dirty="0">
                <a:solidFill>
                  <a:schemeClr val="tx1"/>
                </a:solidFill>
              </a:rPr>
              <a:t> qui </a:t>
            </a:r>
            <a:r>
              <a:rPr sz="851" kern="1200" dirty="0" err="1">
                <a:solidFill>
                  <a:schemeClr val="tx1"/>
                </a:solidFill>
              </a:rPr>
              <a:t>est</a:t>
            </a:r>
            <a:r>
              <a:rPr sz="851" kern="1200" dirty="0">
                <a:solidFill>
                  <a:schemeClr val="tx1"/>
                </a:solidFill>
              </a:rPr>
              <a:t> </a:t>
            </a:r>
            <a:r>
              <a:rPr sz="851" kern="1200" dirty="0" err="1">
                <a:solidFill>
                  <a:schemeClr val="tx1"/>
                </a:solidFill>
              </a:rPr>
              <a:t>techniquement</a:t>
            </a:r>
            <a:r>
              <a:rPr sz="851" kern="1200" dirty="0">
                <a:solidFill>
                  <a:schemeClr val="tx1"/>
                </a:solidFill>
              </a:rPr>
              <a:t> et </a:t>
            </a:r>
            <a:r>
              <a:rPr sz="851" kern="1200" dirty="0" err="1">
                <a:solidFill>
                  <a:schemeClr val="tx1"/>
                </a:solidFill>
              </a:rPr>
              <a:t>économiquement</a:t>
            </a:r>
            <a:r>
              <a:rPr sz="851" kern="1200" dirty="0">
                <a:solidFill>
                  <a:schemeClr val="tx1"/>
                </a:solidFill>
              </a:rPr>
              <a:t> </a:t>
            </a:r>
            <a:r>
              <a:rPr sz="851" kern="1200" dirty="0" err="1">
                <a:solidFill>
                  <a:schemeClr val="tx1"/>
                </a:solidFill>
              </a:rPr>
              <a:t>faisable</a:t>
            </a:r>
            <a:r>
              <a:rPr sz="851" kern="1200" dirty="0">
                <a:solidFill>
                  <a:schemeClr val="tx1"/>
                </a:solidFill>
              </a:rPr>
              <a:t>. Consultation des maîtres </a:t>
            </a:r>
            <a:r>
              <a:rPr sz="851" kern="1200" dirty="0" err="1">
                <a:solidFill>
                  <a:schemeClr val="tx1"/>
                </a:solidFill>
              </a:rPr>
              <a:t>d’œuvres</a:t>
            </a:r>
            <a:r>
              <a:rPr sz="851" kern="1200" dirty="0">
                <a:solidFill>
                  <a:schemeClr val="tx1"/>
                </a:solidFill>
              </a:rPr>
              <a:t> possible</a:t>
            </a:r>
            <a:r>
              <a:rPr lang="fr-FR" sz="851" kern="1200" dirty="0">
                <a:solidFill>
                  <a:schemeClr val="tx1"/>
                </a:solidFill>
              </a:rPr>
              <a:t>s</a:t>
            </a:r>
            <a:r>
              <a:rPr sz="851" kern="1200" dirty="0">
                <a:solidFill>
                  <a:schemeClr val="tx1"/>
                </a:solidFill>
              </a:rPr>
              <a:t>, </a:t>
            </a:r>
            <a:r>
              <a:rPr sz="851" kern="1200" dirty="0" err="1">
                <a:solidFill>
                  <a:schemeClr val="tx1"/>
                </a:solidFill>
              </a:rPr>
              <a:t>comparaison</a:t>
            </a:r>
            <a:r>
              <a:rPr sz="851" kern="1200" dirty="0">
                <a:solidFill>
                  <a:schemeClr val="tx1"/>
                </a:solidFill>
              </a:rPr>
              <a:t> des propositions techniques et </a:t>
            </a:r>
            <a:r>
              <a:rPr sz="851" kern="1200" dirty="0" err="1">
                <a:solidFill>
                  <a:schemeClr val="tx1"/>
                </a:solidFill>
              </a:rPr>
              <a:t>financières</a:t>
            </a:r>
            <a:r>
              <a:rPr sz="851" kern="1200" dirty="0">
                <a:solidFill>
                  <a:schemeClr val="tx1"/>
                </a:solidFill>
              </a:rPr>
              <a:t> des </a:t>
            </a:r>
            <a:r>
              <a:rPr sz="851" kern="1200" dirty="0" err="1">
                <a:solidFill>
                  <a:schemeClr val="tx1"/>
                </a:solidFill>
              </a:rPr>
              <a:t>réalisateurs</a:t>
            </a:r>
            <a:r>
              <a:rPr sz="851" kern="1200" dirty="0">
                <a:solidFill>
                  <a:schemeClr val="tx1"/>
                </a:solidFill>
              </a:rPr>
              <a:t> </a:t>
            </a:r>
            <a:r>
              <a:rPr sz="851" kern="1200" dirty="0" err="1">
                <a:solidFill>
                  <a:schemeClr val="tx1"/>
                </a:solidFill>
              </a:rPr>
              <a:t>possibles</a:t>
            </a:r>
            <a:r>
              <a:rPr sz="851" kern="1200" dirty="0">
                <a:solidFill>
                  <a:schemeClr val="tx1"/>
                </a:solidFill>
              </a:rPr>
              <a:t>.</a:t>
            </a:r>
          </a:p>
          <a:p>
            <a:pPr lvl="1">
              <a:buAutoNum type="arabicParenR"/>
            </a:pPr>
            <a:r>
              <a:rPr sz="851" b="1" kern="1200" dirty="0">
                <a:solidFill>
                  <a:schemeClr val="tx1"/>
                </a:solidFill>
              </a:rPr>
              <a:t>Jalon du </a:t>
            </a:r>
            <a:r>
              <a:rPr sz="851" b="1" kern="1200" dirty="0" err="1">
                <a:solidFill>
                  <a:schemeClr val="tx1"/>
                </a:solidFill>
              </a:rPr>
              <a:t>choix</a:t>
            </a:r>
            <a:r>
              <a:rPr sz="851" b="1" kern="1200" dirty="0">
                <a:solidFill>
                  <a:schemeClr val="tx1"/>
                </a:solidFill>
              </a:rPr>
              <a:t> de la solution : </a:t>
            </a:r>
            <a:r>
              <a:rPr sz="851" kern="1200" dirty="0">
                <a:solidFill>
                  <a:schemeClr val="tx1"/>
                </a:solidFill>
              </a:rPr>
              <a:t>signature du </a:t>
            </a:r>
            <a:r>
              <a:rPr sz="851" kern="1200" dirty="0" err="1">
                <a:solidFill>
                  <a:schemeClr val="tx1"/>
                </a:solidFill>
              </a:rPr>
              <a:t>contrat</a:t>
            </a:r>
            <a:r>
              <a:rPr sz="851" kern="1200" dirty="0">
                <a:solidFill>
                  <a:schemeClr val="tx1"/>
                </a:solidFill>
              </a:rPr>
              <a:t> qui </a:t>
            </a:r>
            <a:r>
              <a:rPr sz="851" kern="1200" dirty="0" err="1">
                <a:solidFill>
                  <a:schemeClr val="tx1"/>
                </a:solidFill>
              </a:rPr>
              <a:t>précise</a:t>
            </a:r>
            <a:r>
              <a:rPr sz="851" kern="1200" dirty="0">
                <a:solidFill>
                  <a:schemeClr val="tx1"/>
                </a:solidFill>
              </a:rPr>
              <a:t> </a:t>
            </a:r>
            <a:r>
              <a:rPr sz="851" kern="1200" dirty="0" err="1">
                <a:solidFill>
                  <a:schemeClr val="tx1"/>
                </a:solidFill>
              </a:rPr>
              <a:t>ce</a:t>
            </a:r>
            <a:r>
              <a:rPr sz="851" kern="1200" dirty="0">
                <a:solidFill>
                  <a:schemeClr val="tx1"/>
                </a:solidFill>
              </a:rPr>
              <a:t> qui sera fait et la manière de le faire.</a:t>
            </a:r>
          </a:p>
        </p:txBody>
      </p:sp>
      <p:grpSp>
        <p:nvGrpSpPr>
          <p:cNvPr id="4" name="object 2">
            <a:extLst>
              <a:ext uri="{FF2B5EF4-FFF2-40B4-BE49-F238E27FC236}">
                <a16:creationId xmlns:a16="http://schemas.microsoft.com/office/drawing/2014/main" id="{9389583D-59D4-4963-8758-79A560892154}"/>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3A194D5D-591C-4CDF-9EDF-0E193602CD63}"/>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02FB85BE-6067-4924-91D6-4FEC9B01D294}"/>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4CF97DAD-EBD7-46F7-B0E7-21573C3D2149}"/>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Faisabilité</a:t>
            </a:r>
            <a:endParaRPr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68300" y="784225"/>
            <a:ext cx="4724400" cy="523733"/>
          </a:xfrm>
        </p:spPr>
        <p:txBody>
          <a:bodyPr/>
          <a:lstStyle/>
          <a:p>
            <a:pPr lvl="1">
              <a:buAutoNum type="arabicParenR"/>
            </a:pPr>
            <a:r>
              <a:rPr lang="fr-FR" sz="851" b="1" kern="1200" dirty="0">
                <a:solidFill>
                  <a:schemeClr val="tx1"/>
                </a:solidFill>
              </a:rPr>
              <a:t> Analyse : </a:t>
            </a:r>
            <a:r>
              <a:rPr lang="fr-FR" sz="851" kern="1200" dirty="0">
                <a:solidFill>
                  <a:schemeClr val="tx1"/>
                </a:solidFill>
              </a:rPr>
              <a:t>le maître d’œuvre coordonne les travaux sur le “produit papier”, pour préciser ce qui doit être fait jusqu’au dernier boulon.</a:t>
            </a:r>
          </a:p>
          <a:p>
            <a:pPr lvl="1">
              <a:buAutoNum type="arabicParenR"/>
            </a:pPr>
            <a:r>
              <a:rPr sz="851" b="1" kern="1200" dirty="0">
                <a:solidFill>
                  <a:schemeClr val="tx1"/>
                </a:solidFill>
              </a:rPr>
              <a:t>Jalon de </a:t>
            </a:r>
            <a:r>
              <a:rPr sz="851" b="1" kern="1200" dirty="0" err="1">
                <a:solidFill>
                  <a:schemeClr val="tx1"/>
                </a:solidFill>
              </a:rPr>
              <a:t>lancement</a:t>
            </a:r>
            <a:r>
              <a:rPr sz="851" b="1" kern="1200" dirty="0">
                <a:solidFill>
                  <a:schemeClr val="tx1"/>
                </a:solidFill>
              </a:rPr>
              <a:t> du </a:t>
            </a:r>
            <a:r>
              <a:rPr sz="851" b="1" kern="1200" dirty="0" err="1">
                <a:solidFill>
                  <a:schemeClr val="tx1"/>
                </a:solidFill>
              </a:rPr>
              <a:t>chantier</a:t>
            </a:r>
            <a:r>
              <a:rPr sz="851" b="1" kern="1200" dirty="0">
                <a:solidFill>
                  <a:schemeClr val="tx1"/>
                </a:solidFill>
              </a:rPr>
              <a:t> (</a:t>
            </a:r>
            <a:r>
              <a:rPr sz="851" b="1" kern="1200" dirty="0" err="1">
                <a:solidFill>
                  <a:schemeClr val="tx1"/>
                </a:solidFill>
              </a:rPr>
              <a:t>éventuel</a:t>
            </a:r>
            <a:r>
              <a:rPr sz="851" b="1" kern="1200" dirty="0">
                <a:solidFill>
                  <a:schemeClr val="tx1"/>
                </a:solidFill>
              </a:rPr>
              <a:t>) : </a:t>
            </a:r>
            <a:r>
              <a:rPr sz="851" kern="1200" dirty="0" err="1">
                <a:solidFill>
                  <a:schemeClr val="tx1"/>
                </a:solidFill>
              </a:rPr>
              <a:t>quand</a:t>
            </a:r>
            <a:r>
              <a:rPr sz="851" kern="1200" dirty="0">
                <a:solidFill>
                  <a:schemeClr val="tx1"/>
                </a:solidFill>
              </a:rPr>
              <a:t> le “</a:t>
            </a:r>
            <a:r>
              <a:rPr sz="851" kern="1200" dirty="0" err="1">
                <a:solidFill>
                  <a:schemeClr val="tx1"/>
                </a:solidFill>
              </a:rPr>
              <a:t>produit</a:t>
            </a:r>
            <a:r>
              <a:rPr sz="851" kern="1200" dirty="0">
                <a:solidFill>
                  <a:schemeClr val="tx1"/>
                </a:solidFill>
              </a:rPr>
              <a:t> papier” </a:t>
            </a:r>
            <a:r>
              <a:rPr sz="851" kern="1200" dirty="0" err="1">
                <a:solidFill>
                  <a:schemeClr val="tx1"/>
                </a:solidFill>
              </a:rPr>
              <a:t>est</a:t>
            </a:r>
            <a:r>
              <a:rPr sz="851" kern="1200" dirty="0">
                <a:solidFill>
                  <a:schemeClr val="tx1"/>
                </a:solidFill>
              </a:rPr>
              <a:t> </a:t>
            </a:r>
            <a:r>
              <a:rPr sz="851" kern="1200" dirty="0" err="1">
                <a:solidFill>
                  <a:schemeClr val="tx1"/>
                </a:solidFill>
              </a:rPr>
              <a:t>suffisamment</a:t>
            </a:r>
            <a:r>
              <a:rPr sz="851" kern="1200" dirty="0">
                <a:solidFill>
                  <a:schemeClr val="tx1"/>
                </a:solidFill>
              </a:rPr>
              <a:t> </a:t>
            </a:r>
            <a:r>
              <a:rPr sz="851" kern="1200" dirty="0" err="1">
                <a:solidFill>
                  <a:schemeClr val="tx1"/>
                </a:solidFill>
              </a:rPr>
              <a:t>défini</a:t>
            </a:r>
            <a:r>
              <a:rPr sz="851" kern="1200" dirty="0">
                <a:solidFill>
                  <a:schemeClr val="tx1"/>
                </a:solidFill>
              </a:rPr>
              <a:t>, on </a:t>
            </a:r>
            <a:r>
              <a:rPr sz="851" kern="1200" dirty="0" err="1">
                <a:solidFill>
                  <a:schemeClr val="tx1"/>
                </a:solidFill>
              </a:rPr>
              <a:t>peut</a:t>
            </a:r>
            <a:r>
              <a:rPr sz="851" kern="1200" dirty="0">
                <a:solidFill>
                  <a:schemeClr val="tx1"/>
                </a:solidFill>
              </a:rPr>
              <a:t> faire le point </a:t>
            </a:r>
            <a:r>
              <a:rPr sz="851" kern="1200" dirty="0" err="1">
                <a:solidFill>
                  <a:schemeClr val="tx1"/>
                </a:solidFill>
              </a:rPr>
              <a:t>avant</a:t>
            </a:r>
            <a:r>
              <a:rPr sz="851" kern="1200" dirty="0">
                <a:solidFill>
                  <a:schemeClr val="tx1"/>
                </a:solidFill>
              </a:rPr>
              <a:t> de lancer les travaux de </a:t>
            </a:r>
            <a:r>
              <a:rPr sz="851" kern="1200" dirty="0" err="1">
                <a:solidFill>
                  <a:schemeClr val="tx1"/>
                </a:solidFill>
              </a:rPr>
              <a:t>réalisation</a:t>
            </a:r>
            <a:r>
              <a:rPr sz="851" kern="1200" dirty="0">
                <a:solidFill>
                  <a:schemeClr val="tx1"/>
                </a:solidFill>
              </a:rPr>
              <a:t>.</a:t>
            </a:r>
          </a:p>
        </p:txBody>
      </p:sp>
      <p:grpSp>
        <p:nvGrpSpPr>
          <p:cNvPr id="4" name="object 2">
            <a:extLst>
              <a:ext uri="{FF2B5EF4-FFF2-40B4-BE49-F238E27FC236}">
                <a16:creationId xmlns:a16="http://schemas.microsoft.com/office/drawing/2014/main" id="{635E98B9-2454-4CFD-A112-2607BF5BC3C7}"/>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D1DB8753-51CD-456D-B70D-AFB86B028469}"/>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BD314719-3355-44BB-8AA2-F167737FA30D}"/>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58CDCCF5-8E6A-4C72-8A0C-F2091D2C04A1}"/>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Analyse</a:t>
            </a:r>
            <a:endParaRPr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215900" y="833172"/>
            <a:ext cx="5230364" cy="1047466"/>
          </a:xfrm>
        </p:spPr>
        <p:txBody>
          <a:bodyPr/>
          <a:lstStyle/>
          <a:p>
            <a:pPr lvl="1">
              <a:buAutoNum type="arabicParenR"/>
            </a:pPr>
            <a:r>
              <a:rPr lang="fr-FR" sz="851" b="1" kern="1200" dirty="0">
                <a:solidFill>
                  <a:schemeClr val="tx1"/>
                </a:solidFill>
              </a:rPr>
              <a:t> </a:t>
            </a:r>
            <a:r>
              <a:rPr sz="851" b="1" kern="1200" dirty="0">
                <a:solidFill>
                  <a:schemeClr val="tx1"/>
                </a:solidFill>
              </a:rPr>
              <a:t>Phase de </a:t>
            </a:r>
            <a:r>
              <a:rPr sz="851" b="1" kern="1200" dirty="0" err="1">
                <a:solidFill>
                  <a:schemeClr val="tx1"/>
                </a:solidFill>
              </a:rPr>
              <a:t>réalisation</a:t>
            </a:r>
            <a:r>
              <a:rPr sz="851" b="1" kern="1200" dirty="0">
                <a:solidFill>
                  <a:schemeClr val="tx1"/>
                </a:solidFill>
              </a:rPr>
              <a:t> : </a:t>
            </a:r>
            <a:r>
              <a:rPr sz="851" kern="1200" dirty="0">
                <a:solidFill>
                  <a:schemeClr val="tx1"/>
                </a:solidFill>
              </a:rPr>
              <a:t>le </a:t>
            </a:r>
            <a:r>
              <a:rPr sz="851" kern="1200" dirty="0" err="1">
                <a:solidFill>
                  <a:schemeClr val="tx1"/>
                </a:solidFill>
              </a:rPr>
              <a:t>chantier</a:t>
            </a:r>
            <a:r>
              <a:rPr sz="851" kern="1200" dirty="0">
                <a:solidFill>
                  <a:schemeClr val="tx1"/>
                </a:solidFill>
              </a:rPr>
              <a:t> </a:t>
            </a:r>
            <a:r>
              <a:rPr sz="851" kern="1200" dirty="0" err="1">
                <a:solidFill>
                  <a:schemeClr val="tx1"/>
                </a:solidFill>
              </a:rPr>
              <a:t>est</a:t>
            </a:r>
            <a:r>
              <a:rPr sz="851" kern="1200" dirty="0">
                <a:solidFill>
                  <a:schemeClr val="tx1"/>
                </a:solidFill>
              </a:rPr>
              <a:t> </a:t>
            </a:r>
            <a:r>
              <a:rPr sz="851" kern="1200" dirty="0" err="1">
                <a:solidFill>
                  <a:schemeClr val="tx1"/>
                </a:solidFill>
              </a:rPr>
              <a:t>lancé</a:t>
            </a:r>
            <a:r>
              <a:rPr sz="851" kern="1200" dirty="0">
                <a:solidFill>
                  <a:schemeClr val="tx1"/>
                </a:solidFill>
              </a:rPr>
              <a:t>, les travaux </a:t>
            </a:r>
            <a:r>
              <a:rPr sz="851" kern="1200" dirty="0" err="1">
                <a:solidFill>
                  <a:schemeClr val="tx1"/>
                </a:solidFill>
              </a:rPr>
              <a:t>avancent</a:t>
            </a:r>
            <a:r>
              <a:rPr sz="851" kern="1200" dirty="0">
                <a:solidFill>
                  <a:schemeClr val="tx1"/>
                </a:solidFill>
              </a:rPr>
              <a:t> pour </a:t>
            </a:r>
            <a:r>
              <a:rPr sz="851" kern="1200" dirty="0" err="1">
                <a:solidFill>
                  <a:schemeClr val="tx1"/>
                </a:solidFill>
              </a:rPr>
              <a:t>transférer</a:t>
            </a:r>
            <a:r>
              <a:rPr sz="851" kern="1200" dirty="0">
                <a:solidFill>
                  <a:schemeClr val="tx1"/>
                </a:solidFill>
              </a:rPr>
              <a:t> le “</a:t>
            </a:r>
            <a:r>
              <a:rPr sz="851" kern="1200" dirty="0" err="1">
                <a:solidFill>
                  <a:schemeClr val="tx1"/>
                </a:solidFill>
              </a:rPr>
              <a:t>produit</a:t>
            </a:r>
            <a:r>
              <a:rPr sz="851" kern="1200" dirty="0">
                <a:solidFill>
                  <a:schemeClr val="tx1"/>
                </a:solidFill>
              </a:rPr>
              <a:t> papier” dans le </a:t>
            </a:r>
            <a:r>
              <a:rPr sz="851" kern="1200" dirty="0" err="1">
                <a:solidFill>
                  <a:schemeClr val="tx1"/>
                </a:solidFill>
              </a:rPr>
              <a:t>réel</a:t>
            </a:r>
            <a:r>
              <a:rPr sz="851" kern="1200" dirty="0">
                <a:solidFill>
                  <a:schemeClr val="tx1"/>
                </a:solidFill>
              </a:rPr>
              <a:t>.</a:t>
            </a:r>
          </a:p>
          <a:p>
            <a:pPr lvl="1">
              <a:buAutoNum type="arabicParenR"/>
            </a:pPr>
            <a:r>
              <a:rPr lang="fr-FR" sz="851" b="1" kern="1200" dirty="0">
                <a:solidFill>
                  <a:schemeClr val="tx1"/>
                </a:solidFill>
              </a:rPr>
              <a:t> </a:t>
            </a:r>
            <a:r>
              <a:rPr sz="851" b="1" kern="1200" dirty="0">
                <a:solidFill>
                  <a:schemeClr val="tx1"/>
                </a:solidFill>
              </a:rPr>
              <a:t>Phase de </a:t>
            </a:r>
            <a:r>
              <a:rPr sz="851" b="1" kern="1200" dirty="0" err="1">
                <a:solidFill>
                  <a:schemeClr val="tx1"/>
                </a:solidFill>
              </a:rPr>
              <a:t>vérification</a:t>
            </a:r>
            <a:r>
              <a:rPr sz="851" b="1" kern="1200" dirty="0">
                <a:solidFill>
                  <a:schemeClr val="tx1"/>
                </a:solidFill>
              </a:rPr>
              <a:t> (qui </a:t>
            </a:r>
            <a:r>
              <a:rPr sz="851" b="1" kern="1200" dirty="0" err="1">
                <a:solidFill>
                  <a:schemeClr val="tx1"/>
                </a:solidFill>
              </a:rPr>
              <a:t>peut</a:t>
            </a:r>
            <a:r>
              <a:rPr sz="851" b="1" kern="1200" dirty="0">
                <a:solidFill>
                  <a:schemeClr val="tx1"/>
                </a:solidFill>
              </a:rPr>
              <a:t> commencer </a:t>
            </a:r>
            <a:r>
              <a:rPr sz="851" b="1" kern="1200" dirty="0" err="1">
                <a:solidFill>
                  <a:schemeClr val="tx1"/>
                </a:solidFill>
              </a:rPr>
              <a:t>très</a:t>
            </a:r>
            <a:r>
              <a:rPr sz="851" b="1" kern="1200" dirty="0">
                <a:solidFill>
                  <a:schemeClr val="tx1"/>
                </a:solidFill>
              </a:rPr>
              <a:t> </a:t>
            </a:r>
            <a:r>
              <a:rPr sz="851" b="1" kern="1200" dirty="0" err="1">
                <a:solidFill>
                  <a:schemeClr val="tx1"/>
                </a:solidFill>
              </a:rPr>
              <a:t>tôt</a:t>
            </a:r>
            <a:r>
              <a:rPr sz="851" b="1" kern="1200" dirty="0">
                <a:solidFill>
                  <a:schemeClr val="tx1"/>
                </a:solidFill>
              </a:rPr>
              <a:t>, sur le “</a:t>
            </a:r>
            <a:r>
              <a:rPr sz="851" b="1" kern="1200" dirty="0" err="1">
                <a:solidFill>
                  <a:schemeClr val="tx1"/>
                </a:solidFill>
              </a:rPr>
              <a:t>produit</a:t>
            </a:r>
            <a:r>
              <a:rPr sz="851" b="1" kern="1200" dirty="0">
                <a:solidFill>
                  <a:schemeClr val="tx1"/>
                </a:solidFill>
              </a:rPr>
              <a:t> papier”) : </a:t>
            </a:r>
            <a:r>
              <a:rPr sz="851" kern="1200" dirty="0">
                <a:solidFill>
                  <a:schemeClr val="tx1"/>
                </a:solidFill>
              </a:rPr>
              <a:t>sur le </a:t>
            </a:r>
            <a:r>
              <a:rPr sz="851" kern="1200" dirty="0" err="1">
                <a:solidFill>
                  <a:schemeClr val="tx1"/>
                </a:solidFill>
              </a:rPr>
              <a:t>produit</a:t>
            </a:r>
            <a:r>
              <a:rPr sz="851" kern="1200" dirty="0">
                <a:solidFill>
                  <a:schemeClr val="tx1"/>
                </a:solidFill>
              </a:rPr>
              <a:t> </a:t>
            </a:r>
            <a:r>
              <a:rPr sz="851" kern="1200" dirty="0" err="1">
                <a:solidFill>
                  <a:schemeClr val="tx1"/>
                </a:solidFill>
              </a:rPr>
              <a:t>réel</a:t>
            </a:r>
            <a:r>
              <a:rPr sz="851" kern="1200" dirty="0">
                <a:solidFill>
                  <a:schemeClr val="tx1"/>
                </a:solidFill>
              </a:rPr>
              <a:t> </a:t>
            </a:r>
            <a:r>
              <a:rPr sz="851" kern="1200" dirty="0" err="1">
                <a:solidFill>
                  <a:schemeClr val="tx1"/>
                </a:solidFill>
              </a:rPr>
              <a:t>ou</a:t>
            </a:r>
            <a:r>
              <a:rPr sz="851" kern="1200" dirty="0">
                <a:solidFill>
                  <a:schemeClr val="tx1"/>
                </a:solidFill>
              </a:rPr>
              <a:t> sur le </a:t>
            </a:r>
            <a:r>
              <a:rPr sz="851" kern="1200" dirty="0" err="1">
                <a:solidFill>
                  <a:schemeClr val="tx1"/>
                </a:solidFill>
              </a:rPr>
              <a:t>produit</a:t>
            </a:r>
            <a:r>
              <a:rPr sz="851" kern="1200" dirty="0">
                <a:solidFill>
                  <a:schemeClr val="tx1"/>
                </a:solidFill>
              </a:rPr>
              <a:t> papier, on </a:t>
            </a:r>
            <a:r>
              <a:rPr sz="851" kern="1200" dirty="0" err="1">
                <a:solidFill>
                  <a:schemeClr val="tx1"/>
                </a:solidFill>
              </a:rPr>
              <a:t>vérifie</a:t>
            </a:r>
            <a:r>
              <a:rPr sz="851" kern="1200" dirty="0">
                <a:solidFill>
                  <a:schemeClr val="tx1"/>
                </a:solidFill>
              </a:rPr>
              <a:t> (</a:t>
            </a:r>
            <a:r>
              <a:rPr sz="851" kern="1200" dirty="0" err="1">
                <a:solidFill>
                  <a:schemeClr val="tx1"/>
                </a:solidFill>
              </a:rPr>
              <a:t>ou</a:t>
            </a:r>
            <a:r>
              <a:rPr sz="851" kern="1200" dirty="0">
                <a:solidFill>
                  <a:schemeClr val="tx1"/>
                </a:solidFill>
              </a:rPr>
              <a:t> on </a:t>
            </a:r>
            <a:r>
              <a:rPr sz="851" kern="1200" dirty="0" err="1">
                <a:solidFill>
                  <a:schemeClr val="tx1"/>
                </a:solidFill>
              </a:rPr>
              <a:t>calcule</a:t>
            </a:r>
            <a:r>
              <a:rPr sz="851" kern="1200" dirty="0">
                <a:solidFill>
                  <a:schemeClr val="tx1"/>
                </a:solidFill>
              </a:rPr>
              <a:t>) que les </a:t>
            </a:r>
            <a:r>
              <a:rPr sz="851" kern="1200" dirty="0" err="1">
                <a:solidFill>
                  <a:schemeClr val="tx1"/>
                </a:solidFill>
              </a:rPr>
              <a:t>caractéristiques</a:t>
            </a:r>
            <a:r>
              <a:rPr sz="851" kern="1200" dirty="0">
                <a:solidFill>
                  <a:schemeClr val="tx1"/>
                </a:solidFill>
              </a:rPr>
              <a:t> </a:t>
            </a:r>
            <a:r>
              <a:rPr sz="851" kern="1200" dirty="0" err="1">
                <a:solidFill>
                  <a:schemeClr val="tx1"/>
                </a:solidFill>
              </a:rPr>
              <a:t>attendues</a:t>
            </a:r>
            <a:r>
              <a:rPr sz="851" kern="1200" dirty="0">
                <a:solidFill>
                  <a:schemeClr val="tx1"/>
                </a:solidFill>
              </a:rPr>
              <a:t> </a:t>
            </a:r>
            <a:r>
              <a:rPr sz="851" kern="1200" dirty="0" err="1">
                <a:solidFill>
                  <a:schemeClr val="tx1"/>
                </a:solidFill>
              </a:rPr>
              <a:t>sont</a:t>
            </a:r>
            <a:r>
              <a:rPr sz="851" kern="1200" dirty="0">
                <a:solidFill>
                  <a:schemeClr val="tx1"/>
                </a:solidFill>
              </a:rPr>
              <a:t> bien au </a:t>
            </a:r>
            <a:r>
              <a:rPr sz="851" kern="1200" dirty="0" err="1">
                <a:solidFill>
                  <a:schemeClr val="tx1"/>
                </a:solidFill>
              </a:rPr>
              <a:t>rendez-vous</a:t>
            </a:r>
            <a:r>
              <a:rPr sz="851" kern="1200" dirty="0">
                <a:solidFill>
                  <a:schemeClr val="tx1"/>
                </a:solidFill>
              </a:rPr>
              <a:t> (avec les </a:t>
            </a:r>
            <a:r>
              <a:rPr sz="851" kern="1200" dirty="0" err="1">
                <a:solidFill>
                  <a:schemeClr val="tx1"/>
                </a:solidFill>
              </a:rPr>
              <a:t>écarts</a:t>
            </a:r>
            <a:r>
              <a:rPr sz="851" kern="1200" dirty="0">
                <a:solidFill>
                  <a:schemeClr val="tx1"/>
                </a:solidFill>
              </a:rPr>
              <a:t> </a:t>
            </a:r>
            <a:r>
              <a:rPr sz="851" kern="1200" dirty="0" err="1">
                <a:solidFill>
                  <a:schemeClr val="tx1"/>
                </a:solidFill>
              </a:rPr>
              <a:t>éventuels</a:t>
            </a:r>
            <a:r>
              <a:rPr sz="851" kern="1200" dirty="0">
                <a:solidFill>
                  <a:schemeClr val="tx1"/>
                </a:solidFill>
              </a:rPr>
              <a:t>, </a:t>
            </a:r>
            <a:r>
              <a:rPr sz="851" kern="1200" dirty="0" err="1">
                <a:solidFill>
                  <a:schemeClr val="tx1"/>
                </a:solidFill>
              </a:rPr>
              <a:t>qu’il</a:t>
            </a:r>
            <a:r>
              <a:rPr sz="851" kern="1200" dirty="0">
                <a:solidFill>
                  <a:schemeClr val="tx1"/>
                </a:solidFill>
              </a:rPr>
              <a:t> faut </a:t>
            </a:r>
            <a:r>
              <a:rPr sz="851" kern="1200" dirty="0" err="1">
                <a:solidFill>
                  <a:schemeClr val="tx1"/>
                </a:solidFill>
              </a:rPr>
              <a:t>alors</a:t>
            </a:r>
            <a:r>
              <a:rPr sz="851" kern="1200" dirty="0">
                <a:solidFill>
                  <a:schemeClr val="tx1"/>
                </a:solidFill>
              </a:rPr>
              <a:t> </a:t>
            </a:r>
            <a:r>
              <a:rPr sz="851" kern="1200" dirty="0" err="1">
                <a:solidFill>
                  <a:schemeClr val="tx1"/>
                </a:solidFill>
              </a:rPr>
              <a:t>gérer</a:t>
            </a:r>
            <a:r>
              <a:rPr sz="851" kern="1200" dirty="0">
                <a:solidFill>
                  <a:schemeClr val="tx1"/>
                </a:solidFill>
              </a:rPr>
              <a:t>).</a:t>
            </a:r>
          </a:p>
          <a:p>
            <a:pPr lvl="1">
              <a:buAutoNum type="arabicParenR"/>
            </a:pPr>
            <a:r>
              <a:rPr lang="fr-FR" sz="851" b="1" kern="1200" dirty="0">
                <a:solidFill>
                  <a:schemeClr val="tx1"/>
                </a:solidFill>
              </a:rPr>
              <a:t> </a:t>
            </a:r>
            <a:r>
              <a:rPr sz="851" b="1" kern="1200" dirty="0">
                <a:solidFill>
                  <a:schemeClr val="tx1"/>
                </a:solidFill>
              </a:rPr>
              <a:t>Jalon de livraison (et </a:t>
            </a:r>
            <a:r>
              <a:rPr sz="851" b="1" kern="1200" dirty="0" err="1">
                <a:solidFill>
                  <a:schemeClr val="tx1"/>
                </a:solidFill>
              </a:rPr>
              <a:t>recette</a:t>
            </a:r>
            <a:r>
              <a:rPr sz="851" b="1" kern="1200" dirty="0">
                <a:solidFill>
                  <a:schemeClr val="tx1"/>
                </a:solidFill>
              </a:rPr>
              <a:t>) encore </a:t>
            </a:r>
            <a:r>
              <a:rPr sz="851" b="1" kern="1200" dirty="0" err="1">
                <a:solidFill>
                  <a:schemeClr val="tx1"/>
                </a:solidFill>
              </a:rPr>
              <a:t>appelée</a:t>
            </a:r>
            <a:r>
              <a:rPr sz="851" b="1" kern="1200" dirty="0">
                <a:solidFill>
                  <a:schemeClr val="tx1"/>
                </a:solidFill>
              </a:rPr>
              <a:t> acceptation : </a:t>
            </a:r>
            <a:r>
              <a:rPr sz="851" kern="1200" dirty="0">
                <a:solidFill>
                  <a:schemeClr val="tx1"/>
                </a:solidFill>
              </a:rPr>
              <a:t>on </a:t>
            </a:r>
            <a:r>
              <a:rPr sz="851" kern="1200" dirty="0" err="1">
                <a:solidFill>
                  <a:schemeClr val="tx1"/>
                </a:solidFill>
              </a:rPr>
              <a:t>remet</a:t>
            </a:r>
            <a:r>
              <a:rPr sz="851" kern="1200" dirty="0">
                <a:solidFill>
                  <a:schemeClr val="tx1"/>
                </a:solidFill>
              </a:rPr>
              <a:t> le </a:t>
            </a:r>
            <a:r>
              <a:rPr sz="851" kern="1200" dirty="0" err="1">
                <a:solidFill>
                  <a:schemeClr val="tx1"/>
                </a:solidFill>
              </a:rPr>
              <a:t>produit</a:t>
            </a:r>
            <a:r>
              <a:rPr sz="851" kern="1200" dirty="0">
                <a:solidFill>
                  <a:schemeClr val="tx1"/>
                </a:solidFill>
              </a:rPr>
              <a:t> entre les mains du client, qui </a:t>
            </a:r>
            <a:r>
              <a:rPr sz="851" kern="1200" dirty="0" err="1">
                <a:solidFill>
                  <a:schemeClr val="tx1"/>
                </a:solidFill>
              </a:rPr>
              <a:t>en</a:t>
            </a:r>
            <a:r>
              <a:rPr sz="851" kern="1200" dirty="0">
                <a:solidFill>
                  <a:schemeClr val="tx1"/>
                </a:solidFill>
              </a:rPr>
              <a:t> </a:t>
            </a:r>
            <a:r>
              <a:rPr sz="851" kern="1200" dirty="0" err="1">
                <a:solidFill>
                  <a:schemeClr val="tx1"/>
                </a:solidFill>
              </a:rPr>
              <a:t>devient</a:t>
            </a:r>
            <a:r>
              <a:rPr sz="851" kern="1200" dirty="0">
                <a:solidFill>
                  <a:schemeClr val="tx1"/>
                </a:solidFill>
              </a:rPr>
              <a:t> propriétaire (et </a:t>
            </a:r>
            <a:r>
              <a:rPr sz="851" kern="1200" dirty="0" err="1">
                <a:solidFill>
                  <a:schemeClr val="tx1"/>
                </a:solidFill>
              </a:rPr>
              <a:t>peut</a:t>
            </a:r>
            <a:r>
              <a:rPr sz="851" kern="1200" dirty="0">
                <a:solidFill>
                  <a:schemeClr val="tx1"/>
                </a:solidFill>
              </a:rPr>
              <a:t> </a:t>
            </a:r>
            <a:r>
              <a:rPr sz="851" kern="1200" dirty="0" err="1">
                <a:solidFill>
                  <a:schemeClr val="tx1"/>
                </a:solidFill>
              </a:rPr>
              <a:t>émettre</a:t>
            </a:r>
            <a:r>
              <a:rPr sz="851" kern="1200" dirty="0">
                <a:solidFill>
                  <a:schemeClr val="tx1"/>
                </a:solidFill>
              </a:rPr>
              <a:t> des </a:t>
            </a:r>
            <a:r>
              <a:rPr sz="851" kern="1200" dirty="0" err="1">
                <a:solidFill>
                  <a:schemeClr val="tx1"/>
                </a:solidFill>
              </a:rPr>
              <a:t>réserves</a:t>
            </a:r>
            <a:r>
              <a:rPr sz="851" kern="1200" dirty="0">
                <a:solidFill>
                  <a:schemeClr val="tx1"/>
                </a:solidFill>
              </a:rPr>
              <a:t> sur les </a:t>
            </a:r>
            <a:r>
              <a:rPr sz="851" kern="1200" dirty="0" err="1">
                <a:solidFill>
                  <a:schemeClr val="tx1"/>
                </a:solidFill>
              </a:rPr>
              <a:t>écarts</a:t>
            </a:r>
            <a:r>
              <a:rPr sz="851" kern="1200" dirty="0">
                <a:solidFill>
                  <a:schemeClr val="tx1"/>
                </a:solidFill>
              </a:rPr>
              <a:t> </a:t>
            </a:r>
            <a:r>
              <a:rPr sz="851" kern="1200" dirty="0" err="1">
                <a:solidFill>
                  <a:schemeClr val="tx1"/>
                </a:solidFill>
              </a:rPr>
              <a:t>constatés</a:t>
            </a:r>
            <a:r>
              <a:rPr sz="851" kern="1200" dirty="0">
                <a:solidFill>
                  <a:schemeClr val="tx1"/>
                </a:solidFill>
              </a:rPr>
              <a:t>). </a:t>
            </a:r>
            <a:r>
              <a:rPr sz="851" kern="1200" dirty="0" err="1">
                <a:solidFill>
                  <a:schemeClr val="tx1"/>
                </a:solidFill>
              </a:rPr>
              <a:t>C’est</a:t>
            </a:r>
            <a:r>
              <a:rPr sz="851" kern="1200" dirty="0">
                <a:solidFill>
                  <a:schemeClr val="tx1"/>
                </a:solidFill>
              </a:rPr>
              <a:t> la fin du </a:t>
            </a:r>
            <a:r>
              <a:rPr sz="851" kern="1200" dirty="0" err="1">
                <a:solidFill>
                  <a:schemeClr val="tx1"/>
                </a:solidFill>
              </a:rPr>
              <a:t>projet</a:t>
            </a:r>
            <a:r>
              <a:rPr sz="851" kern="1200" dirty="0">
                <a:solidFill>
                  <a:schemeClr val="tx1"/>
                </a:solidFill>
              </a:rPr>
              <a:t> </a:t>
            </a:r>
            <a:r>
              <a:rPr sz="851" kern="1200" dirty="0" err="1">
                <a:solidFill>
                  <a:schemeClr val="tx1"/>
                </a:solidFill>
              </a:rPr>
              <a:t>proprement</a:t>
            </a:r>
            <a:r>
              <a:rPr sz="851" kern="1200" dirty="0">
                <a:solidFill>
                  <a:schemeClr val="tx1"/>
                </a:solidFill>
              </a:rPr>
              <a:t> </a:t>
            </a:r>
            <a:r>
              <a:rPr sz="851" kern="1200" dirty="0" err="1">
                <a:solidFill>
                  <a:schemeClr val="tx1"/>
                </a:solidFill>
              </a:rPr>
              <a:t>dit</a:t>
            </a:r>
            <a:r>
              <a:rPr sz="851" kern="1200" dirty="0">
                <a:solidFill>
                  <a:schemeClr val="tx1"/>
                </a:solidFill>
              </a:rPr>
              <a:t>.</a:t>
            </a:r>
          </a:p>
        </p:txBody>
      </p:sp>
      <p:grpSp>
        <p:nvGrpSpPr>
          <p:cNvPr id="4" name="object 2">
            <a:extLst>
              <a:ext uri="{FF2B5EF4-FFF2-40B4-BE49-F238E27FC236}">
                <a16:creationId xmlns:a16="http://schemas.microsoft.com/office/drawing/2014/main" id="{86FDACA9-DC87-47B6-BE20-94976C2CFAA2}"/>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43DDC388-447A-480F-A894-88BB785B7CD1}"/>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497D5692-4BAD-4DBD-BC61-0406DBA86EA9}"/>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005116DF-240A-4D82-89EE-0F8D2E1B5EE9}"/>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Réalisation / Vérification / Livraison </a:t>
            </a:r>
            <a:endParaRPr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444500" y="708025"/>
            <a:ext cx="4572000" cy="1309333"/>
          </a:xfrm>
        </p:spPr>
        <p:txBody>
          <a:bodyPr/>
          <a:lstStyle/>
          <a:p>
            <a:pPr lvl="1"/>
            <a:r>
              <a:rPr lang="fr-FR" sz="851" b="1" kern="1200" dirty="0">
                <a:solidFill>
                  <a:schemeClr val="tx1"/>
                </a:solidFill>
              </a:rPr>
              <a:t>La p</a:t>
            </a:r>
            <a:r>
              <a:rPr sz="851" b="1" kern="1200" dirty="0" err="1">
                <a:solidFill>
                  <a:schemeClr val="tx1"/>
                </a:solidFill>
              </a:rPr>
              <a:t>hase</a:t>
            </a:r>
            <a:r>
              <a:rPr sz="851" b="1" kern="1200" dirty="0">
                <a:solidFill>
                  <a:schemeClr val="tx1"/>
                </a:solidFill>
              </a:rPr>
              <a:t> </a:t>
            </a:r>
            <a:r>
              <a:rPr sz="851" b="1" kern="1200" dirty="0" err="1">
                <a:solidFill>
                  <a:schemeClr val="tx1"/>
                </a:solidFill>
              </a:rPr>
              <a:t>d’exploitation</a:t>
            </a:r>
            <a:r>
              <a:rPr sz="851" kern="1200" dirty="0">
                <a:solidFill>
                  <a:schemeClr val="tx1"/>
                </a:solidFill>
              </a:rPr>
              <a:t>, qui commence le plus </a:t>
            </a:r>
            <a:r>
              <a:rPr sz="851" kern="1200" dirty="0" err="1">
                <a:solidFill>
                  <a:schemeClr val="tx1"/>
                </a:solidFill>
              </a:rPr>
              <a:t>souvent</a:t>
            </a:r>
            <a:r>
              <a:rPr sz="851" kern="1200" dirty="0">
                <a:solidFill>
                  <a:schemeClr val="tx1"/>
                </a:solidFill>
              </a:rPr>
              <a:t> par la levée des </a:t>
            </a:r>
            <a:r>
              <a:rPr sz="851" kern="1200" dirty="0" err="1">
                <a:solidFill>
                  <a:schemeClr val="tx1"/>
                </a:solidFill>
              </a:rPr>
              <a:t>réserves</a:t>
            </a:r>
            <a:r>
              <a:rPr lang="fr-FR" sz="851" kern="1200" dirty="0">
                <a:solidFill>
                  <a:schemeClr val="tx1"/>
                </a:solidFill>
              </a:rPr>
              <a:t> constitue</a:t>
            </a:r>
            <a:r>
              <a:rPr sz="851" kern="1200" dirty="0">
                <a:solidFill>
                  <a:schemeClr val="tx1"/>
                </a:solidFill>
              </a:rPr>
              <a:t> la fin de la relation </a:t>
            </a:r>
            <a:r>
              <a:rPr sz="851" kern="1200" dirty="0" err="1">
                <a:solidFill>
                  <a:schemeClr val="tx1"/>
                </a:solidFill>
              </a:rPr>
              <a:t>contractuelle</a:t>
            </a:r>
            <a:r>
              <a:rPr sz="851" kern="1200" dirty="0">
                <a:solidFill>
                  <a:schemeClr val="tx1"/>
                </a:solidFill>
              </a:rPr>
              <a:t>.</a:t>
            </a:r>
            <a:endParaRPr lang="fr-FR" sz="851" kern="1200" dirty="0">
              <a:solidFill>
                <a:schemeClr val="tx1"/>
              </a:solidFill>
            </a:endParaRPr>
          </a:p>
          <a:p>
            <a:pPr lvl="1"/>
            <a:endParaRPr lang="fr-FR" sz="851" kern="1200" dirty="0">
              <a:solidFill>
                <a:schemeClr val="tx1"/>
              </a:solidFill>
            </a:endParaRPr>
          </a:p>
          <a:p>
            <a:pPr lvl="1"/>
            <a:r>
              <a:rPr lang="fr-FR" sz="851" b="1" u="sng" kern="1200" dirty="0">
                <a:solidFill>
                  <a:schemeClr val="tx1"/>
                </a:solidFill>
              </a:rPr>
              <a:t>A retenir :</a:t>
            </a:r>
          </a:p>
          <a:p>
            <a:pPr lvl="1"/>
            <a:r>
              <a:rPr sz="851" b="1" kern="1200" dirty="0">
                <a:solidFill>
                  <a:schemeClr val="tx1"/>
                </a:solidFill>
              </a:rPr>
              <a:t>Les </a:t>
            </a:r>
            <a:r>
              <a:rPr sz="851" b="1" kern="1200" dirty="0" err="1">
                <a:solidFill>
                  <a:schemeClr val="tx1"/>
                </a:solidFill>
              </a:rPr>
              <a:t>jalons</a:t>
            </a:r>
            <a:r>
              <a:rPr sz="851" kern="1200" dirty="0">
                <a:solidFill>
                  <a:schemeClr val="tx1"/>
                </a:solidFill>
              </a:rPr>
              <a:t> </a:t>
            </a:r>
            <a:r>
              <a:rPr sz="851" u="sng" kern="1200" dirty="0" err="1">
                <a:solidFill>
                  <a:schemeClr val="tx1"/>
                </a:solidFill>
              </a:rPr>
              <a:t>permettent</a:t>
            </a:r>
            <a:r>
              <a:rPr sz="851" u="sng" kern="1200" dirty="0">
                <a:solidFill>
                  <a:schemeClr val="tx1"/>
                </a:solidFill>
              </a:rPr>
              <a:t> de faire le point sur le </a:t>
            </a:r>
            <a:r>
              <a:rPr sz="851" u="sng" kern="1200" dirty="0" err="1">
                <a:solidFill>
                  <a:schemeClr val="tx1"/>
                </a:solidFill>
              </a:rPr>
              <a:t>projet</a:t>
            </a:r>
            <a:r>
              <a:rPr sz="851" u="sng" kern="1200" dirty="0">
                <a:solidFill>
                  <a:schemeClr val="tx1"/>
                </a:solidFill>
              </a:rPr>
              <a:t> et de </a:t>
            </a:r>
            <a:r>
              <a:rPr sz="851" u="sng" kern="1200" dirty="0" err="1">
                <a:solidFill>
                  <a:schemeClr val="tx1"/>
                </a:solidFill>
              </a:rPr>
              <a:t>n’engager</a:t>
            </a:r>
            <a:r>
              <a:rPr sz="851" u="sng" kern="1200" dirty="0">
                <a:solidFill>
                  <a:schemeClr val="tx1"/>
                </a:solidFill>
              </a:rPr>
              <a:t> la phase </a:t>
            </a:r>
            <a:r>
              <a:rPr sz="851" u="sng" kern="1200" dirty="0" err="1">
                <a:solidFill>
                  <a:schemeClr val="tx1"/>
                </a:solidFill>
              </a:rPr>
              <a:t>suivante</a:t>
            </a:r>
            <a:r>
              <a:rPr sz="851" u="sng" kern="1200" dirty="0">
                <a:solidFill>
                  <a:schemeClr val="tx1"/>
                </a:solidFill>
              </a:rPr>
              <a:t> que </a:t>
            </a:r>
            <a:r>
              <a:rPr sz="851" u="sng" kern="1200" dirty="0" err="1">
                <a:solidFill>
                  <a:schemeClr val="tx1"/>
                </a:solidFill>
              </a:rPr>
              <a:t>si</a:t>
            </a:r>
            <a:r>
              <a:rPr sz="851" u="sng" kern="1200" dirty="0">
                <a:solidFill>
                  <a:schemeClr val="tx1"/>
                </a:solidFill>
              </a:rPr>
              <a:t> tout </a:t>
            </a:r>
            <a:r>
              <a:rPr sz="851" u="sng" kern="1200" dirty="0" err="1">
                <a:solidFill>
                  <a:schemeClr val="tx1"/>
                </a:solidFill>
              </a:rPr>
              <a:t>va</a:t>
            </a:r>
            <a:r>
              <a:rPr sz="851" u="sng" kern="1200" dirty="0">
                <a:solidFill>
                  <a:schemeClr val="tx1"/>
                </a:solidFill>
              </a:rPr>
              <a:t> bien. </a:t>
            </a:r>
            <a:endParaRPr lang="fr-FR" sz="851" u="sng" kern="1200" dirty="0">
              <a:solidFill>
                <a:schemeClr val="tx1"/>
              </a:solidFill>
            </a:endParaRPr>
          </a:p>
          <a:p>
            <a:pPr lvl="1"/>
            <a:r>
              <a:rPr sz="851" kern="1200" dirty="0">
                <a:solidFill>
                  <a:schemeClr val="tx1"/>
                </a:solidFill>
              </a:rPr>
              <a:t>Les </a:t>
            </a:r>
            <a:r>
              <a:rPr sz="851" kern="1200" dirty="0" err="1">
                <a:solidFill>
                  <a:schemeClr val="tx1"/>
                </a:solidFill>
              </a:rPr>
              <a:t>décisions</a:t>
            </a:r>
            <a:r>
              <a:rPr sz="851" kern="1200" dirty="0">
                <a:solidFill>
                  <a:schemeClr val="tx1"/>
                </a:solidFill>
              </a:rPr>
              <a:t> </a:t>
            </a:r>
            <a:r>
              <a:rPr sz="851" kern="1200" dirty="0" err="1">
                <a:solidFill>
                  <a:schemeClr val="tx1"/>
                </a:solidFill>
              </a:rPr>
              <a:t>actées</a:t>
            </a:r>
            <a:r>
              <a:rPr sz="851" kern="1200" dirty="0">
                <a:solidFill>
                  <a:schemeClr val="tx1"/>
                </a:solidFill>
              </a:rPr>
              <a:t> </a:t>
            </a:r>
            <a:r>
              <a:rPr sz="851" kern="1200" dirty="0" err="1">
                <a:solidFill>
                  <a:schemeClr val="tx1"/>
                </a:solidFill>
              </a:rPr>
              <a:t>lors</a:t>
            </a:r>
            <a:r>
              <a:rPr sz="851" kern="1200" dirty="0">
                <a:solidFill>
                  <a:schemeClr val="tx1"/>
                </a:solidFill>
              </a:rPr>
              <a:t> de </a:t>
            </a:r>
            <a:r>
              <a:rPr sz="851" kern="1200" dirty="0" err="1">
                <a:solidFill>
                  <a:schemeClr val="tx1"/>
                </a:solidFill>
              </a:rPr>
              <a:t>cette</a:t>
            </a:r>
            <a:r>
              <a:rPr sz="851" kern="1200" dirty="0">
                <a:solidFill>
                  <a:schemeClr val="tx1"/>
                </a:solidFill>
              </a:rPr>
              <a:t> revue de </a:t>
            </a:r>
            <a:r>
              <a:rPr sz="851" kern="1200" dirty="0" err="1">
                <a:solidFill>
                  <a:schemeClr val="tx1"/>
                </a:solidFill>
              </a:rPr>
              <a:t>changement</a:t>
            </a:r>
            <a:r>
              <a:rPr sz="851" kern="1200" dirty="0">
                <a:solidFill>
                  <a:schemeClr val="tx1"/>
                </a:solidFill>
              </a:rPr>
              <a:t> de phase </a:t>
            </a:r>
            <a:r>
              <a:rPr sz="851" kern="1200" dirty="0" err="1">
                <a:solidFill>
                  <a:schemeClr val="tx1"/>
                </a:solidFill>
              </a:rPr>
              <a:t>sont</a:t>
            </a:r>
            <a:r>
              <a:rPr sz="851" kern="1200" dirty="0">
                <a:solidFill>
                  <a:schemeClr val="tx1"/>
                </a:solidFill>
              </a:rPr>
              <a:t> des </a:t>
            </a:r>
            <a:r>
              <a:rPr sz="851" kern="1200" dirty="0" err="1">
                <a:solidFill>
                  <a:schemeClr val="tx1"/>
                </a:solidFill>
              </a:rPr>
              <a:t>éléments</a:t>
            </a:r>
            <a:r>
              <a:rPr sz="851" kern="1200" dirty="0">
                <a:solidFill>
                  <a:schemeClr val="tx1"/>
                </a:solidFill>
              </a:rPr>
              <a:t> stables sur </a:t>
            </a:r>
            <a:r>
              <a:rPr sz="851" kern="1200" dirty="0" err="1">
                <a:solidFill>
                  <a:schemeClr val="tx1"/>
                </a:solidFill>
              </a:rPr>
              <a:t>lesquelles</a:t>
            </a:r>
            <a:r>
              <a:rPr sz="851" kern="1200" dirty="0">
                <a:solidFill>
                  <a:schemeClr val="tx1"/>
                </a:solidFill>
              </a:rPr>
              <a:t> </a:t>
            </a:r>
            <a:r>
              <a:rPr sz="851" kern="1200" dirty="0" err="1">
                <a:solidFill>
                  <a:schemeClr val="tx1"/>
                </a:solidFill>
              </a:rPr>
              <a:t>peut</a:t>
            </a:r>
            <a:r>
              <a:rPr sz="851" kern="1200" dirty="0">
                <a:solidFill>
                  <a:schemeClr val="tx1"/>
                </a:solidFill>
              </a:rPr>
              <a:t> </a:t>
            </a:r>
            <a:r>
              <a:rPr sz="851" kern="1200" dirty="0" err="1">
                <a:solidFill>
                  <a:schemeClr val="tx1"/>
                </a:solidFill>
              </a:rPr>
              <a:t>être</a:t>
            </a:r>
            <a:r>
              <a:rPr sz="851" kern="1200" dirty="0">
                <a:solidFill>
                  <a:schemeClr val="tx1"/>
                </a:solidFill>
              </a:rPr>
              <a:t> </a:t>
            </a:r>
            <a:r>
              <a:rPr sz="851" kern="1200" dirty="0" err="1">
                <a:solidFill>
                  <a:schemeClr val="tx1"/>
                </a:solidFill>
              </a:rPr>
              <a:t>bâtie</a:t>
            </a:r>
            <a:r>
              <a:rPr sz="851" kern="1200" dirty="0">
                <a:solidFill>
                  <a:schemeClr val="tx1"/>
                </a:solidFill>
              </a:rPr>
              <a:t> la suite du </a:t>
            </a:r>
            <a:r>
              <a:rPr sz="851" kern="1200" dirty="0" err="1">
                <a:solidFill>
                  <a:schemeClr val="tx1"/>
                </a:solidFill>
              </a:rPr>
              <a:t>projet</a:t>
            </a:r>
            <a:r>
              <a:rPr sz="851" kern="1200" dirty="0">
                <a:solidFill>
                  <a:schemeClr val="tx1"/>
                </a:solidFill>
              </a:rPr>
              <a:t>. </a:t>
            </a:r>
            <a:endParaRPr lang="fr-FR" sz="851" kern="1200" dirty="0">
              <a:solidFill>
                <a:schemeClr val="tx1"/>
              </a:solidFill>
            </a:endParaRPr>
          </a:p>
          <a:p>
            <a:pPr lvl="1"/>
            <a:r>
              <a:rPr sz="851" kern="1200" dirty="0">
                <a:solidFill>
                  <a:schemeClr val="tx1"/>
                </a:solidFill>
              </a:rPr>
              <a:t>Le </a:t>
            </a:r>
            <a:r>
              <a:rPr sz="851" kern="1200" dirty="0" err="1">
                <a:solidFill>
                  <a:schemeClr val="tx1"/>
                </a:solidFill>
              </a:rPr>
              <a:t>jalonnement</a:t>
            </a:r>
            <a:r>
              <a:rPr sz="851" kern="1200" dirty="0">
                <a:solidFill>
                  <a:schemeClr val="tx1"/>
                </a:solidFill>
              </a:rPr>
              <a:t> se </a:t>
            </a:r>
            <a:r>
              <a:rPr sz="851" kern="1200" dirty="0" err="1">
                <a:solidFill>
                  <a:schemeClr val="tx1"/>
                </a:solidFill>
              </a:rPr>
              <a:t>préoccupe</a:t>
            </a:r>
            <a:r>
              <a:rPr sz="851" kern="1200" dirty="0">
                <a:solidFill>
                  <a:schemeClr val="tx1"/>
                </a:solidFill>
              </a:rPr>
              <a:t> </a:t>
            </a:r>
            <a:r>
              <a:rPr sz="851" kern="1200" dirty="0" err="1">
                <a:solidFill>
                  <a:schemeClr val="tx1"/>
                </a:solidFill>
              </a:rPr>
              <a:t>moins</a:t>
            </a:r>
            <a:r>
              <a:rPr sz="851" kern="1200" dirty="0">
                <a:solidFill>
                  <a:schemeClr val="tx1"/>
                </a:solidFill>
              </a:rPr>
              <a:t> du </a:t>
            </a:r>
            <a:r>
              <a:rPr sz="851" kern="1200" dirty="0" err="1">
                <a:solidFill>
                  <a:schemeClr val="tx1"/>
                </a:solidFill>
              </a:rPr>
              <a:t>contenu</a:t>
            </a:r>
            <a:r>
              <a:rPr sz="851" kern="1200" dirty="0">
                <a:solidFill>
                  <a:schemeClr val="tx1"/>
                </a:solidFill>
              </a:rPr>
              <a:t> de </a:t>
            </a:r>
            <a:r>
              <a:rPr sz="851" kern="1200" dirty="0" err="1">
                <a:solidFill>
                  <a:schemeClr val="tx1"/>
                </a:solidFill>
              </a:rPr>
              <a:t>chaque</a:t>
            </a:r>
            <a:r>
              <a:rPr sz="851" kern="1200" dirty="0">
                <a:solidFill>
                  <a:schemeClr val="tx1"/>
                </a:solidFill>
              </a:rPr>
              <a:t> phase, que de </a:t>
            </a:r>
            <a:r>
              <a:rPr sz="851" kern="1200" dirty="0" err="1">
                <a:solidFill>
                  <a:schemeClr val="tx1"/>
                </a:solidFill>
              </a:rPr>
              <a:t>l’appréciation</a:t>
            </a:r>
            <a:r>
              <a:rPr sz="851" kern="1200" dirty="0">
                <a:solidFill>
                  <a:schemeClr val="tx1"/>
                </a:solidFill>
              </a:rPr>
              <a:t> de son </a:t>
            </a:r>
            <a:r>
              <a:rPr sz="851" kern="1200" dirty="0" err="1">
                <a:solidFill>
                  <a:schemeClr val="tx1"/>
                </a:solidFill>
              </a:rPr>
              <a:t>résultat</a:t>
            </a:r>
            <a:r>
              <a:rPr sz="851" kern="1200" dirty="0">
                <a:solidFill>
                  <a:schemeClr val="tx1"/>
                </a:solidFill>
              </a:rPr>
              <a:t>, </a:t>
            </a:r>
            <a:r>
              <a:rPr sz="851" kern="1200" dirty="0" err="1">
                <a:solidFill>
                  <a:schemeClr val="tx1"/>
                </a:solidFill>
              </a:rPr>
              <a:t>où</a:t>
            </a:r>
            <a:r>
              <a:rPr sz="851" kern="1200" dirty="0">
                <a:solidFill>
                  <a:schemeClr val="tx1"/>
                </a:solidFill>
              </a:rPr>
              <a:t> le client (</a:t>
            </a:r>
            <a:r>
              <a:rPr sz="851" kern="1200" dirty="0" err="1">
                <a:solidFill>
                  <a:schemeClr val="tx1"/>
                </a:solidFill>
              </a:rPr>
              <a:t>ou</a:t>
            </a:r>
            <a:r>
              <a:rPr sz="851" kern="1200" dirty="0">
                <a:solidFill>
                  <a:schemeClr val="tx1"/>
                </a:solidFill>
              </a:rPr>
              <a:t> maître </a:t>
            </a:r>
            <a:r>
              <a:rPr sz="851" kern="1200" dirty="0" err="1">
                <a:solidFill>
                  <a:schemeClr val="tx1"/>
                </a:solidFill>
              </a:rPr>
              <a:t>d’ouvrage</a:t>
            </a:r>
            <a:r>
              <a:rPr sz="851" kern="1200" dirty="0">
                <a:solidFill>
                  <a:schemeClr val="tx1"/>
                </a:solidFill>
              </a:rPr>
              <a:t>) </a:t>
            </a:r>
            <a:r>
              <a:rPr sz="851" kern="1200" dirty="0" err="1">
                <a:solidFill>
                  <a:schemeClr val="tx1"/>
                </a:solidFill>
              </a:rPr>
              <a:t>est</a:t>
            </a:r>
            <a:r>
              <a:rPr sz="851" kern="1200" dirty="0">
                <a:solidFill>
                  <a:schemeClr val="tx1"/>
                </a:solidFill>
              </a:rPr>
              <a:t> </a:t>
            </a:r>
            <a:r>
              <a:rPr sz="851" kern="1200" dirty="0" err="1">
                <a:solidFill>
                  <a:schemeClr val="tx1"/>
                </a:solidFill>
              </a:rPr>
              <a:t>amené</a:t>
            </a:r>
            <a:r>
              <a:rPr sz="851" kern="1200" dirty="0">
                <a:solidFill>
                  <a:schemeClr val="tx1"/>
                </a:solidFill>
              </a:rPr>
              <a:t> à se </a:t>
            </a:r>
            <a:r>
              <a:rPr sz="851" kern="1200" dirty="0" err="1">
                <a:solidFill>
                  <a:schemeClr val="tx1"/>
                </a:solidFill>
              </a:rPr>
              <a:t>prononcer</a:t>
            </a:r>
            <a:r>
              <a:rPr sz="851" kern="1200" dirty="0">
                <a:solidFill>
                  <a:schemeClr val="tx1"/>
                </a:solidFill>
              </a:rPr>
              <a:t>.</a:t>
            </a:r>
          </a:p>
        </p:txBody>
      </p:sp>
      <p:grpSp>
        <p:nvGrpSpPr>
          <p:cNvPr id="4" name="object 2">
            <a:extLst>
              <a:ext uri="{FF2B5EF4-FFF2-40B4-BE49-F238E27FC236}">
                <a16:creationId xmlns:a16="http://schemas.microsoft.com/office/drawing/2014/main" id="{0725F242-C515-4E62-91EB-B2E5253044BE}"/>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75993D9A-3A55-48A0-A5CD-B5E297DA1F8C}"/>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2ADEE907-043A-4167-82E4-402382CF0EFF}"/>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12F1BCC4-A10C-4D9B-BED0-0114463477A0}"/>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Exploitation / Jalons</a:t>
            </a:r>
            <a:endParaRPr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520700" y="1098692"/>
            <a:ext cx="4724400" cy="1047466"/>
          </a:xfrm>
        </p:spPr>
        <p:txBody>
          <a:bodyPr/>
          <a:lstStyle/>
          <a:p>
            <a:pPr lvl="1">
              <a:buAutoNum type="arabicParenR"/>
            </a:pPr>
            <a:r>
              <a:rPr sz="851" kern="1200" dirty="0">
                <a:solidFill>
                  <a:schemeClr val="tx1"/>
                </a:solidFill>
              </a:rPr>
              <a:t>Inception</a:t>
            </a:r>
          </a:p>
          <a:p>
            <a:pPr lvl="1">
              <a:buAutoNum type="arabicParenR"/>
            </a:pPr>
            <a:r>
              <a:rPr sz="851" kern="1200" dirty="0" err="1">
                <a:solidFill>
                  <a:schemeClr val="tx1"/>
                </a:solidFill>
              </a:rPr>
              <a:t>Ecriture</a:t>
            </a:r>
            <a:r>
              <a:rPr sz="851" kern="1200" dirty="0">
                <a:solidFill>
                  <a:schemeClr val="tx1"/>
                </a:solidFill>
              </a:rPr>
              <a:t> des exigences</a:t>
            </a:r>
          </a:p>
          <a:p>
            <a:pPr lvl="1">
              <a:buAutoNum type="arabicParenR"/>
            </a:pPr>
            <a:r>
              <a:rPr sz="851" kern="1200" dirty="0" err="1">
                <a:solidFill>
                  <a:schemeClr val="tx1"/>
                </a:solidFill>
              </a:rPr>
              <a:t>Ecriture</a:t>
            </a:r>
            <a:r>
              <a:rPr sz="851" kern="1200" dirty="0">
                <a:solidFill>
                  <a:schemeClr val="tx1"/>
                </a:solidFill>
              </a:rPr>
              <a:t> des </a:t>
            </a:r>
            <a:r>
              <a:rPr sz="851" kern="1200" dirty="0" err="1">
                <a:solidFill>
                  <a:schemeClr val="tx1"/>
                </a:solidFill>
              </a:rPr>
              <a:t>spécifications</a:t>
            </a:r>
            <a:endParaRPr sz="851" kern="1200" dirty="0">
              <a:solidFill>
                <a:schemeClr val="tx1"/>
              </a:solidFill>
            </a:endParaRPr>
          </a:p>
          <a:p>
            <a:pPr lvl="1">
              <a:buAutoNum type="arabicParenR"/>
            </a:pPr>
            <a:r>
              <a:rPr sz="851" kern="1200" dirty="0" err="1">
                <a:solidFill>
                  <a:schemeClr val="tx1"/>
                </a:solidFill>
              </a:rPr>
              <a:t>Réalisation</a:t>
            </a:r>
            <a:r>
              <a:rPr sz="851" kern="1200" dirty="0">
                <a:solidFill>
                  <a:schemeClr val="tx1"/>
                </a:solidFill>
              </a:rPr>
              <a:t> </a:t>
            </a:r>
            <a:r>
              <a:rPr sz="851" kern="1200" dirty="0" err="1">
                <a:solidFill>
                  <a:schemeClr val="tx1"/>
                </a:solidFill>
              </a:rPr>
              <a:t>Analyse</a:t>
            </a:r>
            <a:r>
              <a:rPr sz="851" kern="1200" dirty="0">
                <a:solidFill>
                  <a:schemeClr val="tx1"/>
                </a:solidFill>
              </a:rPr>
              <a:t> Conception </a:t>
            </a:r>
            <a:r>
              <a:rPr sz="851" kern="1200" dirty="0" err="1">
                <a:solidFill>
                  <a:schemeClr val="tx1"/>
                </a:solidFill>
              </a:rPr>
              <a:t>Intégration</a:t>
            </a:r>
            <a:r>
              <a:rPr sz="851" kern="1200" dirty="0">
                <a:solidFill>
                  <a:schemeClr val="tx1"/>
                </a:solidFill>
              </a:rPr>
              <a:t> Tests</a:t>
            </a:r>
          </a:p>
          <a:p>
            <a:pPr lvl="1">
              <a:buAutoNum type="arabicParenR"/>
            </a:pPr>
            <a:r>
              <a:rPr sz="851" kern="1200" dirty="0" err="1">
                <a:solidFill>
                  <a:schemeClr val="tx1"/>
                </a:solidFill>
              </a:rPr>
              <a:t>Vérification</a:t>
            </a:r>
            <a:r>
              <a:rPr sz="851" kern="1200" dirty="0">
                <a:solidFill>
                  <a:schemeClr val="tx1"/>
                </a:solidFill>
              </a:rPr>
              <a:t> </a:t>
            </a:r>
            <a:r>
              <a:rPr sz="851" kern="1200" dirty="0" err="1">
                <a:solidFill>
                  <a:schemeClr val="tx1"/>
                </a:solidFill>
              </a:rPr>
              <a:t>Recette</a:t>
            </a:r>
            <a:endParaRPr sz="851" kern="1200" dirty="0">
              <a:solidFill>
                <a:schemeClr val="tx1"/>
              </a:solidFill>
            </a:endParaRPr>
          </a:p>
          <a:p>
            <a:pPr lvl="1">
              <a:buAutoNum type="arabicParenR"/>
            </a:pPr>
            <a:r>
              <a:rPr sz="851" kern="1200" dirty="0" err="1">
                <a:solidFill>
                  <a:schemeClr val="tx1"/>
                </a:solidFill>
              </a:rPr>
              <a:t>Déploiement</a:t>
            </a:r>
            <a:endParaRPr sz="851" kern="1200" dirty="0">
              <a:solidFill>
                <a:schemeClr val="tx1"/>
              </a:solidFill>
            </a:endParaRPr>
          </a:p>
          <a:p>
            <a:pPr lvl="1">
              <a:buAutoNum type="arabicParenR"/>
            </a:pPr>
            <a:r>
              <a:rPr sz="851" kern="1200" dirty="0">
                <a:solidFill>
                  <a:schemeClr val="tx1"/>
                </a:solidFill>
              </a:rPr>
              <a:t>Validation </a:t>
            </a:r>
            <a:r>
              <a:rPr sz="851" kern="1200" dirty="0" err="1">
                <a:solidFill>
                  <a:schemeClr val="tx1"/>
                </a:solidFill>
              </a:rPr>
              <a:t>Contrôle</a:t>
            </a:r>
            <a:endParaRPr sz="851" kern="1200" dirty="0">
              <a:solidFill>
                <a:schemeClr val="tx1"/>
              </a:solidFill>
            </a:endParaRPr>
          </a:p>
        </p:txBody>
      </p:sp>
      <p:grpSp>
        <p:nvGrpSpPr>
          <p:cNvPr id="4" name="object 2">
            <a:extLst>
              <a:ext uri="{FF2B5EF4-FFF2-40B4-BE49-F238E27FC236}">
                <a16:creationId xmlns:a16="http://schemas.microsoft.com/office/drawing/2014/main" id="{A62C58E8-6B0D-436B-B263-2C0B6A2C4E60}"/>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5E337D28-A0B5-4E04-B9F3-166FE13AD9F1}"/>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C850565D-E3F8-4025-9CF6-9378CAC4C9C1}"/>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F74B3E0A-6EF3-46D0-9603-1DEFD4CD265F}"/>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Les phases d’un projet logiciel</a:t>
            </a:r>
            <a:endParaRPr lang="fr-FR" sz="1400" kern="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825500" y="722178"/>
            <a:ext cx="4038600" cy="924099"/>
          </a:xfrm>
        </p:spPr>
        <p:txBody>
          <a:bodyPr/>
          <a:lstStyle/>
          <a:p>
            <a:pPr lvl="1">
              <a:buAutoNum type="arabicParenR"/>
            </a:pPr>
            <a:r>
              <a:rPr sz="851" kern="1200" dirty="0" err="1">
                <a:solidFill>
                  <a:schemeClr val="tx1"/>
                </a:solidFill>
              </a:rPr>
              <a:t>l’avant</a:t>
            </a:r>
            <a:r>
              <a:rPr sz="851" kern="1200" dirty="0">
                <a:solidFill>
                  <a:schemeClr val="tx1"/>
                </a:solidFill>
              </a:rPr>
              <a:t> </a:t>
            </a:r>
            <a:r>
              <a:rPr sz="851" kern="1200" dirty="0" err="1">
                <a:solidFill>
                  <a:schemeClr val="tx1"/>
                </a:solidFill>
              </a:rPr>
              <a:t>projet</a:t>
            </a:r>
            <a:endParaRPr sz="851" kern="1200" dirty="0">
              <a:solidFill>
                <a:schemeClr val="tx1"/>
              </a:solidFill>
            </a:endParaRPr>
          </a:p>
          <a:p>
            <a:pPr lvl="1">
              <a:buAutoNum type="arabicParenR"/>
            </a:pPr>
            <a:r>
              <a:rPr sz="851" kern="1200" dirty="0" err="1">
                <a:solidFill>
                  <a:schemeClr val="tx1"/>
                </a:solidFill>
              </a:rPr>
              <a:t>Demande</a:t>
            </a:r>
            <a:endParaRPr sz="851" kern="1200" dirty="0">
              <a:solidFill>
                <a:schemeClr val="tx1"/>
              </a:solidFill>
            </a:endParaRPr>
          </a:p>
          <a:p>
            <a:pPr lvl="1">
              <a:buAutoNum type="arabicParenR"/>
            </a:pPr>
            <a:r>
              <a:rPr sz="851" kern="1200" dirty="0">
                <a:solidFill>
                  <a:schemeClr val="tx1"/>
                </a:solidFill>
              </a:rPr>
              <a:t>Budget</a:t>
            </a:r>
          </a:p>
          <a:p>
            <a:pPr lvl="1">
              <a:buAutoNum type="arabicParenR"/>
            </a:pPr>
            <a:r>
              <a:rPr sz="851" kern="1200" dirty="0">
                <a:solidFill>
                  <a:schemeClr val="tx1"/>
                </a:solidFill>
              </a:rPr>
              <a:t>Planning</a:t>
            </a:r>
          </a:p>
          <a:p>
            <a:pPr lvl="1">
              <a:buAutoNum type="arabicParenR"/>
            </a:pPr>
            <a:r>
              <a:rPr sz="851" kern="1200" dirty="0" err="1">
                <a:solidFill>
                  <a:schemeClr val="tx1"/>
                </a:solidFill>
              </a:rPr>
              <a:t>Ressources</a:t>
            </a:r>
            <a:endParaRPr sz="851" kern="1200" dirty="0">
              <a:solidFill>
                <a:schemeClr val="tx1"/>
              </a:solidFill>
            </a:endParaRPr>
          </a:p>
          <a:p>
            <a:pPr lvl="1">
              <a:buAutoNum type="arabicParenR"/>
            </a:pPr>
            <a:r>
              <a:rPr sz="851" kern="1200" dirty="0" err="1">
                <a:solidFill>
                  <a:schemeClr val="tx1"/>
                </a:solidFill>
              </a:rPr>
              <a:t>Acteur</a:t>
            </a:r>
            <a:endParaRPr sz="851" kern="1200" dirty="0">
              <a:solidFill>
                <a:schemeClr val="tx1"/>
              </a:solidFill>
            </a:endParaRPr>
          </a:p>
          <a:p>
            <a:r>
              <a:rPr lang="fr-FR" dirty="0"/>
              <a:t>En fonction, c’est la D</a:t>
            </a:r>
            <a:r>
              <a:rPr dirty="0" err="1"/>
              <a:t>irection</a:t>
            </a:r>
            <a:r>
              <a:rPr dirty="0"/>
              <a:t> qui </a:t>
            </a:r>
            <a:r>
              <a:rPr dirty="0" err="1"/>
              <a:t>décide</a:t>
            </a:r>
            <a:r>
              <a:rPr dirty="0"/>
              <a:t> de </a:t>
            </a:r>
            <a:r>
              <a:rPr dirty="0" err="1"/>
              <a:t>répondre</a:t>
            </a:r>
            <a:r>
              <a:rPr dirty="0"/>
              <a:t> à la </a:t>
            </a:r>
            <a:r>
              <a:rPr dirty="0" err="1"/>
              <a:t>demande</a:t>
            </a:r>
            <a:endParaRPr dirty="0"/>
          </a:p>
        </p:txBody>
      </p:sp>
      <p:grpSp>
        <p:nvGrpSpPr>
          <p:cNvPr id="4" name="object 2">
            <a:extLst>
              <a:ext uri="{FF2B5EF4-FFF2-40B4-BE49-F238E27FC236}">
                <a16:creationId xmlns:a16="http://schemas.microsoft.com/office/drawing/2014/main" id="{A935E57C-6521-45D9-AE75-EE241D11F40A}"/>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E7BFD6AF-8D51-4B05-8FBC-7AE49A2600F7}"/>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325505C6-11DB-4B66-A0E9-D1F93D4F9A20}"/>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4A00B07A-C5EA-4CA3-90E9-DE74D6C37F01}"/>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Inception</a:t>
            </a:r>
            <a:endParaRPr lang="fr-FR" sz="1400" kern="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53415" y="896828"/>
            <a:ext cx="5058968" cy="523733"/>
          </a:xfrm>
        </p:spPr>
        <p:txBody>
          <a:bodyPr/>
          <a:lstStyle/>
          <a:p>
            <a:pPr lvl="1"/>
            <a:r>
              <a:rPr lang="fr-FR" sz="851" b="1" kern="1200" dirty="0">
                <a:solidFill>
                  <a:schemeClr val="tx1"/>
                </a:solidFill>
              </a:rPr>
              <a:t>Gestion des exigences : </a:t>
            </a:r>
            <a:r>
              <a:rPr lang="fr-FR" sz="851" kern="1200" dirty="0">
                <a:solidFill>
                  <a:schemeClr val="tx1"/>
                </a:solidFill>
              </a:rPr>
              <a:t>a</a:t>
            </a:r>
            <a:r>
              <a:rPr sz="851" kern="1200" dirty="0" err="1">
                <a:solidFill>
                  <a:schemeClr val="tx1"/>
                </a:solidFill>
              </a:rPr>
              <a:t>ctivité</a:t>
            </a:r>
            <a:r>
              <a:rPr sz="851" kern="1200" dirty="0">
                <a:solidFill>
                  <a:schemeClr val="tx1"/>
                </a:solidFill>
              </a:rPr>
              <a:t> qui </a:t>
            </a:r>
            <a:r>
              <a:rPr sz="851" kern="1200" dirty="0" err="1">
                <a:solidFill>
                  <a:schemeClr val="tx1"/>
                </a:solidFill>
              </a:rPr>
              <a:t>consiste</a:t>
            </a:r>
            <a:r>
              <a:rPr sz="851" kern="1200" dirty="0">
                <a:solidFill>
                  <a:schemeClr val="tx1"/>
                </a:solidFill>
              </a:rPr>
              <a:t> à </a:t>
            </a:r>
            <a:r>
              <a:rPr sz="851" kern="1200" dirty="0" err="1">
                <a:solidFill>
                  <a:schemeClr val="tx1"/>
                </a:solidFill>
              </a:rPr>
              <a:t>exprimer</a:t>
            </a:r>
            <a:r>
              <a:rPr sz="851" kern="1200" dirty="0">
                <a:solidFill>
                  <a:schemeClr val="tx1"/>
                </a:solidFill>
              </a:rPr>
              <a:t> les exigences</a:t>
            </a:r>
            <a:endParaRPr lang="fr-FR" sz="851" kern="1200" dirty="0">
              <a:solidFill>
                <a:schemeClr val="tx1"/>
              </a:solidFill>
            </a:endParaRPr>
          </a:p>
          <a:p>
            <a:pPr lvl="1"/>
            <a:r>
              <a:rPr lang="fr-FR" sz="851" kern="1200" dirty="0">
                <a:solidFill>
                  <a:schemeClr val="tx1"/>
                </a:solidFill>
              </a:rPr>
              <a:t>Une exigence (projet ou produit) représente la description de ce que le projet ou le produit doit « faire ». C’est le QUOI, la substantifique moelle du CDC !</a:t>
            </a:r>
          </a:p>
          <a:p>
            <a:pPr lvl="1"/>
            <a:endParaRPr sz="851" kern="1200" dirty="0">
              <a:solidFill>
                <a:schemeClr val="tx1"/>
              </a:solidFill>
            </a:endParaRPr>
          </a:p>
        </p:txBody>
      </p:sp>
      <p:grpSp>
        <p:nvGrpSpPr>
          <p:cNvPr id="4" name="object 2">
            <a:extLst>
              <a:ext uri="{FF2B5EF4-FFF2-40B4-BE49-F238E27FC236}">
                <a16:creationId xmlns:a16="http://schemas.microsoft.com/office/drawing/2014/main" id="{76D3B9F1-821F-47FD-934D-740D88018F88}"/>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2796A726-46AC-47E3-96CD-BCA8262E9F0F}"/>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FF951F8B-B121-4BA8-ACA7-86DD2346783F}"/>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B55C9A5F-2C51-421C-B3D0-60C590957912}"/>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Exigences</a:t>
            </a:r>
            <a:endParaRPr lang="fr-FR" sz="1400" kern="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53415" y="896828"/>
            <a:ext cx="5058968" cy="2225866"/>
          </a:xfrm>
        </p:spPr>
        <p:txBody>
          <a:bodyPr/>
          <a:lstStyle/>
          <a:p>
            <a:pPr lvl="1"/>
            <a:r>
              <a:rPr lang="fr-FR" sz="851" b="1" kern="1200" dirty="0">
                <a:solidFill>
                  <a:schemeClr val="tx1"/>
                </a:solidFill>
              </a:rPr>
              <a:t>Ecriture des spécifications : </a:t>
            </a:r>
            <a:r>
              <a:rPr lang="fr-FR" sz="851" kern="1200" dirty="0">
                <a:solidFill>
                  <a:schemeClr val="tx1"/>
                </a:solidFill>
              </a:rPr>
              <a:t>a</a:t>
            </a:r>
            <a:r>
              <a:rPr sz="851" kern="1200" dirty="0" err="1">
                <a:solidFill>
                  <a:schemeClr val="tx1"/>
                </a:solidFill>
              </a:rPr>
              <a:t>ctivité</a:t>
            </a:r>
            <a:r>
              <a:rPr sz="851" kern="1200" dirty="0">
                <a:solidFill>
                  <a:schemeClr val="tx1"/>
                </a:solidFill>
              </a:rPr>
              <a:t> qui </a:t>
            </a:r>
            <a:r>
              <a:rPr sz="851" kern="1200" dirty="0" err="1">
                <a:solidFill>
                  <a:schemeClr val="tx1"/>
                </a:solidFill>
              </a:rPr>
              <a:t>consiste</a:t>
            </a:r>
            <a:r>
              <a:rPr sz="851" kern="1200" dirty="0">
                <a:solidFill>
                  <a:schemeClr val="tx1"/>
                </a:solidFill>
              </a:rPr>
              <a:t> à transformer les </a:t>
            </a:r>
            <a:r>
              <a:rPr sz="851" kern="1200" dirty="0" err="1">
                <a:solidFill>
                  <a:schemeClr val="tx1"/>
                </a:solidFill>
              </a:rPr>
              <a:t>besoins</a:t>
            </a:r>
            <a:r>
              <a:rPr sz="851" kern="1200" dirty="0">
                <a:solidFill>
                  <a:schemeClr val="tx1"/>
                </a:solidFill>
              </a:rPr>
              <a:t> du client </a:t>
            </a:r>
            <a:r>
              <a:rPr sz="851" kern="1200" dirty="0" err="1">
                <a:solidFill>
                  <a:schemeClr val="tx1"/>
                </a:solidFill>
              </a:rPr>
              <a:t>en</a:t>
            </a:r>
            <a:r>
              <a:rPr sz="851" kern="1200" dirty="0">
                <a:solidFill>
                  <a:schemeClr val="tx1"/>
                </a:solidFill>
              </a:rPr>
              <a:t> </a:t>
            </a:r>
            <a:r>
              <a:rPr sz="851" kern="1200" dirty="0" err="1">
                <a:solidFill>
                  <a:schemeClr val="tx1"/>
                </a:solidFill>
              </a:rPr>
              <a:t>spécifications</a:t>
            </a:r>
            <a:r>
              <a:rPr sz="851" kern="1200" dirty="0">
                <a:solidFill>
                  <a:schemeClr val="tx1"/>
                </a:solidFill>
              </a:rPr>
              <a:t> </a:t>
            </a:r>
            <a:r>
              <a:rPr sz="851" kern="1200" dirty="0" err="1">
                <a:solidFill>
                  <a:schemeClr val="tx1"/>
                </a:solidFill>
              </a:rPr>
              <a:t>utilisables</a:t>
            </a:r>
            <a:r>
              <a:rPr sz="851" kern="1200" dirty="0">
                <a:solidFill>
                  <a:schemeClr val="tx1"/>
                </a:solidFill>
              </a:rPr>
              <a:t> </a:t>
            </a:r>
            <a:r>
              <a:rPr sz="851" kern="1200" dirty="0" err="1">
                <a:solidFill>
                  <a:schemeClr val="tx1"/>
                </a:solidFill>
              </a:rPr>
              <a:t>afin</a:t>
            </a:r>
            <a:r>
              <a:rPr sz="851" kern="1200" dirty="0">
                <a:solidFill>
                  <a:schemeClr val="tx1"/>
                </a:solidFill>
              </a:rPr>
              <a:t> de </a:t>
            </a:r>
            <a:r>
              <a:rPr sz="851" kern="1200" dirty="0" err="1">
                <a:solidFill>
                  <a:schemeClr val="tx1"/>
                </a:solidFill>
              </a:rPr>
              <a:t>réaliser</a:t>
            </a:r>
            <a:r>
              <a:rPr sz="851" kern="1200" dirty="0">
                <a:solidFill>
                  <a:schemeClr val="tx1"/>
                </a:solidFill>
              </a:rPr>
              <a:t> </a:t>
            </a:r>
            <a:r>
              <a:rPr sz="851" kern="1200" dirty="0" err="1">
                <a:solidFill>
                  <a:schemeClr val="tx1"/>
                </a:solidFill>
              </a:rPr>
              <a:t>l’ingénierie</a:t>
            </a:r>
            <a:r>
              <a:rPr sz="851" kern="1200" dirty="0">
                <a:solidFill>
                  <a:schemeClr val="tx1"/>
                </a:solidFill>
              </a:rPr>
              <a:t> du </a:t>
            </a:r>
            <a:r>
              <a:rPr sz="851" kern="1200" dirty="0" err="1">
                <a:solidFill>
                  <a:schemeClr val="tx1"/>
                </a:solidFill>
              </a:rPr>
              <a:t>produit</a:t>
            </a:r>
            <a:r>
              <a:rPr sz="851" kern="1200" dirty="0">
                <a:solidFill>
                  <a:schemeClr val="tx1"/>
                </a:solidFill>
              </a:rPr>
              <a:t> à </a:t>
            </a:r>
            <a:r>
              <a:rPr sz="851" kern="1200" dirty="0" err="1">
                <a:solidFill>
                  <a:schemeClr val="tx1"/>
                </a:solidFill>
              </a:rPr>
              <a:t>concevoir</a:t>
            </a:r>
            <a:r>
              <a:rPr sz="851" kern="1200" dirty="0">
                <a:solidFill>
                  <a:schemeClr val="tx1"/>
                </a:solidFill>
              </a:rPr>
              <a:t>. </a:t>
            </a:r>
            <a:endParaRPr lang="fr-FR" sz="851" kern="1200" dirty="0">
              <a:solidFill>
                <a:schemeClr val="tx1"/>
              </a:solidFill>
            </a:endParaRPr>
          </a:p>
          <a:p>
            <a:pPr lvl="1"/>
            <a:r>
              <a:rPr sz="851" kern="1200" dirty="0">
                <a:solidFill>
                  <a:schemeClr val="tx1"/>
                </a:solidFill>
              </a:rPr>
              <a:t>A </a:t>
            </a:r>
            <a:r>
              <a:rPr sz="851" kern="1200" dirty="0" err="1">
                <a:solidFill>
                  <a:schemeClr val="tx1"/>
                </a:solidFill>
              </a:rPr>
              <a:t>l’issue</a:t>
            </a:r>
            <a:r>
              <a:rPr sz="851" kern="1200" dirty="0">
                <a:solidFill>
                  <a:schemeClr val="tx1"/>
                </a:solidFill>
              </a:rPr>
              <a:t> de </a:t>
            </a:r>
            <a:r>
              <a:rPr sz="851" kern="1200" dirty="0" err="1">
                <a:solidFill>
                  <a:schemeClr val="tx1"/>
                </a:solidFill>
              </a:rPr>
              <a:t>cette</a:t>
            </a:r>
            <a:r>
              <a:rPr sz="851" kern="1200" dirty="0">
                <a:solidFill>
                  <a:schemeClr val="tx1"/>
                </a:solidFill>
              </a:rPr>
              <a:t> </a:t>
            </a:r>
            <a:r>
              <a:rPr sz="851" kern="1200" dirty="0" err="1">
                <a:solidFill>
                  <a:schemeClr val="tx1"/>
                </a:solidFill>
              </a:rPr>
              <a:t>activité</a:t>
            </a:r>
            <a:r>
              <a:rPr lang="fr-FR" sz="851" kern="1200" dirty="0">
                <a:solidFill>
                  <a:schemeClr val="tx1"/>
                </a:solidFill>
              </a:rPr>
              <a:t>,</a:t>
            </a:r>
            <a:r>
              <a:rPr sz="851" kern="1200" dirty="0">
                <a:solidFill>
                  <a:schemeClr val="tx1"/>
                </a:solidFill>
              </a:rPr>
              <a:t> on doit </a:t>
            </a:r>
            <a:r>
              <a:rPr sz="851" kern="1200" dirty="0" err="1">
                <a:solidFill>
                  <a:schemeClr val="tx1"/>
                </a:solidFill>
              </a:rPr>
              <a:t>aboutir</a:t>
            </a:r>
            <a:r>
              <a:rPr sz="851" kern="1200" dirty="0">
                <a:solidFill>
                  <a:schemeClr val="tx1"/>
                </a:solidFill>
              </a:rPr>
              <a:t> à des exigences </a:t>
            </a:r>
            <a:r>
              <a:rPr sz="851" kern="1200" dirty="0" err="1">
                <a:solidFill>
                  <a:schemeClr val="tx1"/>
                </a:solidFill>
              </a:rPr>
              <a:t>testables</a:t>
            </a:r>
            <a:r>
              <a:rPr sz="851" kern="1200" dirty="0">
                <a:solidFill>
                  <a:schemeClr val="tx1"/>
                </a:solidFill>
              </a:rPr>
              <a:t>.</a:t>
            </a:r>
          </a:p>
          <a:p>
            <a:pPr lvl="1"/>
            <a:endParaRPr lang="fr-FR" sz="851" kern="1200" dirty="0">
              <a:solidFill>
                <a:schemeClr val="tx1"/>
              </a:solidFill>
            </a:endParaRPr>
          </a:p>
          <a:p>
            <a:pPr lvl="1"/>
            <a:r>
              <a:rPr lang="fr-FR" sz="851" b="1" kern="1200" dirty="0">
                <a:solidFill>
                  <a:schemeClr val="tx1"/>
                </a:solidFill>
              </a:rPr>
              <a:t>Phase</a:t>
            </a:r>
          </a:p>
          <a:p>
            <a:pPr lvl="1"/>
            <a:r>
              <a:rPr sz="851" kern="1200" dirty="0">
                <a:solidFill>
                  <a:schemeClr val="tx1"/>
                </a:solidFill>
              </a:rPr>
              <a:t>DEBUT: Commence </a:t>
            </a:r>
            <a:r>
              <a:rPr lang="fr-FR" sz="851" kern="1200" dirty="0">
                <a:solidFill>
                  <a:schemeClr val="tx1"/>
                </a:solidFill>
              </a:rPr>
              <a:t>à</a:t>
            </a:r>
            <a:r>
              <a:rPr sz="851" kern="1200" dirty="0">
                <a:solidFill>
                  <a:schemeClr val="tx1"/>
                </a:solidFill>
              </a:rPr>
              <a:t> </a:t>
            </a:r>
            <a:r>
              <a:rPr sz="851" kern="1200" dirty="0" err="1">
                <a:solidFill>
                  <a:schemeClr val="tx1"/>
                </a:solidFill>
              </a:rPr>
              <a:t>partir</a:t>
            </a:r>
            <a:r>
              <a:rPr sz="851" kern="1200" dirty="0">
                <a:solidFill>
                  <a:schemeClr val="tx1"/>
                </a:solidFill>
              </a:rPr>
              <a:t> du moment o</a:t>
            </a:r>
            <a:r>
              <a:rPr lang="fr-FR" sz="851" kern="1200" dirty="0">
                <a:solidFill>
                  <a:schemeClr val="tx1"/>
                </a:solidFill>
              </a:rPr>
              <a:t>ù</a:t>
            </a:r>
            <a:r>
              <a:rPr sz="851" kern="1200" dirty="0">
                <a:solidFill>
                  <a:schemeClr val="tx1"/>
                </a:solidFill>
              </a:rPr>
              <a:t> on a les exigences</a:t>
            </a:r>
          </a:p>
          <a:p>
            <a:pPr lvl="1"/>
            <a:r>
              <a:rPr sz="851" kern="1200" dirty="0">
                <a:solidFill>
                  <a:schemeClr val="tx1"/>
                </a:solidFill>
              </a:rPr>
              <a:t>FIN: </a:t>
            </a:r>
            <a:r>
              <a:rPr sz="851" kern="1200" dirty="0" err="1">
                <a:solidFill>
                  <a:schemeClr val="tx1"/>
                </a:solidFill>
              </a:rPr>
              <a:t>quand</a:t>
            </a:r>
            <a:r>
              <a:rPr sz="851" kern="1200" dirty="0">
                <a:solidFill>
                  <a:schemeClr val="tx1"/>
                </a:solidFill>
              </a:rPr>
              <a:t> les </a:t>
            </a:r>
            <a:r>
              <a:rPr sz="851" kern="1200" dirty="0" err="1">
                <a:solidFill>
                  <a:schemeClr val="tx1"/>
                </a:solidFill>
              </a:rPr>
              <a:t>spécifications</a:t>
            </a:r>
            <a:r>
              <a:rPr sz="851" kern="1200" dirty="0">
                <a:solidFill>
                  <a:schemeClr val="tx1"/>
                </a:solidFill>
              </a:rPr>
              <a:t> </a:t>
            </a:r>
            <a:r>
              <a:rPr sz="851" kern="1200" dirty="0" err="1">
                <a:solidFill>
                  <a:schemeClr val="tx1"/>
                </a:solidFill>
              </a:rPr>
              <a:t>sont</a:t>
            </a:r>
            <a:r>
              <a:rPr sz="851" kern="1200" dirty="0">
                <a:solidFill>
                  <a:schemeClr val="tx1"/>
                </a:solidFill>
              </a:rPr>
              <a:t> </a:t>
            </a:r>
            <a:r>
              <a:rPr sz="851" kern="1200" dirty="0" err="1">
                <a:solidFill>
                  <a:schemeClr val="tx1"/>
                </a:solidFill>
              </a:rPr>
              <a:t>testables</a:t>
            </a:r>
            <a:endParaRPr sz="851" kern="1200" dirty="0">
              <a:solidFill>
                <a:schemeClr val="tx1"/>
              </a:solidFill>
            </a:endParaRPr>
          </a:p>
          <a:p>
            <a:pPr lvl="1"/>
            <a:endParaRPr lang="fr-FR" sz="851" b="1" kern="1200" dirty="0">
              <a:solidFill>
                <a:schemeClr val="tx1"/>
              </a:solidFill>
            </a:endParaRPr>
          </a:p>
          <a:p>
            <a:pPr lvl="1"/>
            <a:r>
              <a:rPr sz="851" b="1" kern="1200" dirty="0" err="1">
                <a:solidFill>
                  <a:schemeClr val="tx1"/>
                </a:solidFill>
              </a:rPr>
              <a:t>Acteurs</a:t>
            </a:r>
            <a:endParaRPr sz="851" b="1" kern="1200" dirty="0">
              <a:solidFill>
                <a:schemeClr val="tx1"/>
              </a:solidFill>
            </a:endParaRPr>
          </a:p>
          <a:p>
            <a:pPr lvl="1"/>
            <a:r>
              <a:rPr lang="fr-FR" sz="851" kern="1200" dirty="0">
                <a:solidFill>
                  <a:schemeClr val="tx1"/>
                </a:solidFill>
              </a:rPr>
              <a:t>Les </a:t>
            </a:r>
            <a:r>
              <a:rPr sz="851" kern="1200" dirty="0" err="1">
                <a:solidFill>
                  <a:schemeClr val="tx1"/>
                </a:solidFill>
              </a:rPr>
              <a:t>spécifications</a:t>
            </a:r>
            <a:r>
              <a:rPr sz="851" kern="1200" dirty="0">
                <a:solidFill>
                  <a:schemeClr val="tx1"/>
                </a:solidFill>
              </a:rPr>
              <a:t> </a:t>
            </a:r>
            <a:r>
              <a:rPr sz="851" kern="1200" dirty="0" err="1">
                <a:solidFill>
                  <a:schemeClr val="tx1"/>
                </a:solidFill>
              </a:rPr>
              <a:t>sont</a:t>
            </a:r>
            <a:r>
              <a:rPr sz="851" kern="1200" dirty="0">
                <a:solidFill>
                  <a:schemeClr val="tx1"/>
                </a:solidFill>
              </a:rPr>
              <a:t> </a:t>
            </a:r>
            <a:r>
              <a:rPr sz="851" kern="1200" dirty="0" err="1">
                <a:solidFill>
                  <a:schemeClr val="tx1"/>
                </a:solidFill>
              </a:rPr>
              <a:t>construites</a:t>
            </a:r>
            <a:r>
              <a:rPr sz="851" kern="1200" dirty="0">
                <a:solidFill>
                  <a:schemeClr val="tx1"/>
                </a:solidFill>
              </a:rPr>
              <a:t> par un dialogue avec le </a:t>
            </a:r>
            <a:r>
              <a:rPr sz="851" kern="1200" dirty="0" err="1">
                <a:solidFill>
                  <a:schemeClr val="tx1"/>
                </a:solidFill>
              </a:rPr>
              <a:t>demandeur</a:t>
            </a:r>
            <a:endParaRPr sz="851" kern="1200" dirty="0">
              <a:solidFill>
                <a:schemeClr val="tx1"/>
              </a:solidFill>
            </a:endParaRPr>
          </a:p>
          <a:p>
            <a:pPr lvl="1"/>
            <a:endParaRPr lang="fr-FR" sz="851" kern="1200" dirty="0">
              <a:solidFill>
                <a:schemeClr val="tx1"/>
              </a:solidFill>
            </a:endParaRPr>
          </a:p>
          <a:p>
            <a:pPr lvl="1"/>
            <a:r>
              <a:rPr sz="851" b="1" kern="1200" dirty="0">
                <a:solidFill>
                  <a:schemeClr val="tx1"/>
                </a:solidFill>
              </a:rPr>
              <a:t>Sous-</a:t>
            </a:r>
            <a:r>
              <a:rPr sz="851" b="1" kern="1200" dirty="0" err="1">
                <a:solidFill>
                  <a:schemeClr val="tx1"/>
                </a:solidFill>
              </a:rPr>
              <a:t>activités</a:t>
            </a:r>
            <a:endParaRPr sz="851" b="1" kern="1200" dirty="0">
              <a:solidFill>
                <a:schemeClr val="tx1"/>
              </a:solidFill>
            </a:endParaRPr>
          </a:p>
          <a:p>
            <a:pPr lvl="1"/>
            <a:r>
              <a:rPr lang="fr-FR" sz="851" kern="1200" dirty="0">
                <a:solidFill>
                  <a:schemeClr val="tx1"/>
                </a:solidFill>
              </a:rPr>
              <a:t>- </a:t>
            </a:r>
            <a:r>
              <a:rPr sz="851" kern="1200" dirty="0" err="1">
                <a:solidFill>
                  <a:schemeClr val="tx1"/>
                </a:solidFill>
              </a:rPr>
              <a:t>Dessiner</a:t>
            </a:r>
            <a:r>
              <a:rPr sz="851" kern="1200" dirty="0">
                <a:solidFill>
                  <a:schemeClr val="tx1"/>
                </a:solidFill>
              </a:rPr>
              <a:t> </a:t>
            </a:r>
            <a:r>
              <a:rPr sz="851" kern="1200" dirty="0" err="1">
                <a:solidFill>
                  <a:schemeClr val="tx1"/>
                </a:solidFill>
              </a:rPr>
              <a:t>l’interface</a:t>
            </a:r>
            <a:r>
              <a:rPr sz="851" kern="1200" dirty="0">
                <a:solidFill>
                  <a:schemeClr val="tx1"/>
                </a:solidFill>
              </a:rPr>
              <a:t> </a:t>
            </a:r>
            <a:r>
              <a:rPr sz="851" kern="1200" dirty="0" err="1">
                <a:solidFill>
                  <a:schemeClr val="tx1"/>
                </a:solidFill>
              </a:rPr>
              <a:t>graphique</a:t>
            </a:r>
            <a:endParaRPr sz="851" kern="1200" dirty="0">
              <a:solidFill>
                <a:schemeClr val="tx1"/>
              </a:solidFill>
            </a:endParaRPr>
          </a:p>
          <a:p>
            <a:pPr lvl="1"/>
            <a:r>
              <a:rPr lang="fr-FR" sz="851" kern="1200" dirty="0">
                <a:solidFill>
                  <a:schemeClr val="tx1"/>
                </a:solidFill>
              </a:rPr>
              <a:t>- </a:t>
            </a:r>
            <a:r>
              <a:rPr sz="851" kern="1200" dirty="0" err="1">
                <a:solidFill>
                  <a:schemeClr val="tx1"/>
                </a:solidFill>
              </a:rPr>
              <a:t>Modéliser</a:t>
            </a:r>
            <a:endParaRPr sz="851" kern="1200" dirty="0">
              <a:solidFill>
                <a:schemeClr val="tx1"/>
              </a:solidFill>
            </a:endParaRPr>
          </a:p>
          <a:p>
            <a:pPr lvl="1"/>
            <a:r>
              <a:rPr lang="fr-FR" sz="851" kern="1200" dirty="0">
                <a:solidFill>
                  <a:schemeClr val="tx1"/>
                </a:solidFill>
              </a:rPr>
              <a:t>- </a:t>
            </a:r>
            <a:r>
              <a:rPr sz="851" kern="1200" dirty="0" err="1">
                <a:solidFill>
                  <a:schemeClr val="tx1"/>
                </a:solidFill>
              </a:rPr>
              <a:t>Prototyper</a:t>
            </a:r>
            <a:endParaRPr sz="851" kern="1200" dirty="0">
              <a:solidFill>
                <a:schemeClr val="tx1"/>
              </a:solidFill>
            </a:endParaRPr>
          </a:p>
          <a:p>
            <a:pPr lvl="1"/>
            <a:r>
              <a:rPr lang="fr-FR" sz="851" kern="1200" dirty="0">
                <a:solidFill>
                  <a:schemeClr val="tx1"/>
                </a:solidFill>
              </a:rPr>
              <a:t>- </a:t>
            </a:r>
            <a:r>
              <a:rPr sz="851" kern="1200" dirty="0">
                <a:solidFill>
                  <a:schemeClr val="tx1"/>
                </a:solidFill>
              </a:rPr>
              <a:t>Un </a:t>
            </a:r>
            <a:r>
              <a:rPr sz="851" kern="1200" dirty="0" err="1">
                <a:solidFill>
                  <a:schemeClr val="tx1"/>
                </a:solidFill>
              </a:rPr>
              <a:t>projet</a:t>
            </a:r>
            <a:r>
              <a:rPr sz="851" kern="1200" dirty="0">
                <a:solidFill>
                  <a:schemeClr val="tx1"/>
                </a:solidFill>
              </a:rPr>
              <a:t> </a:t>
            </a:r>
            <a:r>
              <a:rPr sz="851" kern="1200" dirty="0" err="1">
                <a:solidFill>
                  <a:schemeClr val="tx1"/>
                </a:solidFill>
              </a:rPr>
              <a:t>d’étude</a:t>
            </a:r>
            <a:endParaRPr sz="851" kern="1200" dirty="0">
              <a:solidFill>
                <a:schemeClr val="tx1"/>
              </a:solidFill>
            </a:endParaRPr>
          </a:p>
          <a:p>
            <a:pPr lvl="1"/>
            <a:r>
              <a:rPr lang="fr-FR" sz="851" kern="1200" dirty="0">
                <a:solidFill>
                  <a:schemeClr val="tx1"/>
                </a:solidFill>
              </a:rPr>
              <a:t>- </a:t>
            </a:r>
            <a:r>
              <a:rPr sz="851" kern="1200" dirty="0" err="1">
                <a:solidFill>
                  <a:schemeClr val="tx1"/>
                </a:solidFill>
              </a:rPr>
              <a:t>Glossaire</a:t>
            </a:r>
            <a:endParaRPr sz="851" kern="1200" dirty="0">
              <a:solidFill>
                <a:schemeClr val="tx1"/>
              </a:solidFill>
            </a:endParaRPr>
          </a:p>
        </p:txBody>
      </p:sp>
      <p:grpSp>
        <p:nvGrpSpPr>
          <p:cNvPr id="4" name="object 2">
            <a:extLst>
              <a:ext uri="{FF2B5EF4-FFF2-40B4-BE49-F238E27FC236}">
                <a16:creationId xmlns:a16="http://schemas.microsoft.com/office/drawing/2014/main" id="{C47199AD-8C73-462F-9791-9BCF256A5880}"/>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E4D483E1-F5DD-43E9-8334-CEB3929E7157}"/>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1DF44D75-6C61-4915-880A-7F103FC0CD6A}"/>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5FBACB58-53BE-4EB1-A07C-99C05D4F16DF}"/>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Ecriture des spécifications</a:t>
            </a:r>
            <a:endParaRPr lang="fr-FR" sz="1400"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444500" y="1068427"/>
            <a:ext cx="4876800" cy="553998"/>
          </a:xfrm>
        </p:spPr>
        <p:txBody>
          <a:bodyPr/>
          <a:lstStyle/>
          <a:p>
            <a:r>
              <a:rPr b="1" u="sng" dirty="0"/>
              <a:t>Étape</a:t>
            </a:r>
            <a:r>
              <a:rPr lang="fr-FR" b="1" u="sng" dirty="0"/>
              <a:t> </a:t>
            </a:r>
            <a:r>
              <a:rPr u="sng" dirty="0"/>
              <a:t>: </a:t>
            </a:r>
            <a:r>
              <a:rPr dirty="0" err="1"/>
              <a:t>une</a:t>
            </a:r>
            <a:r>
              <a:rPr dirty="0"/>
              <a:t> </a:t>
            </a:r>
            <a:r>
              <a:rPr dirty="0" err="1"/>
              <a:t>fois</a:t>
            </a:r>
            <a:r>
              <a:rPr dirty="0"/>
              <a:t> </a:t>
            </a:r>
            <a:r>
              <a:rPr dirty="0" err="1"/>
              <a:t>l’étape</a:t>
            </a:r>
            <a:r>
              <a:rPr dirty="0"/>
              <a:t> </a:t>
            </a:r>
            <a:r>
              <a:rPr dirty="0" err="1"/>
              <a:t>atteinte</a:t>
            </a:r>
            <a:r>
              <a:rPr lang="fr-FR" dirty="0"/>
              <a:t>,</a:t>
            </a:r>
            <a:r>
              <a:rPr dirty="0"/>
              <a:t> il </a:t>
            </a:r>
            <a:r>
              <a:rPr dirty="0" err="1"/>
              <a:t>n’y</a:t>
            </a:r>
            <a:r>
              <a:rPr dirty="0"/>
              <a:t> a pas de retour </a:t>
            </a:r>
            <a:r>
              <a:rPr dirty="0" err="1"/>
              <a:t>arrière</a:t>
            </a:r>
            <a:r>
              <a:rPr lang="fr-FR" dirty="0"/>
              <a:t>.</a:t>
            </a:r>
            <a:r>
              <a:rPr dirty="0"/>
              <a:t> </a:t>
            </a:r>
            <a:r>
              <a:rPr lang="fr-FR" dirty="0"/>
              <a:t>L</a:t>
            </a:r>
            <a:r>
              <a:rPr dirty="0"/>
              <a:t>’étape </a:t>
            </a:r>
            <a:r>
              <a:rPr dirty="0" err="1"/>
              <a:t>est</a:t>
            </a:r>
            <a:r>
              <a:rPr dirty="0"/>
              <a:t> </a:t>
            </a:r>
            <a:r>
              <a:rPr b="1" dirty="0" err="1"/>
              <a:t>définitive</a:t>
            </a:r>
            <a:r>
              <a:rPr dirty="0"/>
              <a:t>, </a:t>
            </a:r>
            <a:r>
              <a:rPr dirty="0" err="1"/>
              <a:t>elle</a:t>
            </a:r>
            <a:r>
              <a:rPr dirty="0"/>
              <a:t> </a:t>
            </a:r>
            <a:r>
              <a:rPr b="1" dirty="0" err="1"/>
              <a:t>jalonne</a:t>
            </a:r>
            <a:r>
              <a:rPr dirty="0"/>
              <a:t> le </a:t>
            </a:r>
            <a:r>
              <a:rPr dirty="0" err="1"/>
              <a:t>processus</a:t>
            </a:r>
            <a:r>
              <a:rPr dirty="0"/>
              <a:t> de </a:t>
            </a:r>
            <a:r>
              <a:rPr dirty="0" err="1"/>
              <a:t>développement</a:t>
            </a:r>
            <a:r>
              <a:rPr dirty="0"/>
              <a:t> o</a:t>
            </a:r>
            <a:r>
              <a:rPr lang="fr-FR" dirty="0"/>
              <a:t>ù</a:t>
            </a:r>
            <a:r>
              <a:rPr dirty="0"/>
              <a:t> il </a:t>
            </a:r>
            <a:r>
              <a:rPr dirty="0" err="1"/>
              <a:t>n’y</a:t>
            </a:r>
            <a:r>
              <a:rPr dirty="0"/>
              <a:t> pas de retour </a:t>
            </a:r>
            <a:r>
              <a:rPr dirty="0" err="1"/>
              <a:t>en</a:t>
            </a:r>
            <a:r>
              <a:rPr dirty="0"/>
              <a:t> </a:t>
            </a:r>
            <a:r>
              <a:rPr dirty="0" err="1"/>
              <a:t>arrière</a:t>
            </a:r>
            <a:r>
              <a:rPr dirty="0"/>
              <a:t>.</a:t>
            </a:r>
          </a:p>
          <a:p>
            <a:r>
              <a:rPr dirty="0" err="1"/>
              <a:t>C’est</a:t>
            </a:r>
            <a:r>
              <a:rPr dirty="0"/>
              <a:t> un des </a:t>
            </a:r>
            <a:r>
              <a:rPr dirty="0" err="1"/>
              <a:t>objectifs</a:t>
            </a:r>
            <a:r>
              <a:rPr dirty="0"/>
              <a:t> du </a:t>
            </a:r>
            <a:r>
              <a:rPr dirty="0" err="1"/>
              <a:t>processus</a:t>
            </a:r>
            <a:r>
              <a:rPr dirty="0"/>
              <a:t> de gestion </a:t>
            </a:r>
            <a:r>
              <a:rPr lang="fr-FR" dirty="0"/>
              <a:t>: </a:t>
            </a:r>
            <a:r>
              <a:rPr b="1" dirty="0" err="1"/>
              <a:t>aller</a:t>
            </a:r>
            <a:r>
              <a:rPr b="1" dirty="0"/>
              <a:t> de </a:t>
            </a:r>
            <a:r>
              <a:rPr b="1" dirty="0" err="1"/>
              <a:t>l’avant</a:t>
            </a:r>
            <a:r>
              <a:rPr b="1" dirty="0"/>
              <a:t> </a:t>
            </a:r>
            <a:r>
              <a:rPr b="1" dirty="0" err="1"/>
              <a:t>mais</a:t>
            </a:r>
            <a:r>
              <a:rPr b="1" dirty="0"/>
              <a:t> </a:t>
            </a:r>
            <a:r>
              <a:rPr b="1" dirty="0" err="1"/>
              <a:t>aussi</a:t>
            </a:r>
            <a:r>
              <a:rPr b="1" dirty="0"/>
              <a:t> </a:t>
            </a:r>
            <a:r>
              <a:rPr b="1" dirty="0" err="1"/>
              <a:t>exprimer</a:t>
            </a:r>
            <a:r>
              <a:rPr b="1" dirty="0"/>
              <a:t> le fait que </a:t>
            </a:r>
            <a:r>
              <a:rPr b="1" dirty="0" err="1"/>
              <a:t>certaines</a:t>
            </a:r>
            <a:r>
              <a:rPr b="1" dirty="0"/>
              <a:t> choses </a:t>
            </a:r>
            <a:r>
              <a:rPr b="1" dirty="0" err="1"/>
              <a:t>sont</a:t>
            </a:r>
            <a:r>
              <a:rPr b="1" dirty="0"/>
              <a:t> </a:t>
            </a:r>
            <a:r>
              <a:rPr b="1" dirty="0" err="1"/>
              <a:t>irréversible</a:t>
            </a:r>
            <a:r>
              <a:rPr lang="fr-FR" b="1" dirty="0"/>
              <a:t>s</a:t>
            </a:r>
            <a:r>
              <a:rPr dirty="0"/>
              <a:t> (par </a:t>
            </a:r>
            <a:r>
              <a:rPr dirty="0" err="1"/>
              <a:t>exemple</a:t>
            </a:r>
            <a:r>
              <a:rPr dirty="0"/>
              <a:t>: la livraison </a:t>
            </a:r>
            <a:r>
              <a:rPr dirty="0" err="1"/>
              <a:t>d’une</a:t>
            </a:r>
            <a:r>
              <a:rPr dirty="0"/>
              <a:t> version au client).</a:t>
            </a:r>
          </a:p>
        </p:txBody>
      </p:sp>
      <p:grpSp>
        <p:nvGrpSpPr>
          <p:cNvPr id="4" name="object 2">
            <a:extLst>
              <a:ext uri="{FF2B5EF4-FFF2-40B4-BE49-F238E27FC236}">
                <a16:creationId xmlns:a16="http://schemas.microsoft.com/office/drawing/2014/main" id="{6D605A02-61D2-4FCA-A029-0787343583CD}"/>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CB866A0D-FA2D-4045-AA20-9B97CEB26920}"/>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90C711CD-9B1F-4FC2-8820-12BE9E7B6CAE}"/>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8C413C45-1A11-4476-86E4-DA8C219E04F7}"/>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Etape</a:t>
            </a:r>
            <a:endParaRPr lang="fr-FR" sz="1400" kern="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53415" y="896828"/>
            <a:ext cx="5058968" cy="1440266"/>
          </a:xfrm>
        </p:spPr>
        <p:txBody>
          <a:bodyPr/>
          <a:lstStyle/>
          <a:p>
            <a:pPr lvl="1"/>
            <a:r>
              <a:rPr lang="fr-FR" sz="851" b="1" kern="1200" dirty="0">
                <a:solidFill>
                  <a:schemeClr val="tx1"/>
                </a:solidFill>
              </a:rPr>
              <a:t>Analyse</a:t>
            </a:r>
            <a:r>
              <a:rPr lang="fr-FR" sz="851" kern="1200" dirty="0">
                <a:solidFill>
                  <a:schemeClr val="tx1"/>
                </a:solidFill>
              </a:rPr>
              <a:t> : a</a:t>
            </a:r>
            <a:r>
              <a:rPr sz="851" kern="1200" dirty="0" err="1">
                <a:solidFill>
                  <a:schemeClr val="tx1"/>
                </a:solidFill>
              </a:rPr>
              <a:t>ctivité</a:t>
            </a:r>
            <a:r>
              <a:rPr sz="851" kern="1200" dirty="0">
                <a:solidFill>
                  <a:schemeClr val="tx1"/>
                </a:solidFill>
              </a:rPr>
              <a:t> qui </a:t>
            </a:r>
            <a:r>
              <a:rPr sz="851" kern="1200" dirty="0" err="1">
                <a:solidFill>
                  <a:schemeClr val="tx1"/>
                </a:solidFill>
              </a:rPr>
              <a:t>consiste</a:t>
            </a:r>
            <a:r>
              <a:rPr sz="851" kern="1200" dirty="0">
                <a:solidFill>
                  <a:schemeClr val="tx1"/>
                </a:solidFill>
              </a:rPr>
              <a:t> à </a:t>
            </a:r>
            <a:r>
              <a:rPr sz="851" kern="1200" dirty="0" err="1">
                <a:solidFill>
                  <a:schemeClr val="tx1"/>
                </a:solidFill>
              </a:rPr>
              <a:t>formuler</a:t>
            </a:r>
            <a:r>
              <a:rPr sz="851" kern="1200" dirty="0">
                <a:solidFill>
                  <a:schemeClr val="tx1"/>
                </a:solidFill>
              </a:rPr>
              <a:t> </a:t>
            </a:r>
            <a:r>
              <a:rPr sz="851" kern="1200" dirty="0" err="1">
                <a:solidFill>
                  <a:schemeClr val="tx1"/>
                </a:solidFill>
              </a:rPr>
              <a:t>une</a:t>
            </a:r>
            <a:r>
              <a:rPr sz="851" kern="1200" dirty="0">
                <a:solidFill>
                  <a:schemeClr val="tx1"/>
                </a:solidFill>
              </a:rPr>
              <a:t> solution au </a:t>
            </a:r>
            <a:r>
              <a:rPr sz="851" kern="1200" dirty="0" err="1">
                <a:solidFill>
                  <a:schemeClr val="tx1"/>
                </a:solidFill>
              </a:rPr>
              <a:t>problème</a:t>
            </a:r>
            <a:r>
              <a:rPr sz="851" kern="1200" dirty="0">
                <a:solidFill>
                  <a:schemeClr val="tx1"/>
                </a:solidFill>
              </a:rPr>
              <a:t> sous </a:t>
            </a:r>
            <a:r>
              <a:rPr sz="851" kern="1200" dirty="0" err="1">
                <a:solidFill>
                  <a:schemeClr val="tx1"/>
                </a:solidFill>
              </a:rPr>
              <a:t>une</a:t>
            </a:r>
            <a:r>
              <a:rPr sz="851" kern="1200" dirty="0">
                <a:solidFill>
                  <a:schemeClr val="tx1"/>
                </a:solidFill>
              </a:rPr>
              <a:t> </a:t>
            </a:r>
            <a:r>
              <a:rPr sz="851" kern="1200" dirty="0" err="1">
                <a:solidFill>
                  <a:schemeClr val="tx1"/>
                </a:solidFill>
              </a:rPr>
              <a:t>forme</a:t>
            </a:r>
            <a:r>
              <a:rPr sz="851" kern="1200" dirty="0">
                <a:solidFill>
                  <a:schemeClr val="tx1"/>
                </a:solidFill>
              </a:rPr>
              <a:t> </a:t>
            </a:r>
            <a:r>
              <a:rPr sz="851" kern="1200" dirty="0" err="1">
                <a:solidFill>
                  <a:schemeClr val="tx1"/>
                </a:solidFill>
              </a:rPr>
              <a:t>abstraite</a:t>
            </a:r>
            <a:r>
              <a:rPr sz="851" kern="1200" dirty="0">
                <a:solidFill>
                  <a:schemeClr val="tx1"/>
                </a:solidFill>
              </a:rPr>
              <a:t> (</a:t>
            </a:r>
            <a:r>
              <a:rPr sz="851" kern="1200" dirty="0" err="1">
                <a:solidFill>
                  <a:schemeClr val="tx1"/>
                </a:solidFill>
              </a:rPr>
              <a:t>modèle</a:t>
            </a:r>
            <a:r>
              <a:rPr sz="851" kern="1200" dirty="0">
                <a:solidFill>
                  <a:schemeClr val="tx1"/>
                </a:solidFill>
              </a:rPr>
              <a:t> </a:t>
            </a:r>
            <a:r>
              <a:rPr sz="851" kern="1200" dirty="0" err="1">
                <a:solidFill>
                  <a:schemeClr val="tx1"/>
                </a:solidFill>
              </a:rPr>
              <a:t>d’architecture</a:t>
            </a:r>
            <a:r>
              <a:rPr sz="851" kern="1200" dirty="0">
                <a:solidFill>
                  <a:schemeClr val="tx1"/>
                </a:solidFill>
              </a:rPr>
              <a:t>, </a:t>
            </a:r>
            <a:r>
              <a:rPr sz="851" kern="1200" dirty="0" err="1">
                <a:solidFill>
                  <a:schemeClr val="tx1"/>
                </a:solidFill>
              </a:rPr>
              <a:t>modèle</a:t>
            </a:r>
            <a:r>
              <a:rPr sz="851" kern="1200" dirty="0">
                <a:solidFill>
                  <a:schemeClr val="tx1"/>
                </a:solidFill>
              </a:rPr>
              <a:t> </a:t>
            </a:r>
            <a:r>
              <a:rPr sz="851" kern="1200" dirty="0" err="1">
                <a:solidFill>
                  <a:schemeClr val="tx1"/>
                </a:solidFill>
              </a:rPr>
              <a:t>d’analyse</a:t>
            </a:r>
            <a:r>
              <a:rPr sz="851" kern="1200" dirty="0">
                <a:solidFill>
                  <a:schemeClr val="tx1"/>
                </a:solidFill>
              </a:rPr>
              <a:t>…) </a:t>
            </a:r>
            <a:endParaRPr lang="fr-FR" sz="851" kern="1200" dirty="0">
              <a:solidFill>
                <a:schemeClr val="tx1"/>
              </a:solidFill>
            </a:endParaRPr>
          </a:p>
          <a:p>
            <a:pPr lvl="1"/>
            <a:r>
              <a:rPr sz="851" kern="1200" dirty="0">
                <a:solidFill>
                  <a:schemeClr val="tx1"/>
                </a:solidFill>
              </a:rPr>
              <a:t>Architecture Technique </a:t>
            </a:r>
            <a:endParaRPr lang="fr-FR" sz="851" kern="1200" dirty="0">
              <a:solidFill>
                <a:schemeClr val="tx1"/>
              </a:solidFill>
            </a:endParaRPr>
          </a:p>
          <a:p>
            <a:pPr lvl="1"/>
            <a:r>
              <a:rPr sz="851" kern="1200" dirty="0">
                <a:solidFill>
                  <a:schemeClr val="tx1"/>
                </a:solidFill>
              </a:rPr>
              <a:t>Architecture </a:t>
            </a:r>
            <a:r>
              <a:rPr sz="851" kern="1200" dirty="0" err="1">
                <a:solidFill>
                  <a:schemeClr val="tx1"/>
                </a:solidFill>
              </a:rPr>
              <a:t>Fonctionnelle</a:t>
            </a:r>
            <a:r>
              <a:rPr sz="851" kern="1200" dirty="0">
                <a:solidFill>
                  <a:schemeClr val="tx1"/>
                </a:solidFill>
              </a:rPr>
              <a:t> </a:t>
            </a:r>
            <a:endParaRPr lang="fr-FR" sz="851" kern="1200" dirty="0">
              <a:solidFill>
                <a:schemeClr val="tx1"/>
              </a:solidFill>
            </a:endParaRPr>
          </a:p>
          <a:p>
            <a:pPr lvl="1"/>
            <a:r>
              <a:rPr sz="851" kern="1200" dirty="0">
                <a:solidFill>
                  <a:schemeClr val="tx1"/>
                </a:solidFill>
              </a:rPr>
              <a:t>Architecture </a:t>
            </a:r>
            <a:r>
              <a:rPr sz="851" kern="1200" dirty="0" err="1">
                <a:solidFill>
                  <a:schemeClr val="tx1"/>
                </a:solidFill>
              </a:rPr>
              <a:t>globale</a:t>
            </a:r>
            <a:r>
              <a:rPr sz="851" kern="1200" dirty="0">
                <a:solidFill>
                  <a:schemeClr val="tx1"/>
                </a:solidFill>
              </a:rPr>
              <a:t> </a:t>
            </a:r>
            <a:endParaRPr lang="fr-FR" sz="851" kern="1200" dirty="0">
              <a:solidFill>
                <a:schemeClr val="tx1"/>
              </a:solidFill>
            </a:endParaRPr>
          </a:p>
          <a:p>
            <a:pPr lvl="1"/>
            <a:r>
              <a:rPr sz="851" kern="1200" dirty="0" err="1">
                <a:solidFill>
                  <a:schemeClr val="tx1"/>
                </a:solidFill>
              </a:rPr>
              <a:t>Problématique</a:t>
            </a:r>
            <a:r>
              <a:rPr sz="851" kern="1200" dirty="0">
                <a:solidFill>
                  <a:schemeClr val="tx1"/>
                </a:solidFill>
              </a:rPr>
              <a:t> </a:t>
            </a:r>
            <a:r>
              <a:rPr sz="851" kern="1200" dirty="0" err="1">
                <a:solidFill>
                  <a:schemeClr val="tx1"/>
                </a:solidFill>
              </a:rPr>
              <a:t>d’intégration</a:t>
            </a:r>
            <a:r>
              <a:rPr sz="851" kern="1200" dirty="0">
                <a:solidFill>
                  <a:schemeClr val="tx1"/>
                </a:solidFill>
              </a:rPr>
              <a:t> </a:t>
            </a:r>
            <a:r>
              <a:rPr sz="851" kern="1200" dirty="0" err="1">
                <a:solidFill>
                  <a:schemeClr val="tx1"/>
                </a:solidFill>
              </a:rPr>
              <a:t>contextuelle</a:t>
            </a:r>
            <a:endParaRPr sz="851" kern="1200" dirty="0">
              <a:solidFill>
                <a:schemeClr val="tx1"/>
              </a:solidFill>
            </a:endParaRPr>
          </a:p>
          <a:p>
            <a:pPr lvl="1"/>
            <a:r>
              <a:rPr sz="851" b="1" kern="1200" dirty="0">
                <a:solidFill>
                  <a:schemeClr val="tx1"/>
                </a:solidFill>
              </a:rPr>
              <a:t>début fin </a:t>
            </a:r>
            <a:endParaRPr lang="fr-FR" sz="851" b="1" kern="1200" dirty="0">
              <a:solidFill>
                <a:schemeClr val="tx1"/>
              </a:solidFill>
            </a:endParaRPr>
          </a:p>
          <a:p>
            <a:pPr lvl="1"/>
            <a:r>
              <a:rPr sz="851" kern="1200" dirty="0">
                <a:solidFill>
                  <a:schemeClr val="tx1"/>
                </a:solidFill>
              </a:rPr>
              <a:t>Début</a:t>
            </a:r>
            <a:r>
              <a:rPr lang="fr-FR" sz="851" kern="1200" dirty="0">
                <a:solidFill>
                  <a:schemeClr val="tx1"/>
                </a:solidFill>
              </a:rPr>
              <a:t> </a:t>
            </a:r>
            <a:r>
              <a:rPr sz="851" kern="1200" dirty="0">
                <a:solidFill>
                  <a:schemeClr val="tx1"/>
                </a:solidFill>
              </a:rPr>
              <a:t>: Commence avec les Exigences </a:t>
            </a:r>
            <a:endParaRPr lang="fr-FR" sz="851" kern="1200" dirty="0">
              <a:solidFill>
                <a:schemeClr val="tx1"/>
              </a:solidFill>
            </a:endParaRPr>
          </a:p>
          <a:p>
            <a:pPr lvl="1"/>
            <a:r>
              <a:rPr sz="851" kern="1200" dirty="0">
                <a:solidFill>
                  <a:schemeClr val="tx1"/>
                </a:solidFill>
              </a:rPr>
              <a:t>F</a:t>
            </a:r>
            <a:r>
              <a:rPr lang="fr-FR" sz="851" kern="1200" dirty="0">
                <a:solidFill>
                  <a:schemeClr val="tx1"/>
                </a:solidFill>
              </a:rPr>
              <a:t>in </a:t>
            </a:r>
            <a:r>
              <a:rPr sz="851" kern="1200" dirty="0">
                <a:solidFill>
                  <a:schemeClr val="tx1"/>
                </a:solidFill>
              </a:rPr>
              <a:t>: le </a:t>
            </a:r>
            <a:r>
              <a:rPr sz="851" kern="1200" dirty="0" err="1">
                <a:solidFill>
                  <a:schemeClr val="tx1"/>
                </a:solidFill>
              </a:rPr>
              <a:t>modèle</a:t>
            </a:r>
            <a:r>
              <a:rPr sz="851" kern="1200" dirty="0">
                <a:solidFill>
                  <a:schemeClr val="tx1"/>
                </a:solidFill>
              </a:rPr>
              <a:t> </a:t>
            </a:r>
            <a:r>
              <a:rPr sz="851" kern="1200" dirty="0" err="1">
                <a:solidFill>
                  <a:schemeClr val="tx1"/>
                </a:solidFill>
              </a:rPr>
              <a:t>d’architecture</a:t>
            </a:r>
            <a:r>
              <a:rPr sz="851" kern="1200" dirty="0">
                <a:solidFill>
                  <a:schemeClr val="tx1"/>
                </a:solidFill>
              </a:rPr>
              <a:t> </a:t>
            </a:r>
            <a:r>
              <a:rPr sz="851" kern="1200" dirty="0" err="1">
                <a:solidFill>
                  <a:schemeClr val="tx1"/>
                </a:solidFill>
              </a:rPr>
              <a:t>est</a:t>
            </a:r>
            <a:r>
              <a:rPr sz="851" kern="1200" dirty="0">
                <a:solidFill>
                  <a:schemeClr val="tx1"/>
                </a:solidFill>
              </a:rPr>
              <a:t> </a:t>
            </a:r>
            <a:r>
              <a:rPr sz="851" kern="1200" dirty="0" err="1">
                <a:solidFill>
                  <a:schemeClr val="tx1"/>
                </a:solidFill>
              </a:rPr>
              <a:t>stabilisé</a:t>
            </a:r>
            <a:r>
              <a:rPr lang="fr-FR" sz="851" kern="1200" dirty="0">
                <a:solidFill>
                  <a:schemeClr val="tx1"/>
                </a:solidFill>
              </a:rPr>
              <a:t> ;</a:t>
            </a:r>
            <a:r>
              <a:rPr sz="851" kern="1200" dirty="0">
                <a:solidFill>
                  <a:schemeClr val="tx1"/>
                </a:solidFill>
              </a:rPr>
              <a:t> le plan </a:t>
            </a:r>
            <a:r>
              <a:rPr sz="851" kern="1200" dirty="0" err="1">
                <a:solidFill>
                  <a:schemeClr val="tx1"/>
                </a:solidFill>
              </a:rPr>
              <a:t>d’intégration</a:t>
            </a:r>
            <a:r>
              <a:rPr sz="851" kern="1200" dirty="0">
                <a:solidFill>
                  <a:schemeClr val="tx1"/>
                </a:solidFill>
              </a:rPr>
              <a:t> </a:t>
            </a:r>
            <a:r>
              <a:rPr sz="851" kern="1200" dirty="0" err="1">
                <a:solidFill>
                  <a:schemeClr val="tx1"/>
                </a:solidFill>
              </a:rPr>
              <a:t>est</a:t>
            </a:r>
            <a:r>
              <a:rPr sz="851" kern="1200" dirty="0">
                <a:solidFill>
                  <a:schemeClr val="tx1"/>
                </a:solidFill>
              </a:rPr>
              <a:t> </a:t>
            </a:r>
            <a:r>
              <a:rPr sz="851" kern="1200" dirty="0" err="1">
                <a:solidFill>
                  <a:schemeClr val="tx1"/>
                </a:solidFill>
              </a:rPr>
              <a:t>écrit</a:t>
            </a:r>
            <a:r>
              <a:rPr sz="851" kern="1200" dirty="0">
                <a:solidFill>
                  <a:schemeClr val="tx1"/>
                </a:solidFill>
              </a:rPr>
              <a:t> et </a:t>
            </a:r>
            <a:r>
              <a:rPr sz="851" kern="1200" dirty="0" err="1">
                <a:solidFill>
                  <a:schemeClr val="tx1"/>
                </a:solidFill>
              </a:rPr>
              <a:t>validé</a:t>
            </a:r>
            <a:r>
              <a:rPr lang="fr-FR" sz="851" kern="1200" dirty="0">
                <a:solidFill>
                  <a:schemeClr val="tx1"/>
                </a:solidFill>
              </a:rPr>
              <a:t>.</a:t>
            </a:r>
            <a:endParaRPr sz="851" kern="1200" dirty="0">
              <a:solidFill>
                <a:schemeClr val="tx1"/>
              </a:solidFill>
            </a:endParaRPr>
          </a:p>
          <a:p>
            <a:pPr lvl="1"/>
            <a:r>
              <a:rPr sz="851" b="1" kern="1200" dirty="0" err="1">
                <a:solidFill>
                  <a:schemeClr val="tx1"/>
                </a:solidFill>
              </a:rPr>
              <a:t>Acteurs</a:t>
            </a:r>
            <a:r>
              <a:rPr sz="851" kern="1200" dirty="0">
                <a:solidFill>
                  <a:schemeClr val="tx1"/>
                </a:solidFill>
              </a:rPr>
              <a:t> </a:t>
            </a:r>
            <a:endParaRPr lang="fr-FR" sz="851" kern="1200" dirty="0">
              <a:solidFill>
                <a:schemeClr val="tx1"/>
              </a:solidFill>
            </a:endParaRPr>
          </a:p>
          <a:p>
            <a:pPr lvl="1"/>
            <a:r>
              <a:rPr sz="851" kern="1200" dirty="0" err="1">
                <a:solidFill>
                  <a:schemeClr val="tx1"/>
                </a:solidFill>
              </a:rPr>
              <a:t>Architecte</a:t>
            </a:r>
            <a:r>
              <a:rPr sz="851" kern="1200" dirty="0">
                <a:solidFill>
                  <a:schemeClr val="tx1"/>
                </a:solidFill>
              </a:rPr>
              <a:t> Exploitation MOA </a:t>
            </a:r>
            <a:r>
              <a:rPr sz="851" kern="1200" dirty="0" err="1">
                <a:solidFill>
                  <a:schemeClr val="tx1"/>
                </a:solidFill>
              </a:rPr>
              <a:t>délégué</a:t>
            </a:r>
            <a:endParaRPr sz="851" kern="1200" dirty="0">
              <a:solidFill>
                <a:schemeClr val="tx1"/>
              </a:solidFill>
            </a:endParaRPr>
          </a:p>
        </p:txBody>
      </p:sp>
      <p:grpSp>
        <p:nvGrpSpPr>
          <p:cNvPr id="4" name="object 2">
            <a:extLst>
              <a:ext uri="{FF2B5EF4-FFF2-40B4-BE49-F238E27FC236}">
                <a16:creationId xmlns:a16="http://schemas.microsoft.com/office/drawing/2014/main" id="{CFC61B97-126D-4D04-AF3E-D73BAA53323B}"/>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06058BAA-69B3-42A0-8AF6-47DC8CF67128}"/>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7D1552B6-5837-4A6F-959B-82B1B7CA4D51}"/>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A3E3D037-A509-4CD5-BDF7-4ADF2931D695}"/>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Analyse</a:t>
            </a:r>
            <a:endParaRPr lang="fr-FR" sz="1400" kern="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53415" y="896828"/>
            <a:ext cx="5058968" cy="1571199"/>
          </a:xfrm>
        </p:spPr>
        <p:txBody>
          <a:bodyPr/>
          <a:lstStyle/>
          <a:p>
            <a:pPr lvl="1"/>
            <a:r>
              <a:rPr lang="fr-FR" sz="851" b="1" kern="1200" dirty="0">
                <a:solidFill>
                  <a:schemeClr val="tx1"/>
                </a:solidFill>
              </a:rPr>
              <a:t>Conception</a:t>
            </a:r>
            <a:r>
              <a:rPr lang="fr-FR" sz="851" kern="1200" dirty="0">
                <a:solidFill>
                  <a:schemeClr val="tx1"/>
                </a:solidFill>
              </a:rPr>
              <a:t> : a</a:t>
            </a:r>
            <a:r>
              <a:rPr sz="851" kern="1200" dirty="0" err="1">
                <a:solidFill>
                  <a:schemeClr val="tx1"/>
                </a:solidFill>
              </a:rPr>
              <a:t>ctivité</a:t>
            </a:r>
            <a:r>
              <a:rPr sz="851" kern="1200" dirty="0">
                <a:solidFill>
                  <a:schemeClr val="tx1"/>
                </a:solidFill>
              </a:rPr>
              <a:t> qui </a:t>
            </a:r>
            <a:r>
              <a:rPr sz="851" kern="1200" dirty="0" err="1">
                <a:solidFill>
                  <a:schemeClr val="tx1"/>
                </a:solidFill>
              </a:rPr>
              <a:t>consiste</a:t>
            </a:r>
            <a:r>
              <a:rPr sz="851" kern="1200" dirty="0">
                <a:solidFill>
                  <a:schemeClr val="tx1"/>
                </a:solidFill>
              </a:rPr>
              <a:t> à </a:t>
            </a:r>
            <a:r>
              <a:rPr sz="851" kern="1200" dirty="0" err="1">
                <a:solidFill>
                  <a:schemeClr val="tx1"/>
                </a:solidFill>
              </a:rPr>
              <a:t>formuler</a:t>
            </a:r>
            <a:r>
              <a:rPr sz="851" kern="1200" dirty="0">
                <a:solidFill>
                  <a:schemeClr val="tx1"/>
                </a:solidFill>
              </a:rPr>
              <a:t> </a:t>
            </a:r>
            <a:r>
              <a:rPr sz="851" kern="1200" dirty="0" err="1">
                <a:solidFill>
                  <a:schemeClr val="tx1"/>
                </a:solidFill>
              </a:rPr>
              <a:t>une</a:t>
            </a:r>
            <a:r>
              <a:rPr sz="851" kern="1200" dirty="0">
                <a:solidFill>
                  <a:schemeClr val="tx1"/>
                </a:solidFill>
              </a:rPr>
              <a:t> solution </a:t>
            </a:r>
            <a:r>
              <a:rPr sz="851" kern="1200" dirty="0" err="1">
                <a:solidFill>
                  <a:schemeClr val="tx1"/>
                </a:solidFill>
              </a:rPr>
              <a:t>concrète</a:t>
            </a:r>
            <a:r>
              <a:rPr sz="851" kern="1200" dirty="0">
                <a:solidFill>
                  <a:schemeClr val="tx1"/>
                </a:solidFill>
              </a:rPr>
              <a:t> </a:t>
            </a:r>
            <a:r>
              <a:rPr sz="851" kern="1200" dirty="0" err="1">
                <a:solidFill>
                  <a:schemeClr val="tx1"/>
                </a:solidFill>
              </a:rPr>
              <a:t>en</a:t>
            </a:r>
            <a:r>
              <a:rPr sz="851" kern="1200" dirty="0">
                <a:solidFill>
                  <a:schemeClr val="tx1"/>
                </a:solidFill>
              </a:rPr>
              <a:t> </a:t>
            </a:r>
            <a:r>
              <a:rPr sz="851" kern="1200" dirty="0" err="1">
                <a:solidFill>
                  <a:schemeClr val="tx1"/>
                </a:solidFill>
              </a:rPr>
              <a:t>terme</a:t>
            </a:r>
            <a:r>
              <a:rPr sz="851" kern="1200" dirty="0">
                <a:solidFill>
                  <a:schemeClr val="tx1"/>
                </a:solidFill>
              </a:rPr>
              <a:t> de </a:t>
            </a:r>
            <a:r>
              <a:rPr sz="851" kern="1200" dirty="0" err="1">
                <a:solidFill>
                  <a:schemeClr val="tx1"/>
                </a:solidFill>
              </a:rPr>
              <a:t>technologie</a:t>
            </a:r>
            <a:r>
              <a:rPr sz="851" kern="1200" dirty="0">
                <a:solidFill>
                  <a:schemeClr val="tx1"/>
                </a:solidFill>
              </a:rPr>
              <a:t> </a:t>
            </a:r>
            <a:r>
              <a:rPr sz="851" kern="1200" dirty="0" err="1">
                <a:solidFill>
                  <a:schemeClr val="tx1"/>
                </a:solidFill>
              </a:rPr>
              <a:t>d’implantation</a:t>
            </a:r>
            <a:r>
              <a:rPr sz="851" kern="1200" dirty="0">
                <a:solidFill>
                  <a:schemeClr val="tx1"/>
                </a:solidFill>
              </a:rPr>
              <a:t> à </a:t>
            </a:r>
            <a:r>
              <a:rPr sz="851" kern="1200" dirty="0" err="1">
                <a:solidFill>
                  <a:schemeClr val="tx1"/>
                </a:solidFill>
              </a:rPr>
              <a:t>partir</a:t>
            </a:r>
            <a:r>
              <a:rPr sz="851" kern="1200" dirty="0">
                <a:solidFill>
                  <a:schemeClr val="tx1"/>
                </a:solidFill>
              </a:rPr>
              <a:t> de la </a:t>
            </a:r>
            <a:r>
              <a:rPr sz="851" kern="1200" dirty="0" err="1">
                <a:solidFill>
                  <a:schemeClr val="tx1"/>
                </a:solidFill>
              </a:rPr>
              <a:t>forme</a:t>
            </a:r>
            <a:r>
              <a:rPr sz="851" kern="1200" dirty="0">
                <a:solidFill>
                  <a:schemeClr val="tx1"/>
                </a:solidFill>
              </a:rPr>
              <a:t> </a:t>
            </a:r>
            <a:r>
              <a:rPr sz="851" kern="1200" dirty="0" err="1">
                <a:solidFill>
                  <a:schemeClr val="tx1"/>
                </a:solidFill>
              </a:rPr>
              <a:t>abstraite</a:t>
            </a:r>
            <a:r>
              <a:rPr sz="851" kern="1200" dirty="0">
                <a:solidFill>
                  <a:schemeClr val="tx1"/>
                </a:solidFill>
              </a:rPr>
              <a:t> de la solution.</a:t>
            </a:r>
          </a:p>
          <a:p>
            <a:pPr lvl="1"/>
            <a:r>
              <a:rPr sz="851" b="1" kern="1200" dirty="0">
                <a:solidFill>
                  <a:schemeClr val="tx1"/>
                </a:solidFill>
              </a:rPr>
              <a:t>Phase</a:t>
            </a:r>
          </a:p>
          <a:p>
            <a:pPr lvl="1"/>
            <a:r>
              <a:rPr sz="851" kern="1200" dirty="0">
                <a:solidFill>
                  <a:schemeClr val="tx1"/>
                </a:solidFill>
              </a:rPr>
              <a:t>DEBUT: </a:t>
            </a:r>
            <a:r>
              <a:rPr sz="851" kern="1200" dirty="0" err="1">
                <a:solidFill>
                  <a:schemeClr val="tx1"/>
                </a:solidFill>
              </a:rPr>
              <a:t>l’Ensemble</a:t>
            </a:r>
            <a:r>
              <a:rPr sz="851" kern="1200" dirty="0">
                <a:solidFill>
                  <a:schemeClr val="tx1"/>
                </a:solidFill>
              </a:rPr>
              <a:t> des documents des phase</a:t>
            </a:r>
            <a:r>
              <a:rPr lang="fr-FR" sz="851" kern="1200" dirty="0">
                <a:solidFill>
                  <a:schemeClr val="tx1"/>
                </a:solidFill>
              </a:rPr>
              <a:t>s</a:t>
            </a:r>
            <a:r>
              <a:rPr sz="851" kern="1200" dirty="0">
                <a:solidFill>
                  <a:schemeClr val="tx1"/>
                </a:solidFill>
              </a:rPr>
              <a:t> </a:t>
            </a:r>
            <a:r>
              <a:rPr sz="851" kern="1200" dirty="0" err="1">
                <a:solidFill>
                  <a:schemeClr val="tx1"/>
                </a:solidFill>
              </a:rPr>
              <a:t>précédentes</a:t>
            </a:r>
            <a:r>
              <a:rPr sz="851" kern="1200" dirty="0">
                <a:solidFill>
                  <a:schemeClr val="tx1"/>
                </a:solidFill>
              </a:rPr>
              <a:t> </a:t>
            </a:r>
            <a:r>
              <a:rPr sz="851" kern="1200" dirty="0" err="1">
                <a:solidFill>
                  <a:schemeClr val="tx1"/>
                </a:solidFill>
              </a:rPr>
              <a:t>sont</a:t>
            </a:r>
            <a:r>
              <a:rPr sz="851" kern="1200" dirty="0">
                <a:solidFill>
                  <a:schemeClr val="tx1"/>
                </a:solidFill>
              </a:rPr>
              <a:t> </a:t>
            </a:r>
            <a:r>
              <a:rPr sz="851" kern="1200" dirty="0" err="1">
                <a:solidFill>
                  <a:schemeClr val="tx1"/>
                </a:solidFill>
              </a:rPr>
              <a:t>livrés</a:t>
            </a:r>
            <a:endParaRPr sz="851" kern="1200" dirty="0">
              <a:solidFill>
                <a:schemeClr val="tx1"/>
              </a:solidFill>
            </a:endParaRPr>
          </a:p>
          <a:p>
            <a:pPr lvl="1"/>
            <a:r>
              <a:rPr sz="851" kern="1200" dirty="0">
                <a:solidFill>
                  <a:schemeClr val="tx1"/>
                </a:solidFill>
              </a:rPr>
              <a:t>FIN: </a:t>
            </a:r>
            <a:r>
              <a:rPr sz="851" kern="1200" dirty="0" err="1">
                <a:solidFill>
                  <a:schemeClr val="tx1"/>
                </a:solidFill>
              </a:rPr>
              <a:t>L’ensemble</a:t>
            </a:r>
            <a:r>
              <a:rPr sz="851" kern="1200" dirty="0">
                <a:solidFill>
                  <a:schemeClr val="tx1"/>
                </a:solidFill>
              </a:rPr>
              <a:t> des </a:t>
            </a:r>
            <a:r>
              <a:rPr sz="851" kern="1200" dirty="0" err="1">
                <a:solidFill>
                  <a:schemeClr val="tx1"/>
                </a:solidFill>
              </a:rPr>
              <a:t>doutes</a:t>
            </a:r>
            <a:r>
              <a:rPr sz="851" kern="1200" dirty="0">
                <a:solidFill>
                  <a:schemeClr val="tx1"/>
                </a:solidFill>
              </a:rPr>
              <a:t> sur la </a:t>
            </a:r>
            <a:r>
              <a:rPr sz="851" kern="1200" dirty="0" err="1">
                <a:solidFill>
                  <a:schemeClr val="tx1"/>
                </a:solidFill>
              </a:rPr>
              <a:t>faisabilité</a:t>
            </a:r>
            <a:r>
              <a:rPr sz="851" kern="1200" dirty="0">
                <a:solidFill>
                  <a:schemeClr val="tx1"/>
                </a:solidFill>
              </a:rPr>
              <a:t> pratique </a:t>
            </a:r>
            <a:r>
              <a:rPr sz="851" kern="1200" dirty="0" err="1">
                <a:solidFill>
                  <a:schemeClr val="tx1"/>
                </a:solidFill>
              </a:rPr>
              <a:t>sont</a:t>
            </a:r>
            <a:r>
              <a:rPr sz="851" kern="1200" dirty="0">
                <a:solidFill>
                  <a:schemeClr val="tx1"/>
                </a:solidFill>
              </a:rPr>
              <a:t> </a:t>
            </a:r>
            <a:r>
              <a:rPr sz="851" kern="1200" dirty="0" err="1">
                <a:solidFill>
                  <a:schemeClr val="tx1"/>
                </a:solidFill>
              </a:rPr>
              <a:t>levés</a:t>
            </a:r>
            <a:r>
              <a:rPr sz="851" kern="1200" dirty="0">
                <a:solidFill>
                  <a:schemeClr val="tx1"/>
                </a:solidFill>
              </a:rPr>
              <a:t> </a:t>
            </a:r>
            <a:endParaRPr lang="fr-FR" sz="851" kern="1200" dirty="0">
              <a:solidFill>
                <a:schemeClr val="tx1"/>
              </a:solidFill>
            </a:endParaRPr>
          </a:p>
          <a:p>
            <a:pPr lvl="1"/>
            <a:r>
              <a:rPr lang="fr-FR" sz="851" kern="1200" dirty="0">
                <a:solidFill>
                  <a:schemeClr val="tx1"/>
                </a:solidFill>
              </a:rPr>
              <a:t>L</a:t>
            </a:r>
            <a:r>
              <a:rPr sz="851" kern="1200" dirty="0">
                <a:solidFill>
                  <a:schemeClr val="tx1"/>
                </a:solidFill>
              </a:rPr>
              <a:t>a </a:t>
            </a:r>
            <a:r>
              <a:rPr sz="851" kern="1200" dirty="0" err="1">
                <a:solidFill>
                  <a:schemeClr val="tx1"/>
                </a:solidFill>
              </a:rPr>
              <a:t>liste</a:t>
            </a:r>
            <a:r>
              <a:rPr sz="851" kern="1200" dirty="0">
                <a:solidFill>
                  <a:schemeClr val="tx1"/>
                </a:solidFill>
              </a:rPr>
              <a:t> des LOTS et </a:t>
            </a:r>
            <a:r>
              <a:rPr sz="851" kern="1200" dirty="0" err="1">
                <a:solidFill>
                  <a:schemeClr val="tx1"/>
                </a:solidFill>
              </a:rPr>
              <a:t>leur</a:t>
            </a:r>
            <a:r>
              <a:rPr sz="851" kern="1200" dirty="0">
                <a:solidFill>
                  <a:schemeClr val="tx1"/>
                </a:solidFill>
              </a:rPr>
              <a:t> </a:t>
            </a:r>
            <a:r>
              <a:rPr sz="851" kern="1200" dirty="0" err="1">
                <a:solidFill>
                  <a:schemeClr val="tx1"/>
                </a:solidFill>
              </a:rPr>
              <a:t>ordonnancement</a:t>
            </a:r>
            <a:r>
              <a:rPr sz="851" kern="1200" dirty="0">
                <a:solidFill>
                  <a:schemeClr val="tx1"/>
                </a:solidFill>
              </a:rPr>
              <a:t> </a:t>
            </a:r>
            <a:r>
              <a:rPr sz="851" kern="1200" dirty="0" err="1">
                <a:solidFill>
                  <a:schemeClr val="tx1"/>
                </a:solidFill>
              </a:rPr>
              <a:t>est</a:t>
            </a:r>
            <a:r>
              <a:rPr sz="851" kern="1200" dirty="0">
                <a:solidFill>
                  <a:schemeClr val="tx1"/>
                </a:solidFill>
              </a:rPr>
              <a:t> </a:t>
            </a:r>
            <a:r>
              <a:rPr sz="851" kern="1200" dirty="0" err="1">
                <a:solidFill>
                  <a:schemeClr val="tx1"/>
                </a:solidFill>
              </a:rPr>
              <a:t>faite</a:t>
            </a:r>
            <a:endParaRPr sz="851" kern="1200" dirty="0">
              <a:solidFill>
                <a:schemeClr val="tx1"/>
              </a:solidFill>
            </a:endParaRPr>
          </a:p>
          <a:p>
            <a:pPr lvl="1"/>
            <a:r>
              <a:rPr sz="851" b="1" kern="1200" dirty="0" err="1">
                <a:solidFill>
                  <a:schemeClr val="tx1"/>
                </a:solidFill>
              </a:rPr>
              <a:t>Acteurs</a:t>
            </a:r>
            <a:r>
              <a:rPr sz="851" kern="1200" dirty="0">
                <a:solidFill>
                  <a:schemeClr val="tx1"/>
                </a:solidFill>
              </a:rPr>
              <a:t> </a:t>
            </a:r>
            <a:endParaRPr lang="fr-FR" sz="851" kern="1200" dirty="0">
              <a:solidFill>
                <a:schemeClr val="tx1"/>
              </a:solidFill>
            </a:endParaRPr>
          </a:p>
          <a:p>
            <a:pPr lvl="1"/>
            <a:r>
              <a:rPr sz="851" kern="1200" dirty="0" err="1">
                <a:solidFill>
                  <a:schemeClr val="tx1"/>
                </a:solidFill>
              </a:rPr>
              <a:t>Equipe</a:t>
            </a:r>
            <a:r>
              <a:rPr sz="851" kern="1200" dirty="0">
                <a:solidFill>
                  <a:schemeClr val="tx1"/>
                </a:solidFill>
              </a:rPr>
              <a:t> de </a:t>
            </a:r>
            <a:r>
              <a:rPr sz="851" kern="1200" dirty="0" err="1">
                <a:solidFill>
                  <a:schemeClr val="tx1"/>
                </a:solidFill>
              </a:rPr>
              <a:t>développement</a:t>
            </a:r>
            <a:endParaRPr sz="851" kern="1200" dirty="0">
              <a:solidFill>
                <a:schemeClr val="tx1"/>
              </a:solidFill>
            </a:endParaRPr>
          </a:p>
          <a:p>
            <a:pPr lvl="1"/>
            <a:r>
              <a:rPr sz="851" b="1" kern="1200" dirty="0">
                <a:solidFill>
                  <a:schemeClr val="tx1"/>
                </a:solidFill>
              </a:rPr>
              <a:t>Sous </a:t>
            </a:r>
            <a:r>
              <a:rPr sz="851" b="1" kern="1200" dirty="0" err="1">
                <a:solidFill>
                  <a:schemeClr val="tx1"/>
                </a:solidFill>
              </a:rPr>
              <a:t>activités</a:t>
            </a:r>
            <a:r>
              <a:rPr sz="851" b="1" kern="1200" dirty="0">
                <a:solidFill>
                  <a:schemeClr val="tx1"/>
                </a:solidFill>
              </a:rPr>
              <a:t> </a:t>
            </a:r>
            <a:endParaRPr lang="fr-FR" sz="851" b="1" kern="1200" dirty="0">
              <a:solidFill>
                <a:schemeClr val="tx1"/>
              </a:solidFill>
            </a:endParaRPr>
          </a:p>
          <a:p>
            <a:pPr lvl="1"/>
            <a:r>
              <a:rPr sz="851" kern="1200" dirty="0" err="1">
                <a:solidFill>
                  <a:schemeClr val="tx1"/>
                </a:solidFill>
              </a:rPr>
              <a:t>Ecriture</a:t>
            </a:r>
            <a:r>
              <a:rPr sz="851" kern="1200" dirty="0">
                <a:solidFill>
                  <a:schemeClr val="tx1"/>
                </a:solidFill>
              </a:rPr>
              <a:t> des </a:t>
            </a:r>
            <a:r>
              <a:rPr sz="851" kern="1200" dirty="0" err="1">
                <a:solidFill>
                  <a:schemeClr val="tx1"/>
                </a:solidFill>
              </a:rPr>
              <a:t>Diagrammes</a:t>
            </a:r>
            <a:r>
              <a:rPr sz="851" kern="1200" dirty="0">
                <a:solidFill>
                  <a:schemeClr val="tx1"/>
                </a:solidFill>
              </a:rPr>
              <a:t> UML</a:t>
            </a:r>
            <a:r>
              <a:rPr lang="fr-FR" sz="851" kern="1200" dirty="0">
                <a:solidFill>
                  <a:schemeClr val="tx1"/>
                </a:solidFill>
              </a:rPr>
              <a:t>,</a:t>
            </a:r>
            <a:r>
              <a:rPr sz="851" kern="1200" dirty="0">
                <a:solidFill>
                  <a:schemeClr val="tx1"/>
                </a:solidFill>
              </a:rPr>
              <a:t> de </a:t>
            </a:r>
            <a:r>
              <a:rPr sz="851" kern="1200" dirty="0" err="1">
                <a:solidFill>
                  <a:schemeClr val="tx1"/>
                </a:solidFill>
              </a:rPr>
              <a:t>classe</a:t>
            </a:r>
            <a:r>
              <a:rPr sz="851" kern="1200" dirty="0">
                <a:solidFill>
                  <a:schemeClr val="tx1"/>
                </a:solidFill>
              </a:rPr>
              <a:t> et de </a:t>
            </a:r>
            <a:r>
              <a:rPr sz="851" kern="1200" dirty="0" err="1">
                <a:solidFill>
                  <a:schemeClr val="tx1"/>
                </a:solidFill>
              </a:rPr>
              <a:t>séquence</a:t>
            </a:r>
            <a:r>
              <a:rPr sz="851" kern="1200" dirty="0">
                <a:solidFill>
                  <a:schemeClr val="tx1"/>
                </a:solidFill>
              </a:rPr>
              <a:t> </a:t>
            </a:r>
            <a:endParaRPr lang="fr-FR" sz="851" kern="1200" dirty="0">
              <a:solidFill>
                <a:schemeClr val="tx1"/>
              </a:solidFill>
            </a:endParaRPr>
          </a:p>
          <a:p>
            <a:pPr lvl="1"/>
            <a:r>
              <a:rPr sz="851" kern="1200" dirty="0" err="1">
                <a:solidFill>
                  <a:schemeClr val="tx1"/>
                </a:solidFill>
              </a:rPr>
              <a:t>Glossaire</a:t>
            </a:r>
            <a:r>
              <a:rPr sz="851" kern="1200" dirty="0">
                <a:solidFill>
                  <a:schemeClr val="tx1"/>
                </a:solidFill>
              </a:rPr>
              <a:t> </a:t>
            </a:r>
            <a:endParaRPr lang="fr-FR" sz="851" kern="1200" dirty="0">
              <a:solidFill>
                <a:schemeClr val="tx1"/>
              </a:solidFill>
            </a:endParaRPr>
          </a:p>
          <a:p>
            <a:pPr lvl="1"/>
            <a:r>
              <a:rPr sz="851" kern="1200" dirty="0">
                <a:solidFill>
                  <a:schemeClr val="tx1"/>
                </a:solidFill>
              </a:rPr>
              <a:t>Sous - Planification de la </a:t>
            </a:r>
            <a:r>
              <a:rPr sz="851" kern="1200" dirty="0" err="1">
                <a:solidFill>
                  <a:schemeClr val="tx1"/>
                </a:solidFill>
              </a:rPr>
              <a:t>réalisation</a:t>
            </a:r>
            <a:endParaRPr sz="851" kern="1200" dirty="0">
              <a:solidFill>
                <a:schemeClr val="tx1"/>
              </a:solidFill>
            </a:endParaRPr>
          </a:p>
        </p:txBody>
      </p:sp>
      <p:grpSp>
        <p:nvGrpSpPr>
          <p:cNvPr id="4" name="object 2">
            <a:extLst>
              <a:ext uri="{FF2B5EF4-FFF2-40B4-BE49-F238E27FC236}">
                <a16:creationId xmlns:a16="http://schemas.microsoft.com/office/drawing/2014/main" id="{80C8677E-4539-4AB1-9D8E-BD6DC96B26E9}"/>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8D364182-7126-4E41-B72E-A145FAFCF7E0}"/>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F15C9C8D-3ABD-445C-B530-38A39B411944}"/>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63E9F358-8FC8-4109-993B-2B3F3469D5E2}"/>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Conception</a:t>
            </a:r>
            <a:endParaRPr lang="fr-FR" sz="1400" kern="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520700" y="1089025"/>
            <a:ext cx="4724400" cy="916533"/>
          </a:xfrm>
        </p:spPr>
        <p:txBody>
          <a:bodyPr/>
          <a:lstStyle/>
          <a:p>
            <a:pPr lvl="1"/>
            <a:r>
              <a:rPr lang="fr-FR" sz="851" b="1" kern="1200" dirty="0">
                <a:solidFill>
                  <a:schemeClr val="tx1"/>
                </a:solidFill>
              </a:rPr>
              <a:t>Réalisation</a:t>
            </a:r>
            <a:r>
              <a:rPr lang="fr-FR" sz="851" kern="1200" dirty="0">
                <a:solidFill>
                  <a:schemeClr val="tx1"/>
                </a:solidFill>
              </a:rPr>
              <a:t> : a</a:t>
            </a:r>
            <a:r>
              <a:rPr sz="851" kern="1200" dirty="0" err="1">
                <a:solidFill>
                  <a:schemeClr val="tx1"/>
                </a:solidFill>
              </a:rPr>
              <a:t>ctivité</a:t>
            </a:r>
            <a:r>
              <a:rPr sz="851" kern="1200" dirty="0">
                <a:solidFill>
                  <a:schemeClr val="tx1"/>
                </a:solidFill>
              </a:rPr>
              <a:t> qui </a:t>
            </a:r>
            <a:r>
              <a:rPr sz="851" kern="1200" dirty="0" err="1">
                <a:solidFill>
                  <a:schemeClr val="tx1"/>
                </a:solidFill>
              </a:rPr>
              <a:t>consiste</a:t>
            </a:r>
            <a:r>
              <a:rPr sz="851" kern="1200" dirty="0">
                <a:solidFill>
                  <a:schemeClr val="tx1"/>
                </a:solidFill>
              </a:rPr>
              <a:t> à transformer des </a:t>
            </a:r>
            <a:r>
              <a:rPr sz="851" kern="1200" dirty="0" err="1">
                <a:solidFill>
                  <a:schemeClr val="tx1"/>
                </a:solidFill>
              </a:rPr>
              <a:t>actifs</a:t>
            </a:r>
            <a:r>
              <a:rPr sz="851" kern="1200" dirty="0">
                <a:solidFill>
                  <a:schemeClr val="tx1"/>
                </a:solidFill>
              </a:rPr>
              <a:t> </a:t>
            </a:r>
            <a:r>
              <a:rPr sz="851" kern="1200" dirty="0" err="1">
                <a:solidFill>
                  <a:schemeClr val="tx1"/>
                </a:solidFill>
              </a:rPr>
              <a:t>projet</a:t>
            </a:r>
            <a:r>
              <a:rPr sz="851" kern="1200" dirty="0">
                <a:solidFill>
                  <a:schemeClr val="tx1"/>
                </a:solidFill>
              </a:rPr>
              <a:t> </a:t>
            </a:r>
            <a:r>
              <a:rPr sz="851" kern="1200" dirty="0" err="1">
                <a:solidFill>
                  <a:schemeClr val="tx1"/>
                </a:solidFill>
              </a:rPr>
              <a:t>conceptuels</a:t>
            </a:r>
            <a:r>
              <a:rPr sz="851" kern="1200" dirty="0">
                <a:solidFill>
                  <a:schemeClr val="tx1"/>
                </a:solidFill>
              </a:rPr>
              <a:t> (</a:t>
            </a:r>
            <a:r>
              <a:rPr sz="851" kern="1200" dirty="0" err="1">
                <a:solidFill>
                  <a:schemeClr val="tx1"/>
                </a:solidFill>
              </a:rPr>
              <a:t>langage</a:t>
            </a:r>
            <a:r>
              <a:rPr sz="851" kern="1200" dirty="0">
                <a:solidFill>
                  <a:schemeClr val="tx1"/>
                </a:solidFill>
              </a:rPr>
              <a:t> </a:t>
            </a:r>
            <a:r>
              <a:rPr sz="851" kern="1200" dirty="0" err="1">
                <a:solidFill>
                  <a:schemeClr val="tx1"/>
                </a:solidFill>
              </a:rPr>
              <a:t>ou</a:t>
            </a:r>
            <a:r>
              <a:rPr sz="851" kern="1200" dirty="0">
                <a:solidFill>
                  <a:schemeClr val="tx1"/>
                </a:solidFill>
              </a:rPr>
              <a:t> </a:t>
            </a:r>
            <a:r>
              <a:rPr sz="851" kern="1200" dirty="0" err="1">
                <a:solidFill>
                  <a:schemeClr val="tx1"/>
                </a:solidFill>
              </a:rPr>
              <a:t>modèle</a:t>
            </a:r>
            <a:r>
              <a:rPr sz="851" kern="1200" dirty="0">
                <a:solidFill>
                  <a:schemeClr val="tx1"/>
                </a:solidFill>
              </a:rPr>
              <a:t>) </a:t>
            </a:r>
            <a:r>
              <a:rPr sz="851" kern="1200" dirty="0" err="1">
                <a:solidFill>
                  <a:schemeClr val="tx1"/>
                </a:solidFill>
              </a:rPr>
              <a:t>en</a:t>
            </a:r>
            <a:r>
              <a:rPr sz="851" kern="1200" dirty="0">
                <a:solidFill>
                  <a:schemeClr val="tx1"/>
                </a:solidFill>
              </a:rPr>
              <a:t> des </a:t>
            </a:r>
            <a:r>
              <a:rPr sz="851" kern="1200" dirty="0" err="1">
                <a:solidFill>
                  <a:schemeClr val="tx1"/>
                </a:solidFill>
              </a:rPr>
              <a:t>actifs</a:t>
            </a:r>
            <a:r>
              <a:rPr sz="851" kern="1200" dirty="0">
                <a:solidFill>
                  <a:schemeClr val="tx1"/>
                </a:solidFill>
              </a:rPr>
              <a:t> </a:t>
            </a:r>
            <a:r>
              <a:rPr sz="851" kern="1200" dirty="0" err="1">
                <a:solidFill>
                  <a:schemeClr val="tx1"/>
                </a:solidFill>
              </a:rPr>
              <a:t>exécutables</a:t>
            </a:r>
            <a:r>
              <a:rPr sz="851" kern="1200" dirty="0">
                <a:solidFill>
                  <a:schemeClr val="tx1"/>
                </a:solidFill>
              </a:rPr>
              <a:t>.</a:t>
            </a:r>
          </a:p>
          <a:p>
            <a:pPr lvl="1"/>
            <a:r>
              <a:rPr lang="fr-FR" sz="851" b="1" kern="1200" dirty="0">
                <a:solidFill>
                  <a:schemeClr val="tx1"/>
                </a:solidFill>
              </a:rPr>
              <a:t>Dé</a:t>
            </a:r>
            <a:r>
              <a:rPr sz="851" b="1" kern="1200" dirty="0">
                <a:solidFill>
                  <a:schemeClr val="tx1"/>
                </a:solidFill>
              </a:rPr>
              <a:t>but fin </a:t>
            </a:r>
            <a:endParaRPr lang="fr-FR" sz="851" b="1" kern="1200" dirty="0">
              <a:solidFill>
                <a:schemeClr val="tx1"/>
              </a:solidFill>
            </a:endParaRPr>
          </a:p>
          <a:p>
            <a:pPr lvl="1"/>
            <a:r>
              <a:rPr sz="851" kern="1200" dirty="0">
                <a:solidFill>
                  <a:schemeClr val="tx1"/>
                </a:solidFill>
              </a:rPr>
              <a:t>DEBUT: Fin de la conception </a:t>
            </a:r>
            <a:endParaRPr lang="fr-FR" sz="851" kern="1200" dirty="0">
              <a:solidFill>
                <a:schemeClr val="tx1"/>
              </a:solidFill>
            </a:endParaRPr>
          </a:p>
          <a:p>
            <a:pPr lvl="1"/>
            <a:r>
              <a:rPr sz="851" kern="1200" dirty="0">
                <a:solidFill>
                  <a:schemeClr val="tx1"/>
                </a:solidFill>
              </a:rPr>
              <a:t>FIN: </a:t>
            </a:r>
            <a:r>
              <a:rPr sz="851" kern="1200" dirty="0" err="1">
                <a:solidFill>
                  <a:schemeClr val="tx1"/>
                </a:solidFill>
              </a:rPr>
              <a:t>Tous</a:t>
            </a:r>
            <a:r>
              <a:rPr sz="851" kern="1200" dirty="0">
                <a:solidFill>
                  <a:schemeClr val="tx1"/>
                </a:solidFill>
              </a:rPr>
              <a:t> les lots </a:t>
            </a:r>
            <a:r>
              <a:rPr sz="851" kern="1200" dirty="0" err="1">
                <a:solidFill>
                  <a:schemeClr val="tx1"/>
                </a:solidFill>
              </a:rPr>
              <a:t>sont</a:t>
            </a:r>
            <a:r>
              <a:rPr sz="851" kern="1200" dirty="0">
                <a:solidFill>
                  <a:schemeClr val="tx1"/>
                </a:solidFill>
              </a:rPr>
              <a:t> </a:t>
            </a:r>
            <a:r>
              <a:rPr sz="851" kern="1200" dirty="0" err="1">
                <a:solidFill>
                  <a:schemeClr val="tx1"/>
                </a:solidFill>
              </a:rPr>
              <a:t>terminé</a:t>
            </a:r>
            <a:r>
              <a:rPr lang="fr-FR" sz="851" kern="1200" dirty="0">
                <a:solidFill>
                  <a:schemeClr val="tx1"/>
                </a:solidFill>
              </a:rPr>
              <a:t>s</a:t>
            </a:r>
            <a:r>
              <a:rPr sz="851" kern="1200" dirty="0">
                <a:solidFill>
                  <a:schemeClr val="tx1"/>
                </a:solidFill>
              </a:rPr>
              <a:t> et </a:t>
            </a:r>
            <a:r>
              <a:rPr sz="851" kern="1200" dirty="0" err="1">
                <a:solidFill>
                  <a:schemeClr val="tx1"/>
                </a:solidFill>
              </a:rPr>
              <a:t>conformes</a:t>
            </a:r>
            <a:r>
              <a:rPr sz="851" kern="1200" dirty="0">
                <a:solidFill>
                  <a:schemeClr val="tx1"/>
                </a:solidFill>
              </a:rPr>
              <a:t> au</a:t>
            </a:r>
            <a:r>
              <a:rPr lang="fr-FR" sz="851" kern="1200" dirty="0">
                <a:solidFill>
                  <a:schemeClr val="tx1"/>
                </a:solidFill>
              </a:rPr>
              <a:t>x</a:t>
            </a:r>
            <a:r>
              <a:rPr sz="851" kern="1200" dirty="0">
                <a:solidFill>
                  <a:schemeClr val="tx1"/>
                </a:solidFill>
              </a:rPr>
              <a:t> </a:t>
            </a:r>
            <a:r>
              <a:rPr sz="851" kern="1200" dirty="0" err="1">
                <a:solidFill>
                  <a:schemeClr val="tx1"/>
                </a:solidFill>
              </a:rPr>
              <a:t>spécifications</a:t>
            </a:r>
            <a:endParaRPr sz="851" kern="1200" dirty="0">
              <a:solidFill>
                <a:schemeClr val="tx1"/>
              </a:solidFill>
            </a:endParaRPr>
          </a:p>
          <a:p>
            <a:pPr lvl="1"/>
            <a:r>
              <a:rPr sz="851" b="1" kern="1200" dirty="0" err="1">
                <a:solidFill>
                  <a:schemeClr val="tx1"/>
                </a:solidFill>
              </a:rPr>
              <a:t>Acteurs</a:t>
            </a:r>
            <a:r>
              <a:rPr sz="851" b="1" kern="1200" dirty="0">
                <a:solidFill>
                  <a:schemeClr val="tx1"/>
                </a:solidFill>
              </a:rPr>
              <a:t> </a:t>
            </a:r>
            <a:endParaRPr lang="fr-FR" sz="851" b="1" kern="1200" dirty="0">
              <a:solidFill>
                <a:schemeClr val="tx1"/>
              </a:solidFill>
            </a:endParaRPr>
          </a:p>
          <a:p>
            <a:pPr lvl="1"/>
            <a:r>
              <a:rPr lang="fr-FR" sz="851" kern="1200" dirty="0">
                <a:solidFill>
                  <a:schemeClr val="tx1"/>
                </a:solidFill>
              </a:rPr>
              <a:t>Développeurs</a:t>
            </a:r>
            <a:endParaRPr sz="851" kern="1200" dirty="0">
              <a:solidFill>
                <a:schemeClr val="tx1"/>
              </a:solidFill>
            </a:endParaRPr>
          </a:p>
        </p:txBody>
      </p:sp>
      <p:grpSp>
        <p:nvGrpSpPr>
          <p:cNvPr id="4" name="object 2">
            <a:extLst>
              <a:ext uri="{FF2B5EF4-FFF2-40B4-BE49-F238E27FC236}">
                <a16:creationId xmlns:a16="http://schemas.microsoft.com/office/drawing/2014/main" id="{15627E53-3D78-4EB0-8926-B2FC3FFA6331}"/>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2E57161D-F07E-4235-A7E7-6A83828476F0}"/>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9412149B-3FBD-44D9-8125-AA8FF6C95A3F}"/>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841CC436-A25E-4D6B-B409-C1EBF1FCCB93}"/>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Réalisation</a:t>
            </a:r>
            <a:endParaRPr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520700" y="963975"/>
            <a:ext cx="4724399" cy="1055032"/>
          </a:xfrm>
        </p:spPr>
        <p:txBody>
          <a:bodyPr/>
          <a:lstStyle/>
          <a:p>
            <a:pPr>
              <a:spcBef>
                <a:spcPts val="1419"/>
              </a:spcBef>
            </a:pPr>
            <a:endParaRPr b="1" dirty="0"/>
          </a:p>
          <a:p>
            <a:pPr lvl="1"/>
            <a:r>
              <a:rPr lang="fr-FR" sz="851" b="1" kern="1200" dirty="0">
                <a:solidFill>
                  <a:schemeClr val="tx1"/>
                </a:solidFill>
              </a:rPr>
              <a:t>Intégration : </a:t>
            </a:r>
            <a:r>
              <a:rPr lang="fr-FR" sz="851" kern="1200" dirty="0">
                <a:solidFill>
                  <a:schemeClr val="tx1"/>
                </a:solidFill>
              </a:rPr>
              <a:t>a</a:t>
            </a:r>
            <a:r>
              <a:rPr sz="851" kern="1200" dirty="0" err="1">
                <a:solidFill>
                  <a:schemeClr val="tx1"/>
                </a:solidFill>
              </a:rPr>
              <a:t>ctivité</a:t>
            </a:r>
            <a:r>
              <a:rPr sz="851" kern="1200" dirty="0">
                <a:solidFill>
                  <a:schemeClr val="tx1"/>
                </a:solidFill>
              </a:rPr>
              <a:t> qui </a:t>
            </a:r>
            <a:r>
              <a:rPr sz="851" kern="1200" dirty="0" err="1">
                <a:solidFill>
                  <a:schemeClr val="tx1"/>
                </a:solidFill>
              </a:rPr>
              <a:t>consiste</a:t>
            </a:r>
            <a:r>
              <a:rPr sz="851" kern="1200" dirty="0">
                <a:solidFill>
                  <a:schemeClr val="tx1"/>
                </a:solidFill>
              </a:rPr>
              <a:t> à assembler </a:t>
            </a:r>
            <a:r>
              <a:rPr sz="851" kern="1200" dirty="0" err="1">
                <a:solidFill>
                  <a:schemeClr val="tx1"/>
                </a:solidFill>
              </a:rPr>
              <a:t>progressivement</a:t>
            </a:r>
            <a:r>
              <a:rPr sz="851" kern="1200" dirty="0">
                <a:solidFill>
                  <a:schemeClr val="tx1"/>
                </a:solidFill>
              </a:rPr>
              <a:t> par morceau le </a:t>
            </a:r>
            <a:r>
              <a:rPr sz="851" kern="1200" dirty="0" err="1">
                <a:solidFill>
                  <a:schemeClr val="tx1"/>
                </a:solidFill>
              </a:rPr>
              <a:t>produit</a:t>
            </a:r>
            <a:r>
              <a:rPr sz="851" kern="1200" dirty="0">
                <a:solidFill>
                  <a:schemeClr val="tx1"/>
                </a:solidFill>
              </a:rPr>
              <a:t> final </a:t>
            </a:r>
            <a:r>
              <a:rPr sz="851" kern="1200" dirty="0" err="1">
                <a:solidFill>
                  <a:schemeClr val="tx1"/>
                </a:solidFill>
              </a:rPr>
              <a:t>afin</a:t>
            </a:r>
            <a:r>
              <a:rPr sz="851" kern="1200" dirty="0">
                <a:solidFill>
                  <a:schemeClr val="tx1"/>
                </a:solidFill>
              </a:rPr>
              <a:t> de </a:t>
            </a:r>
            <a:r>
              <a:rPr sz="851" kern="1200" dirty="0" err="1">
                <a:solidFill>
                  <a:schemeClr val="tx1"/>
                </a:solidFill>
              </a:rPr>
              <a:t>s’assurer</a:t>
            </a:r>
            <a:r>
              <a:rPr sz="851" kern="1200" dirty="0">
                <a:solidFill>
                  <a:schemeClr val="tx1"/>
                </a:solidFill>
              </a:rPr>
              <a:t> que </a:t>
            </a:r>
            <a:r>
              <a:rPr sz="851" kern="1200" dirty="0" err="1">
                <a:solidFill>
                  <a:schemeClr val="tx1"/>
                </a:solidFill>
              </a:rPr>
              <a:t>celui</a:t>
            </a:r>
            <a:r>
              <a:rPr sz="851" kern="1200" dirty="0">
                <a:solidFill>
                  <a:schemeClr val="tx1"/>
                </a:solidFill>
              </a:rPr>
              <a:t>-ci </a:t>
            </a:r>
            <a:r>
              <a:rPr sz="851" kern="1200" dirty="0" err="1">
                <a:solidFill>
                  <a:schemeClr val="tx1"/>
                </a:solidFill>
              </a:rPr>
              <a:t>fonctionne</a:t>
            </a:r>
            <a:r>
              <a:rPr sz="851" kern="1200" dirty="0">
                <a:solidFill>
                  <a:schemeClr val="tx1"/>
                </a:solidFill>
              </a:rPr>
              <a:t> </a:t>
            </a:r>
            <a:r>
              <a:rPr sz="851" kern="1200" dirty="0" err="1">
                <a:solidFill>
                  <a:schemeClr val="tx1"/>
                </a:solidFill>
              </a:rPr>
              <a:t>selon</a:t>
            </a:r>
            <a:r>
              <a:rPr sz="851" kern="1200" dirty="0">
                <a:solidFill>
                  <a:schemeClr val="tx1"/>
                </a:solidFill>
              </a:rPr>
              <a:t> les </a:t>
            </a:r>
            <a:r>
              <a:rPr sz="851" kern="1200" dirty="0" err="1">
                <a:solidFill>
                  <a:schemeClr val="tx1"/>
                </a:solidFill>
              </a:rPr>
              <a:t>attentes</a:t>
            </a:r>
            <a:r>
              <a:rPr sz="851" kern="1200" dirty="0">
                <a:solidFill>
                  <a:schemeClr val="tx1"/>
                </a:solidFill>
              </a:rPr>
              <a:t>.</a:t>
            </a:r>
          </a:p>
          <a:p>
            <a:pPr lvl="1"/>
            <a:r>
              <a:rPr lang="fr-FR" sz="851" b="1" kern="1200" dirty="0">
                <a:solidFill>
                  <a:schemeClr val="tx1"/>
                </a:solidFill>
              </a:rPr>
              <a:t>Dé</a:t>
            </a:r>
            <a:r>
              <a:rPr sz="851" b="1" kern="1200" dirty="0">
                <a:solidFill>
                  <a:schemeClr val="tx1"/>
                </a:solidFill>
              </a:rPr>
              <a:t>but fin </a:t>
            </a:r>
            <a:endParaRPr lang="fr-FR" sz="851" b="1" kern="1200" dirty="0">
              <a:solidFill>
                <a:schemeClr val="tx1"/>
              </a:solidFill>
            </a:endParaRPr>
          </a:p>
          <a:p>
            <a:pPr lvl="1"/>
            <a:r>
              <a:rPr lang="fr-FR" sz="851" kern="1200" dirty="0">
                <a:solidFill>
                  <a:schemeClr val="tx1"/>
                </a:solidFill>
              </a:rPr>
              <a:t>Début : l</a:t>
            </a:r>
            <a:r>
              <a:rPr sz="851" kern="1200" dirty="0">
                <a:solidFill>
                  <a:schemeClr val="tx1"/>
                </a:solidFill>
              </a:rPr>
              <a:t>’</a:t>
            </a:r>
            <a:r>
              <a:rPr sz="851" kern="1200" dirty="0" err="1">
                <a:solidFill>
                  <a:schemeClr val="tx1"/>
                </a:solidFill>
              </a:rPr>
              <a:t>intégration</a:t>
            </a:r>
            <a:r>
              <a:rPr sz="851" kern="1200" dirty="0">
                <a:solidFill>
                  <a:schemeClr val="tx1"/>
                </a:solidFill>
              </a:rPr>
              <a:t> commence avec </a:t>
            </a:r>
            <a:r>
              <a:rPr sz="851" kern="1200" dirty="0" err="1">
                <a:solidFill>
                  <a:schemeClr val="tx1"/>
                </a:solidFill>
              </a:rPr>
              <a:t>chaque</a:t>
            </a:r>
            <a:r>
              <a:rPr sz="851" kern="1200" dirty="0">
                <a:solidFill>
                  <a:schemeClr val="tx1"/>
                </a:solidFill>
              </a:rPr>
              <a:t> fin de LOT de </a:t>
            </a:r>
            <a:r>
              <a:rPr sz="851" kern="1200" dirty="0" err="1">
                <a:solidFill>
                  <a:schemeClr val="tx1"/>
                </a:solidFill>
              </a:rPr>
              <a:t>développement</a:t>
            </a:r>
            <a:r>
              <a:rPr sz="851" kern="1200" dirty="0">
                <a:solidFill>
                  <a:schemeClr val="tx1"/>
                </a:solidFill>
              </a:rPr>
              <a:t> </a:t>
            </a:r>
            <a:endParaRPr lang="fr-FR" sz="851" kern="1200" dirty="0">
              <a:solidFill>
                <a:schemeClr val="tx1"/>
              </a:solidFill>
            </a:endParaRPr>
          </a:p>
          <a:p>
            <a:pPr lvl="1"/>
            <a:r>
              <a:rPr sz="851" kern="1200" dirty="0">
                <a:solidFill>
                  <a:schemeClr val="tx1"/>
                </a:solidFill>
              </a:rPr>
              <a:t>FIN: </a:t>
            </a:r>
            <a:r>
              <a:rPr sz="851" kern="1200" dirty="0" err="1">
                <a:solidFill>
                  <a:schemeClr val="tx1"/>
                </a:solidFill>
              </a:rPr>
              <a:t>Quand</a:t>
            </a:r>
            <a:r>
              <a:rPr sz="851" kern="1200" dirty="0">
                <a:solidFill>
                  <a:schemeClr val="tx1"/>
                </a:solidFill>
              </a:rPr>
              <a:t> </a:t>
            </a:r>
            <a:r>
              <a:rPr sz="851" kern="1200" dirty="0" err="1">
                <a:solidFill>
                  <a:schemeClr val="tx1"/>
                </a:solidFill>
              </a:rPr>
              <a:t>l’ensemble</a:t>
            </a:r>
            <a:r>
              <a:rPr sz="851" kern="1200" dirty="0">
                <a:solidFill>
                  <a:schemeClr val="tx1"/>
                </a:solidFill>
              </a:rPr>
              <a:t> des lots </a:t>
            </a:r>
            <a:r>
              <a:rPr sz="851" kern="1200" dirty="0" err="1">
                <a:solidFill>
                  <a:schemeClr val="tx1"/>
                </a:solidFill>
              </a:rPr>
              <a:t>sont</a:t>
            </a:r>
            <a:r>
              <a:rPr sz="851" kern="1200" dirty="0">
                <a:solidFill>
                  <a:schemeClr val="tx1"/>
                </a:solidFill>
              </a:rPr>
              <a:t> </a:t>
            </a:r>
            <a:r>
              <a:rPr sz="851" kern="1200" dirty="0" err="1">
                <a:solidFill>
                  <a:schemeClr val="tx1"/>
                </a:solidFill>
              </a:rPr>
              <a:t>intégré</a:t>
            </a:r>
            <a:r>
              <a:rPr lang="fr-FR" sz="851" kern="1200" dirty="0">
                <a:solidFill>
                  <a:schemeClr val="tx1"/>
                </a:solidFill>
              </a:rPr>
              <a:t>s</a:t>
            </a:r>
            <a:r>
              <a:rPr sz="851" kern="1200" dirty="0">
                <a:solidFill>
                  <a:schemeClr val="tx1"/>
                </a:solidFill>
              </a:rPr>
              <a:t> dans le </a:t>
            </a:r>
            <a:r>
              <a:rPr sz="851" kern="1200" dirty="0" err="1">
                <a:solidFill>
                  <a:schemeClr val="tx1"/>
                </a:solidFill>
              </a:rPr>
              <a:t>logiciel</a:t>
            </a:r>
            <a:r>
              <a:rPr sz="851" kern="1200" dirty="0">
                <a:solidFill>
                  <a:schemeClr val="tx1"/>
                </a:solidFill>
              </a:rPr>
              <a:t> final</a:t>
            </a:r>
          </a:p>
          <a:p>
            <a:pPr lvl="1"/>
            <a:r>
              <a:rPr sz="851" b="1" kern="1200" dirty="0" err="1">
                <a:solidFill>
                  <a:schemeClr val="tx1"/>
                </a:solidFill>
              </a:rPr>
              <a:t>Acteurs</a:t>
            </a:r>
            <a:r>
              <a:rPr sz="851" kern="1200" dirty="0">
                <a:solidFill>
                  <a:schemeClr val="tx1"/>
                </a:solidFill>
              </a:rPr>
              <a:t> </a:t>
            </a:r>
            <a:endParaRPr lang="fr-FR" sz="851" kern="1200" dirty="0">
              <a:solidFill>
                <a:schemeClr val="tx1"/>
              </a:solidFill>
            </a:endParaRPr>
          </a:p>
          <a:p>
            <a:pPr lvl="1"/>
            <a:r>
              <a:rPr sz="851" kern="1200" dirty="0" err="1">
                <a:solidFill>
                  <a:schemeClr val="tx1"/>
                </a:solidFill>
              </a:rPr>
              <a:t>Intégrateur</a:t>
            </a:r>
            <a:endParaRPr sz="851" kern="1200" dirty="0">
              <a:solidFill>
                <a:schemeClr val="tx1"/>
              </a:solidFill>
            </a:endParaRPr>
          </a:p>
        </p:txBody>
      </p:sp>
      <p:grpSp>
        <p:nvGrpSpPr>
          <p:cNvPr id="4" name="object 2">
            <a:extLst>
              <a:ext uri="{FF2B5EF4-FFF2-40B4-BE49-F238E27FC236}">
                <a16:creationId xmlns:a16="http://schemas.microsoft.com/office/drawing/2014/main" id="{DEE51530-3385-44BA-A4F9-CB9C96465A1B}"/>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5283DAB3-D1D3-4DE6-969A-45C66116521A}"/>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536397B2-DEE2-48AF-80FD-AEAA56ACB13B}"/>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0E612B6D-950F-438B-A571-86BE48A7BAEA}"/>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Intégration</a:t>
            </a:r>
            <a:endParaRPr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517798" y="1005140"/>
            <a:ext cx="4724400" cy="1234569"/>
          </a:xfrm>
        </p:spPr>
        <p:txBody>
          <a:bodyPr/>
          <a:lstStyle/>
          <a:p>
            <a:pPr>
              <a:spcBef>
                <a:spcPts val="1419"/>
              </a:spcBef>
            </a:pPr>
            <a:endParaRPr b="1" dirty="0"/>
          </a:p>
          <a:p>
            <a:pPr lvl="1"/>
            <a:r>
              <a:rPr lang="fr-FR" sz="851" b="1" kern="1200" dirty="0">
                <a:solidFill>
                  <a:schemeClr val="tx1"/>
                </a:solidFill>
              </a:rPr>
              <a:t>Tests</a:t>
            </a:r>
            <a:r>
              <a:rPr lang="fr-FR" sz="851" kern="1200" dirty="0">
                <a:solidFill>
                  <a:schemeClr val="tx1"/>
                </a:solidFill>
              </a:rPr>
              <a:t> : a</a:t>
            </a:r>
            <a:r>
              <a:rPr sz="851" kern="1200" dirty="0" err="1">
                <a:solidFill>
                  <a:schemeClr val="tx1"/>
                </a:solidFill>
              </a:rPr>
              <a:t>ctivité</a:t>
            </a:r>
            <a:r>
              <a:rPr sz="851" kern="1200" dirty="0">
                <a:solidFill>
                  <a:schemeClr val="tx1"/>
                </a:solidFill>
              </a:rPr>
              <a:t> </a:t>
            </a:r>
            <a:r>
              <a:rPr sz="851" kern="1200" dirty="0" err="1">
                <a:solidFill>
                  <a:schemeClr val="tx1"/>
                </a:solidFill>
              </a:rPr>
              <a:t>conduite</a:t>
            </a:r>
            <a:r>
              <a:rPr sz="851" kern="1200" dirty="0">
                <a:solidFill>
                  <a:schemeClr val="tx1"/>
                </a:solidFill>
              </a:rPr>
              <a:t> pour </a:t>
            </a:r>
            <a:r>
              <a:rPr sz="851" kern="1200" dirty="0" err="1">
                <a:solidFill>
                  <a:schemeClr val="tx1"/>
                </a:solidFill>
              </a:rPr>
              <a:t>évaluer</a:t>
            </a:r>
            <a:r>
              <a:rPr sz="851" kern="1200" dirty="0">
                <a:solidFill>
                  <a:schemeClr val="tx1"/>
                </a:solidFill>
              </a:rPr>
              <a:t> la </a:t>
            </a:r>
            <a:r>
              <a:rPr sz="851" kern="1200" dirty="0" err="1">
                <a:solidFill>
                  <a:schemeClr val="tx1"/>
                </a:solidFill>
              </a:rPr>
              <a:t>qualité</a:t>
            </a:r>
            <a:r>
              <a:rPr sz="851" kern="1200" dirty="0">
                <a:solidFill>
                  <a:schemeClr val="tx1"/>
                </a:solidFill>
              </a:rPr>
              <a:t> de </a:t>
            </a:r>
            <a:r>
              <a:rPr sz="851" kern="1200" dirty="0" err="1">
                <a:solidFill>
                  <a:schemeClr val="tx1"/>
                </a:solidFill>
              </a:rPr>
              <a:t>l’actif</a:t>
            </a:r>
            <a:r>
              <a:rPr sz="851" kern="1200" dirty="0">
                <a:solidFill>
                  <a:schemeClr val="tx1"/>
                </a:solidFill>
              </a:rPr>
              <a:t> </a:t>
            </a:r>
            <a:r>
              <a:rPr sz="851" kern="1200" dirty="0" err="1">
                <a:solidFill>
                  <a:schemeClr val="tx1"/>
                </a:solidFill>
              </a:rPr>
              <a:t>logiciel</a:t>
            </a:r>
            <a:r>
              <a:rPr sz="851" kern="1200" dirty="0">
                <a:solidFill>
                  <a:schemeClr val="tx1"/>
                </a:solidFill>
              </a:rPr>
              <a:t> </a:t>
            </a:r>
            <a:r>
              <a:rPr sz="851" kern="1200" dirty="0" err="1">
                <a:solidFill>
                  <a:schemeClr val="tx1"/>
                </a:solidFill>
              </a:rPr>
              <a:t>afin</a:t>
            </a:r>
            <a:r>
              <a:rPr sz="851" kern="1200" dirty="0">
                <a:solidFill>
                  <a:schemeClr val="tx1"/>
                </a:solidFill>
              </a:rPr>
              <a:t> de </a:t>
            </a:r>
            <a:r>
              <a:rPr sz="851" kern="1200" dirty="0" err="1">
                <a:solidFill>
                  <a:schemeClr val="tx1"/>
                </a:solidFill>
              </a:rPr>
              <a:t>l’améliorer</a:t>
            </a:r>
            <a:r>
              <a:rPr sz="851" kern="1200" dirty="0">
                <a:solidFill>
                  <a:schemeClr val="tx1"/>
                </a:solidFill>
              </a:rPr>
              <a:t> par identification de </a:t>
            </a:r>
            <a:r>
              <a:rPr sz="851" kern="1200" dirty="0" err="1">
                <a:solidFill>
                  <a:schemeClr val="tx1"/>
                </a:solidFill>
              </a:rPr>
              <a:t>défauts</a:t>
            </a:r>
            <a:r>
              <a:rPr sz="851" kern="1200" dirty="0">
                <a:solidFill>
                  <a:schemeClr val="tx1"/>
                </a:solidFill>
              </a:rPr>
              <a:t> et de </a:t>
            </a:r>
            <a:r>
              <a:rPr sz="851" kern="1200" dirty="0" err="1">
                <a:solidFill>
                  <a:schemeClr val="tx1"/>
                </a:solidFill>
              </a:rPr>
              <a:t>problèmes</a:t>
            </a:r>
            <a:r>
              <a:rPr sz="851" kern="1200" dirty="0">
                <a:solidFill>
                  <a:schemeClr val="tx1"/>
                </a:solidFill>
              </a:rPr>
              <a:t>.</a:t>
            </a:r>
          </a:p>
          <a:p>
            <a:pPr>
              <a:spcBef>
                <a:spcPts val="1419"/>
              </a:spcBef>
            </a:pPr>
            <a:r>
              <a:rPr lang="fr-FR" sz="851" kern="1200" dirty="0">
                <a:latin typeface="+mn-lt"/>
                <a:cs typeface="+mn-cs"/>
              </a:rPr>
              <a:t>                    </a:t>
            </a:r>
            <a:r>
              <a:rPr sz="851" b="1" kern="1200" dirty="0" err="1">
                <a:latin typeface="+mn-lt"/>
                <a:cs typeface="+mn-cs"/>
              </a:rPr>
              <a:t>Vérification</a:t>
            </a:r>
            <a:r>
              <a:rPr sz="851" b="1" kern="1200" dirty="0">
                <a:latin typeface="+mn-lt"/>
                <a:cs typeface="+mn-cs"/>
              </a:rPr>
              <a:t>/</a:t>
            </a:r>
            <a:r>
              <a:rPr sz="851" b="1" kern="1200" dirty="0" err="1">
                <a:latin typeface="+mn-lt"/>
                <a:cs typeface="+mn-cs"/>
              </a:rPr>
              <a:t>Contrôle</a:t>
            </a:r>
            <a:r>
              <a:rPr lang="fr-FR" sz="851" b="1" kern="1200" dirty="0">
                <a:latin typeface="+mn-lt"/>
                <a:cs typeface="+mn-cs"/>
              </a:rPr>
              <a:t> :</a:t>
            </a:r>
            <a:endParaRPr lang="fr-FR" sz="851" kern="1200" dirty="0">
              <a:solidFill>
                <a:schemeClr val="tx1"/>
              </a:solidFill>
            </a:endParaRPr>
          </a:p>
          <a:p>
            <a:pPr lvl="1"/>
            <a:r>
              <a:rPr lang="fr-FR" sz="851" kern="1200" dirty="0">
                <a:solidFill>
                  <a:schemeClr val="tx1"/>
                </a:solidFill>
              </a:rPr>
              <a:t>activité qui consiste à s’assurer que le produit fabriqué respecte les spécifications (modèle formel dérivé des exigences).</a:t>
            </a:r>
          </a:p>
          <a:p>
            <a:pPr lvl="1"/>
            <a:endParaRPr lang="fr-FR" sz="851" kern="1200" dirty="0">
              <a:solidFill>
                <a:schemeClr val="tx1"/>
              </a:solidFill>
            </a:endParaRPr>
          </a:p>
          <a:p>
            <a:pPr lvl="1">
              <a:buAutoNum type="arabicParenR"/>
            </a:pPr>
            <a:endParaRPr sz="851" kern="1200" dirty="0">
              <a:solidFill>
                <a:schemeClr val="tx1"/>
              </a:solidFill>
            </a:endParaRPr>
          </a:p>
        </p:txBody>
      </p:sp>
      <p:grpSp>
        <p:nvGrpSpPr>
          <p:cNvPr id="4" name="object 2">
            <a:extLst>
              <a:ext uri="{FF2B5EF4-FFF2-40B4-BE49-F238E27FC236}">
                <a16:creationId xmlns:a16="http://schemas.microsoft.com/office/drawing/2014/main" id="{29D6E4DD-8B17-457D-8056-44681F401E69}"/>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810FC5A2-FD6A-495D-A20E-F438786E9977}"/>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33F2E559-4EDC-4999-A806-C292A788E21E}"/>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C3058356-BB13-427F-8B6C-32127931F2B9}"/>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Tests / Vérification / Contrôle</a:t>
            </a:r>
            <a:endParaRPr sz="1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520700" y="1225842"/>
            <a:ext cx="4724400" cy="400366"/>
          </a:xfrm>
        </p:spPr>
        <p:txBody>
          <a:bodyPr/>
          <a:lstStyle/>
          <a:p>
            <a:pPr>
              <a:spcBef>
                <a:spcPts val="1419"/>
              </a:spcBef>
            </a:pPr>
            <a:r>
              <a:rPr lang="fr-FR" b="1" dirty="0"/>
              <a:t>                </a:t>
            </a:r>
            <a:r>
              <a:rPr b="1" dirty="0"/>
              <a:t>Validation / </a:t>
            </a:r>
            <a:r>
              <a:rPr b="1" dirty="0" err="1"/>
              <a:t>recette</a:t>
            </a:r>
            <a:r>
              <a:rPr lang="fr-FR" b="1" dirty="0"/>
              <a:t> :</a:t>
            </a:r>
          </a:p>
          <a:p>
            <a:pPr lvl="1"/>
            <a:r>
              <a:rPr lang="fr-FR" sz="851" kern="1200" dirty="0">
                <a:solidFill>
                  <a:schemeClr val="tx1"/>
                </a:solidFill>
              </a:rPr>
              <a:t>activité qui consiste à s’assurer que le produit fabriqué respecte les exigences négociées avec le client.</a:t>
            </a:r>
          </a:p>
        </p:txBody>
      </p:sp>
      <p:grpSp>
        <p:nvGrpSpPr>
          <p:cNvPr id="4" name="object 2">
            <a:extLst>
              <a:ext uri="{FF2B5EF4-FFF2-40B4-BE49-F238E27FC236}">
                <a16:creationId xmlns:a16="http://schemas.microsoft.com/office/drawing/2014/main" id="{B386F5F2-8688-4DF5-B38E-4D20DB93A795}"/>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1CB1B03F-0843-4328-A511-2286A80C3800}"/>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19DE4FB2-DC74-460E-9383-CCEE0B2635DB}"/>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D61C8B2F-0C0A-4664-9CBB-F9880D4CE8E0}"/>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Validation / recette</a:t>
            </a:r>
            <a:endParaRPr sz="1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517798" y="898509"/>
            <a:ext cx="4724400" cy="924099"/>
          </a:xfrm>
        </p:spPr>
        <p:txBody>
          <a:bodyPr/>
          <a:lstStyle/>
          <a:p>
            <a:pPr>
              <a:spcBef>
                <a:spcPts val="1419"/>
              </a:spcBef>
            </a:pPr>
            <a:endParaRPr lang="fr-FR" b="1" dirty="0"/>
          </a:p>
          <a:p>
            <a:pPr lvl="1"/>
            <a:r>
              <a:rPr lang="fr-FR" sz="851" kern="1200" dirty="0">
                <a:solidFill>
                  <a:schemeClr val="tx1"/>
                </a:solidFill>
              </a:rPr>
              <a:t>Le déploiement doit parfois être vue comme un projet à part entière </a:t>
            </a:r>
          </a:p>
          <a:p>
            <a:pPr lvl="1"/>
            <a:r>
              <a:rPr lang="fr-FR" sz="851" kern="1200" dirty="0">
                <a:solidFill>
                  <a:schemeClr val="tx1"/>
                </a:solidFill>
              </a:rPr>
              <a:t>Il faut bien sur avoir un logiciel opérationnel pour se lancer dans le déploiement</a:t>
            </a:r>
          </a:p>
          <a:p>
            <a:pPr lvl="1"/>
            <a:r>
              <a:rPr lang="fr-FR" sz="851" b="1" kern="1200" dirty="0">
                <a:solidFill>
                  <a:schemeClr val="tx1"/>
                </a:solidFill>
              </a:rPr>
              <a:t>Déploiement</a:t>
            </a:r>
            <a:r>
              <a:rPr lang="fr-FR" sz="851" kern="1200" dirty="0">
                <a:solidFill>
                  <a:schemeClr val="tx1"/>
                </a:solidFill>
              </a:rPr>
              <a:t> : a</a:t>
            </a:r>
            <a:r>
              <a:rPr sz="851" kern="1200" dirty="0" err="1">
                <a:solidFill>
                  <a:schemeClr val="tx1"/>
                </a:solidFill>
              </a:rPr>
              <a:t>ctivité</a:t>
            </a:r>
            <a:r>
              <a:rPr sz="851" kern="1200" dirty="0">
                <a:solidFill>
                  <a:schemeClr val="tx1"/>
                </a:solidFill>
              </a:rPr>
              <a:t> qui </a:t>
            </a:r>
            <a:r>
              <a:rPr sz="851" kern="1200" dirty="0" err="1">
                <a:solidFill>
                  <a:schemeClr val="tx1"/>
                </a:solidFill>
              </a:rPr>
              <a:t>consiste</a:t>
            </a:r>
            <a:r>
              <a:rPr sz="851" kern="1200" dirty="0">
                <a:solidFill>
                  <a:schemeClr val="tx1"/>
                </a:solidFill>
              </a:rPr>
              <a:t> à porter les </a:t>
            </a:r>
            <a:r>
              <a:rPr sz="851" kern="1200" dirty="0" err="1">
                <a:solidFill>
                  <a:schemeClr val="tx1"/>
                </a:solidFill>
              </a:rPr>
              <a:t>actifs</a:t>
            </a:r>
            <a:r>
              <a:rPr sz="851" kern="1200" dirty="0">
                <a:solidFill>
                  <a:schemeClr val="tx1"/>
                </a:solidFill>
              </a:rPr>
              <a:t> </a:t>
            </a:r>
            <a:r>
              <a:rPr sz="851" kern="1200" dirty="0" err="1">
                <a:solidFill>
                  <a:schemeClr val="tx1"/>
                </a:solidFill>
              </a:rPr>
              <a:t>projet</a:t>
            </a:r>
            <a:r>
              <a:rPr sz="851" kern="1200" dirty="0">
                <a:solidFill>
                  <a:schemeClr val="tx1"/>
                </a:solidFill>
              </a:rPr>
              <a:t> sur la </a:t>
            </a:r>
            <a:r>
              <a:rPr sz="851" kern="1200" dirty="0" err="1">
                <a:solidFill>
                  <a:schemeClr val="tx1"/>
                </a:solidFill>
              </a:rPr>
              <a:t>cible</a:t>
            </a:r>
            <a:r>
              <a:rPr sz="851" kern="1200" dirty="0">
                <a:solidFill>
                  <a:schemeClr val="tx1"/>
                </a:solidFill>
              </a:rPr>
              <a:t> </a:t>
            </a:r>
            <a:r>
              <a:rPr sz="851" kern="1200" dirty="0" err="1">
                <a:solidFill>
                  <a:schemeClr val="tx1"/>
                </a:solidFill>
              </a:rPr>
              <a:t>hôte</a:t>
            </a:r>
            <a:r>
              <a:rPr sz="851" kern="1200" dirty="0">
                <a:solidFill>
                  <a:schemeClr val="tx1"/>
                </a:solidFill>
              </a:rPr>
              <a:t>.</a:t>
            </a:r>
          </a:p>
          <a:p>
            <a:pPr lvl="1"/>
            <a:r>
              <a:rPr sz="851" b="1" kern="1200" dirty="0" err="1">
                <a:solidFill>
                  <a:schemeClr val="tx1"/>
                </a:solidFill>
              </a:rPr>
              <a:t>Problèmes</a:t>
            </a:r>
            <a:r>
              <a:rPr sz="851" b="1" kern="1200" dirty="0">
                <a:solidFill>
                  <a:schemeClr val="tx1"/>
                </a:solidFill>
              </a:rPr>
              <a:t> de </a:t>
            </a:r>
            <a:r>
              <a:rPr sz="851" b="1" kern="1200" dirty="0" err="1">
                <a:solidFill>
                  <a:schemeClr val="tx1"/>
                </a:solidFill>
              </a:rPr>
              <a:t>déploiement</a:t>
            </a:r>
            <a:r>
              <a:rPr lang="fr-FR" sz="851" b="1" kern="1200" dirty="0">
                <a:solidFill>
                  <a:schemeClr val="tx1"/>
                </a:solidFill>
              </a:rPr>
              <a:t> </a:t>
            </a:r>
            <a:r>
              <a:rPr lang="fr-FR" sz="851" kern="1200" dirty="0">
                <a:solidFill>
                  <a:schemeClr val="tx1"/>
                </a:solidFill>
              </a:rPr>
              <a:t>:</a:t>
            </a:r>
            <a:r>
              <a:rPr sz="851" kern="1200" dirty="0">
                <a:solidFill>
                  <a:schemeClr val="tx1"/>
                </a:solidFill>
              </a:rPr>
              <a:t> </a:t>
            </a:r>
            <a:r>
              <a:rPr lang="fr-FR" sz="851" kern="1200" dirty="0">
                <a:solidFill>
                  <a:schemeClr val="tx1"/>
                </a:solidFill>
              </a:rPr>
              <a:t>g</a:t>
            </a:r>
            <a:r>
              <a:rPr sz="851" kern="1200" dirty="0" err="1">
                <a:solidFill>
                  <a:schemeClr val="tx1"/>
                </a:solidFill>
              </a:rPr>
              <a:t>estion</a:t>
            </a:r>
            <a:r>
              <a:rPr sz="851" kern="1200" dirty="0">
                <a:solidFill>
                  <a:schemeClr val="tx1"/>
                </a:solidFill>
              </a:rPr>
              <a:t> des configurations</a:t>
            </a:r>
          </a:p>
          <a:p>
            <a:pPr lvl="1"/>
            <a:r>
              <a:rPr sz="851" b="1" kern="1200" dirty="0" err="1">
                <a:solidFill>
                  <a:schemeClr val="tx1"/>
                </a:solidFill>
              </a:rPr>
              <a:t>Acteurs</a:t>
            </a:r>
            <a:r>
              <a:rPr sz="851" kern="1200" dirty="0">
                <a:solidFill>
                  <a:schemeClr val="tx1"/>
                </a:solidFill>
              </a:rPr>
              <a:t> </a:t>
            </a:r>
            <a:endParaRPr lang="fr-FR" sz="851" kern="1200" dirty="0">
              <a:solidFill>
                <a:schemeClr val="tx1"/>
              </a:solidFill>
            </a:endParaRPr>
          </a:p>
          <a:p>
            <a:pPr lvl="1"/>
            <a:r>
              <a:rPr sz="851" kern="1200" dirty="0" err="1">
                <a:solidFill>
                  <a:schemeClr val="tx1"/>
                </a:solidFill>
              </a:rPr>
              <a:t>C’est</a:t>
            </a:r>
            <a:r>
              <a:rPr sz="851" kern="1200" dirty="0">
                <a:solidFill>
                  <a:schemeClr val="tx1"/>
                </a:solidFill>
              </a:rPr>
              <a:t> </a:t>
            </a:r>
            <a:r>
              <a:rPr sz="851" kern="1200" dirty="0" err="1">
                <a:solidFill>
                  <a:schemeClr val="tx1"/>
                </a:solidFill>
              </a:rPr>
              <a:t>une</a:t>
            </a:r>
            <a:r>
              <a:rPr sz="851" kern="1200" dirty="0">
                <a:solidFill>
                  <a:schemeClr val="tx1"/>
                </a:solidFill>
              </a:rPr>
              <a:t> </a:t>
            </a:r>
            <a:r>
              <a:rPr sz="851" kern="1200" dirty="0" err="1">
                <a:solidFill>
                  <a:schemeClr val="tx1"/>
                </a:solidFill>
              </a:rPr>
              <a:t>activité</a:t>
            </a:r>
            <a:r>
              <a:rPr sz="851" kern="1200" dirty="0">
                <a:solidFill>
                  <a:schemeClr val="tx1"/>
                </a:solidFill>
              </a:rPr>
              <a:t> </a:t>
            </a:r>
            <a:r>
              <a:rPr sz="851" kern="1200" dirty="0" err="1">
                <a:solidFill>
                  <a:schemeClr val="tx1"/>
                </a:solidFill>
              </a:rPr>
              <a:t>spécifique</a:t>
            </a:r>
            <a:r>
              <a:rPr sz="851" kern="1200" dirty="0">
                <a:solidFill>
                  <a:schemeClr val="tx1"/>
                </a:solidFill>
              </a:rPr>
              <a:t> </a:t>
            </a:r>
            <a:r>
              <a:rPr lang="fr-FR" sz="851" kern="1200" dirty="0">
                <a:solidFill>
                  <a:schemeClr val="tx1"/>
                </a:solidFill>
              </a:rPr>
              <a:t>idéalement confiée à des profils techniques chevronnés</a:t>
            </a:r>
            <a:endParaRPr sz="851" kern="1200" dirty="0">
              <a:solidFill>
                <a:schemeClr val="tx1"/>
              </a:solidFill>
            </a:endParaRPr>
          </a:p>
        </p:txBody>
      </p:sp>
      <p:grpSp>
        <p:nvGrpSpPr>
          <p:cNvPr id="4" name="object 2">
            <a:extLst>
              <a:ext uri="{FF2B5EF4-FFF2-40B4-BE49-F238E27FC236}">
                <a16:creationId xmlns:a16="http://schemas.microsoft.com/office/drawing/2014/main" id="{2AC9E5F2-8CF9-4985-986F-6CE5E6036234}"/>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A08B8653-0D35-41E7-B15B-18E3431AACA6}"/>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1E2BC10C-3427-4582-A35E-69F195F6ED31}"/>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1864DC8F-F415-447C-9CA9-020CDC8D09F5}"/>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Déploiement</a:t>
            </a:r>
            <a:endParaRPr sz="1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520700" y="1356775"/>
            <a:ext cx="4724400" cy="400366"/>
          </a:xfrm>
        </p:spPr>
        <p:txBody>
          <a:bodyPr/>
          <a:lstStyle/>
          <a:p>
            <a:pPr>
              <a:spcBef>
                <a:spcPts val="1419"/>
              </a:spcBef>
            </a:pPr>
            <a:endParaRPr b="1" dirty="0"/>
          </a:p>
          <a:p>
            <a:pPr lvl="1"/>
            <a:r>
              <a:rPr lang="fr-FR" sz="851" b="1" kern="1200" dirty="0">
                <a:solidFill>
                  <a:schemeClr val="tx1"/>
                </a:solidFill>
              </a:rPr>
              <a:t>Pilotage</a:t>
            </a:r>
            <a:r>
              <a:rPr lang="fr-FR" sz="851" kern="1200" dirty="0">
                <a:solidFill>
                  <a:schemeClr val="tx1"/>
                </a:solidFill>
              </a:rPr>
              <a:t> : a</a:t>
            </a:r>
            <a:r>
              <a:rPr sz="851" kern="1200" dirty="0" err="1">
                <a:solidFill>
                  <a:schemeClr val="tx1"/>
                </a:solidFill>
              </a:rPr>
              <a:t>ctivité</a:t>
            </a:r>
            <a:r>
              <a:rPr sz="851" kern="1200" dirty="0">
                <a:solidFill>
                  <a:schemeClr val="tx1"/>
                </a:solidFill>
              </a:rPr>
              <a:t> qui </a:t>
            </a:r>
            <a:r>
              <a:rPr sz="851" kern="1200" dirty="0" err="1">
                <a:solidFill>
                  <a:schemeClr val="tx1"/>
                </a:solidFill>
              </a:rPr>
              <a:t>consiste</a:t>
            </a:r>
            <a:r>
              <a:rPr sz="851" kern="1200" dirty="0">
                <a:solidFill>
                  <a:schemeClr val="tx1"/>
                </a:solidFill>
              </a:rPr>
              <a:t> </a:t>
            </a:r>
            <a:r>
              <a:rPr lang="fr-FR" sz="851" kern="1200" dirty="0">
                <a:solidFill>
                  <a:schemeClr val="tx1"/>
                </a:solidFill>
              </a:rPr>
              <a:t>à</a:t>
            </a:r>
            <a:r>
              <a:rPr sz="851" kern="1200" dirty="0">
                <a:solidFill>
                  <a:schemeClr val="tx1"/>
                </a:solidFill>
              </a:rPr>
              <a:t> </a:t>
            </a:r>
            <a:r>
              <a:rPr sz="851" kern="1200" dirty="0" err="1">
                <a:solidFill>
                  <a:schemeClr val="tx1"/>
                </a:solidFill>
              </a:rPr>
              <a:t>s’assurer</a:t>
            </a:r>
            <a:r>
              <a:rPr sz="851" kern="1200" dirty="0">
                <a:solidFill>
                  <a:schemeClr val="tx1"/>
                </a:solidFill>
              </a:rPr>
              <a:t> entre </a:t>
            </a:r>
            <a:r>
              <a:rPr sz="851" kern="1200" dirty="0" err="1">
                <a:solidFill>
                  <a:schemeClr val="tx1"/>
                </a:solidFill>
              </a:rPr>
              <a:t>autre</a:t>
            </a:r>
            <a:r>
              <a:rPr sz="851" kern="1200" dirty="0">
                <a:solidFill>
                  <a:schemeClr val="tx1"/>
                </a:solidFill>
              </a:rPr>
              <a:t> que les </a:t>
            </a:r>
            <a:r>
              <a:rPr sz="851" kern="1200" dirty="0" err="1">
                <a:solidFill>
                  <a:schemeClr val="tx1"/>
                </a:solidFill>
              </a:rPr>
              <a:t>jalons</a:t>
            </a:r>
            <a:r>
              <a:rPr sz="851" kern="1200" dirty="0">
                <a:solidFill>
                  <a:schemeClr val="tx1"/>
                </a:solidFill>
              </a:rPr>
              <a:t> </a:t>
            </a:r>
            <a:r>
              <a:rPr sz="851" kern="1200" dirty="0" err="1">
                <a:solidFill>
                  <a:schemeClr val="tx1"/>
                </a:solidFill>
              </a:rPr>
              <a:t>sont</a:t>
            </a:r>
            <a:r>
              <a:rPr sz="851" kern="1200" dirty="0">
                <a:solidFill>
                  <a:schemeClr val="tx1"/>
                </a:solidFill>
              </a:rPr>
              <a:t> </a:t>
            </a:r>
            <a:r>
              <a:rPr sz="851" kern="1200" dirty="0" err="1">
                <a:solidFill>
                  <a:schemeClr val="tx1"/>
                </a:solidFill>
              </a:rPr>
              <a:t>respecté</a:t>
            </a:r>
            <a:r>
              <a:rPr lang="fr-FR" sz="851" kern="1200" dirty="0">
                <a:solidFill>
                  <a:schemeClr val="tx1"/>
                </a:solidFill>
              </a:rPr>
              <a:t>s</a:t>
            </a:r>
            <a:r>
              <a:rPr sz="851" kern="1200" dirty="0">
                <a:solidFill>
                  <a:schemeClr val="tx1"/>
                </a:solidFill>
              </a:rPr>
              <a:t>, gestion des </a:t>
            </a:r>
            <a:r>
              <a:rPr sz="851" kern="1200" dirty="0" err="1">
                <a:solidFill>
                  <a:schemeClr val="tx1"/>
                </a:solidFill>
              </a:rPr>
              <a:t>ressource</a:t>
            </a:r>
            <a:r>
              <a:rPr lang="fr-FR" sz="851" kern="1200" dirty="0">
                <a:solidFill>
                  <a:schemeClr val="tx1"/>
                </a:solidFill>
              </a:rPr>
              <a:t>s</a:t>
            </a:r>
            <a:r>
              <a:rPr sz="851" kern="1200" dirty="0">
                <a:solidFill>
                  <a:schemeClr val="tx1"/>
                </a:solidFill>
              </a:rPr>
              <a:t>, anticipation des </a:t>
            </a:r>
            <a:r>
              <a:rPr sz="851" kern="1200" dirty="0" err="1">
                <a:solidFill>
                  <a:schemeClr val="tx1"/>
                </a:solidFill>
              </a:rPr>
              <a:t>dérives</a:t>
            </a:r>
            <a:r>
              <a:rPr sz="851" kern="1200" dirty="0">
                <a:solidFill>
                  <a:schemeClr val="tx1"/>
                </a:solidFill>
              </a:rPr>
              <a:t>, etc.</a:t>
            </a:r>
          </a:p>
        </p:txBody>
      </p:sp>
      <p:grpSp>
        <p:nvGrpSpPr>
          <p:cNvPr id="4" name="object 2">
            <a:extLst>
              <a:ext uri="{FF2B5EF4-FFF2-40B4-BE49-F238E27FC236}">
                <a16:creationId xmlns:a16="http://schemas.microsoft.com/office/drawing/2014/main" id="{F34B034F-319F-4116-9044-E8A66E370455}"/>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9DDB3069-AA49-410C-BEBE-0E4CE3114279}"/>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A7308C42-D2A8-41C4-8A87-38ABF516A741}"/>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2C56E83A-2FF3-4A94-A2AF-86B0F8D4C9CA}"/>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Pilotage</a:t>
            </a:r>
            <a:endParaRPr sz="1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type="body" idx="1"/>
          </p:nvPr>
        </p:nvSpPr>
        <p:spPr>
          <a:xfrm>
            <a:off x="520700" y="1229625"/>
            <a:ext cx="4724400" cy="523733"/>
          </a:xfrm>
        </p:spPr>
        <p:txBody>
          <a:bodyPr/>
          <a:lstStyle/>
          <a:p>
            <a:pPr lvl="1">
              <a:buAutoNum type="arabicParenR"/>
            </a:pPr>
            <a:r>
              <a:rPr sz="851" kern="1200" dirty="0" err="1">
                <a:solidFill>
                  <a:schemeClr val="tx1"/>
                </a:solidFill>
              </a:rPr>
              <a:t>Construire</a:t>
            </a:r>
            <a:r>
              <a:rPr sz="851" kern="1200" dirty="0">
                <a:solidFill>
                  <a:schemeClr val="tx1"/>
                </a:solidFill>
              </a:rPr>
              <a:t> le </a:t>
            </a:r>
            <a:r>
              <a:rPr sz="851" kern="1200" dirty="0" err="1">
                <a:solidFill>
                  <a:schemeClr val="tx1"/>
                </a:solidFill>
              </a:rPr>
              <a:t>projet</a:t>
            </a:r>
            <a:r>
              <a:rPr sz="851" kern="1200" dirty="0">
                <a:solidFill>
                  <a:schemeClr val="tx1"/>
                </a:solidFill>
              </a:rPr>
              <a:t> </a:t>
            </a:r>
            <a:r>
              <a:rPr sz="851" kern="1200" dirty="0" err="1">
                <a:solidFill>
                  <a:schemeClr val="tx1"/>
                </a:solidFill>
              </a:rPr>
              <a:t>est</a:t>
            </a:r>
            <a:r>
              <a:rPr sz="851" kern="1200" dirty="0">
                <a:solidFill>
                  <a:schemeClr val="tx1"/>
                </a:solidFill>
              </a:rPr>
              <a:t> le travail du chef de </a:t>
            </a:r>
            <a:r>
              <a:rPr sz="851" kern="1200" dirty="0" err="1">
                <a:solidFill>
                  <a:schemeClr val="tx1"/>
                </a:solidFill>
              </a:rPr>
              <a:t>projet</a:t>
            </a:r>
            <a:endParaRPr sz="851" kern="1200" dirty="0">
              <a:solidFill>
                <a:schemeClr val="tx1"/>
              </a:solidFill>
            </a:endParaRPr>
          </a:p>
          <a:p>
            <a:pPr lvl="1">
              <a:buAutoNum type="arabicParenR"/>
            </a:pPr>
            <a:r>
              <a:rPr sz="851" kern="1200" dirty="0">
                <a:solidFill>
                  <a:schemeClr val="tx1"/>
                </a:solidFill>
              </a:rPr>
              <a:t>L</a:t>
            </a:r>
            <a:r>
              <a:rPr lang="fr-FR" sz="851" kern="1200" dirty="0">
                <a:solidFill>
                  <a:schemeClr val="tx1"/>
                </a:solidFill>
              </a:rPr>
              <a:t>e</a:t>
            </a:r>
            <a:r>
              <a:rPr sz="851" kern="1200" dirty="0">
                <a:solidFill>
                  <a:schemeClr val="tx1"/>
                </a:solidFill>
              </a:rPr>
              <a:t> chef de </a:t>
            </a:r>
            <a:r>
              <a:rPr sz="851" kern="1200" dirty="0" err="1">
                <a:solidFill>
                  <a:schemeClr val="tx1"/>
                </a:solidFill>
              </a:rPr>
              <a:t>projet</a:t>
            </a:r>
            <a:r>
              <a:rPr sz="851" kern="1200" dirty="0">
                <a:solidFill>
                  <a:schemeClr val="tx1"/>
                </a:solidFill>
              </a:rPr>
              <a:t> doit </a:t>
            </a:r>
            <a:r>
              <a:rPr sz="851" kern="1200" dirty="0" err="1">
                <a:solidFill>
                  <a:schemeClr val="tx1"/>
                </a:solidFill>
              </a:rPr>
              <a:t>définir</a:t>
            </a:r>
            <a:r>
              <a:rPr sz="851" kern="1200" dirty="0">
                <a:solidFill>
                  <a:schemeClr val="tx1"/>
                </a:solidFill>
              </a:rPr>
              <a:t> le cycle de vie (la mise </a:t>
            </a:r>
            <a:r>
              <a:rPr sz="851" kern="1200" dirty="0" err="1">
                <a:solidFill>
                  <a:schemeClr val="tx1"/>
                </a:solidFill>
              </a:rPr>
              <a:t>en</a:t>
            </a:r>
            <a:r>
              <a:rPr sz="851" kern="1200" dirty="0">
                <a:solidFill>
                  <a:schemeClr val="tx1"/>
                </a:solidFill>
              </a:rPr>
              <a:t> phases)</a:t>
            </a:r>
          </a:p>
          <a:p>
            <a:pPr lvl="1">
              <a:buAutoNum type="arabicParenR"/>
            </a:pPr>
            <a:r>
              <a:rPr sz="851" kern="1200" dirty="0">
                <a:solidFill>
                  <a:schemeClr val="tx1"/>
                </a:solidFill>
              </a:rPr>
              <a:t>Affecter les </a:t>
            </a:r>
            <a:r>
              <a:rPr sz="851" kern="1200" dirty="0" err="1">
                <a:solidFill>
                  <a:schemeClr val="tx1"/>
                </a:solidFill>
              </a:rPr>
              <a:t>ressources</a:t>
            </a:r>
            <a:endParaRPr sz="851" kern="1200" dirty="0">
              <a:solidFill>
                <a:schemeClr val="tx1"/>
              </a:solidFill>
            </a:endParaRPr>
          </a:p>
          <a:p>
            <a:pPr lvl="1">
              <a:buAutoNum type="arabicParenR"/>
            </a:pPr>
            <a:r>
              <a:rPr sz="851" kern="1200" dirty="0" err="1">
                <a:solidFill>
                  <a:schemeClr val="tx1"/>
                </a:solidFill>
              </a:rPr>
              <a:t>Calculer</a:t>
            </a:r>
            <a:r>
              <a:rPr sz="851" kern="1200" dirty="0">
                <a:solidFill>
                  <a:schemeClr val="tx1"/>
                </a:solidFill>
              </a:rPr>
              <a:t> le </a:t>
            </a:r>
            <a:r>
              <a:rPr sz="851" kern="1200" dirty="0" err="1">
                <a:solidFill>
                  <a:schemeClr val="tx1"/>
                </a:solidFill>
              </a:rPr>
              <a:t>coût</a:t>
            </a:r>
            <a:endParaRPr sz="851" kern="1200" dirty="0">
              <a:solidFill>
                <a:schemeClr val="tx1"/>
              </a:solidFill>
            </a:endParaRPr>
          </a:p>
        </p:txBody>
      </p:sp>
      <p:grpSp>
        <p:nvGrpSpPr>
          <p:cNvPr id="4" name="object 2">
            <a:extLst>
              <a:ext uri="{FF2B5EF4-FFF2-40B4-BE49-F238E27FC236}">
                <a16:creationId xmlns:a16="http://schemas.microsoft.com/office/drawing/2014/main" id="{72125278-C6A4-45C5-90C9-6CDA53386981}"/>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D2B5BC06-38A5-43D9-8C3C-7D50C2C88BF4}"/>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A773B845-3CEF-41F3-BCB6-861CD3097B36}"/>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6ABEF7D8-DEFD-45B2-8805-CBA5D8E4EBCB}"/>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Organisation </a:t>
            </a:r>
            <a:endParaRPr lang="fr-FR" sz="1400" kern="0" dirty="0"/>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a:extLst>
              <a:ext uri="{FF2B5EF4-FFF2-40B4-BE49-F238E27FC236}">
                <a16:creationId xmlns:a16="http://schemas.microsoft.com/office/drawing/2014/main" id="{9C315802-DD6A-4CAC-8710-63FE0AEB7A98}"/>
              </a:ext>
            </a:extLst>
          </p:cNvPr>
          <p:cNvSpPr/>
          <p:nvPr/>
        </p:nvSpPr>
        <p:spPr>
          <a:xfrm>
            <a:off x="5804" y="191119"/>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sp>
        <p:nvSpPr>
          <p:cNvPr id="3" name="Espace réservé du texte 2">
            <a:extLst>
              <a:ext uri="{FF2B5EF4-FFF2-40B4-BE49-F238E27FC236}">
                <a16:creationId xmlns:a16="http://schemas.microsoft.com/office/drawing/2014/main" id="{E955DDAA-A237-4D49-BC77-83B2914BC8D8}"/>
              </a:ext>
            </a:extLst>
          </p:cNvPr>
          <p:cNvSpPr>
            <a:spLocks noGrp="1"/>
          </p:cNvSpPr>
          <p:nvPr>
            <p:ph type="body" idx="1"/>
          </p:nvPr>
        </p:nvSpPr>
        <p:spPr>
          <a:xfrm>
            <a:off x="361073" y="451606"/>
            <a:ext cx="5058968" cy="2626232"/>
          </a:xfrm>
        </p:spPr>
        <p:txBody>
          <a:bodyPr/>
          <a:lstStyle/>
          <a:p>
            <a:r>
              <a:rPr lang="fr-FR" sz="851" b="1" kern="1200" dirty="0">
                <a:latin typeface="+mn-lt"/>
                <a:cs typeface="+mn-cs"/>
              </a:rPr>
              <a:t>Glossaire </a:t>
            </a:r>
          </a:p>
          <a:p>
            <a:r>
              <a:rPr lang="fr-FR" sz="851" kern="1200" dirty="0">
                <a:latin typeface="+mn-lt"/>
                <a:cs typeface="+mn-cs"/>
              </a:rPr>
              <a:t>Le glossaire est un document ou une partie de document </a:t>
            </a:r>
            <a:r>
              <a:rPr lang="fr-FR" sz="851" u="sng" kern="1200" dirty="0">
                <a:latin typeface="+mn-lt"/>
                <a:cs typeface="+mn-cs"/>
              </a:rPr>
              <a:t>définissant les concepts que manipule le système et les termes métier clés du projet.</a:t>
            </a:r>
          </a:p>
          <a:p>
            <a:pPr algn="just"/>
            <a:endParaRPr lang="fr-FR" sz="851" kern="1200" dirty="0">
              <a:latin typeface="+mn-lt"/>
              <a:cs typeface="+mn-cs"/>
            </a:endParaRPr>
          </a:p>
          <a:p>
            <a:pPr algn="just"/>
            <a:r>
              <a:rPr lang="fr-FR" sz="851" kern="1200" dirty="0">
                <a:latin typeface="+mn-lt"/>
                <a:cs typeface="+mn-cs"/>
              </a:rPr>
              <a:t>Un terme doit être renseigné si :</a:t>
            </a:r>
          </a:p>
          <a:p>
            <a:pPr algn="just">
              <a:buFont typeface="Arial" panose="020B0604020202020204" pitchFamily="34" charset="0"/>
              <a:buChar char="•"/>
            </a:pPr>
            <a:r>
              <a:rPr lang="fr-FR" sz="851" kern="1200" dirty="0">
                <a:latin typeface="+mn-lt"/>
                <a:cs typeface="+mn-cs"/>
              </a:rPr>
              <a:t> Le terme / l’expression est spécifique à un domaine métier ;</a:t>
            </a:r>
          </a:p>
          <a:p>
            <a:pPr algn="just">
              <a:buFont typeface="Arial" panose="020B0604020202020204" pitchFamily="34" charset="0"/>
              <a:buChar char="•"/>
            </a:pPr>
            <a:r>
              <a:rPr lang="fr-FR" sz="851" kern="1200" dirty="0">
                <a:latin typeface="+mn-lt"/>
                <a:cs typeface="+mn-cs"/>
              </a:rPr>
              <a:t> Il y a plusieurs définitions possibles d’un même mot ;</a:t>
            </a:r>
          </a:p>
          <a:p>
            <a:pPr algn="just">
              <a:buFont typeface="Arial" panose="020B0604020202020204" pitchFamily="34" charset="0"/>
              <a:buChar char="•"/>
            </a:pPr>
            <a:r>
              <a:rPr lang="fr-FR" sz="851" kern="1200" dirty="0">
                <a:latin typeface="+mn-lt"/>
                <a:cs typeface="+mn-cs"/>
              </a:rPr>
              <a:t> La définition métier au sein de l’Organisation diffère de celle communément admise ;</a:t>
            </a:r>
          </a:p>
          <a:p>
            <a:pPr algn="just">
              <a:buFont typeface="Arial" panose="020B0604020202020204" pitchFamily="34" charset="0"/>
              <a:buChar char="•"/>
            </a:pPr>
            <a:r>
              <a:rPr lang="fr-FR" sz="851" kern="1200" dirty="0">
                <a:latin typeface="+mn-lt"/>
                <a:cs typeface="+mn-cs"/>
              </a:rPr>
              <a:t> Il y a un risque de malentendu ou d’incompréhension lié à l’utilisation d’un terme. </a:t>
            </a:r>
          </a:p>
          <a:p>
            <a:pPr algn="just"/>
            <a:endParaRPr lang="fr-FR" sz="851" kern="1200" dirty="0">
              <a:latin typeface="+mn-lt"/>
              <a:cs typeface="+mn-cs"/>
            </a:endParaRPr>
          </a:p>
          <a:p>
            <a:pPr algn="l"/>
            <a:r>
              <a:rPr lang="fr-FR" sz="851" kern="1200" dirty="0">
                <a:latin typeface="+mn-lt"/>
                <a:cs typeface="+mn-cs"/>
              </a:rPr>
              <a:t>Quand doit-on initialiser et compléter le glossaire ?</a:t>
            </a:r>
          </a:p>
          <a:p>
            <a:pPr algn="just"/>
            <a:r>
              <a:rPr lang="fr-FR" sz="851" kern="1200" dirty="0">
                <a:latin typeface="+mn-lt"/>
                <a:cs typeface="+mn-cs"/>
              </a:rPr>
              <a:t>Celui-ci doit être initialisé dès le tout début du projet. </a:t>
            </a:r>
          </a:p>
          <a:p>
            <a:pPr algn="just"/>
            <a:r>
              <a:rPr lang="fr-FR" sz="851" kern="1200" dirty="0">
                <a:latin typeface="+mn-lt"/>
                <a:cs typeface="+mn-cs"/>
              </a:rPr>
              <a:t>Le glossaire est un , il est alimenté à n’importe quelle étape du projet. C’est un document vivant !</a:t>
            </a:r>
          </a:p>
          <a:p>
            <a:pPr algn="just">
              <a:buFont typeface="Arial" panose="020B0604020202020204" pitchFamily="34" charset="0"/>
              <a:buChar char="•"/>
            </a:pPr>
            <a:r>
              <a:rPr lang="fr-FR" sz="851" kern="1200" dirty="0">
                <a:latin typeface="+mn-lt"/>
                <a:cs typeface="+mn-cs"/>
              </a:rPr>
              <a:t> Les définitions doivent les plus courtes possible, claires et non ambiguës</a:t>
            </a:r>
          </a:p>
          <a:p>
            <a:pPr algn="just">
              <a:buFont typeface="Arial" panose="020B0604020202020204" pitchFamily="34" charset="0"/>
              <a:buChar char="•"/>
            </a:pPr>
            <a:r>
              <a:rPr lang="fr-FR" sz="851" kern="1200" dirty="0">
                <a:latin typeface="+mn-lt"/>
                <a:cs typeface="+mn-cs"/>
              </a:rPr>
              <a:t> Les acronymes doivent être explicités dans leur version longue, mais également définis clairement.</a:t>
            </a:r>
          </a:p>
          <a:p>
            <a:endParaRPr lang="fr-FR" dirty="0"/>
          </a:p>
          <a:p>
            <a:r>
              <a:rPr lang="fr-FR" sz="851" kern="1200" dirty="0">
                <a:latin typeface="+mn-lt"/>
                <a:cs typeface="+mn-cs"/>
              </a:rPr>
              <a:t>Le glossaire est un excellent outils pour écrire le cahier des charges car les utilisateurs et le client reconnaissent les concepts et ils les utilisent pour décrire ce que doit faire le système.</a:t>
            </a:r>
          </a:p>
          <a:p>
            <a:r>
              <a:rPr lang="fr-FR" sz="851" kern="1200" dirty="0">
                <a:latin typeface="+mn-lt"/>
                <a:cs typeface="+mn-cs"/>
              </a:rPr>
              <a:t>Ce modèle des </a:t>
            </a:r>
            <a:r>
              <a:rPr lang="fr-FR" sz="851" u="sng" kern="1200" dirty="0">
                <a:latin typeface="+mn-lt"/>
                <a:cs typeface="+mn-cs"/>
              </a:rPr>
              <a:t>Objets du Domaine </a:t>
            </a:r>
            <a:r>
              <a:rPr lang="fr-FR" sz="851" kern="1200" dirty="0">
                <a:latin typeface="+mn-lt"/>
                <a:cs typeface="+mn-cs"/>
              </a:rPr>
              <a:t>est la base de nombreuses approches objets, où il est en suite injecté directement sous forme de classes dans l'application. </a:t>
            </a:r>
          </a:p>
        </p:txBody>
      </p:sp>
      <p:sp>
        <p:nvSpPr>
          <p:cNvPr id="4" name="object 5">
            <a:extLst>
              <a:ext uri="{FF2B5EF4-FFF2-40B4-BE49-F238E27FC236}">
                <a16:creationId xmlns:a16="http://schemas.microsoft.com/office/drawing/2014/main" id="{FF039912-84EE-4039-B655-37B99D1D282B}"/>
              </a:ext>
            </a:extLst>
          </p:cNvPr>
          <p:cNvSpPr txBox="1">
            <a:spLocks/>
          </p:cNvSpPr>
          <p:nvPr/>
        </p:nvSpPr>
        <p:spPr>
          <a:xfrm>
            <a:off x="10515" y="186328"/>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Quelques définitions avant le TD ! (1/2)</a:t>
            </a:r>
            <a:endParaRPr lang="fr-FR" sz="1400" kern="0" dirty="0"/>
          </a:p>
        </p:txBody>
      </p:sp>
      <p:pic>
        <p:nvPicPr>
          <p:cNvPr id="5" name="object 3">
            <a:extLst>
              <a:ext uri="{FF2B5EF4-FFF2-40B4-BE49-F238E27FC236}">
                <a16:creationId xmlns:a16="http://schemas.microsoft.com/office/drawing/2014/main" id="{D921634F-AB75-4BD1-8A69-33F3BA5D7320}"/>
              </a:ext>
            </a:extLst>
          </p:cNvPr>
          <p:cNvPicPr/>
          <p:nvPr/>
        </p:nvPicPr>
        <p:blipFill>
          <a:blip r:embed="rId2" cstate="print"/>
          <a:stretch>
            <a:fillRect/>
          </a:stretch>
        </p:blipFill>
        <p:spPr>
          <a:xfrm>
            <a:off x="5804" y="454"/>
            <a:ext cx="5759996" cy="204279"/>
          </a:xfrm>
          <a:prstGeom prst="rect">
            <a:avLst/>
          </a:prstGeom>
        </p:spPr>
      </p:pic>
    </p:spTree>
    <p:extLst>
      <p:ext uri="{BB962C8B-B14F-4D97-AF65-F5344CB8AC3E}">
        <p14:creationId xmlns:p14="http://schemas.microsoft.com/office/powerpoint/2010/main" val="2497655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520700" y="1068427"/>
            <a:ext cx="4953000" cy="553998"/>
          </a:xfrm>
        </p:spPr>
        <p:txBody>
          <a:bodyPr/>
          <a:lstStyle/>
          <a:p>
            <a:r>
              <a:rPr b="1" dirty="0" err="1"/>
              <a:t>Activité</a:t>
            </a:r>
            <a:r>
              <a:rPr dirty="0"/>
              <a:t> : </a:t>
            </a:r>
            <a:r>
              <a:rPr dirty="0" err="1"/>
              <a:t>une</a:t>
            </a:r>
            <a:r>
              <a:rPr dirty="0"/>
              <a:t> </a:t>
            </a:r>
            <a:r>
              <a:rPr dirty="0" err="1"/>
              <a:t>activité</a:t>
            </a:r>
            <a:r>
              <a:rPr dirty="0"/>
              <a:t> </a:t>
            </a:r>
            <a:r>
              <a:rPr dirty="0" err="1"/>
              <a:t>consomme</a:t>
            </a:r>
            <a:r>
              <a:rPr dirty="0"/>
              <a:t> du temps, </a:t>
            </a:r>
            <a:r>
              <a:rPr dirty="0" err="1"/>
              <a:t>exige</a:t>
            </a:r>
            <a:r>
              <a:rPr dirty="0"/>
              <a:t> </a:t>
            </a:r>
            <a:r>
              <a:rPr dirty="0" err="1"/>
              <a:t>une</a:t>
            </a:r>
            <a:r>
              <a:rPr dirty="0"/>
              <a:t> </a:t>
            </a:r>
            <a:r>
              <a:rPr dirty="0" err="1"/>
              <a:t>compétence</a:t>
            </a:r>
            <a:r>
              <a:rPr lang="fr-FR" dirty="0"/>
              <a:t> et </a:t>
            </a:r>
            <a:r>
              <a:rPr dirty="0"/>
              <a:t>a pour </a:t>
            </a:r>
            <a:r>
              <a:rPr dirty="0" err="1"/>
              <a:t>objectif</a:t>
            </a:r>
            <a:r>
              <a:rPr dirty="0"/>
              <a:t> un </a:t>
            </a:r>
            <a:r>
              <a:rPr dirty="0" err="1"/>
              <a:t>livrable</a:t>
            </a:r>
            <a:r>
              <a:rPr dirty="0"/>
              <a:t>.</a:t>
            </a:r>
          </a:p>
          <a:p>
            <a:r>
              <a:rPr lang="fr-FR" dirty="0"/>
              <a:t>Elle p</a:t>
            </a:r>
            <a:r>
              <a:rPr dirty="0" err="1"/>
              <a:t>eut</a:t>
            </a:r>
            <a:r>
              <a:rPr dirty="0"/>
              <a:t> </a:t>
            </a:r>
            <a:r>
              <a:rPr dirty="0" err="1"/>
              <a:t>être</a:t>
            </a:r>
            <a:r>
              <a:rPr dirty="0"/>
              <a:t> </a:t>
            </a:r>
            <a:r>
              <a:rPr dirty="0" err="1"/>
              <a:t>répétée</a:t>
            </a:r>
            <a:r>
              <a:rPr dirty="0"/>
              <a:t> </a:t>
            </a:r>
            <a:r>
              <a:rPr dirty="0" err="1"/>
              <a:t>si</a:t>
            </a:r>
            <a:r>
              <a:rPr dirty="0"/>
              <a:t> le </a:t>
            </a:r>
            <a:r>
              <a:rPr dirty="0" err="1"/>
              <a:t>livrable</a:t>
            </a:r>
            <a:r>
              <a:rPr dirty="0"/>
              <a:t> </a:t>
            </a:r>
            <a:r>
              <a:rPr dirty="0" err="1"/>
              <a:t>n’est</a:t>
            </a:r>
            <a:r>
              <a:rPr dirty="0"/>
              <a:t> pas </a:t>
            </a:r>
            <a:r>
              <a:rPr dirty="0" err="1"/>
              <a:t>satisfaisant</a:t>
            </a:r>
            <a:r>
              <a:rPr dirty="0"/>
              <a:t>.</a:t>
            </a:r>
            <a:endParaRPr lang="fr-FR" dirty="0"/>
          </a:p>
          <a:p>
            <a:endParaRPr dirty="0"/>
          </a:p>
          <a:p>
            <a:r>
              <a:rPr b="1" dirty="0" err="1"/>
              <a:t>Tâche</a:t>
            </a:r>
            <a:r>
              <a:rPr dirty="0"/>
              <a:t> : </a:t>
            </a:r>
            <a:r>
              <a:rPr lang="fr-FR" dirty="0"/>
              <a:t>c</a:t>
            </a:r>
            <a:r>
              <a:rPr dirty="0"/>
              <a:t>’</a:t>
            </a:r>
            <a:r>
              <a:rPr dirty="0" err="1"/>
              <a:t>est</a:t>
            </a:r>
            <a:r>
              <a:rPr dirty="0"/>
              <a:t> le </a:t>
            </a:r>
            <a:r>
              <a:rPr dirty="0" err="1"/>
              <a:t>regroupement</a:t>
            </a:r>
            <a:r>
              <a:rPr dirty="0"/>
              <a:t> </a:t>
            </a:r>
            <a:r>
              <a:rPr dirty="0" err="1"/>
              <a:t>d’une</a:t>
            </a:r>
            <a:r>
              <a:rPr dirty="0"/>
              <a:t> </a:t>
            </a:r>
            <a:r>
              <a:rPr dirty="0" err="1"/>
              <a:t>activité</a:t>
            </a:r>
            <a:r>
              <a:rPr dirty="0"/>
              <a:t> et de </a:t>
            </a:r>
            <a:r>
              <a:rPr dirty="0" err="1"/>
              <a:t>l’évaluation</a:t>
            </a:r>
            <a:r>
              <a:rPr dirty="0"/>
              <a:t> (</a:t>
            </a:r>
            <a:r>
              <a:rPr b="1" dirty="0"/>
              <a:t>validation</a:t>
            </a:r>
            <a:r>
              <a:rPr dirty="0"/>
              <a:t>) du </a:t>
            </a:r>
            <a:r>
              <a:rPr lang="fr-FR" dirty="0"/>
              <a:t>l</a:t>
            </a:r>
            <a:r>
              <a:rPr dirty="0" err="1"/>
              <a:t>ivrable</a:t>
            </a:r>
            <a:r>
              <a:rPr dirty="0"/>
              <a:t> </a:t>
            </a:r>
            <a:r>
              <a:rPr dirty="0" err="1"/>
              <a:t>associé</a:t>
            </a:r>
            <a:r>
              <a:rPr dirty="0"/>
              <a:t>.</a:t>
            </a:r>
          </a:p>
        </p:txBody>
      </p:sp>
      <p:grpSp>
        <p:nvGrpSpPr>
          <p:cNvPr id="4" name="object 2">
            <a:extLst>
              <a:ext uri="{FF2B5EF4-FFF2-40B4-BE49-F238E27FC236}">
                <a16:creationId xmlns:a16="http://schemas.microsoft.com/office/drawing/2014/main" id="{5F702FB0-3FAB-430F-864B-55893D310104}"/>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00BD185B-69E8-4B4A-985C-9F2D1C3F50F5}"/>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A1A03D67-53DB-4B30-BA99-48B01F80C357}"/>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E083137F-D551-4411-9945-A497CA1F56D1}"/>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Activité et tâche</a:t>
            </a:r>
            <a:endParaRPr lang="fr-FR" sz="1400" kern="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a:extLst>
              <a:ext uri="{FF2B5EF4-FFF2-40B4-BE49-F238E27FC236}">
                <a16:creationId xmlns:a16="http://schemas.microsoft.com/office/drawing/2014/main" id="{9C315802-DD6A-4CAC-8710-63FE0AEB7A98}"/>
              </a:ext>
            </a:extLst>
          </p:cNvPr>
          <p:cNvSpPr/>
          <p:nvPr/>
        </p:nvSpPr>
        <p:spPr>
          <a:xfrm>
            <a:off x="5804" y="191119"/>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sp>
        <p:nvSpPr>
          <p:cNvPr id="3" name="Espace réservé du texte 2">
            <a:extLst>
              <a:ext uri="{FF2B5EF4-FFF2-40B4-BE49-F238E27FC236}">
                <a16:creationId xmlns:a16="http://schemas.microsoft.com/office/drawing/2014/main" id="{E955DDAA-A237-4D49-BC77-83B2914BC8D8}"/>
              </a:ext>
            </a:extLst>
          </p:cNvPr>
          <p:cNvSpPr>
            <a:spLocks noGrp="1"/>
          </p:cNvSpPr>
          <p:nvPr>
            <p:ph type="body" idx="1"/>
          </p:nvPr>
        </p:nvSpPr>
        <p:spPr>
          <a:xfrm>
            <a:off x="361073" y="480119"/>
            <a:ext cx="5058968" cy="2764731"/>
          </a:xfrm>
        </p:spPr>
        <p:txBody>
          <a:bodyPr/>
          <a:lstStyle/>
          <a:p>
            <a:endParaRPr lang="fr-FR" dirty="0"/>
          </a:p>
          <a:p>
            <a:r>
              <a:rPr lang="fr-FR" sz="851" b="1" kern="1200" dirty="0">
                <a:latin typeface="+mn-lt"/>
                <a:cs typeface="+mn-cs"/>
              </a:rPr>
              <a:t>Acteurs</a:t>
            </a:r>
          </a:p>
          <a:p>
            <a:r>
              <a:rPr lang="fr-FR" sz="851" kern="1200" dirty="0">
                <a:latin typeface="+mn-lt"/>
                <a:cs typeface="+mn-cs"/>
              </a:rPr>
              <a:t>Un acteur est une entité qui définit le rôle joué par un utilisateur ou par un système qui interagit avec le système modélisé. Ils peuvent être humains, non humains ou indirects. </a:t>
            </a:r>
          </a:p>
          <a:p>
            <a:r>
              <a:rPr lang="fr-FR" sz="851" kern="1200" dirty="0">
                <a:latin typeface="+mn-lt"/>
                <a:cs typeface="+mn-cs"/>
              </a:rPr>
              <a:t>En UML :</a:t>
            </a:r>
          </a:p>
          <a:p>
            <a:pPr marL="171450" indent="-171450">
              <a:buFontTx/>
              <a:buChar char="-"/>
            </a:pPr>
            <a:r>
              <a:rPr lang="fr-FR" sz="851" kern="1200" dirty="0">
                <a:latin typeface="+mn-lt"/>
                <a:cs typeface="+mn-cs"/>
              </a:rPr>
              <a:t>les acteurs apparaissent dans les diagrammes de cas d'utilisation. </a:t>
            </a:r>
          </a:p>
          <a:p>
            <a:pPr marL="171450" indent="-171450">
              <a:buFontTx/>
              <a:buChar char="-"/>
            </a:pPr>
            <a:r>
              <a:rPr lang="fr-FR" sz="851" kern="1200" dirty="0">
                <a:latin typeface="+mn-lt"/>
                <a:cs typeface="+mn-cs"/>
              </a:rPr>
              <a:t>Les acteurs humains sont des utilisateurs du logiciel à travers son IHM par ex. </a:t>
            </a:r>
          </a:p>
          <a:p>
            <a:endParaRPr lang="fr-FR" sz="851" kern="1200" dirty="0">
              <a:latin typeface="+mn-lt"/>
              <a:cs typeface="+mn-cs"/>
            </a:endParaRPr>
          </a:p>
          <a:p>
            <a:r>
              <a:rPr lang="fr-FR" sz="851" b="1" kern="1200" dirty="0">
                <a:latin typeface="+mn-lt"/>
                <a:cs typeface="+mn-cs"/>
              </a:rPr>
              <a:t>Parties prenantes :</a:t>
            </a:r>
          </a:p>
          <a:p>
            <a:r>
              <a:rPr lang="fr-FR" sz="851" kern="1200" dirty="0">
                <a:latin typeface="+mn-lt"/>
                <a:cs typeface="+mn-cs"/>
              </a:rPr>
              <a:t>Une partie prenante (ou stakeholder en anglais) est une personne, un groupe de personnes ou une organisation qui impacte ou peut être impacté par le projet. Elle peut affecter ou être affectée directement ou indirectement, de façon positive ou négative, par un ou plusieurs aspects du projet. Elle </a:t>
            </a:r>
            <a:r>
              <a:rPr lang="fr-FR" sz="851" u="sng" kern="1200" dirty="0">
                <a:latin typeface="+mn-lt"/>
                <a:cs typeface="+mn-cs"/>
              </a:rPr>
              <a:t>a donc des intérêts dans le projet et a une influence sur la prise de décision. </a:t>
            </a:r>
            <a:r>
              <a:rPr lang="fr-FR" sz="851" kern="1200" dirty="0">
                <a:latin typeface="+mn-lt"/>
                <a:cs typeface="+mn-cs"/>
              </a:rPr>
              <a:t>Il est important d'être attentif aux attentes et aux besoins des parties prenantes pour garantir la réussite d'un projet.</a:t>
            </a:r>
          </a:p>
          <a:p>
            <a:endParaRPr lang="fr-FR" sz="851" kern="1200" dirty="0">
              <a:latin typeface="+mn-lt"/>
              <a:cs typeface="+mn-cs"/>
            </a:endParaRPr>
          </a:p>
          <a:p>
            <a:r>
              <a:rPr lang="fr-FR" sz="851" b="1" kern="1200" dirty="0">
                <a:latin typeface="+mn-lt"/>
                <a:cs typeface="+mn-cs"/>
              </a:rPr>
              <a:t>Frontières / périmètre</a:t>
            </a:r>
          </a:p>
          <a:p>
            <a:r>
              <a:rPr lang="fr-FR" sz="851" kern="1200" dirty="0">
                <a:latin typeface="+mn-lt"/>
                <a:cs typeface="+mn-cs"/>
              </a:rPr>
              <a:t>Le périmètre de projet définit les </a:t>
            </a:r>
            <a:r>
              <a:rPr lang="fr-FR" sz="851" u="sng" kern="1200" dirty="0">
                <a:latin typeface="+mn-lt"/>
                <a:cs typeface="+mn-cs"/>
              </a:rPr>
              <a:t>frontières du projet du point de vue des parties prenantes et couvre la totalité des livrables inclus dans le projet</a:t>
            </a:r>
            <a:r>
              <a:rPr lang="fr-FR" sz="851" kern="1200" dirty="0">
                <a:latin typeface="+mn-lt"/>
                <a:cs typeface="+mn-cs"/>
              </a:rPr>
              <a:t>. Il peut être modifié au fil du projet ( Revue de Projet – Nouveaux choix du Commanditaire ) et il importe donc de spécifier dès le démarrage du projet ce qui sera et ne sera pas dans le périmètre du projet.</a:t>
            </a:r>
          </a:p>
          <a:p>
            <a:endParaRPr lang="fr-FR" dirty="0"/>
          </a:p>
        </p:txBody>
      </p:sp>
      <p:sp>
        <p:nvSpPr>
          <p:cNvPr id="4" name="object 5">
            <a:extLst>
              <a:ext uri="{FF2B5EF4-FFF2-40B4-BE49-F238E27FC236}">
                <a16:creationId xmlns:a16="http://schemas.microsoft.com/office/drawing/2014/main" id="{FF039912-84EE-4039-B655-37B99D1D282B}"/>
              </a:ext>
            </a:extLst>
          </p:cNvPr>
          <p:cNvSpPr txBox="1">
            <a:spLocks/>
          </p:cNvSpPr>
          <p:nvPr/>
        </p:nvSpPr>
        <p:spPr>
          <a:xfrm>
            <a:off x="10515" y="186328"/>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Quelques définitions avant le TD ! (2/2)</a:t>
            </a:r>
            <a:endParaRPr lang="fr-FR" sz="1400" kern="0" dirty="0"/>
          </a:p>
        </p:txBody>
      </p:sp>
      <p:pic>
        <p:nvPicPr>
          <p:cNvPr id="5" name="object 3">
            <a:extLst>
              <a:ext uri="{FF2B5EF4-FFF2-40B4-BE49-F238E27FC236}">
                <a16:creationId xmlns:a16="http://schemas.microsoft.com/office/drawing/2014/main" id="{D921634F-AB75-4BD1-8A69-33F3BA5D7320}"/>
              </a:ext>
            </a:extLst>
          </p:cNvPr>
          <p:cNvPicPr/>
          <p:nvPr/>
        </p:nvPicPr>
        <p:blipFill>
          <a:blip r:embed="rId3" cstate="print"/>
          <a:stretch>
            <a:fillRect/>
          </a:stretch>
        </p:blipFill>
        <p:spPr>
          <a:xfrm>
            <a:off x="5804" y="454"/>
            <a:ext cx="5759996" cy="204279"/>
          </a:xfrm>
          <a:prstGeom prst="rect">
            <a:avLst/>
          </a:prstGeom>
        </p:spPr>
      </p:pic>
    </p:spTree>
    <p:extLst>
      <p:ext uri="{BB962C8B-B14F-4D97-AF65-F5344CB8AC3E}">
        <p14:creationId xmlns:p14="http://schemas.microsoft.com/office/powerpoint/2010/main" val="66016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65398" y="909409"/>
            <a:ext cx="5029200" cy="830997"/>
          </a:xfrm>
        </p:spPr>
        <p:txBody>
          <a:bodyPr/>
          <a:lstStyle/>
          <a:p>
            <a:pPr>
              <a:spcBef>
                <a:spcPts val="1419"/>
              </a:spcBef>
            </a:pPr>
            <a:endParaRPr b="1" dirty="0"/>
          </a:p>
          <a:p>
            <a:r>
              <a:rPr b="1" dirty="0" err="1"/>
              <a:t>Projet</a:t>
            </a:r>
            <a:r>
              <a:rPr dirty="0"/>
              <a:t> : </a:t>
            </a:r>
            <a:r>
              <a:rPr lang="fr-FR" dirty="0"/>
              <a:t>e</a:t>
            </a:r>
            <a:r>
              <a:rPr dirty="0" err="1"/>
              <a:t>ntreprise</a:t>
            </a:r>
            <a:r>
              <a:rPr dirty="0"/>
              <a:t> </a:t>
            </a:r>
            <a:r>
              <a:rPr dirty="0" err="1"/>
              <a:t>temporaire</a:t>
            </a:r>
            <a:r>
              <a:rPr dirty="0"/>
              <a:t> qui a pour but de </a:t>
            </a:r>
            <a:r>
              <a:rPr dirty="0" err="1"/>
              <a:t>fournir</a:t>
            </a:r>
            <a:r>
              <a:rPr dirty="0"/>
              <a:t> un </a:t>
            </a:r>
            <a:r>
              <a:rPr dirty="0" err="1"/>
              <a:t>livrable</a:t>
            </a:r>
            <a:r>
              <a:rPr dirty="0"/>
              <a:t> </a:t>
            </a:r>
            <a:r>
              <a:rPr dirty="0" err="1"/>
              <a:t>défini</a:t>
            </a:r>
            <a:r>
              <a:rPr dirty="0"/>
              <a:t> à </a:t>
            </a:r>
            <a:r>
              <a:rPr dirty="0" err="1"/>
              <a:t>l’avance</a:t>
            </a:r>
            <a:r>
              <a:rPr lang="fr-FR" dirty="0"/>
              <a:t>.</a:t>
            </a:r>
            <a:endParaRPr dirty="0"/>
          </a:p>
          <a:p>
            <a:r>
              <a:rPr dirty="0"/>
              <a:t>La </a:t>
            </a:r>
            <a:r>
              <a:rPr dirty="0" err="1"/>
              <a:t>particularité</a:t>
            </a:r>
            <a:r>
              <a:rPr dirty="0"/>
              <a:t> d’un </a:t>
            </a:r>
            <a:r>
              <a:rPr dirty="0" err="1"/>
              <a:t>processus</a:t>
            </a:r>
            <a:r>
              <a:rPr dirty="0"/>
              <a:t> de gestion de </a:t>
            </a:r>
            <a:r>
              <a:rPr dirty="0" err="1"/>
              <a:t>projet</a:t>
            </a:r>
            <a:r>
              <a:rPr dirty="0"/>
              <a:t> </a:t>
            </a:r>
            <a:r>
              <a:rPr dirty="0" err="1"/>
              <a:t>est</a:t>
            </a:r>
            <a:r>
              <a:rPr dirty="0"/>
              <a:t> d’être </a:t>
            </a:r>
            <a:r>
              <a:rPr dirty="0" err="1"/>
              <a:t>composé</a:t>
            </a:r>
            <a:r>
              <a:rPr dirty="0"/>
              <a:t> </a:t>
            </a:r>
            <a:r>
              <a:rPr dirty="0" err="1"/>
              <a:t>d’éléments</a:t>
            </a:r>
            <a:r>
              <a:rPr dirty="0"/>
              <a:t> </a:t>
            </a:r>
            <a:r>
              <a:rPr dirty="0" err="1"/>
              <a:t>irréversibles</a:t>
            </a:r>
            <a:r>
              <a:rPr dirty="0"/>
              <a:t> : les </a:t>
            </a:r>
            <a:r>
              <a:rPr dirty="0" err="1"/>
              <a:t>tâches</a:t>
            </a:r>
            <a:r>
              <a:rPr dirty="0"/>
              <a:t>.</a:t>
            </a:r>
          </a:p>
          <a:p>
            <a:endParaRPr lang="fr-FR" dirty="0"/>
          </a:p>
          <a:p>
            <a:r>
              <a:rPr b="1" dirty="0"/>
              <a:t>Étude</a:t>
            </a:r>
            <a:r>
              <a:rPr lang="fr-FR" b="1" dirty="0"/>
              <a:t> </a:t>
            </a:r>
            <a:r>
              <a:rPr dirty="0"/>
              <a:t>: </a:t>
            </a:r>
            <a:r>
              <a:rPr dirty="0" err="1"/>
              <a:t>moyens</a:t>
            </a:r>
            <a:r>
              <a:rPr dirty="0"/>
              <a:t> affect</a:t>
            </a:r>
            <a:r>
              <a:rPr lang="fr-FR" dirty="0"/>
              <a:t>és</a:t>
            </a:r>
            <a:r>
              <a:rPr dirty="0"/>
              <a:t> à la recherche de solutions pour un </a:t>
            </a:r>
            <a:r>
              <a:rPr dirty="0" err="1"/>
              <a:t>problème</a:t>
            </a:r>
            <a:r>
              <a:rPr dirty="0"/>
              <a:t> </a:t>
            </a:r>
            <a:r>
              <a:rPr dirty="0" err="1"/>
              <a:t>donné</a:t>
            </a:r>
            <a:r>
              <a:rPr dirty="0"/>
              <a:t>.</a:t>
            </a:r>
          </a:p>
        </p:txBody>
      </p:sp>
      <p:grpSp>
        <p:nvGrpSpPr>
          <p:cNvPr id="4" name="object 2">
            <a:extLst>
              <a:ext uri="{FF2B5EF4-FFF2-40B4-BE49-F238E27FC236}">
                <a16:creationId xmlns:a16="http://schemas.microsoft.com/office/drawing/2014/main" id="{4ACD13A1-78E5-4434-A70E-B768F4CAEEB8}"/>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F9118FA6-615A-4A1F-9BEE-6BB9A896ED3D}"/>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ECF28243-3B36-486D-9E5A-C4B1F99962C1}"/>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42F9AC48-E2B2-4293-9F21-6D4264FE7A67}"/>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Projet – Etude</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444500" y="999177"/>
            <a:ext cx="5029200" cy="692497"/>
          </a:xfrm>
        </p:spPr>
        <p:txBody>
          <a:bodyPr/>
          <a:lstStyle/>
          <a:p>
            <a:r>
              <a:rPr b="1" dirty="0" err="1"/>
              <a:t>Unité</a:t>
            </a:r>
            <a:r>
              <a:rPr b="1" dirty="0"/>
              <a:t> de Travail</a:t>
            </a:r>
          </a:p>
          <a:p>
            <a:r>
              <a:rPr dirty="0"/>
              <a:t>Il faut prendre le </a:t>
            </a:r>
            <a:r>
              <a:rPr dirty="0" err="1"/>
              <a:t>terme</a:t>
            </a:r>
            <a:r>
              <a:rPr dirty="0"/>
              <a:t> </a:t>
            </a:r>
            <a:r>
              <a:rPr dirty="0" err="1"/>
              <a:t>unité</a:t>
            </a:r>
            <a:r>
              <a:rPr dirty="0"/>
              <a:t> </a:t>
            </a:r>
            <a:r>
              <a:rPr dirty="0" err="1"/>
              <a:t>comme</a:t>
            </a:r>
            <a:r>
              <a:rPr dirty="0"/>
              <a:t> </a:t>
            </a:r>
            <a:r>
              <a:rPr b="1" dirty="0"/>
              <a:t>non </a:t>
            </a:r>
            <a:r>
              <a:rPr b="1" dirty="0" err="1"/>
              <a:t>découpable</a:t>
            </a:r>
            <a:r>
              <a:rPr dirty="0"/>
              <a:t> (</a:t>
            </a:r>
            <a:r>
              <a:rPr lang="fr-FR" dirty="0"/>
              <a:t>ex : </a:t>
            </a:r>
            <a:r>
              <a:rPr dirty="0"/>
              <a:t>9 </a:t>
            </a:r>
            <a:r>
              <a:rPr dirty="0" err="1"/>
              <a:t>mois</a:t>
            </a:r>
            <a:r>
              <a:rPr dirty="0"/>
              <a:t> pour </a:t>
            </a:r>
            <a:r>
              <a:rPr dirty="0" err="1"/>
              <a:t>une</a:t>
            </a:r>
            <a:r>
              <a:rPr dirty="0"/>
              <a:t> femme enceinte). Et dans le </a:t>
            </a:r>
            <a:r>
              <a:rPr dirty="0" err="1"/>
              <a:t>sens</a:t>
            </a:r>
            <a:r>
              <a:rPr dirty="0"/>
              <a:t> </a:t>
            </a:r>
            <a:r>
              <a:rPr b="1" dirty="0" err="1"/>
              <a:t>maîtrisable</a:t>
            </a:r>
            <a:r>
              <a:rPr dirty="0"/>
              <a:t> </a:t>
            </a:r>
            <a:r>
              <a:rPr lang="fr-FR" dirty="0"/>
              <a:t>: </a:t>
            </a:r>
            <a:r>
              <a:rPr dirty="0"/>
              <a:t>je </a:t>
            </a:r>
            <a:r>
              <a:rPr dirty="0" err="1"/>
              <a:t>peux</a:t>
            </a:r>
            <a:r>
              <a:rPr dirty="0"/>
              <a:t> </a:t>
            </a:r>
            <a:r>
              <a:rPr dirty="0" err="1"/>
              <a:t>m’engager</a:t>
            </a:r>
            <a:r>
              <a:rPr dirty="0"/>
              <a:t> sur la </a:t>
            </a:r>
            <a:r>
              <a:rPr dirty="0" err="1"/>
              <a:t>réalisation</a:t>
            </a:r>
            <a:r>
              <a:rPr dirty="0"/>
              <a:t> </a:t>
            </a:r>
            <a:r>
              <a:rPr dirty="0" err="1"/>
              <a:t>d’une</a:t>
            </a:r>
            <a:r>
              <a:rPr dirty="0"/>
              <a:t> </a:t>
            </a:r>
            <a:r>
              <a:rPr dirty="0" err="1"/>
              <a:t>tâche</a:t>
            </a:r>
            <a:r>
              <a:rPr dirty="0"/>
              <a:t> </a:t>
            </a:r>
            <a:r>
              <a:rPr dirty="0" err="1"/>
              <a:t>en</a:t>
            </a:r>
            <a:r>
              <a:rPr dirty="0"/>
              <a:t> un temps </a:t>
            </a:r>
            <a:r>
              <a:rPr dirty="0" err="1"/>
              <a:t>fini</a:t>
            </a:r>
            <a:r>
              <a:rPr dirty="0"/>
              <a:t>.</a:t>
            </a:r>
          </a:p>
          <a:p>
            <a:r>
              <a:rPr dirty="0"/>
              <a:t>Travail et </a:t>
            </a:r>
            <a:r>
              <a:rPr dirty="0" err="1"/>
              <a:t>évaluation</a:t>
            </a:r>
            <a:r>
              <a:rPr dirty="0"/>
              <a:t> </a:t>
            </a:r>
            <a:r>
              <a:rPr dirty="0" err="1"/>
              <a:t>sont</a:t>
            </a:r>
            <a:r>
              <a:rPr dirty="0"/>
              <a:t> indissociable</a:t>
            </a:r>
            <a:r>
              <a:rPr lang="fr-FR" dirty="0"/>
              <a:t>s</a:t>
            </a:r>
            <a:r>
              <a:rPr dirty="0"/>
              <a:t>, il faut </a:t>
            </a:r>
            <a:r>
              <a:rPr dirty="0" err="1"/>
              <a:t>qu’une</a:t>
            </a:r>
            <a:r>
              <a:rPr dirty="0"/>
              <a:t> </a:t>
            </a:r>
            <a:r>
              <a:rPr dirty="0" err="1"/>
              <a:t>évaluation</a:t>
            </a:r>
            <a:r>
              <a:rPr dirty="0"/>
              <a:t> </a:t>
            </a:r>
            <a:r>
              <a:rPr dirty="0" err="1"/>
              <a:t>intervienne</a:t>
            </a:r>
            <a:r>
              <a:rPr dirty="0"/>
              <a:t> pour </a:t>
            </a:r>
            <a:r>
              <a:rPr dirty="0" err="1"/>
              <a:t>terminer</a:t>
            </a:r>
            <a:r>
              <a:rPr dirty="0"/>
              <a:t> la </a:t>
            </a:r>
            <a:r>
              <a:rPr dirty="0" err="1"/>
              <a:t>tâche</a:t>
            </a:r>
            <a:r>
              <a:rPr dirty="0"/>
              <a:t>.</a:t>
            </a:r>
          </a:p>
        </p:txBody>
      </p:sp>
      <p:grpSp>
        <p:nvGrpSpPr>
          <p:cNvPr id="4" name="object 2">
            <a:extLst>
              <a:ext uri="{FF2B5EF4-FFF2-40B4-BE49-F238E27FC236}">
                <a16:creationId xmlns:a16="http://schemas.microsoft.com/office/drawing/2014/main" id="{47B3BD2E-2442-46EA-99DF-3FFCE03E15D4}"/>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8B15E4C8-2BCC-4766-BF80-44ECB2E60044}"/>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C25483E1-BC97-492F-BDDF-744061A418EE}"/>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7CAE8B0E-CCD8-41F1-9E5C-B0B678E01B0C}"/>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Définitions initiales</a:t>
            </a: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79116" y="791428"/>
            <a:ext cx="5001764" cy="1384995"/>
          </a:xfrm>
        </p:spPr>
        <p:txBody>
          <a:bodyPr/>
          <a:lstStyle/>
          <a:p>
            <a:pPr>
              <a:spcBef>
                <a:spcPts val="1419"/>
              </a:spcBef>
            </a:pPr>
            <a:endParaRPr b="1" dirty="0"/>
          </a:p>
          <a:p>
            <a:pPr lvl="1"/>
            <a:r>
              <a:rPr sz="900" dirty="0" err="1">
                <a:solidFill>
                  <a:schemeClr val="tx1"/>
                </a:solidFill>
                <a:latin typeface="Palatino Linotype"/>
              </a:rPr>
              <a:t>Découpage</a:t>
            </a:r>
            <a:r>
              <a:rPr sz="900" dirty="0">
                <a:solidFill>
                  <a:schemeClr val="tx1"/>
                </a:solidFill>
                <a:latin typeface="Palatino Linotype"/>
              </a:rPr>
              <a:t> du </a:t>
            </a:r>
            <a:r>
              <a:rPr sz="900" dirty="0" err="1">
                <a:solidFill>
                  <a:schemeClr val="tx1"/>
                </a:solidFill>
                <a:latin typeface="Palatino Linotype"/>
              </a:rPr>
              <a:t>Projet</a:t>
            </a:r>
            <a:endParaRPr lang="fr-FR" sz="900" dirty="0">
              <a:solidFill>
                <a:schemeClr val="tx1"/>
              </a:solidFill>
              <a:latin typeface="Palatino Linotype"/>
            </a:endParaRPr>
          </a:p>
          <a:p>
            <a:pPr lvl="1"/>
            <a:endParaRPr sz="900" dirty="0">
              <a:solidFill>
                <a:schemeClr val="tx1"/>
              </a:solidFill>
              <a:latin typeface="Palatino Linotype"/>
            </a:endParaRPr>
          </a:p>
          <a:p>
            <a:pPr lvl="1"/>
            <a:r>
              <a:rPr sz="900" b="1" dirty="0" err="1">
                <a:solidFill>
                  <a:schemeClr val="tx1"/>
                </a:solidFill>
                <a:latin typeface="Palatino Linotype"/>
              </a:rPr>
              <a:t>Etape</a:t>
            </a:r>
            <a:r>
              <a:rPr sz="900" dirty="0">
                <a:solidFill>
                  <a:schemeClr val="tx1"/>
                </a:solidFill>
                <a:latin typeface="Palatino Linotype"/>
              </a:rPr>
              <a:t> = Phase + </a:t>
            </a:r>
            <a:r>
              <a:rPr sz="900" dirty="0" err="1">
                <a:solidFill>
                  <a:schemeClr val="tx1"/>
                </a:solidFill>
                <a:latin typeface="Palatino Linotype"/>
              </a:rPr>
              <a:t>jalon</a:t>
            </a:r>
            <a:endParaRPr lang="fr-FR" sz="900" dirty="0">
              <a:solidFill>
                <a:schemeClr val="tx1"/>
              </a:solidFill>
              <a:latin typeface="Palatino Linotype"/>
            </a:endParaRPr>
          </a:p>
          <a:p>
            <a:pPr lvl="1"/>
            <a:endParaRPr sz="900" dirty="0">
              <a:solidFill>
                <a:schemeClr val="tx1"/>
              </a:solidFill>
              <a:latin typeface="Palatino Linotype"/>
            </a:endParaRPr>
          </a:p>
          <a:p>
            <a:pPr lvl="1"/>
            <a:r>
              <a:rPr sz="900" b="1" dirty="0" err="1">
                <a:solidFill>
                  <a:schemeClr val="tx1"/>
                </a:solidFill>
                <a:latin typeface="Palatino Linotype"/>
              </a:rPr>
              <a:t>Processus</a:t>
            </a:r>
            <a:r>
              <a:rPr sz="900" dirty="0">
                <a:solidFill>
                  <a:schemeClr val="tx1"/>
                </a:solidFill>
                <a:latin typeface="Palatino Linotype"/>
              </a:rPr>
              <a:t> : </a:t>
            </a:r>
            <a:r>
              <a:rPr lang="fr-FR" sz="900" dirty="0">
                <a:solidFill>
                  <a:schemeClr val="tx1"/>
                </a:solidFill>
                <a:latin typeface="Palatino Linotype"/>
              </a:rPr>
              <a:t>s</a:t>
            </a:r>
            <a:r>
              <a:rPr sz="900" dirty="0" err="1">
                <a:solidFill>
                  <a:schemeClr val="tx1"/>
                </a:solidFill>
                <a:latin typeface="Palatino Linotype"/>
              </a:rPr>
              <a:t>uite</a:t>
            </a:r>
            <a:r>
              <a:rPr sz="900" dirty="0">
                <a:solidFill>
                  <a:schemeClr val="tx1"/>
                </a:solidFill>
                <a:latin typeface="Palatino Linotype"/>
              </a:rPr>
              <a:t> de phases </a:t>
            </a:r>
            <a:r>
              <a:rPr sz="900" dirty="0" err="1">
                <a:solidFill>
                  <a:schemeClr val="tx1"/>
                </a:solidFill>
                <a:latin typeface="Palatino Linotype"/>
              </a:rPr>
              <a:t>composées</a:t>
            </a:r>
            <a:r>
              <a:rPr sz="900" dirty="0">
                <a:solidFill>
                  <a:schemeClr val="tx1"/>
                </a:solidFill>
                <a:latin typeface="Palatino Linotype"/>
              </a:rPr>
              <a:t> de </a:t>
            </a:r>
            <a:r>
              <a:rPr sz="900" dirty="0" err="1">
                <a:solidFill>
                  <a:schemeClr val="tx1"/>
                </a:solidFill>
                <a:latin typeface="Palatino Linotype"/>
              </a:rPr>
              <a:t>tâches</a:t>
            </a:r>
            <a:endParaRPr lang="fr-FR" sz="900" dirty="0">
              <a:solidFill>
                <a:schemeClr val="tx1"/>
              </a:solidFill>
              <a:latin typeface="Palatino Linotype"/>
            </a:endParaRPr>
          </a:p>
          <a:p>
            <a:pPr lvl="1"/>
            <a:endParaRPr lang="fr-FR" sz="900" dirty="0">
              <a:solidFill>
                <a:schemeClr val="tx1"/>
              </a:solidFill>
              <a:latin typeface="Palatino Linotype"/>
            </a:endParaRPr>
          </a:p>
          <a:p>
            <a:pPr lvl="1"/>
            <a:r>
              <a:rPr sz="900" b="1" dirty="0">
                <a:solidFill>
                  <a:schemeClr val="tx1"/>
                </a:solidFill>
                <a:latin typeface="Palatino Linotype"/>
              </a:rPr>
              <a:t>Cycle de vie</a:t>
            </a:r>
          </a:p>
          <a:p>
            <a:pPr lvl="1"/>
            <a:r>
              <a:rPr sz="900" dirty="0">
                <a:solidFill>
                  <a:schemeClr val="tx1"/>
                </a:solidFill>
                <a:latin typeface="Palatino Linotype"/>
              </a:rPr>
              <a:t>Le cycle de vie </a:t>
            </a:r>
            <a:r>
              <a:rPr sz="900" dirty="0" err="1">
                <a:solidFill>
                  <a:schemeClr val="tx1"/>
                </a:solidFill>
                <a:latin typeface="Palatino Linotype"/>
              </a:rPr>
              <a:t>est</a:t>
            </a:r>
            <a:r>
              <a:rPr sz="900" dirty="0">
                <a:solidFill>
                  <a:schemeClr val="tx1"/>
                </a:solidFill>
                <a:latin typeface="Palatino Linotype"/>
              </a:rPr>
              <a:t> </a:t>
            </a:r>
            <a:r>
              <a:rPr sz="900" dirty="0" err="1">
                <a:solidFill>
                  <a:schemeClr val="tx1"/>
                </a:solidFill>
                <a:latin typeface="Palatino Linotype"/>
              </a:rPr>
              <a:t>une</a:t>
            </a:r>
            <a:r>
              <a:rPr sz="900" dirty="0">
                <a:solidFill>
                  <a:schemeClr val="tx1"/>
                </a:solidFill>
                <a:latin typeface="Palatino Linotype"/>
              </a:rPr>
              <a:t> </a:t>
            </a:r>
            <a:r>
              <a:rPr sz="900" dirty="0" err="1">
                <a:solidFill>
                  <a:schemeClr val="tx1"/>
                </a:solidFill>
                <a:latin typeface="Palatino Linotype"/>
              </a:rPr>
              <a:t>présentation</a:t>
            </a:r>
            <a:r>
              <a:rPr sz="900" dirty="0">
                <a:solidFill>
                  <a:schemeClr val="tx1"/>
                </a:solidFill>
                <a:latin typeface="Palatino Linotype"/>
              </a:rPr>
              <a:t> </a:t>
            </a:r>
            <a:r>
              <a:rPr sz="900" dirty="0" err="1">
                <a:solidFill>
                  <a:schemeClr val="tx1"/>
                </a:solidFill>
                <a:latin typeface="Palatino Linotype"/>
              </a:rPr>
              <a:t>générale</a:t>
            </a:r>
            <a:r>
              <a:rPr sz="900" dirty="0">
                <a:solidFill>
                  <a:schemeClr val="tx1"/>
                </a:solidFill>
                <a:latin typeface="Palatino Linotype"/>
              </a:rPr>
              <a:t> des étapes d’un </a:t>
            </a:r>
            <a:r>
              <a:rPr sz="900" dirty="0" err="1">
                <a:solidFill>
                  <a:schemeClr val="tx1"/>
                </a:solidFill>
                <a:latin typeface="Palatino Linotype"/>
              </a:rPr>
              <a:t>projet</a:t>
            </a:r>
            <a:r>
              <a:rPr sz="900" dirty="0">
                <a:solidFill>
                  <a:schemeClr val="tx1"/>
                </a:solidFill>
                <a:latin typeface="Palatino Linotype"/>
              </a:rPr>
              <a:t> et de</a:t>
            </a:r>
            <a:r>
              <a:rPr lang="fr-FR" sz="900" dirty="0">
                <a:solidFill>
                  <a:schemeClr val="tx1"/>
                </a:solidFill>
                <a:latin typeface="Palatino Linotype"/>
              </a:rPr>
              <a:t> </a:t>
            </a:r>
            <a:r>
              <a:rPr sz="900" dirty="0" err="1">
                <a:solidFill>
                  <a:schemeClr val="tx1"/>
                </a:solidFill>
                <a:latin typeface="Palatino Linotype"/>
              </a:rPr>
              <a:t>l’ordonnancement</a:t>
            </a:r>
            <a:r>
              <a:rPr sz="900" dirty="0">
                <a:solidFill>
                  <a:schemeClr val="tx1"/>
                </a:solidFill>
                <a:latin typeface="Palatino Linotype"/>
              </a:rPr>
              <a:t> de </a:t>
            </a:r>
            <a:r>
              <a:rPr sz="900" dirty="0" err="1">
                <a:solidFill>
                  <a:schemeClr val="tx1"/>
                </a:solidFill>
                <a:latin typeface="Palatino Linotype"/>
              </a:rPr>
              <a:t>celles</a:t>
            </a:r>
            <a:r>
              <a:rPr sz="900" dirty="0">
                <a:solidFill>
                  <a:schemeClr val="tx1"/>
                </a:solidFill>
                <a:latin typeface="Palatino Linotype"/>
              </a:rPr>
              <a:t>-ci</a:t>
            </a:r>
          </a:p>
        </p:txBody>
      </p:sp>
      <p:grpSp>
        <p:nvGrpSpPr>
          <p:cNvPr id="4" name="object 2">
            <a:extLst>
              <a:ext uri="{FF2B5EF4-FFF2-40B4-BE49-F238E27FC236}">
                <a16:creationId xmlns:a16="http://schemas.microsoft.com/office/drawing/2014/main" id="{68E412F7-95BD-4E9B-9427-C9C783F9AFA9}"/>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E428DF8B-6C6F-4A66-91C3-257A58039FE0}"/>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C1FD73BE-13F3-4497-89B5-6286EAF4038B}"/>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C4309F13-1EE3-4002-A3DD-FACCDCE6E312}"/>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Définitions / Cycle de vie I</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555898" y="936625"/>
            <a:ext cx="4648200" cy="830997"/>
          </a:xfrm>
        </p:spPr>
        <p:txBody>
          <a:bodyPr/>
          <a:lstStyle/>
          <a:p>
            <a:pPr lvl="1">
              <a:buAutoNum type="arabicParenR"/>
            </a:pPr>
            <a:r>
              <a:rPr lang="fr-FR" sz="900" dirty="0">
                <a:solidFill>
                  <a:schemeClr val="tx1"/>
                </a:solidFill>
                <a:latin typeface="Palatino Linotype"/>
              </a:rPr>
              <a:t> </a:t>
            </a:r>
            <a:r>
              <a:rPr sz="900" dirty="0">
                <a:solidFill>
                  <a:schemeClr val="tx1"/>
                </a:solidFill>
                <a:latin typeface="Palatino Linotype"/>
              </a:rPr>
              <a:t>Assurer la bonne </a:t>
            </a:r>
            <a:r>
              <a:rPr sz="900" dirty="0" err="1">
                <a:solidFill>
                  <a:schemeClr val="tx1"/>
                </a:solidFill>
                <a:latin typeface="Palatino Linotype"/>
              </a:rPr>
              <a:t>terminaison</a:t>
            </a:r>
            <a:r>
              <a:rPr sz="900" dirty="0">
                <a:solidFill>
                  <a:schemeClr val="tx1"/>
                </a:solidFill>
                <a:latin typeface="Palatino Linotype"/>
              </a:rPr>
              <a:t> du </a:t>
            </a:r>
            <a:r>
              <a:rPr sz="900" dirty="0" err="1">
                <a:solidFill>
                  <a:schemeClr val="tx1"/>
                </a:solidFill>
                <a:latin typeface="Palatino Linotype"/>
              </a:rPr>
              <a:t>Projet</a:t>
            </a:r>
            <a:endParaRPr sz="900" dirty="0">
              <a:solidFill>
                <a:schemeClr val="tx1"/>
              </a:solidFill>
              <a:latin typeface="Palatino Linotype"/>
            </a:endParaRPr>
          </a:p>
          <a:p>
            <a:pPr lvl="1">
              <a:buAutoNum type="arabicParenR"/>
            </a:pPr>
            <a:r>
              <a:rPr lang="fr-FR" sz="900" dirty="0">
                <a:solidFill>
                  <a:schemeClr val="tx1"/>
                </a:solidFill>
                <a:latin typeface="Palatino Linotype"/>
              </a:rPr>
              <a:t> </a:t>
            </a:r>
            <a:r>
              <a:rPr sz="900" dirty="0" err="1">
                <a:solidFill>
                  <a:schemeClr val="tx1"/>
                </a:solidFill>
                <a:latin typeface="Palatino Linotype"/>
              </a:rPr>
              <a:t>Maîtriser</a:t>
            </a:r>
            <a:r>
              <a:rPr sz="900" dirty="0">
                <a:solidFill>
                  <a:schemeClr val="tx1"/>
                </a:solidFill>
                <a:latin typeface="Palatino Linotype"/>
              </a:rPr>
              <a:t> </a:t>
            </a:r>
            <a:r>
              <a:rPr sz="900" dirty="0" err="1">
                <a:solidFill>
                  <a:schemeClr val="tx1"/>
                </a:solidFill>
                <a:latin typeface="Palatino Linotype"/>
              </a:rPr>
              <a:t>l’avancement</a:t>
            </a:r>
            <a:endParaRPr sz="900" dirty="0">
              <a:solidFill>
                <a:schemeClr val="tx1"/>
              </a:solidFill>
              <a:latin typeface="Palatino Linotype"/>
            </a:endParaRPr>
          </a:p>
          <a:p>
            <a:pPr lvl="1">
              <a:buAutoNum type="arabicParenR"/>
            </a:pPr>
            <a:r>
              <a:rPr lang="fr-FR" sz="900" dirty="0">
                <a:solidFill>
                  <a:schemeClr val="tx1"/>
                </a:solidFill>
                <a:latin typeface="Palatino Linotype"/>
              </a:rPr>
              <a:t> A</a:t>
            </a:r>
            <a:r>
              <a:rPr sz="900" dirty="0" err="1">
                <a:solidFill>
                  <a:schemeClr val="tx1"/>
                </a:solidFill>
                <a:latin typeface="Palatino Linotype"/>
              </a:rPr>
              <a:t>ffecter</a:t>
            </a:r>
            <a:r>
              <a:rPr sz="900" dirty="0">
                <a:solidFill>
                  <a:schemeClr val="tx1"/>
                </a:solidFill>
                <a:latin typeface="Palatino Linotype"/>
              </a:rPr>
              <a:t> </a:t>
            </a:r>
            <a:r>
              <a:rPr sz="900" dirty="0" err="1">
                <a:solidFill>
                  <a:schemeClr val="tx1"/>
                </a:solidFill>
                <a:latin typeface="Palatino Linotype"/>
              </a:rPr>
              <a:t>judicieusement</a:t>
            </a:r>
            <a:r>
              <a:rPr sz="900" dirty="0">
                <a:solidFill>
                  <a:schemeClr val="tx1"/>
                </a:solidFill>
                <a:latin typeface="Palatino Linotype"/>
              </a:rPr>
              <a:t> les </a:t>
            </a:r>
            <a:r>
              <a:rPr sz="900" dirty="0" err="1">
                <a:solidFill>
                  <a:schemeClr val="tx1"/>
                </a:solidFill>
                <a:latin typeface="Palatino Linotype"/>
              </a:rPr>
              <a:t>ressources</a:t>
            </a:r>
            <a:endParaRPr sz="900" dirty="0">
              <a:solidFill>
                <a:schemeClr val="tx1"/>
              </a:solidFill>
              <a:latin typeface="Palatino Linotype"/>
            </a:endParaRPr>
          </a:p>
          <a:p>
            <a:pPr lvl="1">
              <a:buAutoNum type="arabicParenR"/>
            </a:pPr>
            <a:r>
              <a:rPr lang="fr-FR" sz="900" dirty="0">
                <a:solidFill>
                  <a:schemeClr val="tx1"/>
                </a:solidFill>
                <a:latin typeface="Palatino Linotype"/>
              </a:rPr>
              <a:t> A</a:t>
            </a:r>
            <a:r>
              <a:rPr sz="900" dirty="0" err="1">
                <a:solidFill>
                  <a:schemeClr val="tx1"/>
                </a:solidFill>
                <a:latin typeface="Palatino Linotype"/>
              </a:rPr>
              <a:t>nticiper</a:t>
            </a:r>
            <a:r>
              <a:rPr sz="900" dirty="0">
                <a:solidFill>
                  <a:schemeClr val="tx1"/>
                </a:solidFill>
                <a:latin typeface="Palatino Linotype"/>
              </a:rPr>
              <a:t> les </a:t>
            </a:r>
            <a:r>
              <a:rPr sz="900" dirty="0" err="1">
                <a:solidFill>
                  <a:schemeClr val="tx1"/>
                </a:solidFill>
                <a:latin typeface="Palatino Linotype"/>
              </a:rPr>
              <a:t>problèmes</a:t>
            </a:r>
            <a:r>
              <a:rPr sz="900" dirty="0">
                <a:solidFill>
                  <a:schemeClr val="tx1"/>
                </a:solidFill>
                <a:latin typeface="Palatino Linotype"/>
              </a:rPr>
              <a:t> de </a:t>
            </a:r>
            <a:r>
              <a:rPr sz="900" dirty="0" err="1">
                <a:solidFill>
                  <a:schemeClr val="tx1"/>
                </a:solidFill>
                <a:latin typeface="Palatino Linotype"/>
              </a:rPr>
              <a:t>coûts</a:t>
            </a:r>
            <a:r>
              <a:rPr sz="900" dirty="0">
                <a:solidFill>
                  <a:schemeClr val="tx1"/>
                </a:solidFill>
                <a:latin typeface="Palatino Linotype"/>
              </a:rPr>
              <a:t> </a:t>
            </a:r>
            <a:r>
              <a:rPr lang="fr-FR" sz="900" dirty="0">
                <a:solidFill>
                  <a:schemeClr val="tx1"/>
                </a:solidFill>
                <a:latin typeface="Palatino Linotype"/>
              </a:rPr>
              <a:t>/ </a:t>
            </a:r>
            <a:r>
              <a:rPr sz="900" dirty="0" err="1">
                <a:solidFill>
                  <a:schemeClr val="tx1"/>
                </a:solidFill>
                <a:latin typeface="Palatino Linotype"/>
              </a:rPr>
              <a:t>délais</a:t>
            </a:r>
            <a:r>
              <a:rPr sz="900" dirty="0">
                <a:solidFill>
                  <a:schemeClr val="tx1"/>
                </a:solidFill>
                <a:latin typeface="Palatino Linotype"/>
              </a:rPr>
              <a:t> </a:t>
            </a:r>
            <a:r>
              <a:rPr lang="fr-FR" sz="900" dirty="0">
                <a:solidFill>
                  <a:schemeClr val="tx1"/>
                </a:solidFill>
                <a:latin typeface="Palatino Linotype"/>
              </a:rPr>
              <a:t>/ </a:t>
            </a:r>
            <a:r>
              <a:rPr sz="900" dirty="0" err="1">
                <a:solidFill>
                  <a:schemeClr val="tx1"/>
                </a:solidFill>
                <a:latin typeface="Palatino Linotype"/>
              </a:rPr>
              <a:t>qualité</a:t>
            </a:r>
            <a:endParaRPr sz="900" dirty="0">
              <a:solidFill>
                <a:schemeClr val="tx1"/>
              </a:solidFill>
              <a:latin typeface="Palatino Linotype"/>
            </a:endParaRPr>
          </a:p>
          <a:p>
            <a:pPr lvl="1">
              <a:buAutoNum type="arabicParenR"/>
            </a:pPr>
            <a:r>
              <a:rPr lang="fr-FR" sz="900" dirty="0">
                <a:solidFill>
                  <a:schemeClr val="tx1"/>
                </a:solidFill>
                <a:latin typeface="Palatino Linotype"/>
              </a:rPr>
              <a:t> </a:t>
            </a:r>
            <a:r>
              <a:rPr sz="900" dirty="0">
                <a:solidFill>
                  <a:schemeClr val="tx1"/>
                </a:solidFill>
                <a:latin typeface="Palatino Linotype"/>
              </a:rPr>
              <a:t>Pour </a:t>
            </a:r>
            <a:r>
              <a:rPr sz="900" dirty="0" err="1">
                <a:solidFill>
                  <a:schemeClr val="tx1"/>
                </a:solidFill>
                <a:latin typeface="Palatino Linotype"/>
              </a:rPr>
              <a:t>répondre</a:t>
            </a:r>
            <a:r>
              <a:rPr sz="900" dirty="0">
                <a:solidFill>
                  <a:schemeClr val="tx1"/>
                </a:solidFill>
                <a:latin typeface="Palatino Linotype"/>
              </a:rPr>
              <a:t> à </a:t>
            </a:r>
            <a:r>
              <a:rPr sz="900" dirty="0" err="1">
                <a:solidFill>
                  <a:schemeClr val="tx1"/>
                </a:solidFill>
                <a:latin typeface="Palatino Linotype"/>
              </a:rPr>
              <a:t>cet</a:t>
            </a:r>
            <a:r>
              <a:rPr sz="900" dirty="0">
                <a:solidFill>
                  <a:schemeClr val="tx1"/>
                </a:solidFill>
                <a:latin typeface="Palatino Linotype"/>
              </a:rPr>
              <a:t> ensemble de </a:t>
            </a:r>
            <a:r>
              <a:rPr sz="900" dirty="0" err="1">
                <a:solidFill>
                  <a:schemeClr val="tx1"/>
                </a:solidFill>
                <a:latin typeface="Palatino Linotype"/>
              </a:rPr>
              <a:t>contrainte</a:t>
            </a:r>
            <a:r>
              <a:rPr lang="fr-FR" sz="900" dirty="0">
                <a:solidFill>
                  <a:schemeClr val="tx1"/>
                </a:solidFill>
                <a:latin typeface="Palatino Linotype"/>
              </a:rPr>
              <a:t>s,</a:t>
            </a:r>
            <a:r>
              <a:rPr sz="900" dirty="0">
                <a:solidFill>
                  <a:schemeClr val="tx1"/>
                </a:solidFill>
                <a:latin typeface="Palatino Linotype"/>
              </a:rPr>
              <a:t> la structuration et la planification </a:t>
            </a:r>
            <a:r>
              <a:rPr sz="900" dirty="0" err="1">
                <a:solidFill>
                  <a:schemeClr val="tx1"/>
                </a:solidFill>
                <a:latin typeface="Palatino Linotype"/>
              </a:rPr>
              <a:t>sont</a:t>
            </a:r>
            <a:r>
              <a:rPr sz="900" dirty="0">
                <a:solidFill>
                  <a:schemeClr val="tx1"/>
                </a:solidFill>
                <a:latin typeface="Palatino Linotype"/>
              </a:rPr>
              <a:t> </a:t>
            </a:r>
            <a:r>
              <a:rPr sz="900" dirty="0" err="1">
                <a:solidFill>
                  <a:schemeClr val="tx1"/>
                </a:solidFill>
                <a:latin typeface="Palatino Linotype"/>
              </a:rPr>
              <a:t>fondamentales</a:t>
            </a:r>
            <a:r>
              <a:rPr sz="900" dirty="0">
                <a:solidFill>
                  <a:schemeClr val="tx1"/>
                </a:solidFill>
                <a:latin typeface="Palatino Linotype"/>
              </a:rPr>
              <a:t>. </a:t>
            </a:r>
            <a:r>
              <a:rPr sz="900" dirty="0" err="1">
                <a:solidFill>
                  <a:schemeClr val="tx1"/>
                </a:solidFill>
                <a:latin typeface="Palatino Linotype"/>
              </a:rPr>
              <a:t>Mais</a:t>
            </a:r>
            <a:r>
              <a:rPr sz="900" dirty="0">
                <a:solidFill>
                  <a:schemeClr val="tx1"/>
                </a:solidFill>
                <a:latin typeface="Palatino Linotype"/>
              </a:rPr>
              <a:t> </a:t>
            </a:r>
            <a:r>
              <a:rPr sz="900" dirty="0" err="1">
                <a:solidFill>
                  <a:schemeClr val="tx1"/>
                </a:solidFill>
                <a:latin typeface="Palatino Linotype"/>
              </a:rPr>
              <a:t>quel</a:t>
            </a:r>
            <a:r>
              <a:rPr lang="fr-FR" sz="900" dirty="0">
                <a:solidFill>
                  <a:schemeClr val="tx1"/>
                </a:solidFill>
                <a:latin typeface="Palatino Linotype"/>
              </a:rPr>
              <a:t>le</a:t>
            </a:r>
            <a:r>
              <a:rPr sz="900" dirty="0">
                <a:solidFill>
                  <a:schemeClr val="tx1"/>
                </a:solidFill>
                <a:latin typeface="Palatino Linotype"/>
              </a:rPr>
              <a:t> structuration </a:t>
            </a:r>
            <a:r>
              <a:rPr sz="900" dirty="0" err="1">
                <a:solidFill>
                  <a:schemeClr val="tx1"/>
                </a:solidFill>
                <a:latin typeface="Palatino Linotype"/>
              </a:rPr>
              <a:t>devons</a:t>
            </a:r>
            <a:r>
              <a:rPr lang="fr-FR" sz="900" dirty="0">
                <a:solidFill>
                  <a:schemeClr val="tx1"/>
                </a:solidFill>
                <a:latin typeface="Palatino Linotype"/>
              </a:rPr>
              <a:t>-</a:t>
            </a:r>
            <a:r>
              <a:rPr sz="900" dirty="0">
                <a:solidFill>
                  <a:schemeClr val="tx1"/>
                </a:solidFill>
                <a:latin typeface="Palatino Linotype"/>
              </a:rPr>
              <a:t>nous </a:t>
            </a:r>
            <a:r>
              <a:rPr sz="900" dirty="0" err="1">
                <a:solidFill>
                  <a:schemeClr val="tx1"/>
                </a:solidFill>
                <a:latin typeface="Palatino Linotype"/>
              </a:rPr>
              <a:t>utiliser</a:t>
            </a:r>
            <a:r>
              <a:rPr sz="900" dirty="0">
                <a:solidFill>
                  <a:schemeClr val="tx1"/>
                </a:solidFill>
                <a:latin typeface="Palatino Linotype"/>
              </a:rPr>
              <a:t> ?</a:t>
            </a:r>
          </a:p>
        </p:txBody>
      </p:sp>
      <p:grpSp>
        <p:nvGrpSpPr>
          <p:cNvPr id="4" name="object 2">
            <a:extLst>
              <a:ext uri="{FF2B5EF4-FFF2-40B4-BE49-F238E27FC236}">
                <a16:creationId xmlns:a16="http://schemas.microsoft.com/office/drawing/2014/main" id="{A5B3B892-3821-409C-9E47-2D8D86253E0B}"/>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2127E57B-4C35-4090-BFD5-F80DCAECA68F}"/>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3E7F2E75-2CE2-472B-A8F6-06DC7B1FA910}"/>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1777B11E-9680-43C2-8C01-E43624405DBC}"/>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Le besoin du chef (responsable) de projet ?</a:t>
            </a:r>
            <a:endParaRPr lang="fr-F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444500" y="929927"/>
            <a:ext cx="4724400" cy="830997"/>
          </a:xfrm>
        </p:spPr>
        <p:txBody>
          <a:bodyPr/>
          <a:lstStyle/>
          <a:p>
            <a:pPr lvl="1">
              <a:buAutoNum type="arabicParenR"/>
            </a:pPr>
            <a:r>
              <a:rPr sz="900" dirty="0">
                <a:solidFill>
                  <a:schemeClr val="tx1"/>
                </a:solidFill>
                <a:latin typeface="Palatino Linotype"/>
              </a:rPr>
              <a:t>Il y a deux </a:t>
            </a:r>
            <a:r>
              <a:rPr sz="900" dirty="0" err="1">
                <a:solidFill>
                  <a:schemeClr val="tx1"/>
                </a:solidFill>
                <a:latin typeface="Palatino Linotype"/>
              </a:rPr>
              <a:t>niveaux</a:t>
            </a:r>
            <a:r>
              <a:rPr sz="900" dirty="0">
                <a:solidFill>
                  <a:schemeClr val="tx1"/>
                </a:solidFill>
                <a:latin typeface="Palatino Linotype"/>
              </a:rPr>
              <a:t> le </a:t>
            </a:r>
            <a:r>
              <a:rPr sz="900" dirty="0" err="1">
                <a:solidFill>
                  <a:schemeClr val="tx1"/>
                </a:solidFill>
                <a:latin typeface="Palatino Linotype"/>
              </a:rPr>
              <a:t>projet</a:t>
            </a:r>
            <a:r>
              <a:rPr sz="900" dirty="0">
                <a:solidFill>
                  <a:schemeClr val="tx1"/>
                </a:solidFill>
                <a:latin typeface="Palatino Linotype"/>
              </a:rPr>
              <a:t> le </a:t>
            </a:r>
            <a:r>
              <a:rPr sz="900" dirty="0" err="1">
                <a:solidFill>
                  <a:schemeClr val="tx1"/>
                </a:solidFill>
                <a:latin typeface="Palatino Linotype"/>
              </a:rPr>
              <a:t>développement</a:t>
            </a:r>
            <a:endParaRPr sz="900" dirty="0">
              <a:solidFill>
                <a:schemeClr val="tx1"/>
              </a:solidFill>
              <a:latin typeface="Palatino Linotype"/>
            </a:endParaRPr>
          </a:p>
          <a:p>
            <a:pPr lvl="1">
              <a:buAutoNum type="arabicParenR"/>
            </a:pPr>
            <a:r>
              <a:rPr sz="900" dirty="0" err="1">
                <a:solidFill>
                  <a:schemeClr val="tx1"/>
                </a:solidFill>
                <a:latin typeface="Palatino Linotype"/>
              </a:rPr>
              <a:t>Vous</a:t>
            </a:r>
            <a:r>
              <a:rPr sz="900" dirty="0">
                <a:solidFill>
                  <a:schemeClr val="tx1"/>
                </a:solidFill>
                <a:latin typeface="Palatino Linotype"/>
              </a:rPr>
              <a:t> </a:t>
            </a:r>
            <a:r>
              <a:rPr sz="900" dirty="0" err="1">
                <a:solidFill>
                  <a:schemeClr val="tx1"/>
                </a:solidFill>
                <a:latin typeface="Palatino Linotype"/>
              </a:rPr>
              <a:t>devez</a:t>
            </a:r>
            <a:r>
              <a:rPr sz="900" dirty="0">
                <a:solidFill>
                  <a:schemeClr val="tx1"/>
                </a:solidFill>
                <a:latin typeface="Palatino Linotype"/>
              </a:rPr>
              <a:t> </a:t>
            </a:r>
            <a:r>
              <a:rPr sz="900" dirty="0" err="1">
                <a:solidFill>
                  <a:schemeClr val="tx1"/>
                </a:solidFill>
                <a:latin typeface="Palatino Linotype"/>
              </a:rPr>
              <a:t>gérer</a:t>
            </a:r>
            <a:r>
              <a:rPr sz="900" dirty="0">
                <a:solidFill>
                  <a:schemeClr val="tx1"/>
                </a:solidFill>
                <a:latin typeface="Palatino Linotype"/>
              </a:rPr>
              <a:t> les deux </a:t>
            </a:r>
            <a:r>
              <a:rPr sz="900" dirty="0" err="1">
                <a:solidFill>
                  <a:schemeClr val="tx1"/>
                </a:solidFill>
                <a:latin typeface="Palatino Linotype"/>
              </a:rPr>
              <a:t>niveaux</a:t>
            </a:r>
            <a:r>
              <a:rPr lang="fr-FR" sz="900" dirty="0">
                <a:solidFill>
                  <a:schemeClr val="tx1"/>
                </a:solidFill>
                <a:latin typeface="Palatino Linotype"/>
              </a:rPr>
              <a:t> </a:t>
            </a:r>
            <a:r>
              <a:rPr sz="900" dirty="0">
                <a:solidFill>
                  <a:schemeClr val="tx1"/>
                </a:solidFill>
                <a:latin typeface="Palatino Linotype"/>
              </a:rPr>
              <a:t>: </a:t>
            </a:r>
            <a:endParaRPr lang="fr-FR" sz="900" dirty="0">
              <a:solidFill>
                <a:schemeClr val="tx1"/>
              </a:solidFill>
              <a:latin typeface="Palatino Linotype"/>
            </a:endParaRPr>
          </a:p>
          <a:p>
            <a:pPr marL="1085850" lvl="2" indent="-171450">
              <a:buFontTx/>
              <a:buChar char="-"/>
            </a:pPr>
            <a:r>
              <a:rPr sz="900" b="1" dirty="0">
                <a:solidFill>
                  <a:schemeClr val="tx1"/>
                </a:solidFill>
                <a:latin typeface="Palatino Linotype"/>
              </a:rPr>
              <a:t>le </a:t>
            </a:r>
            <a:r>
              <a:rPr sz="900" b="1" dirty="0" err="1">
                <a:solidFill>
                  <a:schemeClr val="tx1"/>
                </a:solidFill>
                <a:latin typeface="Palatino Linotype"/>
              </a:rPr>
              <a:t>niveau</a:t>
            </a:r>
            <a:r>
              <a:rPr sz="900" b="1" dirty="0">
                <a:solidFill>
                  <a:schemeClr val="tx1"/>
                </a:solidFill>
                <a:latin typeface="Palatino Linotype"/>
              </a:rPr>
              <a:t> </a:t>
            </a:r>
            <a:r>
              <a:rPr sz="900" b="1" dirty="0" err="1">
                <a:solidFill>
                  <a:schemeClr val="tx1"/>
                </a:solidFill>
                <a:latin typeface="Palatino Linotype"/>
              </a:rPr>
              <a:t>projet</a:t>
            </a:r>
            <a:r>
              <a:rPr sz="900" b="1" dirty="0">
                <a:solidFill>
                  <a:schemeClr val="tx1"/>
                </a:solidFill>
                <a:latin typeface="Palatino Linotype"/>
              </a:rPr>
              <a:t> </a:t>
            </a:r>
            <a:r>
              <a:rPr sz="900" dirty="0">
                <a:solidFill>
                  <a:schemeClr val="tx1"/>
                </a:solidFill>
                <a:latin typeface="Palatino Linotype"/>
              </a:rPr>
              <a:t>qui part de la </a:t>
            </a:r>
            <a:r>
              <a:rPr sz="900" b="1" dirty="0" err="1">
                <a:solidFill>
                  <a:schemeClr val="tx1"/>
                </a:solidFill>
                <a:latin typeface="Palatino Linotype"/>
              </a:rPr>
              <a:t>demande</a:t>
            </a:r>
            <a:r>
              <a:rPr sz="900" dirty="0">
                <a:solidFill>
                  <a:schemeClr val="tx1"/>
                </a:solidFill>
                <a:latin typeface="Palatino Linotype"/>
              </a:rPr>
              <a:t>, d</a:t>
            </a:r>
            <a:r>
              <a:rPr lang="fr-FR" sz="900" dirty="0">
                <a:solidFill>
                  <a:schemeClr val="tx1"/>
                </a:solidFill>
                <a:latin typeface="Palatino Linotype"/>
              </a:rPr>
              <a:t>’</a:t>
            </a:r>
            <a:r>
              <a:rPr sz="900" dirty="0" err="1">
                <a:solidFill>
                  <a:schemeClr val="tx1"/>
                </a:solidFill>
                <a:latin typeface="Palatino Linotype"/>
              </a:rPr>
              <a:t>éléments</a:t>
            </a:r>
            <a:r>
              <a:rPr sz="900" dirty="0">
                <a:solidFill>
                  <a:schemeClr val="tx1"/>
                </a:solidFill>
                <a:latin typeface="Palatino Linotype"/>
              </a:rPr>
              <a:t> </a:t>
            </a:r>
            <a:r>
              <a:rPr sz="900" dirty="0" err="1">
                <a:solidFill>
                  <a:schemeClr val="tx1"/>
                </a:solidFill>
                <a:latin typeface="Palatino Linotype"/>
              </a:rPr>
              <a:t>contractuels</a:t>
            </a:r>
            <a:r>
              <a:rPr sz="900" dirty="0">
                <a:solidFill>
                  <a:schemeClr val="tx1"/>
                </a:solidFill>
                <a:latin typeface="Palatino Linotype"/>
              </a:rPr>
              <a:t> et qui </a:t>
            </a:r>
            <a:r>
              <a:rPr sz="900" dirty="0" err="1">
                <a:solidFill>
                  <a:schemeClr val="tx1"/>
                </a:solidFill>
                <a:latin typeface="Palatino Linotype"/>
              </a:rPr>
              <a:t>abouti</a:t>
            </a:r>
            <a:r>
              <a:rPr lang="fr-FR" sz="900" dirty="0">
                <a:solidFill>
                  <a:schemeClr val="tx1"/>
                </a:solidFill>
                <a:latin typeface="Palatino Linotype"/>
              </a:rPr>
              <a:t>t</a:t>
            </a:r>
            <a:r>
              <a:rPr sz="900" dirty="0">
                <a:solidFill>
                  <a:schemeClr val="tx1"/>
                </a:solidFill>
                <a:latin typeface="Palatino Linotype"/>
              </a:rPr>
              <a:t> </a:t>
            </a:r>
            <a:r>
              <a:rPr lang="fr-FR" sz="900" dirty="0">
                <a:solidFill>
                  <a:schemeClr val="tx1"/>
                </a:solidFill>
                <a:latin typeface="Palatino Linotype"/>
              </a:rPr>
              <a:t>à</a:t>
            </a:r>
            <a:r>
              <a:rPr sz="900" dirty="0">
                <a:solidFill>
                  <a:schemeClr val="tx1"/>
                </a:solidFill>
                <a:latin typeface="Palatino Linotype"/>
              </a:rPr>
              <a:t> un </a:t>
            </a:r>
            <a:r>
              <a:rPr sz="900" b="1" dirty="0" err="1">
                <a:solidFill>
                  <a:schemeClr val="tx1"/>
                </a:solidFill>
                <a:latin typeface="Palatino Linotype"/>
              </a:rPr>
              <a:t>livrable</a:t>
            </a:r>
            <a:r>
              <a:rPr sz="900" dirty="0">
                <a:solidFill>
                  <a:schemeClr val="tx1"/>
                </a:solidFill>
                <a:latin typeface="Palatino Linotype"/>
              </a:rPr>
              <a:t> avec de la </a:t>
            </a:r>
            <a:r>
              <a:rPr sz="900" dirty="0" err="1">
                <a:solidFill>
                  <a:schemeClr val="tx1"/>
                </a:solidFill>
                <a:latin typeface="Palatino Linotype"/>
              </a:rPr>
              <a:t>valeur</a:t>
            </a:r>
            <a:r>
              <a:rPr sz="900" dirty="0">
                <a:solidFill>
                  <a:schemeClr val="tx1"/>
                </a:solidFill>
                <a:latin typeface="Palatino Linotype"/>
              </a:rPr>
              <a:t>, </a:t>
            </a:r>
            <a:r>
              <a:rPr sz="900" dirty="0" err="1">
                <a:solidFill>
                  <a:schemeClr val="tx1"/>
                </a:solidFill>
                <a:latin typeface="Palatino Linotype"/>
              </a:rPr>
              <a:t>c’est</a:t>
            </a:r>
            <a:r>
              <a:rPr sz="900" dirty="0">
                <a:solidFill>
                  <a:schemeClr val="tx1"/>
                </a:solidFill>
                <a:latin typeface="Palatino Linotype"/>
              </a:rPr>
              <a:t> </a:t>
            </a:r>
            <a:r>
              <a:rPr sz="900" dirty="0" err="1">
                <a:solidFill>
                  <a:schemeClr val="tx1"/>
                </a:solidFill>
                <a:latin typeface="Palatino Linotype"/>
              </a:rPr>
              <a:t>l’aspect</a:t>
            </a:r>
            <a:r>
              <a:rPr sz="900" dirty="0">
                <a:solidFill>
                  <a:schemeClr val="tx1"/>
                </a:solidFill>
                <a:latin typeface="Palatino Linotype"/>
              </a:rPr>
              <a:t> </a:t>
            </a:r>
            <a:r>
              <a:rPr sz="900" dirty="0" err="1">
                <a:solidFill>
                  <a:schemeClr val="tx1"/>
                </a:solidFill>
                <a:latin typeface="Palatino Linotype"/>
              </a:rPr>
              <a:t>projet</a:t>
            </a:r>
            <a:r>
              <a:rPr sz="900" dirty="0">
                <a:solidFill>
                  <a:schemeClr val="tx1"/>
                </a:solidFill>
                <a:latin typeface="Palatino Linotype"/>
              </a:rPr>
              <a:t> </a:t>
            </a:r>
            <a:endParaRPr lang="fr-FR" sz="900" dirty="0">
              <a:solidFill>
                <a:schemeClr val="tx1"/>
              </a:solidFill>
              <a:latin typeface="Palatino Linotype"/>
            </a:endParaRPr>
          </a:p>
          <a:p>
            <a:pPr marL="1085850" lvl="2" indent="-171450">
              <a:buFontTx/>
              <a:buChar char="-"/>
            </a:pPr>
            <a:r>
              <a:rPr sz="900" b="1" dirty="0">
                <a:solidFill>
                  <a:schemeClr val="tx1"/>
                </a:solidFill>
                <a:latin typeface="Palatino Linotype"/>
              </a:rPr>
              <a:t>le </a:t>
            </a:r>
            <a:r>
              <a:rPr sz="900" b="1" dirty="0" err="1">
                <a:solidFill>
                  <a:schemeClr val="tx1"/>
                </a:solidFill>
                <a:latin typeface="Palatino Linotype"/>
              </a:rPr>
              <a:t>niveau</a:t>
            </a:r>
            <a:r>
              <a:rPr sz="900" b="1" dirty="0">
                <a:solidFill>
                  <a:schemeClr val="tx1"/>
                </a:solidFill>
                <a:latin typeface="Palatino Linotype"/>
              </a:rPr>
              <a:t> </a:t>
            </a:r>
            <a:r>
              <a:rPr sz="900" b="1" dirty="0" err="1">
                <a:solidFill>
                  <a:schemeClr val="tx1"/>
                </a:solidFill>
                <a:latin typeface="Palatino Linotype"/>
              </a:rPr>
              <a:t>logiciel</a:t>
            </a:r>
            <a:r>
              <a:rPr sz="900" b="1" dirty="0">
                <a:solidFill>
                  <a:schemeClr val="tx1"/>
                </a:solidFill>
                <a:latin typeface="Palatino Linotype"/>
              </a:rPr>
              <a:t> </a:t>
            </a:r>
            <a:r>
              <a:rPr lang="fr-FR" sz="900" dirty="0">
                <a:solidFill>
                  <a:schemeClr val="tx1"/>
                </a:solidFill>
                <a:latin typeface="Palatino Linotype"/>
              </a:rPr>
              <a:t>où</a:t>
            </a:r>
            <a:r>
              <a:rPr sz="900" dirty="0">
                <a:solidFill>
                  <a:schemeClr val="tx1"/>
                </a:solidFill>
                <a:latin typeface="Palatino Linotype"/>
              </a:rPr>
              <a:t> la </a:t>
            </a:r>
            <a:r>
              <a:rPr sz="900" dirty="0" err="1">
                <a:solidFill>
                  <a:schemeClr val="tx1"/>
                </a:solidFill>
                <a:latin typeface="Palatino Linotype"/>
              </a:rPr>
              <a:t>granularité</a:t>
            </a:r>
            <a:r>
              <a:rPr sz="900" dirty="0">
                <a:solidFill>
                  <a:schemeClr val="tx1"/>
                </a:solidFill>
                <a:latin typeface="Palatino Linotype"/>
              </a:rPr>
              <a:t> de </a:t>
            </a:r>
            <a:r>
              <a:rPr sz="900" dirty="0" err="1">
                <a:solidFill>
                  <a:schemeClr val="tx1"/>
                </a:solidFill>
                <a:latin typeface="Palatino Linotype"/>
              </a:rPr>
              <a:t>l’activité</a:t>
            </a:r>
            <a:r>
              <a:rPr sz="900" dirty="0">
                <a:solidFill>
                  <a:schemeClr val="tx1"/>
                </a:solidFill>
                <a:latin typeface="Palatino Linotype"/>
              </a:rPr>
              <a:t> de base </a:t>
            </a:r>
            <a:r>
              <a:rPr sz="900" dirty="0" err="1">
                <a:solidFill>
                  <a:schemeClr val="tx1"/>
                </a:solidFill>
                <a:latin typeface="Palatino Linotype"/>
              </a:rPr>
              <a:t>est</a:t>
            </a:r>
            <a:r>
              <a:rPr sz="900" dirty="0">
                <a:solidFill>
                  <a:schemeClr val="tx1"/>
                </a:solidFill>
                <a:latin typeface="Palatino Linotype"/>
              </a:rPr>
              <a:t> plus petite, et o</a:t>
            </a:r>
            <a:r>
              <a:rPr lang="fr-FR" sz="900" dirty="0">
                <a:solidFill>
                  <a:schemeClr val="tx1"/>
                </a:solidFill>
                <a:latin typeface="Palatino Linotype"/>
              </a:rPr>
              <a:t>ù</a:t>
            </a:r>
            <a:r>
              <a:rPr sz="900" dirty="0">
                <a:solidFill>
                  <a:schemeClr val="tx1"/>
                </a:solidFill>
                <a:latin typeface="Palatino Linotype"/>
              </a:rPr>
              <a:t> </a:t>
            </a:r>
            <a:r>
              <a:rPr sz="900" dirty="0" err="1">
                <a:solidFill>
                  <a:schemeClr val="tx1"/>
                </a:solidFill>
                <a:latin typeface="Palatino Linotype"/>
              </a:rPr>
              <a:t>vous</a:t>
            </a:r>
            <a:r>
              <a:rPr sz="900" dirty="0">
                <a:solidFill>
                  <a:schemeClr val="tx1"/>
                </a:solidFill>
                <a:latin typeface="Palatino Linotype"/>
              </a:rPr>
              <a:t> </a:t>
            </a:r>
            <a:r>
              <a:rPr sz="900" dirty="0" err="1">
                <a:solidFill>
                  <a:schemeClr val="tx1"/>
                </a:solidFill>
                <a:latin typeface="Palatino Linotype"/>
              </a:rPr>
              <a:t>gére</a:t>
            </a:r>
            <a:r>
              <a:rPr lang="fr-FR" sz="900" dirty="0">
                <a:solidFill>
                  <a:schemeClr val="tx1"/>
                </a:solidFill>
                <a:latin typeface="Palatino Linotype"/>
              </a:rPr>
              <a:t>z</a:t>
            </a:r>
            <a:r>
              <a:rPr sz="900" dirty="0">
                <a:solidFill>
                  <a:schemeClr val="tx1"/>
                </a:solidFill>
                <a:latin typeface="Palatino Linotype"/>
              </a:rPr>
              <a:t> la </a:t>
            </a:r>
            <a:r>
              <a:rPr sz="900" dirty="0" err="1">
                <a:solidFill>
                  <a:schemeClr val="tx1"/>
                </a:solidFill>
                <a:latin typeface="Palatino Linotype"/>
              </a:rPr>
              <a:t>création</a:t>
            </a:r>
            <a:r>
              <a:rPr sz="900" dirty="0">
                <a:solidFill>
                  <a:schemeClr val="tx1"/>
                </a:solidFill>
                <a:latin typeface="Palatino Linotype"/>
              </a:rPr>
              <a:t> </a:t>
            </a:r>
            <a:r>
              <a:rPr sz="900" dirty="0" err="1">
                <a:solidFill>
                  <a:schemeClr val="tx1"/>
                </a:solidFill>
                <a:latin typeface="Palatino Linotype"/>
              </a:rPr>
              <a:t>logiciel</a:t>
            </a:r>
            <a:r>
              <a:rPr sz="900" dirty="0">
                <a:solidFill>
                  <a:schemeClr val="tx1"/>
                </a:solidFill>
                <a:latin typeface="Palatino Linotype"/>
              </a:rPr>
              <a:t> </a:t>
            </a:r>
            <a:r>
              <a:rPr lang="fr-FR" sz="900" dirty="0">
                <a:solidFill>
                  <a:schemeClr val="tx1"/>
                </a:solidFill>
                <a:latin typeface="Palatino Linotype"/>
              </a:rPr>
              <a:t>à </a:t>
            </a:r>
            <a:r>
              <a:rPr sz="900" dirty="0">
                <a:solidFill>
                  <a:schemeClr val="tx1"/>
                </a:solidFill>
                <a:latin typeface="Palatino Linotype"/>
              </a:rPr>
              <a:t>propre</a:t>
            </a:r>
            <a:r>
              <a:rPr lang="fr-FR" sz="900" dirty="0" err="1">
                <a:solidFill>
                  <a:schemeClr val="tx1"/>
                </a:solidFill>
                <a:latin typeface="Palatino Linotype"/>
              </a:rPr>
              <a:t>memt</a:t>
            </a:r>
            <a:r>
              <a:rPr lang="fr-FR" sz="900" dirty="0">
                <a:solidFill>
                  <a:schemeClr val="tx1"/>
                </a:solidFill>
                <a:latin typeface="Palatino Linotype"/>
              </a:rPr>
              <a:t> parler</a:t>
            </a:r>
            <a:r>
              <a:rPr sz="900" dirty="0">
                <a:solidFill>
                  <a:schemeClr val="tx1"/>
                </a:solidFill>
                <a:latin typeface="Palatino Linotype"/>
              </a:rPr>
              <a:t>.</a:t>
            </a:r>
          </a:p>
        </p:txBody>
      </p:sp>
      <p:grpSp>
        <p:nvGrpSpPr>
          <p:cNvPr id="4" name="object 2">
            <a:extLst>
              <a:ext uri="{FF2B5EF4-FFF2-40B4-BE49-F238E27FC236}">
                <a16:creationId xmlns:a16="http://schemas.microsoft.com/office/drawing/2014/main" id="{22FB85F3-81FE-4666-BD08-ED3DDCD58B0C}"/>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A08CAC5E-D7F1-4E64-99AD-D565165E9520}"/>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C0C8311F-D4DC-44C1-B25E-13B5363F5B50}"/>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a:p>
          </p:txBody>
        </p:sp>
      </p:grpSp>
      <p:sp>
        <p:nvSpPr>
          <p:cNvPr id="7" name="object 5">
            <a:extLst>
              <a:ext uri="{FF2B5EF4-FFF2-40B4-BE49-F238E27FC236}">
                <a16:creationId xmlns:a16="http://schemas.microsoft.com/office/drawing/2014/main" id="{27C2478A-BF1C-473E-A851-C3FF5C524CD6}"/>
              </a:ext>
            </a:extLst>
          </p:cNvPr>
          <p:cNvSpPr txBox="1">
            <a:spLocks noGrp="1"/>
          </p:cNvSpPr>
          <p:nvPr>
            <p:ph type="title"/>
          </p:nvPr>
        </p:nvSpPr>
        <p:spPr>
          <a:xfrm>
            <a:off x="0" y="155191"/>
            <a:ext cx="5760085" cy="232756"/>
          </a:xfrm>
          <a:prstGeom prst="rect">
            <a:avLst/>
          </a:prstGeom>
        </p:spPr>
        <p:txBody>
          <a:bodyPr vert="horz" wrap="square" lIns="0" tIns="17145" rIns="0" bIns="0" rtlCol="0">
            <a:spAutoFit/>
          </a:bodyPr>
          <a:lstStyle/>
          <a:p>
            <a:pPr marL="107950">
              <a:lnSpc>
                <a:spcPct val="100000"/>
              </a:lnSpc>
              <a:spcBef>
                <a:spcPts val="135"/>
              </a:spcBef>
            </a:pPr>
            <a:r>
              <a:rPr lang="fr-FR" sz="1400" spc="-15" dirty="0">
                <a:solidFill>
                  <a:srgbClr val="7A0000"/>
                </a:solidFill>
              </a:rPr>
              <a:t>Cycle de vie II</a:t>
            </a:r>
            <a:endParaRPr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616</TotalTime>
  <Words>3067</Words>
  <Application>Microsoft Office PowerPoint</Application>
  <PresentationFormat>Personnalisé</PresentationFormat>
  <Paragraphs>310</Paragraphs>
  <Slides>40</Slides>
  <Notes>23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40</vt:i4>
      </vt:variant>
    </vt:vector>
  </HeadingPairs>
  <TitlesOfParts>
    <vt:vector size="44" baseType="lpstr">
      <vt:lpstr>Arial</vt:lpstr>
      <vt:lpstr>Calibri</vt:lpstr>
      <vt:lpstr>Palatino Linotype</vt:lpstr>
      <vt:lpstr>Office Theme</vt:lpstr>
      <vt:lpstr>Présentation PowerPoint</vt:lpstr>
      <vt:lpstr>Présentation PowerPoint</vt:lpstr>
      <vt:lpstr>Présentation PowerPoint</vt:lpstr>
      <vt:lpstr>Présentation PowerPoint</vt:lpstr>
      <vt:lpstr>Projet – Etude</vt:lpstr>
      <vt:lpstr>Définitions initiales</vt:lpstr>
      <vt:lpstr>Définitions / Cycle de vie I</vt:lpstr>
      <vt:lpstr>Le besoin du chef (responsable) de projet ?</vt:lpstr>
      <vt:lpstr>Cycle de vie II</vt:lpstr>
      <vt:lpstr>Vue projet</vt:lpstr>
      <vt:lpstr>Cycle de vie III</vt:lpstr>
      <vt:lpstr>Cycle en V</vt:lpstr>
      <vt:lpstr>Cycle en V</vt:lpstr>
      <vt:lpstr>Cycle en V en quelques mots</vt:lpstr>
      <vt:lpstr>Cycle en cascades – processus projets</vt:lpstr>
      <vt:lpstr>Présentation PowerPoint</vt:lpstr>
      <vt:lpstr>Présentation PowerPoint</vt:lpstr>
      <vt:lpstr>Choisir un cycle de vie</vt:lpstr>
      <vt:lpstr>Gestion de projet (Wikipedia) - Etapes</vt:lpstr>
      <vt:lpstr>Lancement</vt:lpstr>
      <vt:lpstr>Expression des besoins / spécifications</vt:lpstr>
      <vt:lpstr>Faisabilité</vt:lpstr>
      <vt:lpstr>Analyse</vt:lpstr>
      <vt:lpstr>Réalisation / Vérification / Livraison </vt:lpstr>
      <vt:lpstr>Exploitation / Jalons</vt:lpstr>
      <vt:lpstr>Présentation PowerPoint</vt:lpstr>
      <vt:lpstr>Présentation PowerPoint</vt:lpstr>
      <vt:lpstr>Présentation PowerPoint</vt:lpstr>
      <vt:lpstr>Présentation PowerPoint</vt:lpstr>
      <vt:lpstr>Présentation PowerPoint</vt:lpstr>
      <vt:lpstr>Présentation PowerPoint</vt:lpstr>
      <vt:lpstr>Réalisation</vt:lpstr>
      <vt:lpstr>Intégration</vt:lpstr>
      <vt:lpstr>Tests / Vérification / Contrôle</vt:lpstr>
      <vt:lpstr>Validation / recette</vt:lpstr>
      <vt:lpstr>Déploiement</vt:lpstr>
      <vt:lpstr>Pilotage</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Génie Logiciel</dc:title>
  <dc:creator>Dominique Revuz, Philippe Finkel, Philippe Cluzeau</dc:creator>
  <cp:lastModifiedBy>Cluzeau Philippe</cp:lastModifiedBy>
  <cp:revision>109</cp:revision>
  <dcterms:created xsi:type="dcterms:W3CDTF">2021-03-04T15:45:22Z</dcterms:created>
  <dcterms:modified xsi:type="dcterms:W3CDTF">2021-03-17T20:22:53Z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2021-02-14T00:00:00Z</vt:filetime>
  </property>
  <property fmtid="{D5CDD505-2E9C-101B-9397-08002B2CF9AE}" pid="3" name="Creator">
    <vt:lpwstr>LaTeX via pandoc</vt:lpwstr>
  </property>
  <property fmtid="{D5CDD505-2E9C-101B-9397-08002B2CF9AE}" pid="4" name="LastSaved">
    <vt:filetime>2021-03-04T00:00:00Z</vt:filetime>
  </property>
</Properties>
</file>