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7"/>
  </p:notesMasterIdLst>
  <p:sldIdLst>
    <p:sldId id="256" r:id="rId2"/>
    <p:sldId id="260" r:id="rId3"/>
    <p:sldId id="258" r:id="rId4"/>
    <p:sldId id="282" r:id="rId5"/>
    <p:sldId id="261" r:id="rId6"/>
    <p:sldId id="262" r:id="rId7"/>
    <p:sldId id="263" r:id="rId8"/>
    <p:sldId id="264" r:id="rId9"/>
    <p:sldId id="265" r:id="rId10"/>
    <p:sldId id="283" r:id="rId11"/>
    <p:sldId id="266" r:id="rId12"/>
    <p:sldId id="267" r:id="rId13"/>
    <p:sldId id="268" r:id="rId14"/>
    <p:sldId id="270" r:id="rId15"/>
    <p:sldId id="271" r:id="rId16"/>
    <p:sldId id="273" r:id="rId17"/>
    <p:sldId id="281" r:id="rId18"/>
    <p:sldId id="274" r:id="rId19"/>
    <p:sldId id="275" r:id="rId20"/>
    <p:sldId id="280" r:id="rId21"/>
    <p:sldId id="276" r:id="rId22"/>
    <p:sldId id="277" r:id="rId23"/>
    <p:sldId id="278" r:id="rId24"/>
    <p:sldId id="279" r:id="rId25"/>
    <p:sldId id="285" r:id="rId26"/>
  </p:sldIdLst>
  <p:sldSz cx="5765800" cy="3244850"/>
  <p:notesSz cx="5765800" cy="3244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93" autoAdjust="0"/>
  </p:normalViewPr>
  <p:slideViewPr>
    <p:cSldViewPr>
      <p:cViewPr varScale="1">
        <p:scale>
          <a:sx n="149" d="100"/>
          <a:sy n="149" d="100"/>
        </p:scale>
        <p:origin x="12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1DBF1E70-71D3-48C4-99BE-AE935351BF69}" type="datetimeFigureOut">
              <a:rPr lang="fr-FR" smtClean="0"/>
              <a:t>30/03/2021</a:t>
            </a:fld>
            <a:endParaRPr lang="fr-FR"/>
          </a:p>
        </p:txBody>
      </p:sp>
      <p:sp>
        <p:nvSpPr>
          <p:cNvPr id="4" name="Espace réservé de l'image des diapositives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AAA932A6-92BA-4869-B5A7-47FFD3FCA271}" type="slidenum">
              <a:rPr lang="fr-FR" smtClean="0"/>
              <a:t>‹N°›</a:t>
            </a:fld>
            <a:endParaRPr lang="fr-FR"/>
          </a:p>
        </p:txBody>
      </p:sp>
    </p:spTree>
    <p:extLst>
      <p:ext uri="{BB962C8B-B14F-4D97-AF65-F5344CB8AC3E}">
        <p14:creationId xmlns:p14="http://schemas.microsoft.com/office/powerpoint/2010/main" val="252323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275923" y="2949341"/>
            <a:ext cx="441973" cy="167645"/>
          </a:xfrm>
          <a:prstGeom prst="rect">
            <a:avLst/>
          </a:prstGeom>
        </p:spPr>
      </p:pic>
      <p:pic>
        <p:nvPicPr>
          <p:cNvPr id="17" name="bg object 17"/>
          <p:cNvPicPr/>
          <p:nvPr/>
        </p:nvPicPr>
        <p:blipFill>
          <a:blip r:embed="rId3" cstate="print"/>
          <a:stretch>
            <a:fillRect/>
          </a:stretch>
        </p:blipFill>
        <p:spPr>
          <a:xfrm>
            <a:off x="0" y="0"/>
            <a:ext cx="5759996" cy="190665"/>
          </a:xfrm>
          <a:prstGeom prst="rect">
            <a:avLst/>
          </a:prstGeom>
        </p:spPr>
      </p:pic>
      <p:sp>
        <p:nvSpPr>
          <p:cNvPr id="2" name="Holder 2"/>
          <p:cNvSpPr>
            <a:spLocks noGrp="1"/>
          </p:cNvSpPr>
          <p:nvPr>
            <p:ph type="title"/>
          </p:nvPr>
        </p:nvSpPr>
        <p:spPr/>
        <p:txBody>
          <a:bodyPr lIns="0" tIns="0" rIns="0" bIns="0"/>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CEDD1-1EDE-469A-9CA2-6C28881122E5}"/>
              </a:ext>
            </a:extLst>
          </p:cNvPr>
          <p:cNvSpPr>
            <a:spLocks noGrp="1"/>
          </p:cNvSpPr>
          <p:nvPr>
            <p:ph type="title"/>
          </p:nvPr>
        </p:nvSpPr>
        <p:spPr>
          <a:xfrm>
            <a:off x="393395" y="1722133"/>
            <a:ext cx="4973003" cy="436594"/>
          </a:xfrm>
        </p:spPr>
        <p:txBody>
          <a:bodyPr anchor="b"/>
          <a:lstStyle>
            <a:lvl1pPr>
              <a:defRPr sz="2837"/>
            </a:lvl1pPr>
          </a:lstStyle>
          <a:p>
            <a:r>
              <a:rPr lang="fr-FR"/>
              <a:t>Modifiez le style du titre</a:t>
            </a:r>
          </a:p>
        </p:txBody>
      </p:sp>
      <p:sp>
        <p:nvSpPr>
          <p:cNvPr id="3" name="Espace réservé du texte 2">
            <a:extLst>
              <a:ext uri="{FF2B5EF4-FFF2-40B4-BE49-F238E27FC236}">
                <a16:creationId xmlns:a16="http://schemas.microsoft.com/office/drawing/2014/main" id="{61A92AEA-986F-401C-A92C-078E6B38852C}"/>
              </a:ext>
            </a:extLst>
          </p:cNvPr>
          <p:cNvSpPr>
            <a:spLocks noGrp="1"/>
          </p:cNvSpPr>
          <p:nvPr>
            <p:ph type="body" idx="1"/>
          </p:nvPr>
        </p:nvSpPr>
        <p:spPr>
          <a:xfrm>
            <a:off x="393395" y="2171496"/>
            <a:ext cx="4973003" cy="174663"/>
          </a:xfrm>
        </p:spPr>
        <p:txBody>
          <a:bodyPr/>
          <a:lstStyle>
            <a:lvl1pPr marL="0" indent="0">
              <a:buNone/>
              <a:defRPr sz="1135">
                <a:solidFill>
                  <a:schemeClr val="tx1">
                    <a:tint val="75000"/>
                  </a:schemeClr>
                </a:solidFill>
              </a:defRPr>
            </a:lvl1pPr>
            <a:lvl2pPr marL="216210" indent="0">
              <a:buNone/>
              <a:defRPr sz="946">
                <a:solidFill>
                  <a:schemeClr val="tx1">
                    <a:tint val="75000"/>
                  </a:schemeClr>
                </a:solidFill>
              </a:defRPr>
            </a:lvl2pPr>
            <a:lvl3pPr marL="432420" indent="0">
              <a:buNone/>
              <a:defRPr sz="851">
                <a:solidFill>
                  <a:schemeClr val="tx1">
                    <a:tint val="75000"/>
                  </a:schemeClr>
                </a:solidFill>
              </a:defRPr>
            </a:lvl3pPr>
            <a:lvl4pPr marL="648630" indent="0">
              <a:buNone/>
              <a:defRPr sz="757">
                <a:solidFill>
                  <a:schemeClr val="tx1">
                    <a:tint val="75000"/>
                  </a:schemeClr>
                </a:solidFill>
              </a:defRPr>
            </a:lvl4pPr>
            <a:lvl5pPr marL="864840" indent="0">
              <a:buNone/>
              <a:defRPr sz="757">
                <a:solidFill>
                  <a:schemeClr val="tx1">
                    <a:tint val="75000"/>
                  </a:schemeClr>
                </a:solidFill>
              </a:defRPr>
            </a:lvl5pPr>
            <a:lvl6pPr marL="1081049" indent="0">
              <a:buNone/>
              <a:defRPr sz="757">
                <a:solidFill>
                  <a:schemeClr val="tx1">
                    <a:tint val="75000"/>
                  </a:schemeClr>
                </a:solidFill>
              </a:defRPr>
            </a:lvl6pPr>
            <a:lvl7pPr marL="1297259" indent="0">
              <a:buNone/>
              <a:defRPr sz="757">
                <a:solidFill>
                  <a:schemeClr val="tx1">
                    <a:tint val="75000"/>
                  </a:schemeClr>
                </a:solidFill>
              </a:defRPr>
            </a:lvl7pPr>
            <a:lvl8pPr marL="1513469" indent="0">
              <a:buNone/>
              <a:defRPr sz="757">
                <a:solidFill>
                  <a:schemeClr val="tx1">
                    <a:tint val="75000"/>
                  </a:schemeClr>
                </a:solidFill>
              </a:defRPr>
            </a:lvl8pPr>
            <a:lvl9pPr marL="1729679" indent="0">
              <a:buNone/>
              <a:defRPr sz="757">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D2AC2EF-9F68-4FB7-8C14-D978F12B5DE4}"/>
              </a:ext>
            </a:extLst>
          </p:cNvPr>
          <p:cNvSpPr>
            <a:spLocks noGrp="1"/>
          </p:cNvSpPr>
          <p:nvPr>
            <p:ph type="dt" sz="half" idx="10"/>
          </p:nvPr>
        </p:nvSpPr>
        <p:spPr>
          <a:xfrm>
            <a:off x="288290" y="3017710"/>
            <a:ext cx="1326134" cy="276999"/>
          </a:xfrm>
        </p:spPr>
        <p:txBody>
          <a:bodyPr/>
          <a:lstStyle/>
          <a:p>
            <a:fld id="{2771C9E7-E39B-4612-B688-7F37D06E9D6C}" type="datetime1">
              <a:rPr lang="fr-FR" smtClean="0"/>
              <a:t>30/03/2021</a:t>
            </a:fld>
            <a:endParaRPr lang="fr-FR"/>
          </a:p>
        </p:txBody>
      </p:sp>
      <p:sp>
        <p:nvSpPr>
          <p:cNvPr id="5" name="Espace réservé du pied de page 4">
            <a:extLst>
              <a:ext uri="{FF2B5EF4-FFF2-40B4-BE49-F238E27FC236}">
                <a16:creationId xmlns:a16="http://schemas.microsoft.com/office/drawing/2014/main" id="{A04C0B0C-A25D-474D-ADAD-3A519A22C4D9}"/>
              </a:ext>
            </a:extLst>
          </p:cNvPr>
          <p:cNvSpPr>
            <a:spLocks noGrp="1"/>
          </p:cNvSpPr>
          <p:nvPr>
            <p:ph type="ftr" sz="quarter" idx="11"/>
          </p:nvPr>
        </p:nvSpPr>
        <p:spPr>
          <a:xfrm>
            <a:off x="1960372" y="3017710"/>
            <a:ext cx="1845056" cy="553998"/>
          </a:xfrm>
        </p:spPr>
        <p:txBody>
          <a:bodyPr/>
          <a:lstStyle/>
          <a:p>
            <a:r>
              <a:rPr lang="fr-FR"/>
              <a:t>{DOCPROPERTY subtitle}</a:t>
            </a:r>
          </a:p>
        </p:txBody>
      </p:sp>
      <p:sp>
        <p:nvSpPr>
          <p:cNvPr id="6" name="Espace réservé du numéro de diapositive 5">
            <a:extLst>
              <a:ext uri="{FF2B5EF4-FFF2-40B4-BE49-F238E27FC236}">
                <a16:creationId xmlns:a16="http://schemas.microsoft.com/office/drawing/2014/main" id="{AB2B81A1-9671-4EF7-9825-4642DF3BD11F}"/>
              </a:ext>
            </a:extLst>
          </p:cNvPr>
          <p:cNvSpPr>
            <a:spLocks noGrp="1"/>
          </p:cNvSpPr>
          <p:nvPr>
            <p:ph type="sldNum" sz="quarter" idx="12"/>
          </p:nvPr>
        </p:nvSpPr>
        <p:spPr>
          <a:xfrm>
            <a:off x="4151376" y="3017710"/>
            <a:ext cx="1326134" cy="276999"/>
          </a:xfrm>
        </p:spPr>
        <p:txBody>
          <a:bodyPr/>
          <a:lstStyle/>
          <a:p>
            <a:fld id="{8FECBB4A-57C8-4D81-92EE-B72289AC4298}" type="slidenum">
              <a:rPr lang="fr-FR" smtClean="0"/>
              <a:t>‹N°›</a:t>
            </a:fld>
            <a:endParaRPr lang="fr-FR"/>
          </a:p>
        </p:txBody>
      </p:sp>
    </p:spTree>
    <p:extLst>
      <p:ext uri="{BB962C8B-B14F-4D97-AF65-F5344CB8AC3E}">
        <p14:creationId xmlns:p14="http://schemas.microsoft.com/office/powerpoint/2010/main" val="41661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275923" y="2949341"/>
            <a:ext cx="441973" cy="167645"/>
          </a:xfrm>
          <a:prstGeom prst="rect">
            <a:avLst/>
          </a:prstGeom>
        </p:spPr>
      </p:pic>
      <p:sp>
        <p:nvSpPr>
          <p:cNvPr id="2" name="Holder 2"/>
          <p:cNvSpPr>
            <a:spLocks noGrp="1"/>
          </p:cNvSpPr>
          <p:nvPr>
            <p:ph type="title"/>
          </p:nvPr>
        </p:nvSpPr>
        <p:spPr>
          <a:xfrm>
            <a:off x="600354" y="1152187"/>
            <a:ext cx="3905250" cy="633094"/>
          </a:xfrm>
          <a:prstGeom prst="rect">
            <a:avLst/>
          </a:prstGeom>
        </p:spPr>
        <p:txBody>
          <a:bodyPr wrap="square" lIns="0" tIns="0" rIns="0" bIns="0">
            <a:spAutoFit/>
          </a:bodyPr>
          <a:lstStyle>
            <a:lvl1pPr>
              <a:defRPr sz="100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353415" y="896828"/>
            <a:ext cx="5058968" cy="1696085"/>
          </a:xfrm>
          <a:prstGeom prst="rect">
            <a:avLst/>
          </a:prstGeom>
        </p:spPr>
        <p:txBody>
          <a:bodyPr wrap="square" lIns="0" tIns="0" rIns="0" bIns="0">
            <a:spAutoFit/>
          </a:bodyPr>
          <a:lstStyle>
            <a:lvl1pPr>
              <a:defRPr sz="9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3/30/2021</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96" cy="190665"/>
          </a:xfrm>
          <a:prstGeom prst="rect">
            <a:avLst/>
          </a:prstGeom>
        </p:spPr>
      </p:pic>
      <p:grpSp>
        <p:nvGrpSpPr>
          <p:cNvPr id="3" name="object 3"/>
          <p:cNvGrpSpPr/>
          <p:nvPr/>
        </p:nvGrpSpPr>
        <p:grpSpPr>
          <a:xfrm>
            <a:off x="309193" y="264692"/>
            <a:ext cx="5193030" cy="528955"/>
            <a:chOff x="309193" y="264692"/>
            <a:chExt cx="5193030" cy="528955"/>
          </a:xfrm>
        </p:grpSpPr>
        <p:sp>
          <p:nvSpPr>
            <p:cNvPr id="4" name="object 4"/>
            <p:cNvSpPr/>
            <p:nvPr/>
          </p:nvSpPr>
          <p:spPr>
            <a:xfrm>
              <a:off x="309193" y="264692"/>
              <a:ext cx="5142230" cy="82550"/>
            </a:xfrm>
            <a:custGeom>
              <a:avLst/>
              <a:gdLst/>
              <a:ahLst/>
              <a:cxnLst/>
              <a:rect l="l" t="t" r="r" b="b"/>
              <a:pathLst>
                <a:path w="5142230" h="82550">
                  <a:moveTo>
                    <a:pt x="5090865" y="0"/>
                  </a:moveTo>
                  <a:lnTo>
                    <a:pt x="50800" y="0"/>
                  </a:lnTo>
                  <a:lnTo>
                    <a:pt x="31075" y="4008"/>
                  </a:lnTo>
                  <a:lnTo>
                    <a:pt x="14922" y="14922"/>
                  </a:lnTo>
                  <a:lnTo>
                    <a:pt x="4008" y="31075"/>
                  </a:lnTo>
                  <a:lnTo>
                    <a:pt x="0" y="50800"/>
                  </a:lnTo>
                  <a:lnTo>
                    <a:pt x="0" y="82384"/>
                  </a:lnTo>
                  <a:lnTo>
                    <a:pt x="5141666" y="82384"/>
                  </a:lnTo>
                  <a:lnTo>
                    <a:pt x="5141666" y="50800"/>
                  </a:lnTo>
                  <a:lnTo>
                    <a:pt x="5137657" y="31075"/>
                  </a:lnTo>
                  <a:lnTo>
                    <a:pt x="5126743" y="14922"/>
                  </a:lnTo>
                  <a:lnTo>
                    <a:pt x="5110590" y="4008"/>
                  </a:lnTo>
                  <a:lnTo>
                    <a:pt x="5090865" y="0"/>
                  </a:lnTo>
                  <a:close/>
                </a:path>
              </a:pathLst>
            </a:custGeom>
            <a:solidFill>
              <a:srgbClr val="D8D8D8"/>
            </a:solidFill>
          </p:spPr>
          <p:txBody>
            <a:bodyPr wrap="square" lIns="0" tIns="0" rIns="0" bIns="0" rtlCol="0"/>
            <a:lstStyle/>
            <a:p>
              <a:endParaRPr dirty="0"/>
            </a:p>
          </p:txBody>
        </p:sp>
        <p:sp>
          <p:nvSpPr>
            <p:cNvPr id="5" name="object 5"/>
            <p:cNvSpPr/>
            <p:nvPr/>
          </p:nvSpPr>
          <p:spPr>
            <a:xfrm>
              <a:off x="359994" y="327947"/>
              <a:ext cx="5142230" cy="465455"/>
            </a:xfrm>
            <a:custGeom>
              <a:avLst/>
              <a:gdLst/>
              <a:ahLst/>
              <a:cxnLst/>
              <a:rect l="l" t="t" r="r" b="b"/>
              <a:pathLst>
                <a:path w="5142230" h="465455">
                  <a:moveTo>
                    <a:pt x="5141666" y="0"/>
                  </a:moveTo>
                  <a:lnTo>
                    <a:pt x="0" y="0"/>
                  </a:lnTo>
                  <a:lnTo>
                    <a:pt x="0" y="465079"/>
                  </a:lnTo>
                  <a:lnTo>
                    <a:pt x="5141666" y="465079"/>
                  </a:lnTo>
                  <a:lnTo>
                    <a:pt x="5141666" y="0"/>
                  </a:lnTo>
                  <a:close/>
                </a:path>
              </a:pathLst>
            </a:custGeom>
            <a:solidFill>
              <a:srgbClr val="000000"/>
            </a:solidFill>
          </p:spPr>
          <p:txBody>
            <a:bodyPr wrap="square" lIns="0" tIns="0" rIns="0" bIns="0" rtlCol="0"/>
            <a:lstStyle/>
            <a:p>
              <a:endParaRPr dirty="0"/>
            </a:p>
          </p:txBody>
        </p:sp>
        <p:sp>
          <p:nvSpPr>
            <p:cNvPr id="6" name="object 6"/>
            <p:cNvSpPr/>
            <p:nvPr/>
          </p:nvSpPr>
          <p:spPr>
            <a:xfrm>
              <a:off x="309193" y="309111"/>
              <a:ext cx="5142230" cy="433705"/>
            </a:xfrm>
            <a:custGeom>
              <a:avLst/>
              <a:gdLst/>
              <a:ahLst/>
              <a:cxnLst/>
              <a:rect l="l" t="t" r="r" b="b"/>
              <a:pathLst>
                <a:path w="5142230" h="433705">
                  <a:moveTo>
                    <a:pt x="5141666" y="0"/>
                  </a:moveTo>
                  <a:lnTo>
                    <a:pt x="0" y="0"/>
                  </a:lnTo>
                  <a:lnTo>
                    <a:pt x="0" y="382314"/>
                  </a:lnTo>
                  <a:lnTo>
                    <a:pt x="4008" y="402039"/>
                  </a:lnTo>
                  <a:lnTo>
                    <a:pt x="14922" y="418192"/>
                  </a:lnTo>
                  <a:lnTo>
                    <a:pt x="31075" y="429106"/>
                  </a:lnTo>
                  <a:lnTo>
                    <a:pt x="50800" y="433115"/>
                  </a:lnTo>
                  <a:lnTo>
                    <a:pt x="5090865" y="433115"/>
                  </a:lnTo>
                  <a:lnTo>
                    <a:pt x="5110590" y="429106"/>
                  </a:lnTo>
                  <a:lnTo>
                    <a:pt x="5126743" y="418192"/>
                  </a:lnTo>
                  <a:lnTo>
                    <a:pt x="5137657" y="402039"/>
                  </a:lnTo>
                  <a:lnTo>
                    <a:pt x="5141666" y="382314"/>
                  </a:lnTo>
                  <a:lnTo>
                    <a:pt x="5141666" y="0"/>
                  </a:lnTo>
                  <a:close/>
                </a:path>
              </a:pathLst>
            </a:custGeom>
            <a:solidFill>
              <a:srgbClr val="D8D8D8"/>
            </a:solidFill>
          </p:spPr>
          <p:txBody>
            <a:bodyPr wrap="square" lIns="0" tIns="0" rIns="0" bIns="0" rtlCol="0"/>
            <a:lstStyle/>
            <a:p>
              <a:endParaRPr dirty="0"/>
            </a:p>
          </p:txBody>
        </p:sp>
      </p:grpSp>
      <p:sp>
        <p:nvSpPr>
          <p:cNvPr id="7" name="object 7"/>
          <p:cNvSpPr txBox="1"/>
          <p:nvPr/>
        </p:nvSpPr>
        <p:spPr>
          <a:xfrm>
            <a:off x="1400448" y="327947"/>
            <a:ext cx="2959100" cy="714939"/>
          </a:xfrm>
          <a:prstGeom prst="rect">
            <a:avLst/>
          </a:prstGeom>
        </p:spPr>
        <p:txBody>
          <a:bodyPr vert="horz" wrap="square" lIns="0" tIns="17145" rIns="0" bIns="0" rtlCol="0">
            <a:spAutoFit/>
          </a:bodyPr>
          <a:lstStyle/>
          <a:p>
            <a:pPr algn="ctr">
              <a:lnSpc>
                <a:spcPct val="100000"/>
              </a:lnSpc>
              <a:spcBef>
                <a:spcPts val="135"/>
              </a:spcBef>
            </a:pPr>
            <a:r>
              <a:rPr lang="fr-FR" sz="1400" spc="-25" dirty="0">
                <a:solidFill>
                  <a:srgbClr val="CC0000"/>
                </a:solidFill>
                <a:latin typeface="Palatino Linotype"/>
                <a:cs typeface="Palatino Linotype"/>
              </a:rPr>
              <a:t>Exigences</a:t>
            </a:r>
            <a:endParaRPr sz="1400" dirty="0">
              <a:latin typeface="Palatino Linotype"/>
              <a:cs typeface="Palatino Linotype"/>
            </a:endParaRPr>
          </a:p>
          <a:p>
            <a:pPr>
              <a:lnSpc>
                <a:spcPct val="100000"/>
              </a:lnSpc>
              <a:spcBef>
                <a:spcPts val="55"/>
              </a:spcBef>
            </a:pPr>
            <a:endParaRPr sz="2050" dirty="0">
              <a:latin typeface="Palatino Linotype"/>
              <a:cs typeface="Palatino Linotype"/>
            </a:endParaRPr>
          </a:p>
          <a:p>
            <a:pPr algn="ctr">
              <a:lnSpc>
                <a:spcPct val="100000"/>
              </a:lnSpc>
            </a:pPr>
            <a:r>
              <a:rPr sz="1000" spc="-20" dirty="0">
                <a:latin typeface="Palatino Linotype"/>
                <a:cs typeface="Palatino Linotype"/>
              </a:rPr>
              <a:t>Philippe</a:t>
            </a:r>
            <a:r>
              <a:rPr sz="1000" spc="85" dirty="0">
                <a:latin typeface="Palatino Linotype"/>
                <a:cs typeface="Palatino Linotype"/>
              </a:rPr>
              <a:t> </a:t>
            </a:r>
            <a:r>
              <a:rPr sz="1000" spc="-10" dirty="0">
                <a:latin typeface="Palatino Linotype"/>
                <a:cs typeface="Palatino Linotype"/>
              </a:rPr>
              <a:t>Finkel,</a:t>
            </a:r>
            <a:r>
              <a:rPr sz="1000" spc="80" dirty="0">
                <a:latin typeface="Palatino Linotype"/>
                <a:cs typeface="Palatino Linotype"/>
              </a:rPr>
              <a:t> </a:t>
            </a:r>
            <a:r>
              <a:rPr sz="1000" spc="-20" dirty="0">
                <a:latin typeface="Palatino Linotype"/>
                <a:cs typeface="Palatino Linotype"/>
              </a:rPr>
              <a:t>Philippe</a:t>
            </a:r>
            <a:r>
              <a:rPr sz="1000" spc="85" dirty="0">
                <a:latin typeface="Palatino Linotype"/>
                <a:cs typeface="Palatino Linotype"/>
              </a:rPr>
              <a:t> </a:t>
            </a:r>
            <a:r>
              <a:rPr sz="1000" spc="-30" dirty="0">
                <a:latin typeface="Palatino Linotype"/>
                <a:cs typeface="Palatino Linotype"/>
              </a:rPr>
              <a:t>Cluzeau</a:t>
            </a:r>
            <a:endParaRPr sz="1000" dirty="0">
              <a:latin typeface="Palatino Linotype"/>
              <a:cs typeface="Palatino Linotype"/>
            </a:endParaRPr>
          </a:p>
        </p:txBody>
      </p:sp>
      <p:sp>
        <p:nvSpPr>
          <p:cNvPr id="8" name="object 8"/>
          <p:cNvSpPr txBox="1"/>
          <p:nvPr/>
        </p:nvSpPr>
        <p:spPr>
          <a:xfrm>
            <a:off x="2585358" y="1074896"/>
            <a:ext cx="589280" cy="289182"/>
          </a:xfrm>
          <a:prstGeom prst="rect">
            <a:avLst/>
          </a:prstGeom>
        </p:spPr>
        <p:txBody>
          <a:bodyPr vert="horz" wrap="square" lIns="0" tIns="12065" rIns="0" bIns="0" rtlCol="0">
            <a:spAutoFit/>
          </a:bodyPr>
          <a:lstStyle/>
          <a:p>
            <a:pPr marR="4445" algn="ctr">
              <a:lnSpc>
                <a:spcPct val="100000"/>
              </a:lnSpc>
              <a:spcBef>
                <a:spcPts val="95"/>
              </a:spcBef>
            </a:pPr>
            <a:r>
              <a:rPr sz="900" b="1" spc="85" dirty="0">
                <a:latin typeface="Palatino Linotype"/>
                <a:cs typeface="Palatino Linotype"/>
              </a:rPr>
              <a:t>ESIPE</a:t>
            </a:r>
            <a:endParaRPr sz="900" b="1" dirty="0">
              <a:latin typeface="Palatino Linotype"/>
              <a:cs typeface="Palatino Linotype"/>
            </a:endParaRPr>
          </a:p>
          <a:p>
            <a:pPr algn="ctr">
              <a:lnSpc>
                <a:spcPct val="100000"/>
              </a:lnSpc>
            </a:pPr>
            <a:r>
              <a:rPr lang="fr-FR" sz="900" spc="-25" dirty="0">
                <a:latin typeface="Palatino Linotype"/>
                <a:cs typeface="Palatino Linotype"/>
              </a:rPr>
              <a:t>avril</a:t>
            </a:r>
            <a:r>
              <a:rPr sz="900" spc="30" dirty="0">
                <a:latin typeface="Palatino Linotype"/>
                <a:cs typeface="Palatino Linotype"/>
              </a:rPr>
              <a:t> </a:t>
            </a:r>
            <a:r>
              <a:rPr sz="900" spc="-5" dirty="0">
                <a:latin typeface="Palatino Linotype"/>
                <a:cs typeface="Palatino Linotype"/>
              </a:rPr>
              <a:t>2021</a:t>
            </a:r>
            <a:endParaRPr sz="900" dirty="0">
              <a:latin typeface="Palatino Linotype"/>
              <a:cs typeface="Palatino Linotype"/>
            </a:endParaRPr>
          </a:p>
        </p:txBody>
      </p:sp>
      <p:pic>
        <p:nvPicPr>
          <p:cNvPr id="1026" name="Picture 2" descr="rompre l'os et sucer la substantifique moelle. Rabelais">
            <a:extLst>
              <a:ext uri="{FF2B5EF4-FFF2-40B4-BE49-F238E27FC236}">
                <a16:creationId xmlns:a16="http://schemas.microsoft.com/office/drawing/2014/main" id="{663951DE-3441-4262-BC17-7736CB18F8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0398" y="1398079"/>
            <a:ext cx="1219200" cy="160777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C49BFAED-30DD-4258-8991-64096983DDE0}"/>
              </a:ext>
            </a:extLst>
          </p:cNvPr>
          <p:cNvSpPr txBox="1"/>
          <p:nvPr/>
        </p:nvSpPr>
        <p:spPr>
          <a:xfrm>
            <a:off x="3568700" y="1329597"/>
            <a:ext cx="1371600" cy="1338828"/>
          </a:xfrm>
          <a:prstGeom prst="rect">
            <a:avLst/>
          </a:prstGeom>
          <a:noFill/>
        </p:spPr>
        <p:txBody>
          <a:bodyPr wrap="square">
            <a:spAutoFit/>
          </a:bodyPr>
          <a:lstStyle/>
          <a:p>
            <a:endParaRPr lang="fr-FR" b="0" i="0" dirty="0">
              <a:solidFill>
                <a:srgbClr val="000000"/>
              </a:solidFill>
              <a:effectLst/>
              <a:latin typeface="Verdana" panose="020B0604030504040204" pitchFamily="34" charset="0"/>
            </a:endParaRPr>
          </a:p>
          <a:p>
            <a:r>
              <a:rPr lang="fr-FR" sz="900" dirty="0">
                <a:latin typeface="Palatino Linotype"/>
              </a:rPr>
              <a:t>Soyons les Rabelais du cahier des charges !</a:t>
            </a:r>
          </a:p>
          <a:p>
            <a:r>
              <a:rPr lang="fr-FR" sz="900" dirty="0">
                <a:latin typeface="Palatino Linotype"/>
              </a:rPr>
              <a:t>Le contenu de celui-ci peut s'avérer assez différent de ce que laisserait présager une lecture superficielle.</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14485FE-CFE4-40DA-8CC4-57A1AF6811B3}"/>
              </a:ext>
            </a:extLst>
          </p:cNvPr>
          <p:cNvSpPr txBox="1"/>
          <p:nvPr/>
        </p:nvSpPr>
        <p:spPr>
          <a:xfrm>
            <a:off x="444500" y="555625"/>
            <a:ext cx="4648200" cy="2169825"/>
          </a:xfrm>
          <a:prstGeom prst="rect">
            <a:avLst/>
          </a:prstGeom>
          <a:noFill/>
        </p:spPr>
        <p:txBody>
          <a:bodyPr wrap="square">
            <a:spAutoFit/>
          </a:bodyPr>
          <a:lstStyle/>
          <a:p>
            <a:pPr lvl="0"/>
            <a:r>
              <a:rPr lang="fr-CH" sz="900" b="1" dirty="0">
                <a:latin typeface="Palatino Linotype"/>
              </a:rPr>
              <a:t>Utilisation de la Méthode FURPS+ (HP) d’aide à l’identification des exigences explicites et implicites :</a:t>
            </a:r>
          </a:p>
          <a:p>
            <a:pPr lvl="0">
              <a:buFont typeface="Wingdings" pitchFamily="2"/>
              <a:buChar char="q"/>
            </a:pPr>
            <a:endParaRPr lang="fr-CH" sz="900" dirty="0">
              <a:latin typeface="Palatino Linotype"/>
            </a:endParaRPr>
          </a:p>
          <a:p>
            <a:pPr lvl="1"/>
            <a:r>
              <a:rPr lang="fr-CH" sz="900" b="1" dirty="0" err="1">
                <a:latin typeface="Palatino Linotype"/>
              </a:rPr>
              <a:t>Functionnality</a:t>
            </a:r>
            <a:r>
              <a:rPr lang="fr-CH" sz="900" dirty="0">
                <a:latin typeface="Palatino Linotype"/>
              </a:rPr>
              <a:t> (explicites et non-explicites)</a:t>
            </a:r>
          </a:p>
          <a:p>
            <a:pPr lvl="2"/>
            <a:r>
              <a:rPr lang="fr-CH" sz="900" dirty="0">
                <a:latin typeface="Palatino Linotype"/>
              </a:rPr>
              <a:t>Listes des fonctionnalités</a:t>
            </a:r>
          </a:p>
          <a:p>
            <a:pPr lvl="1"/>
            <a:r>
              <a:rPr lang="fr-CH" sz="900" b="1" dirty="0" err="1">
                <a:latin typeface="Palatino Linotype"/>
              </a:rPr>
              <a:t>Usability</a:t>
            </a:r>
            <a:r>
              <a:rPr lang="fr-CH" sz="900" dirty="0">
                <a:latin typeface="Palatino Linotype"/>
              </a:rPr>
              <a:t> :</a:t>
            </a:r>
          </a:p>
          <a:p>
            <a:pPr lvl="2"/>
            <a:r>
              <a:rPr lang="fr-CH" sz="900" dirty="0">
                <a:latin typeface="Palatino Linotype"/>
              </a:rPr>
              <a:t>Ergonomie, cinématique, design, accessibilité…</a:t>
            </a:r>
          </a:p>
          <a:p>
            <a:pPr lvl="1"/>
            <a:r>
              <a:rPr lang="fr-CH" sz="900" b="1" dirty="0" err="1">
                <a:latin typeface="Palatino Linotype"/>
              </a:rPr>
              <a:t>Reliability</a:t>
            </a:r>
            <a:r>
              <a:rPr lang="fr-CH" sz="900" dirty="0">
                <a:latin typeface="Palatino Linotype"/>
              </a:rPr>
              <a:t> :</a:t>
            </a:r>
          </a:p>
          <a:p>
            <a:pPr lvl="2"/>
            <a:r>
              <a:rPr lang="fr-CH" sz="900" dirty="0">
                <a:latin typeface="Palatino Linotype"/>
              </a:rPr>
              <a:t>Fiabilité, disponibilité, …</a:t>
            </a:r>
          </a:p>
          <a:p>
            <a:pPr lvl="1"/>
            <a:r>
              <a:rPr lang="fr-CH" sz="900" b="1" dirty="0">
                <a:latin typeface="Palatino Linotype"/>
              </a:rPr>
              <a:t>Performance</a:t>
            </a:r>
          </a:p>
          <a:p>
            <a:pPr lvl="2"/>
            <a:r>
              <a:rPr lang="fr-CH" sz="900" dirty="0">
                <a:latin typeface="Palatino Linotype"/>
              </a:rPr>
              <a:t>Temps de réponse, nombre d’utilisateurs, …</a:t>
            </a:r>
          </a:p>
          <a:p>
            <a:pPr lvl="1"/>
            <a:r>
              <a:rPr lang="fr-CH" sz="900" b="1" dirty="0" err="1">
                <a:latin typeface="Palatino Linotype"/>
              </a:rPr>
              <a:t>Supportability</a:t>
            </a:r>
            <a:r>
              <a:rPr lang="fr-CH" sz="900" dirty="0">
                <a:latin typeface="Palatino Linotype"/>
              </a:rPr>
              <a:t> :</a:t>
            </a:r>
          </a:p>
          <a:p>
            <a:pPr lvl="2"/>
            <a:r>
              <a:rPr lang="fr-CH" sz="900" dirty="0">
                <a:latin typeface="Palatino Linotype"/>
              </a:rPr>
              <a:t>exploitation, maintenance</a:t>
            </a:r>
          </a:p>
          <a:p>
            <a:pPr lvl="1"/>
            <a:r>
              <a:rPr lang="fr-CH" sz="900" b="1" dirty="0">
                <a:latin typeface="Palatino Linotype"/>
              </a:rPr>
              <a:t>+ </a:t>
            </a:r>
            <a:r>
              <a:rPr lang="fr-CH" sz="900" dirty="0">
                <a:latin typeface="Palatino Linotype"/>
              </a:rPr>
              <a:t>: architecture</a:t>
            </a:r>
          </a:p>
          <a:p>
            <a:pPr lvl="2"/>
            <a:r>
              <a:rPr lang="fr-FR" sz="900" dirty="0">
                <a:latin typeface="Palatino Linotype"/>
              </a:rPr>
              <a:t>Design, normes de développement, </a:t>
            </a:r>
            <a:r>
              <a:rPr lang="fr-FR" sz="900" dirty="0" err="1">
                <a:latin typeface="Palatino Linotype"/>
              </a:rPr>
              <a:t>framework</a:t>
            </a:r>
            <a:r>
              <a:rPr lang="fr-FR" sz="900" dirty="0">
                <a:latin typeface="Palatino Linotype"/>
              </a:rPr>
              <a:t>, …</a:t>
            </a:r>
          </a:p>
        </p:txBody>
      </p:sp>
      <p:grpSp>
        <p:nvGrpSpPr>
          <p:cNvPr id="6" name="object 2">
            <a:extLst>
              <a:ext uri="{FF2B5EF4-FFF2-40B4-BE49-F238E27FC236}">
                <a16:creationId xmlns:a16="http://schemas.microsoft.com/office/drawing/2014/main" id="{35F936BE-C7AE-41A4-87D7-C422C878DA45}"/>
              </a:ext>
            </a:extLst>
          </p:cNvPr>
          <p:cNvGrpSpPr/>
          <p:nvPr/>
        </p:nvGrpSpPr>
        <p:grpSpPr>
          <a:xfrm>
            <a:off x="0" y="0"/>
            <a:ext cx="5760085" cy="418465"/>
            <a:chOff x="0" y="0"/>
            <a:chExt cx="5760085" cy="418465"/>
          </a:xfrm>
        </p:grpSpPr>
        <p:pic>
          <p:nvPicPr>
            <p:cNvPr id="7" name="object 3">
              <a:extLst>
                <a:ext uri="{FF2B5EF4-FFF2-40B4-BE49-F238E27FC236}">
                  <a16:creationId xmlns:a16="http://schemas.microsoft.com/office/drawing/2014/main" id="{3B5EC281-918B-4B5A-94C9-3A770B56D557}"/>
                </a:ext>
              </a:extLst>
            </p:cNvPr>
            <p:cNvPicPr/>
            <p:nvPr/>
          </p:nvPicPr>
          <p:blipFill>
            <a:blip r:embed="rId2" cstate="print"/>
            <a:stretch>
              <a:fillRect/>
            </a:stretch>
          </p:blipFill>
          <p:spPr>
            <a:xfrm>
              <a:off x="0" y="0"/>
              <a:ext cx="5759996" cy="204279"/>
            </a:xfrm>
            <a:prstGeom prst="rect">
              <a:avLst/>
            </a:prstGeom>
          </p:spPr>
        </p:pic>
        <p:sp>
          <p:nvSpPr>
            <p:cNvPr id="8" name="object 4">
              <a:extLst>
                <a:ext uri="{FF2B5EF4-FFF2-40B4-BE49-F238E27FC236}">
                  <a16:creationId xmlns:a16="http://schemas.microsoft.com/office/drawing/2014/main" id="{B8C035A9-3735-4D57-95DB-9FF67013219E}"/>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9" name="object 5">
            <a:extLst>
              <a:ext uri="{FF2B5EF4-FFF2-40B4-BE49-F238E27FC236}">
                <a16:creationId xmlns:a16="http://schemas.microsoft.com/office/drawing/2014/main" id="{CBBAFF74-E19A-4100-895E-C7A3F8F1CBD9}"/>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Utilisation de la méthode FURPS+ (HP)</a:t>
            </a:r>
            <a:endParaRPr lang="fr-FR" sz="1400" kern="0" dirty="0"/>
          </a:p>
        </p:txBody>
      </p:sp>
    </p:spTree>
    <p:extLst>
      <p:ext uri="{BB962C8B-B14F-4D97-AF65-F5344CB8AC3E}">
        <p14:creationId xmlns:p14="http://schemas.microsoft.com/office/powerpoint/2010/main" val="326518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969496"/>
          </a:xfrm>
        </p:spPr>
        <p:txBody>
          <a:bodyPr/>
          <a:lstStyle/>
          <a:p>
            <a:pPr lvl="1"/>
            <a:r>
              <a:rPr sz="900" dirty="0">
                <a:solidFill>
                  <a:schemeClr val="tx1"/>
                </a:solidFill>
                <a:latin typeface="Palatino Linotype"/>
              </a:rPr>
              <a:t>Après </a:t>
            </a:r>
            <a:r>
              <a:rPr sz="900" dirty="0" err="1">
                <a:solidFill>
                  <a:schemeClr val="tx1"/>
                </a:solidFill>
                <a:latin typeface="Palatino Linotype"/>
              </a:rPr>
              <a:t>avoir</a:t>
            </a:r>
            <a:r>
              <a:rPr sz="900" dirty="0">
                <a:solidFill>
                  <a:schemeClr val="tx1"/>
                </a:solidFill>
                <a:latin typeface="Palatino Linotype"/>
              </a:rPr>
              <a:t> </a:t>
            </a:r>
            <a:r>
              <a:rPr sz="900" dirty="0" err="1">
                <a:solidFill>
                  <a:schemeClr val="tx1"/>
                </a:solidFill>
                <a:latin typeface="Palatino Linotype"/>
              </a:rPr>
              <a:t>obtenu</a:t>
            </a:r>
            <a:r>
              <a:rPr sz="900" dirty="0">
                <a:solidFill>
                  <a:schemeClr val="tx1"/>
                </a:solidFill>
                <a:latin typeface="Palatino Linotype"/>
              </a:rPr>
              <a:t> de la part du client des exigences</a:t>
            </a:r>
            <a:r>
              <a:rPr lang="fr-FR" sz="900" dirty="0">
                <a:solidFill>
                  <a:schemeClr val="tx1"/>
                </a:solidFill>
                <a:latin typeface="Palatino Linotype"/>
              </a:rPr>
              <a:t>,</a:t>
            </a:r>
            <a:r>
              <a:rPr sz="900" dirty="0">
                <a:solidFill>
                  <a:schemeClr val="tx1"/>
                </a:solidFill>
                <a:latin typeface="Palatino Linotype"/>
              </a:rPr>
              <a:t> il faut les classer </a:t>
            </a:r>
            <a:r>
              <a:rPr sz="900" dirty="0" err="1">
                <a:solidFill>
                  <a:schemeClr val="tx1"/>
                </a:solidFill>
                <a:latin typeface="Palatino Linotype"/>
              </a:rPr>
              <a:t>en</a:t>
            </a:r>
            <a:r>
              <a:rPr sz="900" dirty="0">
                <a:solidFill>
                  <a:schemeClr val="tx1"/>
                </a:solidFill>
                <a:latin typeface="Palatino Linotype"/>
              </a:rPr>
              <a:t>:</a:t>
            </a:r>
          </a:p>
          <a:p>
            <a:pPr lvl="2">
              <a:buAutoNum type="arabicParenR"/>
            </a:pPr>
            <a:endParaRPr lang="fr-FR" sz="900" dirty="0">
              <a:solidFill>
                <a:schemeClr val="tx1"/>
              </a:solidFill>
              <a:latin typeface="Palatino Linotype"/>
            </a:endParaRPr>
          </a:p>
          <a:p>
            <a:pPr lvl="2">
              <a:buAutoNum type="arabicParenR"/>
            </a:pPr>
            <a:r>
              <a:rPr lang="fr-FR" sz="900" dirty="0">
                <a:solidFill>
                  <a:schemeClr val="tx1"/>
                </a:solidFill>
                <a:latin typeface="Palatino Linotype"/>
              </a:rPr>
              <a:t> </a:t>
            </a:r>
            <a:r>
              <a:rPr sz="900" b="1" dirty="0" err="1">
                <a:solidFill>
                  <a:schemeClr val="tx1"/>
                </a:solidFill>
                <a:latin typeface="Palatino Linotype"/>
              </a:rPr>
              <a:t>Claires</a:t>
            </a:r>
            <a:r>
              <a:rPr sz="900" dirty="0">
                <a:solidFill>
                  <a:schemeClr val="tx1"/>
                </a:solidFill>
                <a:latin typeface="Palatino Linotype"/>
              </a:rPr>
              <a:t> : </a:t>
            </a:r>
            <a:r>
              <a:rPr sz="900" dirty="0" err="1">
                <a:solidFill>
                  <a:schemeClr val="tx1"/>
                </a:solidFill>
                <a:latin typeface="Palatino Linotype"/>
              </a:rPr>
              <a:t>accepté</a:t>
            </a:r>
            <a:r>
              <a:rPr lang="fr-FR" sz="900" dirty="0">
                <a:solidFill>
                  <a:schemeClr val="tx1"/>
                </a:solidFill>
                <a:latin typeface="Palatino Linotype"/>
              </a:rPr>
              <a:t>es</a:t>
            </a:r>
          </a:p>
          <a:p>
            <a:pPr lvl="2">
              <a:buAutoNum type="arabicParenR"/>
            </a:pPr>
            <a:endParaRPr sz="900" dirty="0">
              <a:solidFill>
                <a:schemeClr val="tx1"/>
              </a:solidFill>
              <a:latin typeface="Palatino Linotype"/>
            </a:endParaRPr>
          </a:p>
          <a:p>
            <a:pPr lvl="2">
              <a:buAutoNum type="arabicParenR"/>
            </a:pPr>
            <a:r>
              <a:rPr lang="fr-FR" sz="900" dirty="0">
                <a:solidFill>
                  <a:schemeClr val="tx1"/>
                </a:solidFill>
                <a:latin typeface="Palatino Linotype"/>
              </a:rPr>
              <a:t> </a:t>
            </a:r>
            <a:r>
              <a:rPr sz="900" b="1" dirty="0">
                <a:solidFill>
                  <a:schemeClr val="tx1"/>
                </a:solidFill>
                <a:latin typeface="Palatino Linotype"/>
              </a:rPr>
              <a:t>A clarifier </a:t>
            </a:r>
            <a:r>
              <a:rPr sz="900" dirty="0">
                <a:solidFill>
                  <a:schemeClr val="tx1"/>
                </a:solidFill>
                <a:latin typeface="Palatino Linotype"/>
              </a:rPr>
              <a:t>: </a:t>
            </a:r>
            <a:r>
              <a:rPr sz="900" dirty="0" err="1">
                <a:solidFill>
                  <a:schemeClr val="tx1"/>
                </a:solidFill>
                <a:latin typeface="Palatino Linotype"/>
              </a:rPr>
              <a:t>analyse</a:t>
            </a:r>
            <a:r>
              <a:rPr sz="900" dirty="0">
                <a:solidFill>
                  <a:schemeClr val="tx1"/>
                </a:solidFill>
                <a:latin typeface="Palatino Linotype"/>
              </a:rPr>
              <a:t> </a:t>
            </a:r>
            <a:r>
              <a:rPr sz="900" dirty="0" err="1">
                <a:solidFill>
                  <a:schemeClr val="tx1"/>
                </a:solidFill>
                <a:latin typeface="Palatino Linotype"/>
              </a:rPr>
              <a:t>incomplète</a:t>
            </a:r>
            <a:endParaRPr lang="fr-FR" sz="900" dirty="0">
              <a:solidFill>
                <a:schemeClr val="tx1"/>
              </a:solidFill>
              <a:latin typeface="Palatino Linotype"/>
            </a:endParaRPr>
          </a:p>
          <a:p>
            <a:pPr lvl="2"/>
            <a:endParaRPr sz="900" dirty="0">
              <a:solidFill>
                <a:schemeClr val="tx1"/>
              </a:solidFill>
              <a:latin typeface="Palatino Linotype"/>
            </a:endParaRPr>
          </a:p>
          <a:p>
            <a:pPr lvl="2"/>
            <a:r>
              <a:rPr lang="fr-FR" sz="900" dirty="0">
                <a:solidFill>
                  <a:schemeClr val="tx1"/>
                </a:solidFill>
                <a:latin typeface="Palatino Linotype"/>
              </a:rPr>
              <a:t>3) </a:t>
            </a:r>
            <a:r>
              <a:rPr sz="900" b="1" dirty="0" err="1">
                <a:solidFill>
                  <a:schemeClr val="tx1"/>
                </a:solidFill>
                <a:latin typeface="Palatino Linotype"/>
              </a:rPr>
              <a:t>Controve</a:t>
            </a:r>
            <a:r>
              <a:rPr lang="fr-FR" sz="900" b="1" dirty="0">
                <a:solidFill>
                  <a:schemeClr val="tx1"/>
                </a:solidFill>
                <a:latin typeface="Palatino Linotype"/>
              </a:rPr>
              <a:t>r</a:t>
            </a:r>
            <a:r>
              <a:rPr sz="900" b="1" dirty="0" err="1">
                <a:solidFill>
                  <a:schemeClr val="tx1"/>
                </a:solidFill>
                <a:latin typeface="Palatino Linotype"/>
              </a:rPr>
              <a:t>sé</a:t>
            </a:r>
            <a:r>
              <a:rPr lang="fr-FR" sz="900" b="1" dirty="0">
                <a:solidFill>
                  <a:schemeClr val="tx1"/>
                </a:solidFill>
                <a:latin typeface="Palatino Linotype"/>
              </a:rPr>
              <a:t>es</a:t>
            </a:r>
            <a:r>
              <a:rPr sz="900" b="1" dirty="0">
                <a:solidFill>
                  <a:schemeClr val="tx1"/>
                </a:solidFill>
                <a:latin typeface="Palatino Linotype"/>
              </a:rPr>
              <a:t> </a:t>
            </a:r>
            <a:r>
              <a:rPr sz="900" dirty="0">
                <a:solidFill>
                  <a:schemeClr val="tx1"/>
                </a:solidFill>
                <a:latin typeface="Palatino Linotype"/>
              </a:rPr>
              <a:t>: arbitrage </a:t>
            </a:r>
            <a:r>
              <a:rPr sz="900" dirty="0" err="1">
                <a:solidFill>
                  <a:schemeClr val="tx1"/>
                </a:solidFill>
                <a:latin typeface="Palatino Linotype"/>
              </a:rPr>
              <a:t>nécessaire</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506EA7B7-EF7A-479F-A462-037CC891B4E1}"/>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DB5264EB-908A-46E3-9961-9BA847E3574D}"/>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1ACBAB5E-4401-4BC6-AC20-2833075DC3F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E144CBBD-CA0E-4245-94CC-A39E2A55DA48}"/>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Qualifier les exigences</a:t>
            </a:r>
            <a:endParaRPr lang="fr-FR" sz="1400"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type="body" idx="1"/>
          </p:nvPr>
        </p:nvSpPr>
        <p:spPr>
          <a:xfrm>
            <a:off x="353415" y="896828"/>
            <a:ext cx="5058968" cy="969496"/>
          </a:xfrm>
        </p:spPr>
        <p:txBody>
          <a:bodyPr/>
          <a:lstStyle/>
          <a:p>
            <a:pPr lvl="1"/>
            <a:r>
              <a:rPr lang="fr-FR" sz="900" dirty="0">
                <a:solidFill>
                  <a:schemeClr val="tx1"/>
                </a:solidFill>
                <a:latin typeface="Palatino Linotype"/>
              </a:rPr>
              <a:t>1) </a:t>
            </a:r>
            <a:r>
              <a:rPr lang="fr-FR" sz="900" b="1" dirty="0">
                <a:solidFill>
                  <a:schemeClr val="tx1"/>
                </a:solidFill>
                <a:latin typeface="Palatino Linotype"/>
              </a:rPr>
              <a:t>E</a:t>
            </a:r>
            <a:r>
              <a:rPr sz="900" b="1" dirty="0" err="1">
                <a:solidFill>
                  <a:schemeClr val="tx1"/>
                </a:solidFill>
                <a:latin typeface="Palatino Linotype"/>
              </a:rPr>
              <a:t>xigences</a:t>
            </a:r>
            <a:r>
              <a:rPr sz="900" b="1" dirty="0">
                <a:solidFill>
                  <a:schemeClr val="tx1"/>
                </a:solidFill>
                <a:latin typeface="Palatino Linotype"/>
              </a:rPr>
              <a:t> </a:t>
            </a:r>
            <a:r>
              <a:rPr sz="900" b="1" dirty="0" err="1">
                <a:solidFill>
                  <a:schemeClr val="tx1"/>
                </a:solidFill>
                <a:latin typeface="Palatino Linotype"/>
              </a:rPr>
              <a:t>fonctionnelles</a:t>
            </a:r>
            <a:r>
              <a:rPr sz="900" b="1" dirty="0">
                <a:solidFill>
                  <a:schemeClr val="tx1"/>
                </a:solidFill>
                <a:latin typeface="Palatino Linotype"/>
              </a:rPr>
              <a:t> </a:t>
            </a:r>
            <a:endParaRPr lang="fr-FR" sz="900" b="1" dirty="0">
              <a:solidFill>
                <a:schemeClr val="tx1"/>
              </a:solidFill>
              <a:latin typeface="Palatino Linotype"/>
            </a:endParaRPr>
          </a:p>
          <a:p>
            <a:pPr lvl="1"/>
            <a:r>
              <a:rPr sz="900" dirty="0" err="1">
                <a:solidFill>
                  <a:schemeClr val="tx1"/>
                </a:solidFill>
                <a:latin typeface="Palatino Linotype"/>
              </a:rPr>
              <a:t>Fonctions</a:t>
            </a:r>
            <a:r>
              <a:rPr sz="900" dirty="0">
                <a:solidFill>
                  <a:schemeClr val="tx1"/>
                </a:solidFill>
                <a:latin typeface="Palatino Linotype"/>
              </a:rPr>
              <a:t> </a:t>
            </a:r>
            <a:r>
              <a:rPr sz="900" dirty="0" err="1">
                <a:solidFill>
                  <a:schemeClr val="tx1"/>
                </a:solidFill>
                <a:latin typeface="Palatino Linotype"/>
              </a:rPr>
              <a:t>externes</a:t>
            </a:r>
            <a:r>
              <a:rPr sz="900" dirty="0">
                <a:solidFill>
                  <a:schemeClr val="tx1"/>
                </a:solidFill>
                <a:latin typeface="Palatino Linotype"/>
              </a:rPr>
              <a:t> de la solution à </a:t>
            </a:r>
            <a:r>
              <a:rPr sz="900" dirty="0" err="1">
                <a:solidFill>
                  <a:schemeClr val="tx1"/>
                </a:solidFill>
                <a:latin typeface="Palatino Linotype"/>
              </a:rPr>
              <a:t>définir</a:t>
            </a:r>
            <a:r>
              <a:rPr sz="900" dirty="0">
                <a:solidFill>
                  <a:schemeClr val="tx1"/>
                </a:solidFill>
                <a:latin typeface="Palatino Linotype"/>
              </a:rPr>
              <a:t> : </a:t>
            </a:r>
            <a:r>
              <a:rPr lang="fr-FR" sz="900" dirty="0">
                <a:solidFill>
                  <a:schemeClr val="tx1"/>
                </a:solidFill>
                <a:latin typeface="Palatino Linotype"/>
              </a:rPr>
              <a:t>à</a:t>
            </a:r>
            <a:r>
              <a:rPr sz="900" dirty="0">
                <a:solidFill>
                  <a:schemeClr val="tx1"/>
                </a:solidFill>
                <a:latin typeface="Palatino Linotype"/>
              </a:rPr>
              <a:t> quoi </a:t>
            </a:r>
            <a:r>
              <a:rPr sz="900" dirty="0" err="1">
                <a:solidFill>
                  <a:schemeClr val="tx1"/>
                </a:solidFill>
                <a:latin typeface="Palatino Linotype"/>
              </a:rPr>
              <a:t>va-elle</a:t>
            </a:r>
            <a:r>
              <a:rPr sz="900" dirty="0">
                <a:solidFill>
                  <a:schemeClr val="tx1"/>
                </a:solidFill>
                <a:latin typeface="Palatino Linotype"/>
              </a:rPr>
              <a:t> </a:t>
            </a:r>
            <a:r>
              <a:rPr sz="900" dirty="0" err="1">
                <a:solidFill>
                  <a:schemeClr val="tx1"/>
                </a:solidFill>
                <a:latin typeface="Palatino Linotype"/>
              </a:rPr>
              <a:t>servir</a:t>
            </a:r>
            <a:r>
              <a:rPr sz="900" dirty="0">
                <a:solidFill>
                  <a:schemeClr val="tx1"/>
                </a:solidFill>
                <a:latin typeface="Palatino Linotype"/>
              </a:rPr>
              <a:t> ? </a:t>
            </a:r>
            <a:r>
              <a:rPr lang="fr-FR" sz="900" dirty="0">
                <a:solidFill>
                  <a:schemeClr val="tx1"/>
                </a:solidFill>
                <a:latin typeface="Palatino Linotype"/>
              </a:rPr>
              <a:t>Q</a:t>
            </a:r>
            <a:r>
              <a:rPr sz="900" dirty="0" err="1">
                <a:solidFill>
                  <a:schemeClr val="tx1"/>
                </a:solidFill>
                <a:latin typeface="Palatino Linotype"/>
              </a:rPr>
              <a:t>uelle</a:t>
            </a:r>
            <a:r>
              <a:rPr sz="900" dirty="0">
                <a:solidFill>
                  <a:schemeClr val="tx1"/>
                </a:solidFill>
                <a:latin typeface="Palatino Linotype"/>
              </a:rPr>
              <a:t> </a:t>
            </a:r>
            <a:r>
              <a:rPr sz="900" dirty="0" err="1">
                <a:solidFill>
                  <a:schemeClr val="tx1"/>
                </a:solidFill>
                <a:latin typeface="Palatino Linotype"/>
              </a:rPr>
              <a:t>valeur</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attendue</a:t>
            </a:r>
            <a:r>
              <a:rPr sz="900" dirty="0">
                <a:solidFill>
                  <a:schemeClr val="tx1"/>
                </a:solidFill>
                <a:latin typeface="Palatino Linotype"/>
              </a:rPr>
              <a:t> ?</a:t>
            </a:r>
            <a:r>
              <a:rPr lang="fr-FR" sz="900" dirty="0">
                <a:solidFill>
                  <a:schemeClr val="tx1"/>
                </a:solidFill>
                <a:latin typeface="Palatino Linotype"/>
              </a:rPr>
              <a:t> </a:t>
            </a:r>
          </a:p>
          <a:p>
            <a:pPr lvl="1"/>
            <a:endParaRPr sz="900" dirty="0">
              <a:solidFill>
                <a:schemeClr val="tx1"/>
              </a:solidFill>
              <a:latin typeface="Palatino Linotype"/>
            </a:endParaRPr>
          </a:p>
          <a:p>
            <a:pPr lvl="1"/>
            <a:r>
              <a:rPr lang="fr-FR" sz="900" dirty="0">
                <a:solidFill>
                  <a:schemeClr val="tx1"/>
                </a:solidFill>
                <a:latin typeface="Palatino Linotype"/>
              </a:rPr>
              <a:t>2) </a:t>
            </a:r>
            <a:r>
              <a:rPr lang="fr-FR" sz="900" b="1" dirty="0">
                <a:solidFill>
                  <a:schemeClr val="tx1"/>
                </a:solidFill>
                <a:latin typeface="Palatino Linotype"/>
              </a:rPr>
              <a:t>E</a:t>
            </a:r>
            <a:r>
              <a:rPr sz="900" b="1" dirty="0" err="1">
                <a:solidFill>
                  <a:schemeClr val="tx1"/>
                </a:solidFill>
                <a:latin typeface="Palatino Linotype"/>
              </a:rPr>
              <a:t>xigences</a:t>
            </a:r>
            <a:r>
              <a:rPr sz="900" b="1" dirty="0">
                <a:solidFill>
                  <a:schemeClr val="tx1"/>
                </a:solidFill>
                <a:latin typeface="Palatino Linotype"/>
              </a:rPr>
              <a:t> non </a:t>
            </a:r>
            <a:r>
              <a:rPr sz="900" b="1" dirty="0" err="1">
                <a:solidFill>
                  <a:schemeClr val="tx1"/>
                </a:solidFill>
                <a:latin typeface="Palatino Linotype"/>
              </a:rPr>
              <a:t>fonctionnelles</a:t>
            </a:r>
            <a:r>
              <a:rPr sz="900" b="1" dirty="0">
                <a:solidFill>
                  <a:schemeClr val="tx1"/>
                </a:solidFill>
                <a:latin typeface="Palatino Linotype"/>
              </a:rPr>
              <a:t> </a:t>
            </a:r>
            <a:endParaRPr lang="fr-FR" sz="900" b="1" dirty="0">
              <a:solidFill>
                <a:schemeClr val="tx1"/>
              </a:solidFill>
              <a:latin typeface="Palatino Linotype"/>
            </a:endParaRPr>
          </a:p>
          <a:p>
            <a:pPr lvl="1"/>
            <a:r>
              <a:rPr sz="900" dirty="0" err="1">
                <a:solidFill>
                  <a:schemeClr val="tx1"/>
                </a:solidFill>
                <a:latin typeface="Palatino Linotype"/>
              </a:rPr>
              <a:t>Limites</a:t>
            </a:r>
            <a:r>
              <a:rPr sz="900" dirty="0">
                <a:solidFill>
                  <a:schemeClr val="tx1"/>
                </a:solidFill>
                <a:latin typeface="Palatino Linotype"/>
              </a:rPr>
              <a:t> de la solution à </a:t>
            </a:r>
            <a:r>
              <a:rPr sz="900" dirty="0" err="1">
                <a:solidFill>
                  <a:schemeClr val="tx1"/>
                </a:solidFill>
                <a:latin typeface="Palatino Linotype"/>
              </a:rPr>
              <a:t>définir</a:t>
            </a:r>
            <a:r>
              <a:rPr lang="fr-FR" sz="900" dirty="0">
                <a:solidFill>
                  <a:schemeClr val="tx1"/>
                </a:solidFill>
                <a:latin typeface="Palatino Linotype"/>
              </a:rPr>
              <a:t> </a:t>
            </a:r>
            <a:r>
              <a:rPr sz="900" dirty="0">
                <a:solidFill>
                  <a:schemeClr val="tx1"/>
                </a:solidFill>
                <a:latin typeface="Palatino Linotype"/>
              </a:rPr>
              <a:t>: à quoi doit-</a:t>
            </a:r>
            <a:r>
              <a:rPr sz="900" dirty="0" err="1">
                <a:solidFill>
                  <a:schemeClr val="tx1"/>
                </a:solidFill>
                <a:latin typeface="Palatino Linotype"/>
              </a:rPr>
              <a:t>elle</a:t>
            </a:r>
            <a:r>
              <a:rPr sz="900" dirty="0">
                <a:solidFill>
                  <a:schemeClr val="tx1"/>
                </a:solidFill>
                <a:latin typeface="Palatino Linotype"/>
              </a:rPr>
              <a:t> NE PAS </a:t>
            </a:r>
            <a:r>
              <a:rPr sz="900" dirty="0" err="1">
                <a:solidFill>
                  <a:schemeClr val="tx1"/>
                </a:solidFill>
                <a:latin typeface="Palatino Linotype"/>
              </a:rPr>
              <a:t>servir</a:t>
            </a:r>
            <a:r>
              <a:rPr sz="900" dirty="0">
                <a:solidFill>
                  <a:schemeClr val="tx1"/>
                </a:solidFill>
                <a:latin typeface="Palatino Linotype"/>
              </a:rPr>
              <a:t> ? </a:t>
            </a:r>
            <a:r>
              <a:rPr lang="fr-FR" sz="900" dirty="0">
                <a:solidFill>
                  <a:schemeClr val="tx1"/>
                </a:solidFill>
                <a:latin typeface="Palatino Linotype"/>
              </a:rPr>
              <a:t>Q</a:t>
            </a:r>
            <a:r>
              <a:rPr sz="900" dirty="0" err="1">
                <a:solidFill>
                  <a:schemeClr val="tx1"/>
                </a:solidFill>
                <a:latin typeface="Palatino Linotype"/>
              </a:rPr>
              <a:t>u’est</a:t>
            </a:r>
            <a:r>
              <a:rPr sz="900" dirty="0">
                <a:solidFill>
                  <a:schemeClr val="tx1"/>
                </a:solidFill>
                <a:latin typeface="Palatino Linotype"/>
              </a:rPr>
              <a:t> </a:t>
            </a:r>
            <a:r>
              <a:rPr sz="900" dirty="0" err="1">
                <a:solidFill>
                  <a:schemeClr val="tx1"/>
                </a:solidFill>
                <a:latin typeface="Palatino Linotype"/>
              </a:rPr>
              <a:t>ce</a:t>
            </a:r>
            <a:r>
              <a:rPr sz="900" dirty="0">
                <a:solidFill>
                  <a:schemeClr val="tx1"/>
                </a:solidFill>
                <a:latin typeface="Palatino Linotype"/>
              </a:rPr>
              <a:t> qui doit NE PAS arriver ?</a:t>
            </a:r>
          </a:p>
        </p:txBody>
      </p:sp>
      <p:grpSp>
        <p:nvGrpSpPr>
          <p:cNvPr id="4" name="object 2">
            <a:extLst>
              <a:ext uri="{FF2B5EF4-FFF2-40B4-BE49-F238E27FC236}">
                <a16:creationId xmlns:a16="http://schemas.microsoft.com/office/drawing/2014/main" id="{31169B4C-F97E-4686-93C4-60ADDC2C38A3}"/>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A0F0469D-BA4D-4AB2-8C30-8B53ABF96C77}"/>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DB4D3C68-1D6D-4137-9019-A3330653A6ED}"/>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4971F8E8-6A05-4A00-A8AC-0D76AF25E7B8}"/>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Structurer les exigences</a:t>
            </a:r>
            <a:endParaRPr lang="fr-FR" sz="1400" kern="0"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969496"/>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La </a:t>
            </a:r>
            <a:r>
              <a:rPr sz="900" dirty="0" err="1">
                <a:solidFill>
                  <a:schemeClr val="tx1"/>
                </a:solidFill>
                <a:latin typeface="Palatino Linotype"/>
              </a:rPr>
              <a:t>catégorisation</a:t>
            </a:r>
            <a:r>
              <a:rPr sz="900" dirty="0">
                <a:solidFill>
                  <a:schemeClr val="tx1"/>
                </a:solidFill>
                <a:latin typeface="Palatino Linotype"/>
              </a:rPr>
              <a:t> </a:t>
            </a:r>
            <a:r>
              <a:rPr sz="900" dirty="0" err="1">
                <a:solidFill>
                  <a:schemeClr val="tx1"/>
                </a:solidFill>
                <a:latin typeface="Palatino Linotype"/>
              </a:rPr>
              <a:t>permet</a:t>
            </a:r>
            <a:r>
              <a:rPr sz="900" dirty="0">
                <a:solidFill>
                  <a:schemeClr val="tx1"/>
                </a:solidFill>
                <a:latin typeface="Palatino Linotype"/>
              </a:rPr>
              <a:t> </a:t>
            </a:r>
            <a:r>
              <a:rPr sz="900" dirty="0" err="1">
                <a:solidFill>
                  <a:schemeClr val="tx1"/>
                </a:solidFill>
                <a:latin typeface="Palatino Linotype"/>
              </a:rPr>
              <a:t>d’identifier</a:t>
            </a:r>
            <a:r>
              <a:rPr sz="900" dirty="0">
                <a:solidFill>
                  <a:schemeClr val="tx1"/>
                </a:solidFill>
                <a:latin typeface="Palatino Linotype"/>
              </a:rPr>
              <a:t> des </a:t>
            </a:r>
            <a:r>
              <a:rPr sz="900" dirty="0" err="1">
                <a:solidFill>
                  <a:schemeClr val="tx1"/>
                </a:solidFill>
                <a:latin typeface="Palatino Linotype"/>
              </a:rPr>
              <a:t>manques</a:t>
            </a:r>
            <a:r>
              <a:rPr sz="900" dirty="0">
                <a:solidFill>
                  <a:schemeClr val="tx1"/>
                </a:solidFill>
                <a:latin typeface="Palatino Linotype"/>
              </a:rPr>
              <a:t> et de structurer le plan de </a:t>
            </a:r>
            <a:r>
              <a:rPr sz="900" dirty="0" err="1">
                <a:solidFill>
                  <a:schemeClr val="tx1"/>
                </a:solidFill>
                <a:latin typeface="Palatino Linotype"/>
              </a:rPr>
              <a:t>développement</a:t>
            </a:r>
            <a:endParaRPr lang="fr-FR" sz="900" dirty="0">
              <a:solidFill>
                <a:schemeClr val="tx1"/>
              </a:solidFill>
              <a:latin typeface="Palatino Linotype"/>
            </a:endParaRPr>
          </a:p>
          <a:p>
            <a:pPr lvl="1"/>
            <a:endParaRPr sz="900" dirty="0">
              <a:solidFill>
                <a:schemeClr val="tx1"/>
              </a:solidFill>
              <a:latin typeface="Palatino Linotype"/>
            </a:endParaRPr>
          </a:p>
          <a:p>
            <a:pPr lvl="1"/>
            <a:r>
              <a:rPr lang="fr-FR" sz="900" dirty="0">
                <a:solidFill>
                  <a:schemeClr val="tx1"/>
                </a:solidFill>
                <a:latin typeface="Palatino Linotype"/>
              </a:rPr>
              <a:t>2) </a:t>
            </a:r>
            <a:r>
              <a:rPr sz="900" dirty="0" err="1">
                <a:solidFill>
                  <a:schemeClr val="tx1"/>
                </a:solidFill>
                <a:latin typeface="Palatino Linotype"/>
              </a:rPr>
              <a:t>Catégorisation</a:t>
            </a:r>
            <a:r>
              <a:rPr sz="900" dirty="0">
                <a:solidFill>
                  <a:schemeClr val="tx1"/>
                </a:solidFill>
                <a:latin typeface="Palatino Linotype"/>
              </a:rPr>
              <a:t> standard </a:t>
            </a:r>
            <a:endParaRPr lang="fr-FR" sz="900" dirty="0">
              <a:solidFill>
                <a:schemeClr val="tx1"/>
              </a:solidFill>
              <a:latin typeface="Palatino Linotype"/>
            </a:endParaRPr>
          </a:p>
          <a:p>
            <a:pPr lvl="1"/>
            <a:r>
              <a:rPr sz="900" dirty="0">
                <a:solidFill>
                  <a:schemeClr val="tx1"/>
                </a:solidFill>
                <a:latin typeface="Palatino Linotype"/>
              </a:rPr>
              <a:t>Exigences «métier»: </a:t>
            </a:r>
            <a:r>
              <a:rPr sz="900" dirty="0" err="1">
                <a:solidFill>
                  <a:schemeClr val="tx1"/>
                </a:solidFill>
                <a:latin typeface="Palatino Linotype"/>
              </a:rPr>
              <a:t>fonctionnelles</a:t>
            </a:r>
            <a:r>
              <a:rPr sz="900" dirty="0">
                <a:solidFill>
                  <a:schemeClr val="tx1"/>
                </a:solidFill>
                <a:latin typeface="Palatino Linotype"/>
              </a:rPr>
              <a:t> </a:t>
            </a:r>
            <a:r>
              <a:rPr sz="900" dirty="0" err="1">
                <a:solidFill>
                  <a:schemeClr val="tx1"/>
                </a:solidFill>
                <a:latin typeface="Palatino Linotype"/>
              </a:rPr>
              <a:t>réglementaires</a:t>
            </a:r>
            <a:r>
              <a:rPr sz="900" dirty="0">
                <a:solidFill>
                  <a:schemeClr val="tx1"/>
                </a:solidFill>
                <a:latin typeface="Palatino Linotype"/>
              </a:rPr>
              <a:t> </a:t>
            </a:r>
            <a:r>
              <a:rPr sz="900" dirty="0" err="1">
                <a:solidFill>
                  <a:schemeClr val="tx1"/>
                </a:solidFill>
                <a:latin typeface="Palatino Linotype"/>
              </a:rPr>
              <a:t>délai</a:t>
            </a:r>
            <a:r>
              <a:rPr sz="900" dirty="0">
                <a:solidFill>
                  <a:schemeClr val="tx1"/>
                </a:solidFill>
                <a:latin typeface="Palatino Linotype"/>
              </a:rPr>
              <a:t> prix </a:t>
            </a:r>
            <a:endParaRPr lang="fr-FR" sz="900" dirty="0">
              <a:solidFill>
                <a:schemeClr val="tx1"/>
              </a:solidFill>
              <a:latin typeface="Palatino Linotype"/>
            </a:endParaRPr>
          </a:p>
          <a:p>
            <a:pPr lvl="1"/>
            <a:r>
              <a:rPr sz="900" dirty="0">
                <a:solidFill>
                  <a:schemeClr val="tx1"/>
                </a:solidFill>
                <a:latin typeface="Palatino Linotype"/>
              </a:rPr>
              <a:t>Exigence “</a:t>
            </a:r>
            <a:r>
              <a:rPr sz="900" dirty="0" err="1">
                <a:solidFill>
                  <a:schemeClr val="tx1"/>
                </a:solidFill>
                <a:latin typeface="Palatino Linotype"/>
              </a:rPr>
              <a:t>exploitant</a:t>
            </a:r>
            <a:r>
              <a:rPr sz="900" dirty="0">
                <a:solidFill>
                  <a:schemeClr val="tx1"/>
                </a:solidFill>
                <a:latin typeface="Palatino Linotype"/>
              </a:rPr>
              <a:t>” </a:t>
            </a:r>
            <a:r>
              <a:rPr sz="900" dirty="0" err="1">
                <a:solidFill>
                  <a:schemeClr val="tx1"/>
                </a:solidFill>
                <a:latin typeface="Palatino Linotype"/>
              </a:rPr>
              <a:t>Exploitabilité</a:t>
            </a:r>
            <a:r>
              <a:rPr sz="900" dirty="0">
                <a:solidFill>
                  <a:schemeClr val="tx1"/>
                </a:solidFill>
                <a:latin typeface="Palatino Linotype"/>
              </a:rPr>
              <a:t> performance </a:t>
            </a:r>
            <a:r>
              <a:rPr sz="900" dirty="0" err="1">
                <a:solidFill>
                  <a:schemeClr val="tx1"/>
                </a:solidFill>
                <a:latin typeface="Palatino Linotype"/>
              </a:rPr>
              <a:t>ergonomie</a:t>
            </a:r>
            <a:r>
              <a:rPr sz="900" dirty="0">
                <a:solidFill>
                  <a:schemeClr val="tx1"/>
                </a:solidFill>
                <a:latin typeface="Palatino Linotype"/>
              </a:rPr>
              <a:t> </a:t>
            </a:r>
            <a:endParaRPr lang="fr-FR" sz="900" dirty="0">
              <a:solidFill>
                <a:schemeClr val="tx1"/>
              </a:solidFill>
              <a:latin typeface="Palatino Linotype"/>
            </a:endParaRPr>
          </a:p>
          <a:p>
            <a:pPr lvl="1"/>
            <a:r>
              <a:rPr sz="900" dirty="0">
                <a:solidFill>
                  <a:schemeClr val="tx1"/>
                </a:solidFill>
                <a:latin typeface="Palatino Linotype"/>
              </a:rPr>
              <a:t>Exigences “</a:t>
            </a:r>
            <a:r>
              <a:rPr sz="900" dirty="0" err="1">
                <a:solidFill>
                  <a:schemeClr val="tx1"/>
                </a:solidFill>
                <a:latin typeface="Palatino Linotype"/>
              </a:rPr>
              <a:t>Sécurité</a:t>
            </a:r>
            <a:r>
              <a:rPr sz="900" dirty="0">
                <a:solidFill>
                  <a:schemeClr val="tx1"/>
                </a:solidFill>
                <a:latin typeface="Palatino Linotype"/>
              </a:rPr>
              <a:t>” </a:t>
            </a:r>
            <a:r>
              <a:rPr sz="900" dirty="0" err="1">
                <a:solidFill>
                  <a:schemeClr val="tx1"/>
                </a:solidFill>
                <a:latin typeface="Palatino Linotype"/>
              </a:rPr>
              <a:t>Accessibilité</a:t>
            </a:r>
            <a:r>
              <a:rPr sz="900" dirty="0">
                <a:solidFill>
                  <a:schemeClr val="tx1"/>
                </a:solidFill>
                <a:latin typeface="Palatino Linotype"/>
              </a:rPr>
              <a:t> trace </a:t>
            </a:r>
            <a:r>
              <a:rPr sz="900" dirty="0" err="1">
                <a:solidFill>
                  <a:schemeClr val="tx1"/>
                </a:solidFill>
                <a:latin typeface="Palatino Linotype"/>
              </a:rPr>
              <a:t>Confidentialité</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5CC03060-2F8D-4D2F-B8F4-D6AADF64773F}"/>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861605A2-9995-4DBA-9461-FEFA5F513DA4}"/>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62C81B3-64E0-4798-AB81-7B4D139EB195}"/>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C4375395-C34F-4E9E-858B-2C390E078D9C}"/>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Catégoriser les exigences</a:t>
            </a:r>
            <a:endParaRPr lang="fr-FR" sz="140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384995"/>
          </a:xfrm>
        </p:spPr>
        <p:txBody>
          <a:bodyPr/>
          <a:lstStyle/>
          <a:p>
            <a:pPr lvl="1">
              <a:buAutoNum type="arabicParenR"/>
            </a:pPr>
            <a:r>
              <a:rPr lang="fr-FR" sz="900" b="1" dirty="0">
                <a:solidFill>
                  <a:schemeClr val="tx1"/>
                </a:solidFill>
                <a:latin typeface="Palatino Linotype"/>
              </a:rPr>
              <a:t> </a:t>
            </a:r>
            <a:r>
              <a:rPr sz="900" b="1" dirty="0">
                <a:solidFill>
                  <a:schemeClr val="tx1"/>
                </a:solidFill>
                <a:latin typeface="Palatino Linotype"/>
              </a:rPr>
              <a:t>Questions </a:t>
            </a:r>
            <a:r>
              <a:rPr sz="900" b="1" dirty="0" err="1">
                <a:solidFill>
                  <a:schemeClr val="tx1"/>
                </a:solidFill>
                <a:latin typeface="Palatino Linotype"/>
              </a:rPr>
              <a:t>clés</a:t>
            </a:r>
            <a:r>
              <a:rPr sz="900" b="1" dirty="0">
                <a:solidFill>
                  <a:schemeClr val="tx1"/>
                </a:solidFill>
                <a:latin typeface="Palatino Linotype"/>
              </a:rPr>
              <a:t> :</a:t>
            </a:r>
          </a:p>
          <a:p>
            <a:pPr marL="628650" lvl="1" indent="-171450">
              <a:buFontTx/>
              <a:buChar char="-"/>
            </a:pPr>
            <a:r>
              <a:rPr sz="900" dirty="0">
                <a:solidFill>
                  <a:schemeClr val="tx1"/>
                </a:solidFill>
                <a:latin typeface="Palatino Linotype"/>
              </a:rPr>
              <a:t>à quoi le </a:t>
            </a:r>
            <a:r>
              <a:rPr sz="900" dirty="0" err="1">
                <a:solidFill>
                  <a:schemeClr val="tx1"/>
                </a:solidFill>
                <a:latin typeface="Palatino Linotype"/>
              </a:rPr>
              <a:t>produit</a:t>
            </a:r>
            <a:r>
              <a:rPr sz="900" dirty="0">
                <a:solidFill>
                  <a:schemeClr val="tx1"/>
                </a:solidFill>
                <a:latin typeface="Palatino Linotype"/>
              </a:rPr>
              <a:t> </a:t>
            </a:r>
            <a:r>
              <a:rPr sz="900" dirty="0" err="1">
                <a:solidFill>
                  <a:schemeClr val="tx1"/>
                </a:solidFill>
                <a:latin typeface="Palatino Linotype"/>
              </a:rPr>
              <a:t>ou</a:t>
            </a:r>
            <a:r>
              <a:rPr sz="900" dirty="0">
                <a:solidFill>
                  <a:schemeClr val="tx1"/>
                </a:solidFill>
                <a:latin typeface="Palatino Linotype"/>
              </a:rPr>
              <a:t> le service </a:t>
            </a:r>
            <a:r>
              <a:rPr sz="900" dirty="0" err="1">
                <a:solidFill>
                  <a:schemeClr val="tx1"/>
                </a:solidFill>
                <a:latin typeface="Palatino Linotype"/>
              </a:rPr>
              <a:t>devra</a:t>
            </a:r>
            <a:r>
              <a:rPr sz="900" dirty="0">
                <a:solidFill>
                  <a:schemeClr val="tx1"/>
                </a:solidFill>
                <a:latin typeface="Palatino Linotype"/>
              </a:rPr>
              <a:t>-t-il </a:t>
            </a:r>
            <a:r>
              <a:rPr sz="900" dirty="0" err="1">
                <a:solidFill>
                  <a:schemeClr val="tx1"/>
                </a:solidFill>
                <a:latin typeface="Palatino Linotype"/>
              </a:rPr>
              <a:t>servir</a:t>
            </a:r>
            <a:r>
              <a:rPr sz="900" dirty="0">
                <a:solidFill>
                  <a:schemeClr val="tx1"/>
                </a:solidFill>
                <a:latin typeface="Palatino Linotype"/>
              </a:rPr>
              <a:t> ?</a:t>
            </a:r>
            <a:endParaRPr lang="fr-FR" sz="900" dirty="0">
              <a:solidFill>
                <a:schemeClr val="tx1"/>
              </a:solidFill>
              <a:latin typeface="Palatino Linotype"/>
            </a:endParaRPr>
          </a:p>
          <a:p>
            <a:pPr marL="628650" lvl="1" indent="-171450">
              <a:buFontTx/>
              <a:buChar char="-"/>
            </a:pPr>
            <a:r>
              <a:rPr sz="900" dirty="0">
                <a:solidFill>
                  <a:schemeClr val="tx1"/>
                </a:solidFill>
                <a:latin typeface="Palatino Linotype"/>
              </a:rPr>
              <a:t>à quoi le </a:t>
            </a:r>
            <a:r>
              <a:rPr sz="900" dirty="0" err="1">
                <a:solidFill>
                  <a:schemeClr val="tx1"/>
                </a:solidFill>
                <a:latin typeface="Palatino Linotype"/>
              </a:rPr>
              <a:t>produit</a:t>
            </a:r>
            <a:r>
              <a:rPr sz="900" dirty="0">
                <a:solidFill>
                  <a:schemeClr val="tx1"/>
                </a:solidFill>
                <a:latin typeface="Palatino Linotype"/>
              </a:rPr>
              <a:t> </a:t>
            </a:r>
            <a:r>
              <a:rPr sz="900" dirty="0" err="1">
                <a:solidFill>
                  <a:schemeClr val="tx1"/>
                </a:solidFill>
                <a:latin typeface="Palatino Linotype"/>
              </a:rPr>
              <a:t>ou</a:t>
            </a:r>
            <a:r>
              <a:rPr sz="900" dirty="0">
                <a:solidFill>
                  <a:schemeClr val="tx1"/>
                </a:solidFill>
                <a:latin typeface="Palatino Linotype"/>
              </a:rPr>
              <a:t> le service </a:t>
            </a:r>
            <a:r>
              <a:rPr sz="900" dirty="0" err="1">
                <a:solidFill>
                  <a:schemeClr val="tx1"/>
                </a:solidFill>
                <a:latin typeface="Palatino Linotype"/>
              </a:rPr>
              <a:t>devra</a:t>
            </a:r>
            <a:r>
              <a:rPr sz="900" dirty="0">
                <a:solidFill>
                  <a:schemeClr val="tx1"/>
                </a:solidFill>
                <a:latin typeface="Palatino Linotype"/>
              </a:rPr>
              <a:t>-t-il ne pas </a:t>
            </a:r>
            <a:r>
              <a:rPr sz="900" dirty="0" err="1">
                <a:solidFill>
                  <a:schemeClr val="tx1"/>
                </a:solidFill>
                <a:latin typeface="Palatino Linotype"/>
              </a:rPr>
              <a:t>servir</a:t>
            </a:r>
            <a:r>
              <a:rPr sz="900" dirty="0">
                <a:solidFill>
                  <a:schemeClr val="tx1"/>
                </a:solidFill>
                <a:latin typeface="Palatino Linotype"/>
              </a:rPr>
              <a:t> ?</a:t>
            </a:r>
            <a:endParaRPr lang="fr-FR" sz="900" dirty="0">
              <a:solidFill>
                <a:schemeClr val="tx1"/>
              </a:solidFill>
              <a:latin typeface="Palatino Linotype"/>
            </a:endParaRPr>
          </a:p>
          <a:p>
            <a:pPr marL="628650" lvl="1" indent="-171450">
              <a:buFontTx/>
              <a:buChar char="-"/>
            </a:pPr>
            <a:endParaRPr sz="900" dirty="0">
              <a:solidFill>
                <a:schemeClr val="tx1"/>
              </a:solidFill>
              <a:latin typeface="Palatino Linotype"/>
            </a:endParaRPr>
          </a:p>
          <a:p>
            <a:pPr lvl="1"/>
            <a:r>
              <a:rPr lang="fr-FR" sz="900" b="1" dirty="0">
                <a:solidFill>
                  <a:schemeClr val="tx1"/>
                </a:solidFill>
                <a:latin typeface="Palatino Linotype"/>
              </a:rPr>
              <a:t>2) </a:t>
            </a:r>
            <a:r>
              <a:rPr sz="900" b="1" dirty="0" err="1">
                <a:solidFill>
                  <a:schemeClr val="tx1"/>
                </a:solidFill>
                <a:latin typeface="Palatino Linotype"/>
              </a:rPr>
              <a:t>Facteurs</a:t>
            </a:r>
            <a:r>
              <a:rPr sz="900" b="1" dirty="0">
                <a:solidFill>
                  <a:schemeClr val="tx1"/>
                </a:solidFill>
                <a:latin typeface="Palatino Linotype"/>
              </a:rPr>
              <a:t> de </a:t>
            </a:r>
            <a:r>
              <a:rPr sz="900" b="1" dirty="0" err="1">
                <a:solidFill>
                  <a:schemeClr val="tx1"/>
                </a:solidFill>
                <a:latin typeface="Palatino Linotype"/>
              </a:rPr>
              <a:t>risque</a:t>
            </a:r>
            <a:r>
              <a:rPr sz="900" b="1" dirty="0">
                <a:solidFill>
                  <a:schemeClr val="tx1"/>
                </a:solidFill>
                <a:latin typeface="Palatino Linotype"/>
              </a:rPr>
              <a:t> </a:t>
            </a:r>
            <a:r>
              <a:rPr sz="900" b="1" dirty="0" err="1">
                <a:solidFill>
                  <a:schemeClr val="tx1"/>
                </a:solidFill>
                <a:latin typeface="Palatino Linotype"/>
              </a:rPr>
              <a:t>classiques</a:t>
            </a:r>
            <a:r>
              <a:rPr sz="900" b="1" dirty="0">
                <a:solidFill>
                  <a:schemeClr val="tx1"/>
                </a:solidFill>
                <a:latin typeface="Palatino Linotype"/>
              </a:rPr>
              <a:t> :</a:t>
            </a:r>
            <a:endParaRPr lang="fr-FR" sz="900" b="1" dirty="0">
              <a:solidFill>
                <a:schemeClr val="tx1"/>
              </a:solidFill>
              <a:latin typeface="Palatino Linotype"/>
            </a:endParaRPr>
          </a:p>
          <a:p>
            <a:pPr marL="628650" lvl="1" indent="-171450">
              <a:buFontTx/>
              <a:buChar char="-"/>
            </a:pPr>
            <a:r>
              <a:rPr lang="fr-FR" sz="900" dirty="0">
                <a:solidFill>
                  <a:schemeClr val="tx1"/>
                </a:solidFill>
                <a:latin typeface="Palatino Linotype"/>
              </a:rPr>
              <a:t>confusion «exigence»/«spécification»,</a:t>
            </a:r>
          </a:p>
          <a:p>
            <a:pPr marL="628650" lvl="1" indent="-171450">
              <a:buFontTx/>
              <a:buChar char="-"/>
            </a:pPr>
            <a:r>
              <a:rPr sz="900" dirty="0">
                <a:solidFill>
                  <a:schemeClr val="tx1"/>
                </a:solidFill>
                <a:latin typeface="Palatino Linotype"/>
              </a:rPr>
              <a:t>de </a:t>
            </a:r>
            <a:r>
              <a:rPr sz="900" dirty="0" err="1">
                <a:solidFill>
                  <a:schemeClr val="tx1"/>
                </a:solidFill>
                <a:latin typeface="Palatino Linotype"/>
              </a:rPr>
              <a:t>rester</a:t>
            </a:r>
            <a:r>
              <a:rPr sz="900" dirty="0">
                <a:solidFill>
                  <a:schemeClr val="tx1"/>
                </a:solidFill>
                <a:latin typeface="Palatino Linotype"/>
              </a:rPr>
              <a:t> </a:t>
            </a:r>
            <a:r>
              <a:rPr sz="900" dirty="0" err="1">
                <a:solidFill>
                  <a:schemeClr val="tx1"/>
                </a:solidFill>
                <a:latin typeface="Palatino Linotype"/>
              </a:rPr>
              <a:t>superficiel</a:t>
            </a:r>
            <a:r>
              <a:rPr sz="900" dirty="0">
                <a:solidFill>
                  <a:schemeClr val="tx1"/>
                </a:solidFill>
                <a:latin typeface="Palatino Linotype"/>
              </a:rPr>
              <a:t>,</a:t>
            </a:r>
            <a:endParaRPr lang="fr-FR" sz="900" dirty="0">
              <a:solidFill>
                <a:schemeClr val="tx1"/>
              </a:solidFill>
              <a:latin typeface="Palatino Linotype"/>
            </a:endParaRPr>
          </a:p>
          <a:p>
            <a:pPr marL="628650" lvl="1" indent="-171450">
              <a:buFontTx/>
              <a:buChar char="-"/>
            </a:pPr>
            <a:r>
              <a:rPr sz="900" dirty="0" err="1">
                <a:solidFill>
                  <a:schemeClr val="tx1"/>
                </a:solidFill>
                <a:latin typeface="Palatino Linotype"/>
              </a:rPr>
              <a:t>ambiguïtés</a:t>
            </a:r>
            <a:r>
              <a:rPr sz="900" dirty="0">
                <a:solidFill>
                  <a:schemeClr val="tx1"/>
                </a:solidFill>
                <a:latin typeface="Palatino Linotype"/>
              </a:rPr>
              <a:t>,</a:t>
            </a:r>
            <a:endParaRPr lang="fr-FR" sz="900" dirty="0">
              <a:solidFill>
                <a:schemeClr val="tx1"/>
              </a:solidFill>
              <a:latin typeface="Palatino Linotype"/>
            </a:endParaRPr>
          </a:p>
          <a:p>
            <a:pPr marL="628650" lvl="1" indent="-171450">
              <a:buFontTx/>
              <a:buChar char="-"/>
            </a:pPr>
            <a:r>
              <a:rPr sz="900" dirty="0">
                <a:solidFill>
                  <a:schemeClr val="tx1"/>
                </a:solidFill>
                <a:latin typeface="Palatino Linotype"/>
              </a:rPr>
              <a:t>omissions,</a:t>
            </a:r>
            <a:endParaRPr lang="fr-FR" sz="900" dirty="0">
              <a:solidFill>
                <a:schemeClr val="tx1"/>
              </a:solidFill>
              <a:latin typeface="Palatino Linotype"/>
            </a:endParaRPr>
          </a:p>
          <a:p>
            <a:pPr marL="628650" lvl="1" indent="-171450">
              <a:buFontTx/>
              <a:buChar char="-"/>
            </a:pPr>
            <a:r>
              <a:rPr sz="900" dirty="0" err="1">
                <a:solidFill>
                  <a:schemeClr val="tx1"/>
                </a:solidFill>
                <a:latin typeface="Palatino Linotype"/>
              </a:rPr>
              <a:t>incohérences</a:t>
            </a:r>
            <a:r>
              <a:rPr sz="900" dirty="0">
                <a:solidFill>
                  <a:schemeClr val="tx1"/>
                </a:solidFill>
                <a:latin typeface="Palatino Linotype"/>
              </a:rPr>
              <a:t>.</a:t>
            </a:r>
          </a:p>
        </p:txBody>
      </p:sp>
      <p:grpSp>
        <p:nvGrpSpPr>
          <p:cNvPr id="6" name="object 2">
            <a:extLst>
              <a:ext uri="{FF2B5EF4-FFF2-40B4-BE49-F238E27FC236}">
                <a16:creationId xmlns:a16="http://schemas.microsoft.com/office/drawing/2014/main" id="{83EE2FFA-87B3-4BAD-A849-0286DC2B8073}"/>
              </a:ext>
            </a:extLst>
          </p:cNvPr>
          <p:cNvGrpSpPr/>
          <p:nvPr/>
        </p:nvGrpSpPr>
        <p:grpSpPr>
          <a:xfrm>
            <a:off x="0" y="0"/>
            <a:ext cx="5760085" cy="418465"/>
            <a:chOff x="0" y="0"/>
            <a:chExt cx="5760085" cy="418465"/>
          </a:xfrm>
        </p:grpSpPr>
        <p:pic>
          <p:nvPicPr>
            <p:cNvPr id="7" name="object 3">
              <a:extLst>
                <a:ext uri="{FF2B5EF4-FFF2-40B4-BE49-F238E27FC236}">
                  <a16:creationId xmlns:a16="http://schemas.microsoft.com/office/drawing/2014/main" id="{78D0F453-F224-4D6C-994F-7114EFB92700}"/>
                </a:ext>
              </a:extLst>
            </p:cNvPr>
            <p:cNvPicPr/>
            <p:nvPr/>
          </p:nvPicPr>
          <p:blipFill>
            <a:blip r:embed="rId2" cstate="print"/>
            <a:stretch>
              <a:fillRect/>
            </a:stretch>
          </p:blipFill>
          <p:spPr>
            <a:xfrm>
              <a:off x="0" y="0"/>
              <a:ext cx="5759996" cy="204279"/>
            </a:xfrm>
            <a:prstGeom prst="rect">
              <a:avLst/>
            </a:prstGeom>
          </p:spPr>
        </p:pic>
        <p:sp>
          <p:nvSpPr>
            <p:cNvPr id="8" name="object 4">
              <a:extLst>
                <a:ext uri="{FF2B5EF4-FFF2-40B4-BE49-F238E27FC236}">
                  <a16:creationId xmlns:a16="http://schemas.microsoft.com/office/drawing/2014/main" id="{47C6E8B4-2204-403C-BADE-B34C1E64B99C}"/>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9" name="object 5">
            <a:extLst>
              <a:ext uri="{FF2B5EF4-FFF2-40B4-BE49-F238E27FC236}">
                <a16:creationId xmlns:a16="http://schemas.microsoft.com/office/drawing/2014/main" id="{D463F2F9-FA54-4F97-B0EE-2E6533FBFD7A}"/>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Analyse des exigences</a:t>
            </a:r>
            <a:endParaRPr lang="fr-FR" sz="1400" kern="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type="body" idx="1"/>
          </p:nvPr>
        </p:nvSpPr>
        <p:spPr>
          <a:xfrm>
            <a:off x="353415" y="896828"/>
            <a:ext cx="5058968" cy="1107996"/>
          </a:xfrm>
        </p:spPr>
        <p:txBody>
          <a:bodyPr/>
          <a:lstStyle/>
          <a:p>
            <a:pPr marL="685800" lvl="1" indent="-228600">
              <a:buAutoNum type="arabicParenR"/>
            </a:pPr>
            <a:r>
              <a:rPr sz="900" b="1" dirty="0" err="1">
                <a:solidFill>
                  <a:schemeClr val="tx1"/>
                </a:solidFill>
                <a:latin typeface="Palatino Linotype"/>
              </a:rPr>
              <a:t>Prioriser</a:t>
            </a:r>
            <a:r>
              <a:rPr sz="900" b="1" dirty="0">
                <a:solidFill>
                  <a:schemeClr val="tx1"/>
                </a:solidFill>
                <a:latin typeface="Palatino Linotype"/>
              </a:rPr>
              <a:t> les exigences </a:t>
            </a:r>
            <a:endParaRPr lang="fr-FR" sz="900" b="1" dirty="0">
              <a:solidFill>
                <a:schemeClr val="tx1"/>
              </a:solidFill>
              <a:latin typeface="Palatino Linotype"/>
            </a:endParaRPr>
          </a:p>
          <a:p>
            <a:pPr lvl="1"/>
            <a:r>
              <a:rPr sz="900" dirty="0">
                <a:solidFill>
                  <a:schemeClr val="tx1"/>
                </a:solidFill>
                <a:latin typeface="Palatino Linotype"/>
              </a:rPr>
              <a:t>Simple travail de </a:t>
            </a:r>
            <a:r>
              <a:rPr sz="900" dirty="0" err="1">
                <a:solidFill>
                  <a:schemeClr val="tx1"/>
                </a:solidFill>
                <a:latin typeface="Palatino Linotype"/>
              </a:rPr>
              <a:t>classement</a:t>
            </a:r>
            <a:r>
              <a:rPr sz="900" dirty="0">
                <a:solidFill>
                  <a:schemeClr val="tx1"/>
                </a:solidFill>
                <a:latin typeface="Palatino Linotype"/>
              </a:rPr>
              <a:t> </a:t>
            </a:r>
            <a:endParaRPr lang="fr-FR" sz="900" dirty="0">
              <a:solidFill>
                <a:schemeClr val="tx1"/>
              </a:solidFill>
              <a:latin typeface="Palatino Linotype"/>
            </a:endParaRPr>
          </a:p>
          <a:p>
            <a:pPr marL="628650" lvl="1" indent="-171450">
              <a:buFontTx/>
              <a:buChar char="-"/>
            </a:pPr>
            <a:r>
              <a:rPr sz="900" dirty="0" err="1">
                <a:solidFill>
                  <a:schemeClr val="tx1"/>
                </a:solidFill>
                <a:latin typeface="Palatino Linotype"/>
              </a:rPr>
              <a:t>Primordiales</a:t>
            </a:r>
            <a:r>
              <a:rPr sz="900" dirty="0">
                <a:solidFill>
                  <a:schemeClr val="tx1"/>
                </a:solidFill>
                <a:latin typeface="Palatino Linotype"/>
              </a:rPr>
              <a:t> </a:t>
            </a:r>
            <a:endParaRPr lang="fr-FR" sz="900" dirty="0">
              <a:solidFill>
                <a:schemeClr val="tx1"/>
              </a:solidFill>
              <a:latin typeface="Palatino Linotype"/>
            </a:endParaRPr>
          </a:p>
          <a:p>
            <a:pPr marL="628650" lvl="1" indent="-171450">
              <a:buFontTx/>
              <a:buChar char="-"/>
            </a:pPr>
            <a:r>
              <a:rPr sz="900" dirty="0" err="1">
                <a:solidFill>
                  <a:schemeClr val="tx1"/>
                </a:solidFill>
                <a:latin typeface="Palatino Linotype"/>
              </a:rPr>
              <a:t>Importantes</a:t>
            </a:r>
            <a:r>
              <a:rPr sz="900" dirty="0">
                <a:solidFill>
                  <a:schemeClr val="tx1"/>
                </a:solidFill>
                <a:latin typeface="Palatino Linotype"/>
              </a:rPr>
              <a:t> </a:t>
            </a:r>
            <a:endParaRPr lang="fr-FR" sz="900" dirty="0">
              <a:solidFill>
                <a:schemeClr val="tx1"/>
              </a:solidFill>
              <a:latin typeface="Palatino Linotype"/>
            </a:endParaRPr>
          </a:p>
          <a:p>
            <a:pPr marL="628650" lvl="1" indent="-171450">
              <a:buFontTx/>
              <a:buChar char="-"/>
            </a:pPr>
            <a:r>
              <a:rPr sz="900" dirty="0" err="1">
                <a:solidFill>
                  <a:schemeClr val="tx1"/>
                </a:solidFill>
                <a:latin typeface="Palatino Linotype"/>
              </a:rPr>
              <a:t>Souhaitable</a:t>
            </a:r>
            <a:endParaRPr sz="900" dirty="0">
              <a:solidFill>
                <a:schemeClr val="tx1"/>
              </a:solidFill>
              <a:latin typeface="Palatino Linotype"/>
            </a:endParaRPr>
          </a:p>
          <a:p>
            <a:pPr marL="685800" lvl="1" indent="-228600">
              <a:buAutoNum type="arabicParenR" startAt="2"/>
            </a:pPr>
            <a:r>
              <a:rPr sz="900" b="1" dirty="0" err="1">
                <a:solidFill>
                  <a:schemeClr val="tx1"/>
                </a:solidFill>
                <a:latin typeface="Palatino Linotype"/>
              </a:rPr>
              <a:t>Vérification</a:t>
            </a:r>
            <a:r>
              <a:rPr sz="900" b="1" dirty="0">
                <a:solidFill>
                  <a:schemeClr val="tx1"/>
                </a:solidFill>
                <a:latin typeface="Palatino Linotype"/>
              </a:rPr>
              <a:t> des exigences </a:t>
            </a:r>
            <a:endParaRPr lang="fr-FR" sz="900" b="1" dirty="0">
              <a:solidFill>
                <a:schemeClr val="tx1"/>
              </a:solidFill>
              <a:latin typeface="Palatino Linotype"/>
            </a:endParaRPr>
          </a:p>
          <a:p>
            <a:pPr lvl="1"/>
            <a:r>
              <a:rPr sz="900" dirty="0" err="1">
                <a:solidFill>
                  <a:schemeClr val="tx1"/>
                </a:solidFill>
                <a:latin typeface="Palatino Linotype"/>
              </a:rPr>
              <a:t>Chaque</a:t>
            </a:r>
            <a:r>
              <a:rPr sz="900" dirty="0">
                <a:solidFill>
                  <a:schemeClr val="tx1"/>
                </a:solidFill>
                <a:latin typeface="Palatino Linotype"/>
              </a:rPr>
              <a:t> Exigence doit </a:t>
            </a:r>
            <a:r>
              <a:rPr sz="900" dirty="0" err="1">
                <a:solidFill>
                  <a:schemeClr val="tx1"/>
                </a:solidFill>
                <a:latin typeface="Palatino Linotype"/>
              </a:rPr>
              <a:t>être</a:t>
            </a:r>
            <a:r>
              <a:rPr sz="900" dirty="0">
                <a:solidFill>
                  <a:schemeClr val="tx1"/>
                </a:solidFill>
                <a:latin typeface="Palatino Linotype"/>
              </a:rPr>
              <a:t> </a:t>
            </a:r>
            <a:r>
              <a:rPr sz="900" dirty="0" err="1">
                <a:solidFill>
                  <a:schemeClr val="tx1"/>
                </a:solidFill>
                <a:latin typeface="Palatino Linotype"/>
              </a:rPr>
              <a:t>vérifiable</a:t>
            </a:r>
            <a:r>
              <a:rPr sz="900" dirty="0">
                <a:solidFill>
                  <a:schemeClr val="tx1"/>
                </a:solidFill>
                <a:latin typeface="Palatino Linotype"/>
              </a:rPr>
              <a:t> &gt; son respect doit </a:t>
            </a:r>
            <a:r>
              <a:rPr sz="900" dirty="0" err="1">
                <a:solidFill>
                  <a:schemeClr val="tx1"/>
                </a:solidFill>
                <a:latin typeface="Palatino Linotype"/>
              </a:rPr>
              <a:t>être</a:t>
            </a:r>
            <a:r>
              <a:rPr sz="900" dirty="0">
                <a:solidFill>
                  <a:schemeClr val="tx1"/>
                </a:solidFill>
                <a:latin typeface="Palatino Linotype"/>
              </a:rPr>
              <a:t> </a:t>
            </a:r>
            <a:r>
              <a:rPr sz="900" dirty="0" err="1">
                <a:solidFill>
                  <a:schemeClr val="tx1"/>
                </a:solidFill>
                <a:latin typeface="Palatino Linotype"/>
              </a:rPr>
              <a:t>mesurable</a:t>
            </a:r>
            <a:r>
              <a:rPr sz="900" dirty="0">
                <a:solidFill>
                  <a:schemeClr val="tx1"/>
                </a:solidFill>
                <a:latin typeface="Palatino Linotype"/>
              </a:rPr>
              <a:t> </a:t>
            </a:r>
            <a:endParaRPr lang="fr-FR" sz="900" dirty="0">
              <a:solidFill>
                <a:schemeClr val="tx1"/>
              </a:solidFill>
              <a:latin typeface="Palatino Linotype"/>
            </a:endParaRPr>
          </a:p>
          <a:p>
            <a:pPr lvl="1"/>
            <a:r>
              <a:rPr sz="900" dirty="0">
                <a:solidFill>
                  <a:schemeClr val="tx1"/>
                </a:solidFill>
                <a:latin typeface="Palatino Linotype"/>
              </a:rPr>
              <a:t>Un </a:t>
            </a:r>
            <a:r>
              <a:rPr sz="900" dirty="0" err="1">
                <a:solidFill>
                  <a:schemeClr val="tx1"/>
                </a:solidFill>
                <a:latin typeface="Palatino Linotype"/>
              </a:rPr>
              <a:t>critère</a:t>
            </a:r>
            <a:r>
              <a:rPr sz="900" dirty="0">
                <a:solidFill>
                  <a:schemeClr val="tx1"/>
                </a:solidFill>
                <a:latin typeface="Palatino Linotype"/>
              </a:rPr>
              <a:t> de </a:t>
            </a:r>
            <a:r>
              <a:rPr sz="900" dirty="0" err="1">
                <a:solidFill>
                  <a:schemeClr val="tx1"/>
                </a:solidFill>
                <a:latin typeface="Palatino Linotype"/>
              </a:rPr>
              <a:t>vérification</a:t>
            </a:r>
            <a:r>
              <a:rPr sz="900" dirty="0">
                <a:solidFill>
                  <a:schemeClr val="tx1"/>
                </a:solidFill>
                <a:latin typeface="Palatino Linotype"/>
              </a:rPr>
              <a:t> </a:t>
            </a:r>
            <a:r>
              <a:rPr lang="fr-FR" sz="900" dirty="0">
                <a:solidFill>
                  <a:schemeClr val="tx1"/>
                </a:solidFill>
                <a:latin typeface="Palatino Linotype"/>
              </a:rPr>
              <a:t>est </a:t>
            </a:r>
            <a:r>
              <a:rPr sz="900" dirty="0" err="1">
                <a:solidFill>
                  <a:schemeClr val="tx1"/>
                </a:solidFill>
                <a:latin typeface="Palatino Linotype"/>
              </a:rPr>
              <a:t>l’unité</a:t>
            </a:r>
            <a:r>
              <a:rPr sz="900" dirty="0">
                <a:solidFill>
                  <a:schemeClr val="tx1"/>
                </a:solidFill>
                <a:latin typeface="Palatino Linotype"/>
              </a:rPr>
              <a:t> de </a:t>
            </a:r>
            <a:r>
              <a:rPr sz="900" dirty="0" err="1">
                <a:solidFill>
                  <a:schemeClr val="tx1"/>
                </a:solidFill>
                <a:latin typeface="Palatino Linotype"/>
              </a:rPr>
              <a:t>mesure</a:t>
            </a:r>
            <a:r>
              <a:rPr sz="900" dirty="0">
                <a:solidFill>
                  <a:schemeClr val="tx1"/>
                </a:solidFill>
                <a:latin typeface="Palatino Linotype"/>
              </a:rPr>
              <a:t> du respect de </a:t>
            </a:r>
            <a:r>
              <a:rPr sz="900" dirty="0" err="1">
                <a:solidFill>
                  <a:schemeClr val="tx1"/>
                </a:solidFill>
                <a:latin typeface="Palatino Linotype"/>
              </a:rPr>
              <a:t>l’exigence</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2B7C4757-B588-4D13-8F74-1C4BFF090FF2}"/>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3544D153-5ED1-4FBD-8DEF-0455642F3C27}"/>
                </a:ext>
              </a:extLst>
            </p:cNvPr>
            <p:cNvPicPr/>
            <p:nvPr/>
          </p:nvPicPr>
          <p:blipFill>
            <a:blip r:embed="rId3"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7A44A2F4-943E-48F8-9AA9-9F4895863E69}"/>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9AFFC29E-CC16-4E77-8924-61D70E22FD95}"/>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Analyse des exigences</a:t>
            </a:r>
            <a:endParaRPr lang="fr-FR" sz="1400" kern="0"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384995"/>
          </a:xfrm>
        </p:spPr>
        <p:txBody>
          <a:bodyPr/>
          <a:lstStyle/>
          <a:p>
            <a:pPr lvl="1"/>
            <a:r>
              <a:rPr sz="900" b="1" dirty="0">
                <a:solidFill>
                  <a:schemeClr val="tx1"/>
                </a:solidFill>
                <a:latin typeface="Palatino Linotype"/>
              </a:rPr>
              <a:t>Gestion des exigences</a:t>
            </a:r>
            <a:r>
              <a:rPr lang="fr-FR" sz="900" b="1" dirty="0">
                <a:solidFill>
                  <a:schemeClr val="tx1"/>
                </a:solidFill>
                <a:latin typeface="Palatino Linotype"/>
              </a:rPr>
              <a:t> </a:t>
            </a:r>
            <a:r>
              <a:rPr sz="900" b="1" dirty="0">
                <a:solidFill>
                  <a:schemeClr val="tx1"/>
                </a:solidFill>
                <a:latin typeface="Palatino Linotype"/>
              </a:rPr>
              <a:t>: </a:t>
            </a:r>
            <a:endParaRPr lang="fr-FR" sz="900" b="1" dirty="0">
              <a:solidFill>
                <a:schemeClr val="tx1"/>
              </a:solidFill>
              <a:latin typeface="Palatino Linotype"/>
            </a:endParaRPr>
          </a:p>
          <a:p>
            <a:pPr lvl="1"/>
            <a:endParaRPr lang="fr-FR" sz="900" b="1" dirty="0">
              <a:solidFill>
                <a:schemeClr val="tx1"/>
              </a:solidFill>
              <a:latin typeface="Palatino Linotype"/>
            </a:endParaRPr>
          </a:p>
          <a:p>
            <a:pPr marL="628650" lvl="1" indent="-171450">
              <a:buFontTx/>
              <a:buChar char="-"/>
            </a:pPr>
            <a:r>
              <a:rPr lang="fr-FR" sz="900" dirty="0">
                <a:solidFill>
                  <a:schemeClr val="tx1"/>
                </a:solidFill>
                <a:latin typeface="Palatino Linotype"/>
              </a:rPr>
              <a:t>Le recueil des exigences doit aboutir à la réalisation d’un référentiel consignant l’ensemble des exigences et leur traçabilité dans les différents livrables du projet.  </a:t>
            </a:r>
          </a:p>
          <a:p>
            <a:pPr lvl="1"/>
            <a:endParaRPr lang="fr-FR" sz="900" dirty="0">
              <a:solidFill>
                <a:schemeClr val="tx1"/>
              </a:solidFill>
              <a:latin typeface="Palatino Linotype"/>
            </a:endParaRPr>
          </a:p>
          <a:p>
            <a:pPr marL="628650" lvl="1" indent="-171450">
              <a:buFontTx/>
              <a:buChar char="-"/>
            </a:pPr>
            <a:r>
              <a:rPr sz="900" dirty="0">
                <a:solidFill>
                  <a:schemeClr val="tx1"/>
                </a:solidFill>
                <a:latin typeface="Palatino Linotype"/>
              </a:rPr>
              <a:t>Construction du </a:t>
            </a:r>
            <a:r>
              <a:rPr sz="900" dirty="0" err="1">
                <a:solidFill>
                  <a:schemeClr val="tx1"/>
                </a:solidFill>
                <a:latin typeface="Palatino Linotype"/>
              </a:rPr>
              <a:t>Référentiel</a:t>
            </a:r>
            <a:r>
              <a:rPr sz="900" dirty="0">
                <a:solidFill>
                  <a:schemeClr val="tx1"/>
                </a:solidFill>
                <a:latin typeface="Palatino Linotype"/>
              </a:rPr>
              <a:t> </a:t>
            </a:r>
            <a:endParaRPr lang="fr-FR" sz="900" dirty="0">
              <a:solidFill>
                <a:schemeClr val="tx1"/>
              </a:solidFill>
              <a:latin typeface="Palatino Linotype"/>
            </a:endParaRPr>
          </a:p>
          <a:p>
            <a:pPr marL="1085850" lvl="2" indent="-171450">
              <a:buFontTx/>
              <a:buChar char="-"/>
            </a:pPr>
            <a:r>
              <a:rPr sz="900" dirty="0">
                <a:solidFill>
                  <a:schemeClr val="tx1"/>
                </a:solidFill>
                <a:latin typeface="Palatino Linotype"/>
              </a:rPr>
              <a:t>Identification et </a:t>
            </a:r>
            <a:r>
              <a:rPr sz="900" dirty="0" err="1">
                <a:solidFill>
                  <a:schemeClr val="tx1"/>
                </a:solidFill>
                <a:latin typeface="Palatino Linotype"/>
              </a:rPr>
              <a:t>classement</a:t>
            </a:r>
            <a:r>
              <a:rPr sz="900" dirty="0">
                <a:solidFill>
                  <a:schemeClr val="tx1"/>
                </a:solidFill>
                <a:latin typeface="Palatino Linotype"/>
              </a:rPr>
              <a:t> de </a:t>
            </a:r>
            <a:r>
              <a:rPr sz="900" dirty="0" err="1">
                <a:solidFill>
                  <a:schemeClr val="tx1"/>
                </a:solidFill>
                <a:latin typeface="Palatino Linotype"/>
              </a:rPr>
              <a:t>l’importance</a:t>
            </a:r>
            <a:r>
              <a:rPr sz="900" dirty="0">
                <a:solidFill>
                  <a:schemeClr val="tx1"/>
                </a:solidFill>
                <a:latin typeface="Palatino Linotype"/>
              </a:rPr>
              <a:t> de </a:t>
            </a:r>
            <a:r>
              <a:rPr sz="900" dirty="0" err="1">
                <a:solidFill>
                  <a:schemeClr val="tx1"/>
                </a:solidFill>
                <a:latin typeface="Palatino Linotype"/>
              </a:rPr>
              <a:t>chacune</a:t>
            </a:r>
            <a:endParaRPr lang="fr-FR" sz="900" dirty="0">
              <a:solidFill>
                <a:schemeClr val="tx1"/>
              </a:solidFill>
              <a:latin typeface="Palatino Linotype"/>
            </a:endParaRPr>
          </a:p>
          <a:p>
            <a:pPr marL="1085850" lvl="2" indent="-171450">
              <a:buFontTx/>
              <a:buChar char="-"/>
            </a:pPr>
            <a:r>
              <a:rPr sz="900" dirty="0">
                <a:solidFill>
                  <a:schemeClr val="tx1"/>
                </a:solidFill>
                <a:latin typeface="Palatino Linotype"/>
              </a:rPr>
              <a:t>Un Tableau </a:t>
            </a:r>
            <a:r>
              <a:rPr sz="900" dirty="0" err="1">
                <a:solidFill>
                  <a:schemeClr val="tx1"/>
                </a:solidFill>
                <a:latin typeface="Palatino Linotype"/>
              </a:rPr>
              <a:t>Numéro</a:t>
            </a:r>
            <a:r>
              <a:rPr sz="900" dirty="0">
                <a:solidFill>
                  <a:schemeClr val="tx1"/>
                </a:solidFill>
                <a:latin typeface="Palatino Linotype"/>
              </a:rPr>
              <a:t> E## </a:t>
            </a:r>
            <a:r>
              <a:rPr sz="900" dirty="0" err="1">
                <a:solidFill>
                  <a:schemeClr val="tx1"/>
                </a:solidFill>
                <a:latin typeface="Palatino Linotype"/>
              </a:rPr>
              <a:t>Catégorie</a:t>
            </a:r>
            <a:r>
              <a:rPr sz="900" dirty="0">
                <a:solidFill>
                  <a:schemeClr val="tx1"/>
                </a:solidFill>
                <a:latin typeface="Palatino Linotype"/>
              </a:rPr>
              <a:t> Importance </a:t>
            </a:r>
            <a:endParaRPr lang="fr-FR" sz="900" dirty="0">
              <a:solidFill>
                <a:schemeClr val="tx1"/>
              </a:solidFill>
              <a:latin typeface="Palatino Linotype"/>
            </a:endParaRPr>
          </a:p>
          <a:p>
            <a:pPr marL="1085850" lvl="2" indent="-171450">
              <a:buFontTx/>
              <a:buChar char="-"/>
            </a:pPr>
            <a:endParaRPr lang="fr-FR" sz="900" dirty="0">
              <a:solidFill>
                <a:schemeClr val="tx1"/>
              </a:solidFill>
              <a:latin typeface="Palatino Linotype"/>
            </a:endParaRPr>
          </a:p>
          <a:p>
            <a:pPr marL="1085850" lvl="2" indent="-171450">
              <a:buFontTx/>
              <a:buChar char="-"/>
            </a:pPr>
            <a:endParaRPr lang="fr-FR" sz="900" dirty="0">
              <a:solidFill>
                <a:schemeClr val="tx1"/>
              </a:solidFill>
              <a:latin typeface="Palatino Linotype"/>
            </a:endParaRPr>
          </a:p>
        </p:txBody>
      </p:sp>
      <p:grpSp>
        <p:nvGrpSpPr>
          <p:cNvPr id="4" name="object 2">
            <a:extLst>
              <a:ext uri="{FF2B5EF4-FFF2-40B4-BE49-F238E27FC236}">
                <a16:creationId xmlns:a16="http://schemas.microsoft.com/office/drawing/2014/main" id="{133DA457-C08F-4E3D-A776-5C9FC48D645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638673D6-48BF-4262-95C9-A1B6F04965A9}"/>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2E65F95B-7D77-4158-8784-74AB378FFEC4}"/>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64DB5609-3A43-4703-AFD3-246F1E0DFDD7}"/>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Gestion des exigences</a:t>
            </a:r>
            <a:endParaRPr lang="fr-FR" sz="1400"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EA18AD22-2A46-41AF-BD78-5F3D947FD89C}"/>
              </a:ext>
            </a:extLst>
          </p:cNvPr>
          <p:cNvSpPr>
            <a:spLocks noGrp="1"/>
          </p:cNvSpPr>
          <p:nvPr>
            <p:ph type="body" idx="1"/>
          </p:nvPr>
        </p:nvSpPr>
        <p:spPr>
          <a:xfrm>
            <a:off x="520700" y="507664"/>
            <a:ext cx="4495800" cy="2769989"/>
          </a:xfrm>
        </p:spPr>
        <p:txBody>
          <a:bodyPr/>
          <a:lstStyle/>
          <a:p>
            <a:endParaRPr lang="fr-FR" b="1" dirty="0">
              <a:cs typeface="+mn-cs"/>
            </a:endParaRPr>
          </a:p>
          <a:p>
            <a:r>
              <a:rPr lang="fr-FR" b="1" dirty="0">
                <a:cs typeface="+mn-cs"/>
              </a:rPr>
              <a:t>Les caractéristiques d’une exigence : </a:t>
            </a:r>
          </a:p>
          <a:p>
            <a:pPr lvl="3"/>
            <a:r>
              <a:rPr lang="fr-FR" sz="900" dirty="0">
                <a:solidFill>
                  <a:schemeClr val="tx1"/>
                </a:solidFill>
                <a:latin typeface="Palatino Linotype"/>
              </a:rPr>
              <a:t>Origine</a:t>
            </a:r>
          </a:p>
          <a:p>
            <a:pPr lvl="3"/>
            <a:r>
              <a:rPr lang="fr-FR" sz="900" dirty="0">
                <a:solidFill>
                  <a:schemeClr val="tx1"/>
                </a:solidFill>
                <a:latin typeface="Palatino Linotype"/>
              </a:rPr>
              <a:t>Type</a:t>
            </a:r>
          </a:p>
          <a:p>
            <a:pPr lvl="3"/>
            <a:r>
              <a:rPr lang="fr-FR" sz="900" dirty="0">
                <a:solidFill>
                  <a:schemeClr val="tx1"/>
                </a:solidFill>
                <a:latin typeface="Palatino Linotype"/>
              </a:rPr>
              <a:t>Priorité</a:t>
            </a:r>
          </a:p>
          <a:p>
            <a:pPr lvl="3"/>
            <a:r>
              <a:rPr lang="fr-FR" sz="900" dirty="0">
                <a:solidFill>
                  <a:schemeClr val="tx1"/>
                </a:solidFill>
                <a:latin typeface="Palatino Linotype"/>
              </a:rPr>
              <a:t>Complexité</a:t>
            </a:r>
          </a:p>
          <a:p>
            <a:pPr lvl="3"/>
            <a:endParaRPr lang="fr-FR" sz="900" dirty="0">
              <a:solidFill>
                <a:schemeClr val="tx1"/>
              </a:solidFill>
              <a:latin typeface="Palatino Linotype"/>
            </a:endParaRPr>
          </a:p>
          <a:p>
            <a:pPr lvl="3"/>
            <a:endParaRPr lang="fr-FR" sz="900" dirty="0">
              <a:solidFill>
                <a:schemeClr val="tx1"/>
              </a:solidFill>
              <a:latin typeface="Palatino Linotype"/>
            </a:endParaRPr>
          </a:p>
          <a:p>
            <a:pPr lvl="3"/>
            <a:r>
              <a:rPr lang="fr-FR" sz="900" dirty="0">
                <a:solidFill>
                  <a:schemeClr val="tx1"/>
                </a:solidFill>
                <a:latin typeface="Palatino Linotype"/>
              </a:rPr>
              <a:t>Description </a:t>
            </a:r>
          </a:p>
          <a:p>
            <a:pPr lvl="3"/>
            <a:r>
              <a:rPr lang="fr-FR" sz="900" dirty="0">
                <a:solidFill>
                  <a:schemeClr val="tx1"/>
                </a:solidFill>
                <a:latin typeface="Palatino Linotype"/>
              </a:rPr>
              <a:t>Piste d’implémentation (comment?)</a:t>
            </a:r>
          </a:p>
          <a:p>
            <a:pPr lvl="3"/>
            <a:r>
              <a:rPr lang="fr-FR" sz="900" dirty="0">
                <a:solidFill>
                  <a:schemeClr val="tx1"/>
                </a:solidFill>
                <a:latin typeface="Palatino Linotype"/>
              </a:rPr>
              <a:t>Mode de vérification (inspection, analyse, démonstration, tests)</a:t>
            </a:r>
          </a:p>
          <a:p>
            <a:pPr lvl="3"/>
            <a:endParaRPr lang="fr-FR" sz="900" dirty="0">
              <a:solidFill>
                <a:schemeClr val="tx1"/>
              </a:solidFill>
              <a:latin typeface="Palatino Linotype"/>
            </a:endParaRPr>
          </a:p>
          <a:p>
            <a:endParaRPr lang="fr-FR" b="1" dirty="0">
              <a:cs typeface="+mn-cs"/>
            </a:endParaRPr>
          </a:p>
          <a:p>
            <a:r>
              <a:rPr lang="fr-FR" b="1" dirty="0">
                <a:cs typeface="+mn-cs"/>
              </a:rPr>
              <a:t>Les exemples de colonnes dans le cas de la construction d’un référentiel : </a:t>
            </a:r>
          </a:p>
          <a:p>
            <a:r>
              <a:rPr lang="fr-FR" sz="900" dirty="0">
                <a:effectLst/>
                <a:latin typeface="Calibri" panose="020F0502020204030204" pitchFamily="34" charset="0"/>
                <a:ea typeface="Calibri" panose="020F0502020204030204" pitchFamily="34" charset="0"/>
                <a:cs typeface="Calibri" panose="020F0502020204030204" pitchFamily="34" charset="0"/>
              </a:rPr>
              <a:t>N°, Libellé, Catégorie (fonctionnelle / ergonomique / technique…), description (le Quoi), Réponse (le Comment), colonnes pour la traçabilité bidirectionnelle (SFD, STD, DAT, code ...)</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b="1" dirty="0">
              <a:cs typeface="+mn-cs"/>
            </a:endParaRPr>
          </a:p>
          <a:p>
            <a:endParaRPr lang="fr-FR" b="1" dirty="0">
              <a:cs typeface="+mn-cs"/>
            </a:endParaRPr>
          </a:p>
          <a:p>
            <a:endParaRPr lang="fr-FR" dirty="0"/>
          </a:p>
        </p:txBody>
      </p:sp>
      <p:grpSp>
        <p:nvGrpSpPr>
          <p:cNvPr id="6" name="object 2">
            <a:extLst>
              <a:ext uri="{FF2B5EF4-FFF2-40B4-BE49-F238E27FC236}">
                <a16:creationId xmlns:a16="http://schemas.microsoft.com/office/drawing/2014/main" id="{C4A86799-0F6E-44EA-BA9C-AC83385BD3AB}"/>
              </a:ext>
            </a:extLst>
          </p:cNvPr>
          <p:cNvGrpSpPr/>
          <p:nvPr/>
        </p:nvGrpSpPr>
        <p:grpSpPr>
          <a:xfrm>
            <a:off x="0" y="0"/>
            <a:ext cx="5760085" cy="418465"/>
            <a:chOff x="0" y="0"/>
            <a:chExt cx="5760085" cy="418465"/>
          </a:xfrm>
        </p:grpSpPr>
        <p:pic>
          <p:nvPicPr>
            <p:cNvPr id="7" name="object 3">
              <a:extLst>
                <a:ext uri="{FF2B5EF4-FFF2-40B4-BE49-F238E27FC236}">
                  <a16:creationId xmlns:a16="http://schemas.microsoft.com/office/drawing/2014/main" id="{B01A19E7-D80B-4887-927C-F9C834413CAE}"/>
                </a:ext>
              </a:extLst>
            </p:cNvPr>
            <p:cNvPicPr/>
            <p:nvPr/>
          </p:nvPicPr>
          <p:blipFill>
            <a:blip r:embed="rId2" cstate="print"/>
            <a:stretch>
              <a:fillRect/>
            </a:stretch>
          </p:blipFill>
          <p:spPr>
            <a:xfrm>
              <a:off x="0" y="0"/>
              <a:ext cx="5759996" cy="204279"/>
            </a:xfrm>
            <a:prstGeom prst="rect">
              <a:avLst/>
            </a:prstGeom>
          </p:spPr>
        </p:pic>
        <p:sp>
          <p:nvSpPr>
            <p:cNvPr id="8" name="object 4">
              <a:extLst>
                <a:ext uri="{FF2B5EF4-FFF2-40B4-BE49-F238E27FC236}">
                  <a16:creationId xmlns:a16="http://schemas.microsoft.com/office/drawing/2014/main" id="{23E9EA80-E658-47E1-9F41-2C4D0477D492}"/>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9" name="object 5">
            <a:extLst>
              <a:ext uri="{FF2B5EF4-FFF2-40B4-BE49-F238E27FC236}">
                <a16:creationId xmlns:a16="http://schemas.microsoft.com/office/drawing/2014/main" id="{4FE568EA-D9C1-4D33-B763-4B6674EE36D3}"/>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Construction du référentiel</a:t>
            </a:r>
            <a:endParaRPr lang="fr-FR" sz="1400" kern="0" dirty="0"/>
          </a:p>
        </p:txBody>
      </p:sp>
    </p:spTree>
    <p:extLst>
      <p:ext uri="{BB962C8B-B14F-4D97-AF65-F5344CB8AC3E}">
        <p14:creationId xmlns:p14="http://schemas.microsoft.com/office/powerpoint/2010/main" val="115819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CEDD1-1EDE-469A-9CA2-6C28881122E5}"/>
              </a:ext>
            </a:extLst>
          </p:cNvPr>
          <p:cNvSpPr>
            <a:spLocks noGrp="1"/>
          </p:cNvSpPr>
          <p:nvPr>
            <p:ph type="title"/>
          </p:nvPr>
        </p:nvSpPr>
        <p:spPr>
          <a:xfrm>
            <a:off x="901700" y="1404128"/>
            <a:ext cx="4242105" cy="436594"/>
          </a:xfrm>
        </p:spPr>
        <p:txBody>
          <a:bodyPr/>
          <a:lstStyle/>
          <a:p>
            <a:r>
              <a:rPr dirty="0" err="1"/>
              <a:t>Ecriture</a:t>
            </a:r>
            <a:r>
              <a:rPr dirty="0"/>
              <a:t> des </a:t>
            </a:r>
            <a:r>
              <a:rPr dirty="0" err="1"/>
              <a:t>spécification</a:t>
            </a:r>
            <a:r>
              <a:rPr lang="fr-FR" dirty="0"/>
              <a:t>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800493"/>
          </a:xfrm>
        </p:spPr>
        <p:txBody>
          <a:bodyPr/>
          <a:lstStyle/>
          <a:p>
            <a:pPr lvl="1">
              <a:buAutoNum type="arabicParenR"/>
            </a:pPr>
            <a:r>
              <a:rPr lang="fr-FR" sz="900" dirty="0">
                <a:solidFill>
                  <a:schemeClr val="tx1"/>
                </a:solidFill>
                <a:latin typeface="Palatino Linotype"/>
              </a:rPr>
              <a:t> </a:t>
            </a:r>
            <a:r>
              <a:rPr sz="900" dirty="0" err="1">
                <a:solidFill>
                  <a:schemeClr val="tx1"/>
                </a:solidFill>
                <a:latin typeface="Palatino Linotype"/>
              </a:rPr>
              <a:t>Construites</a:t>
            </a:r>
            <a:r>
              <a:rPr sz="900" dirty="0">
                <a:solidFill>
                  <a:schemeClr val="tx1"/>
                </a:solidFill>
                <a:latin typeface="Palatino Linotype"/>
              </a:rPr>
              <a:t> </a:t>
            </a:r>
            <a:r>
              <a:rPr lang="fr-FR" sz="900" dirty="0">
                <a:solidFill>
                  <a:schemeClr val="tx1"/>
                </a:solidFill>
                <a:latin typeface="Palatino Linotype"/>
              </a:rPr>
              <a:t>à</a:t>
            </a:r>
            <a:r>
              <a:rPr sz="900" dirty="0">
                <a:solidFill>
                  <a:schemeClr val="tx1"/>
                </a:solidFill>
                <a:latin typeface="Palatino Linotype"/>
              </a:rPr>
              <a:t> </a:t>
            </a:r>
            <a:r>
              <a:rPr sz="900" dirty="0" err="1">
                <a:solidFill>
                  <a:schemeClr val="tx1"/>
                </a:solidFill>
                <a:latin typeface="Palatino Linotype"/>
              </a:rPr>
              <a:t>partir</a:t>
            </a:r>
            <a:r>
              <a:rPr sz="900" dirty="0">
                <a:solidFill>
                  <a:schemeClr val="tx1"/>
                </a:solidFill>
                <a:latin typeface="Palatino Linotype"/>
              </a:rPr>
              <a:t> des exigences</a:t>
            </a:r>
            <a:endParaRPr lang="fr-FR" sz="900" dirty="0">
              <a:solidFill>
                <a:schemeClr val="tx1"/>
              </a:solidFill>
              <a:latin typeface="Palatino Linotype"/>
            </a:endParaRPr>
          </a:p>
          <a:p>
            <a:pPr lvl="1">
              <a:buAutoNum type="arabicParenR"/>
            </a:pP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Quel</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le </a:t>
            </a:r>
            <a:r>
              <a:rPr sz="900" dirty="0" err="1">
                <a:solidFill>
                  <a:schemeClr val="tx1"/>
                </a:solidFill>
                <a:latin typeface="Palatino Linotype"/>
              </a:rPr>
              <a:t>degré</a:t>
            </a:r>
            <a:r>
              <a:rPr sz="900" dirty="0">
                <a:solidFill>
                  <a:schemeClr val="tx1"/>
                </a:solidFill>
                <a:latin typeface="Palatino Linotype"/>
              </a:rPr>
              <a:t> de </a:t>
            </a:r>
            <a:r>
              <a:rPr sz="900" dirty="0" err="1">
                <a:solidFill>
                  <a:schemeClr val="tx1"/>
                </a:solidFill>
                <a:latin typeface="Palatino Linotype"/>
              </a:rPr>
              <a:t>précision</a:t>
            </a:r>
            <a:r>
              <a:rPr sz="900" dirty="0">
                <a:solidFill>
                  <a:schemeClr val="tx1"/>
                </a:solidFill>
                <a:latin typeface="Palatino Linotype"/>
              </a:rPr>
              <a:t> du </a:t>
            </a:r>
            <a:r>
              <a:rPr sz="900" dirty="0" err="1">
                <a:solidFill>
                  <a:schemeClr val="tx1"/>
                </a:solidFill>
                <a:latin typeface="Palatino Linotype"/>
              </a:rPr>
              <a:t>modèle</a:t>
            </a:r>
            <a:r>
              <a:rPr sz="900" dirty="0">
                <a:solidFill>
                  <a:schemeClr val="tx1"/>
                </a:solidFill>
                <a:latin typeface="Palatino Linotype"/>
              </a:rPr>
              <a:t> de </a:t>
            </a:r>
            <a:r>
              <a:rPr sz="900" dirty="0" err="1">
                <a:solidFill>
                  <a:schemeClr val="tx1"/>
                </a:solidFill>
                <a:latin typeface="Palatino Linotype"/>
              </a:rPr>
              <a:t>développement</a:t>
            </a:r>
            <a:r>
              <a:rPr sz="900" dirty="0">
                <a:solidFill>
                  <a:schemeClr val="tx1"/>
                </a:solidFill>
                <a:latin typeface="Palatino Linotype"/>
              </a:rPr>
              <a:t> </a:t>
            </a:r>
            <a:r>
              <a:rPr sz="900" dirty="0" err="1">
                <a:solidFill>
                  <a:schemeClr val="tx1"/>
                </a:solidFill>
                <a:latin typeface="Palatino Linotype"/>
              </a:rPr>
              <a:t>nécessaire</a:t>
            </a:r>
            <a:r>
              <a:rPr sz="900" dirty="0">
                <a:solidFill>
                  <a:schemeClr val="tx1"/>
                </a:solidFill>
                <a:latin typeface="Palatino Linotype"/>
              </a:rPr>
              <a:t> pour </a:t>
            </a:r>
            <a:r>
              <a:rPr sz="900" dirty="0" err="1">
                <a:solidFill>
                  <a:schemeClr val="tx1"/>
                </a:solidFill>
                <a:latin typeface="Palatino Linotype"/>
              </a:rPr>
              <a:t>construire</a:t>
            </a:r>
            <a:r>
              <a:rPr sz="900" dirty="0">
                <a:solidFill>
                  <a:schemeClr val="tx1"/>
                </a:solidFill>
                <a:latin typeface="Palatino Linotype"/>
              </a:rPr>
              <a:t> le </a:t>
            </a:r>
            <a:r>
              <a:rPr sz="900" dirty="0" err="1">
                <a:solidFill>
                  <a:schemeClr val="tx1"/>
                </a:solidFill>
                <a:latin typeface="Palatino Linotype"/>
              </a:rPr>
              <a:t>référentiel</a:t>
            </a:r>
            <a:r>
              <a:rPr sz="900" dirty="0">
                <a:solidFill>
                  <a:schemeClr val="tx1"/>
                </a:solidFill>
                <a:latin typeface="Palatino Linotype"/>
              </a:rPr>
              <a:t> de </a:t>
            </a:r>
            <a:r>
              <a:rPr sz="900" dirty="0" err="1">
                <a:solidFill>
                  <a:schemeClr val="tx1"/>
                </a:solidFill>
                <a:latin typeface="Palatino Linotype"/>
              </a:rPr>
              <a:t>spécification</a:t>
            </a:r>
            <a:r>
              <a:rPr lang="fr-FR" sz="900" dirty="0">
                <a:solidFill>
                  <a:schemeClr val="tx1"/>
                </a:solidFill>
                <a:latin typeface="Palatino Linotype"/>
              </a:rPr>
              <a:t>s</a:t>
            </a:r>
            <a:r>
              <a:rPr sz="900" dirty="0">
                <a:solidFill>
                  <a:schemeClr val="tx1"/>
                </a:solidFill>
                <a:latin typeface="Palatino Linotype"/>
              </a:rPr>
              <a:t> ? </a:t>
            </a:r>
            <a:r>
              <a:rPr sz="900" dirty="0" err="1">
                <a:solidFill>
                  <a:schemeClr val="tx1"/>
                </a:solidFill>
                <a:latin typeface="Palatino Linotype"/>
              </a:rPr>
              <a:t>C’est</a:t>
            </a:r>
            <a:r>
              <a:rPr sz="900" dirty="0">
                <a:solidFill>
                  <a:schemeClr val="tx1"/>
                </a:solidFill>
                <a:latin typeface="Palatino Linotype"/>
              </a:rPr>
              <a:t> un point important</a:t>
            </a:r>
            <a:r>
              <a:rPr lang="fr-FR" sz="900" dirty="0">
                <a:solidFill>
                  <a:schemeClr val="tx1"/>
                </a:solidFill>
                <a:latin typeface="Palatino Linotype"/>
              </a:rPr>
              <a:t> !</a:t>
            </a:r>
          </a:p>
          <a:p>
            <a:pPr lvl="1">
              <a:buAutoNum type="arabicParenR"/>
            </a:pP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Construites</a:t>
            </a:r>
            <a:r>
              <a:rPr sz="900" dirty="0">
                <a:solidFill>
                  <a:schemeClr val="tx1"/>
                </a:solidFill>
                <a:latin typeface="Palatino Linotype"/>
              </a:rPr>
              <a:t> </a:t>
            </a:r>
            <a:r>
              <a:rPr sz="900" dirty="0" err="1">
                <a:solidFill>
                  <a:schemeClr val="tx1"/>
                </a:solidFill>
                <a:latin typeface="Palatino Linotype"/>
              </a:rPr>
              <a:t>en</a:t>
            </a:r>
            <a:r>
              <a:rPr sz="900" dirty="0">
                <a:solidFill>
                  <a:schemeClr val="tx1"/>
                </a:solidFill>
                <a:latin typeface="Palatino Linotype"/>
              </a:rPr>
              <a:t> </a:t>
            </a:r>
            <a:r>
              <a:rPr sz="900" dirty="0" err="1">
                <a:solidFill>
                  <a:schemeClr val="tx1"/>
                </a:solidFill>
                <a:latin typeface="Palatino Linotype"/>
              </a:rPr>
              <a:t>même</a:t>
            </a:r>
            <a:r>
              <a:rPr sz="900" dirty="0">
                <a:solidFill>
                  <a:schemeClr val="tx1"/>
                </a:solidFill>
                <a:latin typeface="Palatino Linotype"/>
              </a:rPr>
              <a:t> temps que </a:t>
            </a:r>
            <a:r>
              <a:rPr sz="900" dirty="0" err="1">
                <a:solidFill>
                  <a:schemeClr val="tx1"/>
                </a:solidFill>
                <a:latin typeface="Palatino Linotype"/>
              </a:rPr>
              <a:t>Acteurs</a:t>
            </a:r>
            <a:r>
              <a:rPr sz="900" dirty="0">
                <a:solidFill>
                  <a:schemeClr val="tx1"/>
                </a:solidFill>
                <a:latin typeface="Palatino Linotype"/>
              </a:rPr>
              <a:t> et Use Case </a:t>
            </a:r>
            <a:endParaRPr lang="fr-FR" sz="900" dirty="0">
              <a:solidFill>
                <a:schemeClr val="tx1"/>
              </a:solidFill>
              <a:latin typeface="Palatino Linotype"/>
            </a:endParaRPr>
          </a:p>
          <a:p>
            <a:pPr lvl="1"/>
            <a:r>
              <a:rPr sz="900" dirty="0" err="1">
                <a:solidFill>
                  <a:schemeClr val="tx1"/>
                </a:solidFill>
                <a:latin typeface="Palatino Linotype"/>
              </a:rPr>
              <a:t>Oui</a:t>
            </a:r>
            <a:r>
              <a:rPr sz="900" dirty="0">
                <a:solidFill>
                  <a:schemeClr val="tx1"/>
                </a:solidFill>
                <a:latin typeface="Palatino Linotype"/>
              </a:rPr>
              <a:t> les </a:t>
            </a:r>
            <a:r>
              <a:rPr sz="900" dirty="0" err="1">
                <a:solidFill>
                  <a:schemeClr val="tx1"/>
                </a:solidFill>
                <a:latin typeface="Palatino Linotype"/>
              </a:rPr>
              <a:t>acteurs</a:t>
            </a:r>
            <a:r>
              <a:rPr sz="900" dirty="0">
                <a:solidFill>
                  <a:schemeClr val="tx1"/>
                </a:solidFill>
                <a:latin typeface="Palatino Linotype"/>
              </a:rPr>
              <a:t> et les </a:t>
            </a:r>
            <a:r>
              <a:rPr sz="900" dirty="0" err="1">
                <a:solidFill>
                  <a:schemeClr val="tx1"/>
                </a:solidFill>
                <a:latin typeface="Palatino Linotype"/>
              </a:rPr>
              <a:t>cas</a:t>
            </a:r>
            <a:r>
              <a:rPr sz="900" dirty="0">
                <a:solidFill>
                  <a:schemeClr val="tx1"/>
                </a:solidFill>
                <a:latin typeface="Palatino Linotype"/>
              </a:rPr>
              <a:t> </a:t>
            </a:r>
            <a:r>
              <a:rPr sz="900" dirty="0" err="1">
                <a:solidFill>
                  <a:schemeClr val="tx1"/>
                </a:solidFill>
                <a:latin typeface="Palatino Linotype"/>
              </a:rPr>
              <a:t>d’utilisation</a:t>
            </a:r>
            <a:r>
              <a:rPr sz="900" dirty="0">
                <a:solidFill>
                  <a:schemeClr val="tx1"/>
                </a:solidFill>
                <a:latin typeface="Palatino Linotype"/>
              </a:rPr>
              <a:t> ( </a:t>
            </a:r>
            <a:r>
              <a:rPr sz="900" dirty="0" err="1">
                <a:solidFill>
                  <a:schemeClr val="tx1"/>
                </a:solidFill>
                <a:latin typeface="Palatino Linotype"/>
              </a:rPr>
              <a:t>ou</a:t>
            </a:r>
            <a:r>
              <a:rPr sz="900" dirty="0">
                <a:solidFill>
                  <a:schemeClr val="tx1"/>
                </a:solidFill>
                <a:latin typeface="Palatino Linotype"/>
              </a:rPr>
              <a:t> </a:t>
            </a:r>
            <a:r>
              <a:rPr sz="900" dirty="0" err="1">
                <a:solidFill>
                  <a:schemeClr val="tx1"/>
                </a:solidFill>
                <a:latin typeface="Palatino Linotype"/>
              </a:rPr>
              <a:t>cas</a:t>
            </a:r>
            <a:r>
              <a:rPr sz="900" dirty="0">
                <a:solidFill>
                  <a:schemeClr val="tx1"/>
                </a:solidFill>
                <a:latin typeface="Palatino Linotype"/>
              </a:rPr>
              <a:t> </a:t>
            </a:r>
            <a:r>
              <a:rPr sz="900" dirty="0" err="1">
                <a:solidFill>
                  <a:schemeClr val="tx1"/>
                </a:solidFill>
                <a:latin typeface="Palatino Linotype"/>
              </a:rPr>
              <a:t>d’usage</a:t>
            </a:r>
            <a:r>
              <a:rPr sz="900" dirty="0">
                <a:solidFill>
                  <a:schemeClr val="tx1"/>
                </a:solidFill>
                <a:latin typeface="Palatino Linotype"/>
              </a:rPr>
              <a:t>) </a:t>
            </a:r>
            <a:r>
              <a:rPr sz="900" dirty="0" err="1">
                <a:solidFill>
                  <a:schemeClr val="tx1"/>
                </a:solidFill>
                <a:latin typeface="Palatino Linotype"/>
              </a:rPr>
              <a:t>sont</a:t>
            </a:r>
            <a:r>
              <a:rPr sz="900" dirty="0">
                <a:solidFill>
                  <a:schemeClr val="tx1"/>
                </a:solidFill>
                <a:latin typeface="Palatino Linotype"/>
              </a:rPr>
              <a:t> un minimum pour </a:t>
            </a:r>
            <a:r>
              <a:rPr sz="900" dirty="0" err="1">
                <a:solidFill>
                  <a:schemeClr val="tx1"/>
                </a:solidFill>
                <a:latin typeface="Palatino Linotype"/>
              </a:rPr>
              <a:t>écrire</a:t>
            </a:r>
            <a:r>
              <a:rPr sz="900" dirty="0">
                <a:solidFill>
                  <a:schemeClr val="tx1"/>
                </a:solidFill>
                <a:latin typeface="Palatino Linotype"/>
              </a:rPr>
              <a:t> les </a:t>
            </a:r>
            <a:r>
              <a:rPr sz="900" dirty="0" err="1">
                <a:solidFill>
                  <a:schemeClr val="tx1"/>
                </a:solidFill>
                <a:latin typeface="Palatino Linotype"/>
              </a:rPr>
              <a:t>spécifications</a:t>
            </a:r>
            <a:r>
              <a:rPr sz="900" dirty="0">
                <a:solidFill>
                  <a:schemeClr val="tx1"/>
                </a:solidFill>
                <a:latin typeface="Palatino Linotype"/>
              </a:rPr>
              <a:t> </a:t>
            </a:r>
            <a:endParaRPr lang="fr-FR" sz="900" dirty="0">
              <a:solidFill>
                <a:schemeClr val="tx1"/>
              </a:solidFill>
              <a:latin typeface="Palatino Linotype"/>
            </a:endParaRPr>
          </a:p>
          <a:p>
            <a:pPr lvl="1"/>
            <a:endParaRPr lang="fr-FR" sz="900" dirty="0">
              <a:solidFill>
                <a:schemeClr val="tx1"/>
              </a:solidFill>
              <a:latin typeface="Palatino Linotype"/>
            </a:endParaRPr>
          </a:p>
          <a:p>
            <a:pPr lvl="1"/>
            <a:r>
              <a:rPr lang="fr-FR" sz="900" dirty="0">
                <a:solidFill>
                  <a:schemeClr val="tx1"/>
                </a:solidFill>
                <a:latin typeface="Palatino Linotype"/>
              </a:rPr>
              <a:t>4) </a:t>
            </a:r>
            <a:r>
              <a:rPr sz="900" dirty="0" err="1">
                <a:solidFill>
                  <a:schemeClr val="tx1"/>
                </a:solidFill>
                <a:latin typeface="Palatino Linotype"/>
              </a:rPr>
              <a:t>Spécification</a:t>
            </a:r>
            <a:r>
              <a:rPr sz="900" dirty="0">
                <a:solidFill>
                  <a:schemeClr val="tx1"/>
                </a:solidFill>
                <a:latin typeface="Palatino Linotype"/>
              </a:rPr>
              <a:t> : </a:t>
            </a:r>
            <a:r>
              <a:rPr lang="fr-FR" sz="900" dirty="0">
                <a:solidFill>
                  <a:schemeClr val="tx1"/>
                </a:solidFill>
                <a:latin typeface="Palatino Linotype"/>
              </a:rPr>
              <a:t>p</a:t>
            </a:r>
            <a:r>
              <a:rPr sz="900" dirty="0" err="1">
                <a:solidFill>
                  <a:schemeClr val="tx1"/>
                </a:solidFill>
                <a:latin typeface="Palatino Linotype"/>
              </a:rPr>
              <a:t>ropriété</a:t>
            </a:r>
            <a:r>
              <a:rPr sz="900" dirty="0">
                <a:solidFill>
                  <a:schemeClr val="tx1"/>
                </a:solidFill>
                <a:latin typeface="Palatino Linotype"/>
              </a:rPr>
              <a:t> </a:t>
            </a:r>
            <a:r>
              <a:rPr sz="900" dirty="0" err="1">
                <a:solidFill>
                  <a:schemeClr val="tx1"/>
                </a:solidFill>
                <a:latin typeface="Palatino Linotype"/>
              </a:rPr>
              <a:t>mesurable</a:t>
            </a:r>
            <a:r>
              <a:rPr sz="900" dirty="0">
                <a:solidFill>
                  <a:schemeClr val="tx1"/>
                </a:solidFill>
                <a:latin typeface="Palatino Linotype"/>
              </a:rPr>
              <a:t> que le </a:t>
            </a:r>
            <a:r>
              <a:rPr sz="900" dirty="0" err="1">
                <a:solidFill>
                  <a:schemeClr val="tx1"/>
                </a:solidFill>
                <a:latin typeface="Palatino Linotype"/>
              </a:rPr>
              <a:t>système</a:t>
            </a:r>
            <a:r>
              <a:rPr sz="900" dirty="0">
                <a:solidFill>
                  <a:schemeClr val="tx1"/>
                </a:solidFill>
                <a:latin typeface="Palatino Linotype"/>
              </a:rPr>
              <a:t> (</a:t>
            </a:r>
            <a:r>
              <a:rPr lang="fr-FR" sz="900" dirty="0">
                <a:solidFill>
                  <a:schemeClr val="tx1"/>
                </a:solidFill>
                <a:latin typeface="Palatino Linotype"/>
              </a:rPr>
              <a:t>les </a:t>
            </a:r>
            <a:r>
              <a:rPr sz="900" dirty="0" err="1">
                <a:solidFill>
                  <a:schemeClr val="tx1"/>
                </a:solidFill>
                <a:latin typeface="Palatino Linotype"/>
              </a:rPr>
              <a:t>livrables</a:t>
            </a:r>
            <a:r>
              <a:rPr sz="900" dirty="0">
                <a:solidFill>
                  <a:schemeClr val="tx1"/>
                </a:solidFill>
                <a:latin typeface="Palatino Linotype"/>
              </a:rPr>
              <a:t>) doit </a:t>
            </a:r>
            <a:r>
              <a:rPr sz="900" dirty="0" err="1">
                <a:solidFill>
                  <a:schemeClr val="tx1"/>
                </a:solidFill>
                <a:latin typeface="Palatino Linotype"/>
              </a:rPr>
              <a:t>vérifier</a:t>
            </a:r>
            <a:r>
              <a:rPr sz="900" dirty="0">
                <a:solidFill>
                  <a:schemeClr val="tx1"/>
                </a:solidFill>
                <a:latin typeface="Palatino Linotype"/>
              </a:rPr>
              <a:t>.</a:t>
            </a:r>
            <a:endParaRPr lang="fr-FR" sz="900" dirty="0">
              <a:solidFill>
                <a:schemeClr val="tx1"/>
              </a:solidFill>
              <a:latin typeface="Palatino Linotype"/>
            </a:endParaRPr>
          </a:p>
          <a:p>
            <a:pPr lvl="1"/>
            <a:endParaRPr sz="900" dirty="0">
              <a:solidFill>
                <a:schemeClr val="tx1"/>
              </a:solidFill>
              <a:latin typeface="Palatino Linotype"/>
            </a:endParaRPr>
          </a:p>
          <a:p>
            <a:pPr lvl="1"/>
            <a:r>
              <a:rPr lang="fr-FR" sz="900" dirty="0">
                <a:solidFill>
                  <a:schemeClr val="tx1"/>
                </a:solidFill>
                <a:latin typeface="Palatino Linotype"/>
              </a:rPr>
              <a:t>5) </a:t>
            </a:r>
            <a:r>
              <a:rPr sz="900" dirty="0" err="1">
                <a:solidFill>
                  <a:schemeClr val="tx1"/>
                </a:solidFill>
                <a:latin typeface="Palatino Linotype"/>
              </a:rPr>
              <a:t>Référentiel</a:t>
            </a:r>
            <a:r>
              <a:rPr sz="900" dirty="0">
                <a:solidFill>
                  <a:schemeClr val="tx1"/>
                </a:solidFill>
                <a:latin typeface="Palatino Linotype"/>
              </a:rPr>
              <a:t> de </a:t>
            </a:r>
            <a:r>
              <a:rPr sz="900" dirty="0" err="1">
                <a:solidFill>
                  <a:schemeClr val="tx1"/>
                </a:solidFill>
                <a:latin typeface="Palatino Linotype"/>
              </a:rPr>
              <a:t>spécification</a:t>
            </a:r>
            <a:r>
              <a:rPr lang="fr-FR" sz="900" dirty="0">
                <a:solidFill>
                  <a:schemeClr val="tx1"/>
                </a:solidFill>
                <a:latin typeface="Palatino Linotype"/>
              </a:rPr>
              <a:t>s</a:t>
            </a:r>
            <a:r>
              <a:rPr sz="900" dirty="0">
                <a:solidFill>
                  <a:schemeClr val="tx1"/>
                </a:solidFill>
                <a:latin typeface="Palatino Linotype"/>
              </a:rPr>
              <a:t> : ensemble </a:t>
            </a:r>
            <a:r>
              <a:rPr sz="900" dirty="0" err="1">
                <a:solidFill>
                  <a:schemeClr val="tx1"/>
                </a:solidFill>
                <a:latin typeface="Palatino Linotype"/>
              </a:rPr>
              <a:t>structuré</a:t>
            </a:r>
            <a:r>
              <a:rPr sz="900" dirty="0">
                <a:solidFill>
                  <a:schemeClr val="tx1"/>
                </a:solidFill>
                <a:latin typeface="Palatino Linotype"/>
              </a:rPr>
              <a:t> des </a:t>
            </a:r>
            <a:r>
              <a:rPr sz="900" dirty="0" err="1">
                <a:solidFill>
                  <a:schemeClr val="tx1"/>
                </a:solidFill>
                <a:latin typeface="Palatino Linotype"/>
              </a:rPr>
              <a:t>propriétés</a:t>
            </a:r>
            <a:r>
              <a:rPr sz="900" dirty="0">
                <a:solidFill>
                  <a:schemeClr val="tx1"/>
                </a:solidFill>
                <a:latin typeface="Palatino Linotype"/>
              </a:rPr>
              <a:t> que le </a:t>
            </a:r>
            <a:r>
              <a:rPr sz="900" dirty="0" err="1">
                <a:solidFill>
                  <a:schemeClr val="tx1"/>
                </a:solidFill>
                <a:latin typeface="Palatino Linotype"/>
              </a:rPr>
              <a:t>système</a:t>
            </a:r>
            <a:r>
              <a:rPr sz="900" dirty="0">
                <a:solidFill>
                  <a:schemeClr val="tx1"/>
                </a:solidFill>
                <a:latin typeface="Palatino Linotype"/>
              </a:rPr>
              <a:t> (</a:t>
            </a:r>
            <a:r>
              <a:rPr sz="900" dirty="0" err="1">
                <a:solidFill>
                  <a:schemeClr val="tx1"/>
                </a:solidFill>
                <a:latin typeface="Palatino Linotype"/>
              </a:rPr>
              <a:t>livrables</a:t>
            </a:r>
            <a:r>
              <a:rPr sz="900" dirty="0">
                <a:solidFill>
                  <a:schemeClr val="tx1"/>
                </a:solidFill>
                <a:latin typeface="Palatino Linotype"/>
              </a:rPr>
              <a:t>) doit </a:t>
            </a:r>
            <a:r>
              <a:rPr sz="900" dirty="0" err="1">
                <a:solidFill>
                  <a:schemeClr val="tx1"/>
                </a:solidFill>
                <a:latin typeface="Palatino Linotype"/>
              </a:rPr>
              <a:t>vérifier</a:t>
            </a:r>
            <a:r>
              <a:rPr sz="900" dirty="0">
                <a:solidFill>
                  <a:schemeClr val="tx1"/>
                </a:solidFill>
                <a:latin typeface="Palatino Linotype"/>
              </a:rPr>
              <a:t>.</a:t>
            </a:r>
          </a:p>
        </p:txBody>
      </p:sp>
      <p:grpSp>
        <p:nvGrpSpPr>
          <p:cNvPr id="4" name="object 2">
            <a:extLst>
              <a:ext uri="{FF2B5EF4-FFF2-40B4-BE49-F238E27FC236}">
                <a16:creationId xmlns:a16="http://schemas.microsoft.com/office/drawing/2014/main" id="{4D278266-E4E3-4716-BA54-D8A9FDB90C33}"/>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F758A3C-C6E7-461D-BEF4-91829280417A}"/>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BFFD597-89B2-4D0E-BD4A-CFD5EF63E1E7}"/>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7C509D94-A07C-416E-A88A-4D09AFC936C5}"/>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Les spécifications</a:t>
            </a:r>
            <a:endParaRPr lang="fr-FR" sz="14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1246495"/>
          </a:xfrm>
        </p:spPr>
        <p:txBody>
          <a:bodyPr/>
          <a:lstStyle/>
          <a:p>
            <a:pPr marL="0" lvl="1" algn="just">
              <a:buAutoNum type="arabicParenR"/>
            </a:pPr>
            <a:r>
              <a:rPr lang="fr-FR" sz="900" dirty="0">
                <a:solidFill>
                  <a:schemeClr val="tx1"/>
                </a:solidFill>
                <a:latin typeface="Palatino Linotype"/>
              </a:rPr>
              <a:t> Une exigence représente la description de ce que le projet ou le produit doit « faire ». C’est le QUOI.</a:t>
            </a:r>
          </a:p>
          <a:p>
            <a:pPr marL="0" lvl="1" algn="just">
              <a:buAutoNum type="arabicParenR"/>
            </a:pPr>
            <a:endParaRPr lang="fr-FR" sz="900" dirty="0">
              <a:solidFill>
                <a:schemeClr val="tx1"/>
              </a:solidFill>
              <a:latin typeface="Palatino Linotype"/>
            </a:endParaRPr>
          </a:p>
          <a:p>
            <a:pPr marL="0" lvl="1" algn="just">
              <a:buAutoNum type="arabicParenR"/>
            </a:pPr>
            <a:r>
              <a:rPr lang="fr-FR" sz="900" dirty="0">
                <a:solidFill>
                  <a:schemeClr val="tx1"/>
                </a:solidFill>
                <a:latin typeface="Palatino Linotype"/>
              </a:rPr>
              <a:t> </a:t>
            </a:r>
            <a:r>
              <a:rPr sz="900" dirty="0">
                <a:solidFill>
                  <a:schemeClr val="tx1"/>
                </a:solidFill>
                <a:latin typeface="Palatino Linotype"/>
              </a:rPr>
              <a:t>La première étape du </a:t>
            </a:r>
            <a:r>
              <a:rPr sz="900" dirty="0" err="1">
                <a:solidFill>
                  <a:schemeClr val="tx1"/>
                </a:solidFill>
                <a:latin typeface="Palatino Linotype"/>
              </a:rPr>
              <a:t>développement</a:t>
            </a:r>
            <a:r>
              <a:rPr sz="900" dirty="0">
                <a:solidFill>
                  <a:schemeClr val="tx1"/>
                </a:solidFill>
                <a:latin typeface="Palatino Linotype"/>
              </a:rPr>
              <a:t>. Il nous faut </a:t>
            </a:r>
            <a:r>
              <a:rPr sz="900" dirty="0" err="1">
                <a:solidFill>
                  <a:schemeClr val="tx1"/>
                </a:solidFill>
                <a:latin typeface="Palatino Linotype"/>
              </a:rPr>
              <a:t>l’information</a:t>
            </a:r>
            <a:r>
              <a:rPr sz="900" dirty="0">
                <a:solidFill>
                  <a:schemeClr val="tx1"/>
                </a:solidFill>
                <a:latin typeface="Palatino Linotype"/>
              </a:rPr>
              <a:t> sur le </a:t>
            </a:r>
            <a:r>
              <a:rPr sz="900" dirty="0" err="1">
                <a:solidFill>
                  <a:schemeClr val="tx1"/>
                </a:solidFill>
                <a:latin typeface="Palatino Linotype"/>
              </a:rPr>
              <a:t>pourquoi</a:t>
            </a:r>
            <a:r>
              <a:rPr sz="900" dirty="0">
                <a:solidFill>
                  <a:schemeClr val="tx1"/>
                </a:solidFill>
                <a:latin typeface="Palatino Linotype"/>
              </a:rPr>
              <a:t> du </a:t>
            </a:r>
            <a:r>
              <a:rPr sz="900" dirty="0" err="1">
                <a:solidFill>
                  <a:schemeClr val="tx1"/>
                </a:solidFill>
                <a:latin typeface="Palatino Linotype"/>
              </a:rPr>
              <a:t>projet</a:t>
            </a:r>
            <a:r>
              <a:rPr lang="fr-FR" sz="900" dirty="0">
                <a:solidFill>
                  <a:schemeClr val="tx1"/>
                </a:solidFill>
                <a:latin typeface="Palatino Linotype"/>
              </a:rPr>
              <a:t>.</a:t>
            </a:r>
          </a:p>
          <a:p>
            <a:pPr marL="0" lvl="1" algn="just"/>
            <a:r>
              <a:rPr lang="fr-FR" sz="900" dirty="0">
                <a:solidFill>
                  <a:schemeClr val="tx1"/>
                </a:solidFill>
                <a:latin typeface="Palatino Linotype"/>
              </a:rPr>
              <a:t>    </a:t>
            </a:r>
            <a:r>
              <a:rPr sz="900" dirty="0">
                <a:solidFill>
                  <a:schemeClr val="tx1"/>
                </a:solidFill>
                <a:latin typeface="Palatino Linotype"/>
              </a:rPr>
              <a:t>Il nous faut </a:t>
            </a:r>
            <a:r>
              <a:rPr sz="900" dirty="0" err="1">
                <a:solidFill>
                  <a:schemeClr val="tx1"/>
                </a:solidFill>
                <a:latin typeface="Palatino Linotype"/>
              </a:rPr>
              <a:t>ce</a:t>
            </a:r>
            <a:r>
              <a:rPr sz="900" dirty="0">
                <a:solidFill>
                  <a:schemeClr val="tx1"/>
                </a:solidFill>
                <a:latin typeface="Palatino Linotype"/>
              </a:rPr>
              <a:t> qui </a:t>
            </a:r>
            <a:r>
              <a:rPr sz="900" dirty="0" err="1">
                <a:solidFill>
                  <a:schemeClr val="tx1"/>
                </a:solidFill>
                <a:latin typeface="Palatino Linotype"/>
              </a:rPr>
              <a:t>permettra</a:t>
            </a:r>
            <a:r>
              <a:rPr sz="900" dirty="0">
                <a:solidFill>
                  <a:schemeClr val="tx1"/>
                </a:solidFill>
                <a:latin typeface="Palatino Linotype"/>
              </a:rPr>
              <a:t> de dire </a:t>
            </a:r>
            <a:r>
              <a:rPr sz="900" dirty="0" err="1">
                <a:solidFill>
                  <a:schemeClr val="tx1"/>
                </a:solidFill>
                <a:latin typeface="Palatino Linotype"/>
              </a:rPr>
              <a:t>si</a:t>
            </a:r>
            <a:r>
              <a:rPr sz="900" dirty="0">
                <a:solidFill>
                  <a:schemeClr val="tx1"/>
                </a:solidFill>
                <a:latin typeface="Palatino Linotype"/>
              </a:rPr>
              <a:t> le </a:t>
            </a:r>
            <a:r>
              <a:rPr sz="900" dirty="0" err="1">
                <a:solidFill>
                  <a:schemeClr val="tx1"/>
                </a:solidFill>
                <a:latin typeface="Palatino Linotype"/>
              </a:rPr>
              <a:t>projet</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réussi</a:t>
            </a:r>
            <a:r>
              <a:rPr sz="900" dirty="0">
                <a:solidFill>
                  <a:schemeClr val="tx1"/>
                </a:solidFill>
                <a:latin typeface="Palatino Linotype"/>
              </a:rPr>
              <a:t> </a:t>
            </a:r>
            <a:r>
              <a:rPr sz="900" dirty="0" err="1">
                <a:solidFill>
                  <a:schemeClr val="tx1"/>
                </a:solidFill>
                <a:latin typeface="Palatino Linotype"/>
              </a:rPr>
              <a:t>ou</a:t>
            </a:r>
            <a:r>
              <a:rPr sz="900" dirty="0">
                <a:solidFill>
                  <a:schemeClr val="tx1"/>
                </a:solidFill>
                <a:latin typeface="Palatino Linotype"/>
              </a:rPr>
              <a:t> non</a:t>
            </a:r>
            <a:r>
              <a:rPr lang="fr-FR" sz="900" dirty="0">
                <a:solidFill>
                  <a:schemeClr val="tx1"/>
                </a:solidFill>
                <a:latin typeface="Palatino Linotype"/>
              </a:rPr>
              <a:t>.</a:t>
            </a:r>
          </a:p>
          <a:p>
            <a:pPr marL="0" lvl="1" algn="just"/>
            <a:endParaRPr sz="900" dirty="0">
              <a:solidFill>
                <a:schemeClr val="tx1"/>
              </a:solidFill>
              <a:latin typeface="Palatino Linotype"/>
            </a:endParaRPr>
          </a:p>
          <a:p>
            <a:pPr marL="0" lvl="1" algn="just"/>
            <a:r>
              <a:rPr lang="fr-FR" sz="900" dirty="0">
                <a:solidFill>
                  <a:schemeClr val="tx1"/>
                </a:solidFill>
                <a:latin typeface="Palatino Linotype"/>
              </a:rPr>
              <a:t>2) </a:t>
            </a:r>
            <a:r>
              <a:rPr sz="900" dirty="0">
                <a:solidFill>
                  <a:schemeClr val="tx1"/>
                </a:solidFill>
                <a:latin typeface="Palatino Linotype"/>
              </a:rPr>
              <a:t>La transformation de </a:t>
            </a:r>
            <a:r>
              <a:rPr sz="900" dirty="0" err="1">
                <a:solidFill>
                  <a:schemeClr val="tx1"/>
                </a:solidFill>
                <a:latin typeface="Palatino Linotype"/>
              </a:rPr>
              <a:t>ces</a:t>
            </a:r>
            <a:r>
              <a:rPr sz="900" dirty="0">
                <a:solidFill>
                  <a:schemeClr val="tx1"/>
                </a:solidFill>
                <a:latin typeface="Palatino Linotype"/>
              </a:rPr>
              <a:t> exigences </a:t>
            </a:r>
            <a:r>
              <a:rPr sz="900" dirty="0" err="1">
                <a:solidFill>
                  <a:schemeClr val="tx1"/>
                </a:solidFill>
                <a:latin typeface="Palatino Linotype"/>
              </a:rPr>
              <a:t>en</a:t>
            </a:r>
            <a:r>
              <a:rPr sz="900" dirty="0">
                <a:solidFill>
                  <a:schemeClr val="tx1"/>
                </a:solidFill>
                <a:latin typeface="Palatino Linotype"/>
              </a:rPr>
              <a:t> </a:t>
            </a:r>
            <a:r>
              <a:rPr sz="900" dirty="0" err="1">
                <a:solidFill>
                  <a:schemeClr val="tx1"/>
                </a:solidFill>
                <a:latin typeface="Palatino Linotype"/>
              </a:rPr>
              <a:t>spécification</a:t>
            </a:r>
            <a:r>
              <a:rPr lang="fr-FR" sz="900" dirty="0">
                <a:solidFill>
                  <a:schemeClr val="tx1"/>
                </a:solidFill>
                <a:latin typeface="Palatino Linotype"/>
              </a:rPr>
              <a:t> :</a:t>
            </a:r>
            <a:r>
              <a:rPr sz="900" dirty="0">
                <a:solidFill>
                  <a:schemeClr val="tx1"/>
                </a:solidFill>
                <a:latin typeface="Palatino Linotype"/>
              </a:rPr>
              <a:t> </a:t>
            </a:r>
            <a:r>
              <a:rPr sz="900" dirty="0" err="1">
                <a:solidFill>
                  <a:schemeClr val="tx1"/>
                </a:solidFill>
                <a:latin typeface="Palatino Linotype"/>
              </a:rPr>
              <a:t>c’est</a:t>
            </a:r>
            <a:r>
              <a:rPr sz="900" dirty="0">
                <a:solidFill>
                  <a:schemeClr val="tx1"/>
                </a:solidFill>
                <a:latin typeface="Palatino Linotype"/>
              </a:rPr>
              <a:t> la phase étude</a:t>
            </a:r>
            <a:endParaRPr lang="fr-FR" sz="900" dirty="0">
              <a:solidFill>
                <a:schemeClr val="tx1"/>
              </a:solidFill>
              <a:latin typeface="Palatino Linotype"/>
            </a:endParaRPr>
          </a:p>
          <a:p>
            <a:pPr marL="0" lvl="1" algn="just"/>
            <a:endParaRPr sz="900" dirty="0">
              <a:solidFill>
                <a:schemeClr val="tx1"/>
              </a:solidFill>
              <a:latin typeface="Palatino Linotype"/>
            </a:endParaRPr>
          </a:p>
          <a:p>
            <a:pPr marL="0" lvl="1" algn="just"/>
            <a:r>
              <a:rPr lang="fr-FR" sz="900" dirty="0">
                <a:solidFill>
                  <a:schemeClr val="tx1"/>
                </a:solidFill>
                <a:latin typeface="Palatino Linotype"/>
              </a:rPr>
              <a:t>3) </a:t>
            </a:r>
            <a:r>
              <a:rPr sz="900" dirty="0">
                <a:solidFill>
                  <a:schemeClr val="tx1"/>
                </a:solidFill>
                <a:latin typeface="Palatino Linotype"/>
              </a:rPr>
              <a:t>Le </a:t>
            </a:r>
            <a:r>
              <a:rPr sz="900" dirty="0" err="1">
                <a:solidFill>
                  <a:schemeClr val="tx1"/>
                </a:solidFill>
                <a:latin typeface="Palatino Linotype"/>
              </a:rPr>
              <a:t>suivi</a:t>
            </a:r>
            <a:r>
              <a:rPr sz="900" dirty="0">
                <a:solidFill>
                  <a:schemeClr val="tx1"/>
                </a:solidFill>
                <a:latin typeface="Palatino Linotype"/>
              </a:rPr>
              <a:t> des modifications et </a:t>
            </a:r>
            <a:r>
              <a:rPr sz="900" dirty="0" err="1">
                <a:solidFill>
                  <a:schemeClr val="tx1"/>
                </a:solidFill>
                <a:latin typeface="Palatino Linotype"/>
              </a:rPr>
              <a:t>l’amélioration</a:t>
            </a:r>
            <a:r>
              <a:rPr sz="900" dirty="0">
                <a:solidFill>
                  <a:schemeClr val="tx1"/>
                </a:solidFill>
                <a:latin typeface="Palatino Linotype"/>
              </a:rPr>
              <a:t> des exigences </a:t>
            </a:r>
            <a:r>
              <a:rPr lang="fr-FR" sz="900" dirty="0">
                <a:solidFill>
                  <a:schemeClr val="tx1"/>
                </a:solidFill>
                <a:latin typeface="Palatino Linotype"/>
              </a:rPr>
              <a:t>: </a:t>
            </a:r>
            <a:r>
              <a:rPr sz="900" dirty="0" err="1">
                <a:solidFill>
                  <a:schemeClr val="tx1"/>
                </a:solidFill>
                <a:latin typeface="Palatino Linotype"/>
              </a:rPr>
              <a:t>c’est</a:t>
            </a:r>
            <a:r>
              <a:rPr sz="900" dirty="0">
                <a:solidFill>
                  <a:schemeClr val="tx1"/>
                </a:solidFill>
                <a:latin typeface="Palatino Linotype"/>
              </a:rPr>
              <a:t> </a:t>
            </a:r>
            <a:r>
              <a:rPr sz="900" dirty="0" err="1">
                <a:solidFill>
                  <a:schemeClr val="tx1"/>
                </a:solidFill>
                <a:latin typeface="Palatino Linotype"/>
              </a:rPr>
              <a:t>l’activité</a:t>
            </a:r>
            <a:r>
              <a:rPr sz="900" dirty="0">
                <a:solidFill>
                  <a:schemeClr val="tx1"/>
                </a:solidFill>
                <a:latin typeface="Palatino Linotype"/>
              </a:rPr>
              <a:t> de gestion de exigences</a:t>
            </a:r>
          </a:p>
        </p:txBody>
      </p:sp>
      <p:grpSp>
        <p:nvGrpSpPr>
          <p:cNvPr id="4" name="object 2">
            <a:extLst>
              <a:ext uri="{FF2B5EF4-FFF2-40B4-BE49-F238E27FC236}">
                <a16:creationId xmlns:a16="http://schemas.microsoft.com/office/drawing/2014/main" id="{059658A0-C9D5-4E83-ABA3-0FFA14454967}"/>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72D300D-A4E2-4B7C-B1E5-0BE196D61779}"/>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84E586D2-60A4-478B-808A-77A093283E42}"/>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E9E7F931-B275-454F-8604-B4642F0903CE}"/>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Exigences : la substantifique moëlle du CDC</a:t>
            </a:r>
            <a:endParaRPr lang="fr-FR" sz="140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4CE1C4E5-A39B-4F20-8D91-A50B60F4C49F}"/>
              </a:ext>
            </a:extLst>
          </p:cNvPr>
          <p:cNvSpPr>
            <a:spLocks noGrp="1"/>
          </p:cNvSpPr>
          <p:nvPr>
            <p:ph type="body" idx="1"/>
          </p:nvPr>
        </p:nvSpPr>
        <p:spPr>
          <a:xfrm>
            <a:off x="350558" y="999177"/>
            <a:ext cx="5058968" cy="1384995"/>
          </a:xfrm>
        </p:spPr>
        <p:txBody>
          <a:bodyPr/>
          <a:lstStyle/>
          <a:p>
            <a:r>
              <a:rPr lang="fr-FR" b="1" dirty="0">
                <a:cs typeface="+mn-cs"/>
              </a:rPr>
              <a:t>Spécification fonctionnelle</a:t>
            </a:r>
          </a:p>
          <a:p>
            <a:pPr lvl="2"/>
            <a:r>
              <a:rPr lang="fr-FR" sz="900" dirty="0">
                <a:solidFill>
                  <a:schemeClr val="tx1"/>
                </a:solidFill>
                <a:latin typeface="Palatino Linotype"/>
              </a:rPr>
              <a:t>Décrit les processus métier dans lesquels le produit informatique devra intervenir et les différentes procédures d'un même processus métier (les cas qui peuvent se présenter), ainsi que le modèle conceptuel, le modèle logique, et le modèle physique des données associées.</a:t>
            </a:r>
          </a:p>
          <a:p>
            <a:pPr lvl="2"/>
            <a:endParaRPr lang="fr-FR" sz="900" dirty="0">
              <a:solidFill>
                <a:schemeClr val="tx1"/>
              </a:solidFill>
              <a:latin typeface="Palatino Linotype"/>
            </a:endParaRPr>
          </a:p>
          <a:p>
            <a:r>
              <a:rPr lang="fr-FR" b="1" dirty="0">
                <a:cs typeface="+mn-cs"/>
              </a:rPr>
              <a:t>Spécification technique</a:t>
            </a:r>
          </a:p>
          <a:p>
            <a:pPr lvl="2"/>
            <a:r>
              <a:rPr lang="fr-FR" sz="900" dirty="0">
                <a:solidFill>
                  <a:schemeClr val="tx1"/>
                </a:solidFill>
                <a:latin typeface="Palatino Linotype"/>
              </a:rPr>
              <a:t>Décrit dans le détail les opérations et les tâches à exécuter par les utilisateurs, ainsi que la description détaillée du contenu des bases de données. </a:t>
            </a:r>
          </a:p>
          <a:p>
            <a:endParaRPr lang="fr-FR" dirty="0"/>
          </a:p>
        </p:txBody>
      </p:sp>
      <p:sp>
        <p:nvSpPr>
          <p:cNvPr id="4" name="object 5">
            <a:extLst>
              <a:ext uri="{FF2B5EF4-FFF2-40B4-BE49-F238E27FC236}">
                <a16:creationId xmlns:a16="http://schemas.microsoft.com/office/drawing/2014/main" id="{7D29246D-9E98-4885-8F25-1DD1F636CADB}"/>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Les spécifications</a:t>
            </a:r>
            <a:endParaRPr lang="fr-FR" sz="1400" kern="0" dirty="0"/>
          </a:p>
        </p:txBody>
      </p:sp>
    </p:spTree>
    <p:extLst>
      <p:ext uri="{BB962C8B-B14F-4D97-AF65-F5344CB8AC3E}">
        <p14:creationId xmlns:p14="http://schemas.microsoft.com/office/powerpoint/2010/main" val="320171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CEDD1-1EDE-469A-9CA2-6C28881122E5}"/>
              </a:ext>
            </a:extLst>
          </p:cNvPr>
          <p:cNvSpPr>
            <a:spLocks noGrp="1"/>
          </p:cNvSpPr>
          <p:nvPr>
            <p:ph type="title"/>
          </p:nvPr>
        </p:nvSpPr>
        <p:spPr>
          <a:xfrm>
            <a:off x="1206500" y="1404128"/>
            <a:ext cx="3733800" cy="436594"/>
          </a:xfrm>
        </p:spPr>
        <p:txBody>
          <a:bodyPr/>
          <a:lstStyle/>
          <a:p>
            <a:r>
              <a:rPr dirty="0"/>
              <a:t>Ce </a:t>
            </a:r>
            <a:r>
              <a:rPr dirty="0" err="1"/>
              <a:t>qu’il</a:t>
            </a:r>
            <a:r>
              <a:rPr dirty="0"/>
              <a:t> faut </a:t>
            </a:r>
            <a:r>
              <a:rPr dirty="0" err="1"/>
              <a:t>retenir</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553998"/>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Exigences : Vue </a:t>
            </a:r>
            <a:r>
              <a:rPr sz="900" dirty="0" err="1">
                <a:solidFill>
                  <a:schemeClr val="tx1"/>
                </a:solidFill>
                <a:latin typeface="Palatino Linotype"/>
              </a:rPr>
              <a:t>utilisation</a:t>
            </a:r>
            <a:endParaRPr sz="900" dirty="0">
              <a:solidFill>
                <a:schemeClr val="tx1"/>
              </a:solidFill>
              <a:latin typeface="Palatino Linotype"/>
            </a:endParaRPr>
          </a:p>
          <a:p>
            <a:pPr lvl="1">
              <a:buAutoNum type="arabicParenR"/>
            </a:pPr>
            <a:r>
              <a:rPr lang="fr-FR" sz="900" dirty="0">
                <a:solidFill>
                  <a:schemeClr val="tx1"/>
                </a:solidFill>
                <a:latin typeface="Palatino Linotype"/>
              </a:rPr>
              <a:t> L</a:t>
            </a:r>
            <a:r>
              <a:rPr sz="900" dirty="0">
                <a:solidFill>
                  <a:schemeClr val="tx1"/>
                </a:solidFill>
                <a:latin typeface="Palatino Linotype"/>
              </a:rPr>
              <a:t>es situations </a:t>
            </a:r>
            <a:r>
              <a:rPr sz="900" dirty="0" err="1">
                <a:solidFill>
                  <a:schemeClr val="tx1"/>
                </a:solidFill>
                <a:latin typeface="Palatino Linotype"/>
              </a:rPr>
              <a:t>d’usage</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Spécification</a:t>
            </a:r>
            <a:r>
              <a:rPr lang="fr-FR" sz="900" dirty="0">
                <a:solidFill>
                  <a:schemeClr val="tx1"/>
                </a:solidFill>
                <a:latin typeface="Palatino Linotype"/>
              </a:rPr>
              <a:t>s</a:t>
            </a:r>
            <a:r>
              <a:rPr sz="900" dirty="0">
                <a:solidFill>
                  <a:schemeClr val="tx1"/>
                </a:solidFill>
                <a:latin typeface="Palatino Linotype"/>
              </a:rPr>
              <a:t> : Vue </a:t>
            </a:r>
            <a:r>
              <a:rPr sz="900" dirty="0" err="1">
                <a:solidFill>
                  <a:schemeClr val="tx1"/>
                </a:solidFill>
                <a:latin typeface="Palatino Linotype"/>
              </a:rPr>
              <a:t>Produit</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Définition</a:t>
            </a:r>
            <a:r>
              <a:rPr sz="900" dirty="0">
                <a:solidFill>
                  <a:schemeClr val="tx1"/>
                </a:solidFill>
                <a:latin typeface="Palatino Linotype"/>
              </a:rPr>
              <a:t> du </a:t>
            </a:r>
            <a:r>
              <a:rPr sz="900" dirty="0" err="1">
                <a:solidFill>
                  <a:schemeClr val="tx1"/>
                </a:solidFill>
                <a:latin typeface="Palatino Linotype"/>
              </a:rPr>
              <a:t>livrable</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6FE46696-BF0B-4077-94F9-3FE2DC337DFA}"/>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716822AF-9CA6-4EFF-A9C3-B601896AD6C6}"/>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3DB42201-4745-4D2C-A09C-B1AEC39D03E3}"/>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705FED81-FED3-4AF4-B108-5D60543FD3B3}"/>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Ne pas confondre exigences et spécifications</a:t>
            </a:r>
            <a:endParaRPr lang="fr-FR" sz="1400"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0514" y="578152"/>
            <a:ext cx="5058968" cy="2492990"/>
          </a:xfrm>
        </p:spPr>
        <p:txBody>
          <a:bodyPr/>
          <a:lstStyle/>
          <a:p>
            <a:pPr lvl="1" algn="l">
              <a:buFontTx/>
              <a:buAutoNum type="arabicParenR"/>
            </a:pPr>
            <a:r>
              <a:rPr lang="fr-FR" sz="900" dirty="0">
                <a:solidFill>
                  <a:schemeClr val="tx1"/>
                </a:solidFill>
                <a:latin typeface="Palatino Linotype"/>
              </a:rPr>
              <a:t> Nécessaire : L’exigence est le reflet (après analyse) du besoin exprimé. Client : « je veux ça » n’implique pas : Exigence = « ça » !</a:t>
            </a:r>
          </a:p>
          <a:p>
            <a:pPr lvl="1">
              <a:buAutoNum type="arabicParenR"/>
            </a:pPr>
            <a:endParaRPr lang="fr-FR" sz="900" dirty="0">
              <a:solidFill>
                <a:schemeClr val="tx1"/>
              </a:solidFill>
              <a:latin typeface="Palatino Linotype"/>
            </a:endParaRPr>
          </a:p>
          <a:p>
            <a:pPr lvl="1">
              <a:buAutoNum type="arabicParenR"/>
            </a:pPr>
            <a:r>
              <a:rPr lang="fr-FR" sz="900" dirty="0">
                <a:solidFill>
                  <a:schemeClr val="tx1"/>
                </a:solidFill>
                <a:latin typeface="Palatino Linotype"/>
              </a:rPr>
              <a:t> Concise : phrase au présent, syntaxe simple, ne traitant que d’un seul aspect. Phrase courte. Le système « peut », « doit », « pourrait ». Phrase forme active plutôt que passive</a:t>
            </a:r>
          </a:p>
          <a:p>
            <a:pPr lvl="1">
              <a:buAutoNum type="arabicParenR"/>
            </a:pPr>
            <a:endParaRPr lang="fr-F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Cohérente</a:t>
            </a:r>
            <a:r>
              <a:rPr lang="fr-FR" sz="900" dirty="0">
                <a:solidFill>
                  <a:schemeClr val="tx1"/>
                </a:solidFill>
                <a:latin typeface="Palatino Linotype"/>
              </a:rPr>
              <a:t> </a:t>
            </a:r>
            <a:r>
              <a:rPr sz="900" dirty="0">
                <a:solidFill>
                  <a:schemeClr val="tx1"/>
                </a:solidFill>
                <a:latin typeface="Palatino Linotype"/>
              </a:rPr>
              <a:t>: avec les </a:t>
            </a:r>
            <a:r>
              <a:rPr sz="900" dirty="0" err="1">
                <a:solidFill>
                  <a:schemeClr val="tx1"/>
                </a:solidFill>
                <a:latin typeface="Palatino Linotype"/>
              </a:rPr>
              <a:t>autres</a:t>
            </a:r>
            <a:r>
              <a:rPr sz="900" dirty="0">
                <a:solidFill>
                  <a:schemeClr val="tx1"/>
                </a:solidFill>
                <a:latin typeface="Palatino Linotype"/>
              </a:rPr>
              <a:t> exigences</a:t>
            </a:r>
            <a:endParaRPr lang="fr-FR" sz="900" dirty="0">
              <a:solidFill>
                <a:schemeClr val="tx1"/>
              </a:solidFill>
              <a:latin typeface="Palatino Linotype"/>
            </a:endParaRPr>
          </a:p>
          <a:p>
            <a:pPr lvl="1">
              <a:buAutoNum type="arabicParenR"/>
            </a:pPr>
            <a:endParaRPr sz="900" dirty="0">
              <a:solidFill>
                <a:schemeClr val="tx1"/>
              </a:solidFill>
              <a:latin typeface="Palatino Linotype"/>
            </a:endParaRPr>
          </a:p>
          <a:p>
            <a:pPr lvl="1">
              <a:buAutoNum type="arabicParenR"/>
            </a:pPr>
            <a:r>
              <a:rPr lang="fr-FR" sz="900" dirty="0">
                <a:solidFill>
                  <a:schemeClr val="tx1"/>
                </a:solidFill>
                <a:latin typeface="Palatino Linotype"/>
              </a:rPr>
              <a:t> Non ambiguë : ne pas être comprise de plusieurs façons. Utiliser des mots précis, explicites. Un même mot peut être compris de façon différente par différentes personnes. Donner un lexique pour les termes métier</a:t>
            </a:r>
          </a:p>
          <a:p>
            <a:pPr lvl="1"/>
            <a:r>
              <a:rPr lang="fr-FR" sz="900" dirty="0">
                <a:solidFill>
                  <a:schemeClr val="tx1"/>
                </a:solidFill>
                <a:latin typeface="Palatino Linotype"/>
              </a:rPr>
              <a:t>Pas de ‘</a:t>
            </a:r>
            <a:r>
              <a:rPr lang="fr-FR" sz="900" dirty="0" err="1">
                <a:solidFill>
                  <a:schemeClr val="tx1"/>
                </a:solidFill>
                <a:latin typeface="Palatino Linotype"/>
              </a:rPr>
              <a:t>etc</a:t>
            </a:r>
            <a:r>
              <a:rPr lang="fr-FR" sz="900" dirty="0">
                <a:solidFill>
                  <a:schemeClr val="tx1"/>
                </a:solidFill>
                <a:latin typeface="Palatino Linotype"/>
              </a:rPr>
              <a:t>…’</a:t>
            </a:r>
          </a:p>
          <a:p>
            <a:pPr lvl="1"/>
            <a:endParaRPr lang="fr-FR" sz="900" dirty="0">
              <a:solidFill>
                <a:schemeClr val="tx1"/>
              </a:solidFill>
              <a:latin typeface="Palatino Linotype"/>
            </a:endParaRPr>
          </a:p>
          <a:p>
            <a:pPr lvl="1"/>
            <a:r>
              <a:rPr lang="fr-FR" sz="900" dirty="0">
                <a:solidFill>
                  <a:schemeClr val="tx1"/>
                </a:solidFill>
                <a:latin typeface="Palatino Linotype"/>
              </a:rPr>
              <a:t>5) C</a:t>
            </a:r>
            <a:r>
              <a:rPr sz="900" dirty="0" err="1">
                <a:solidFill>
                  <a:schemeClr val="tx1"/>
                </a:solidFill>
                <a:latin typeface="Palatino Linotype"/>
              </a:rPr>
              <a:t>omplète</a:t>
            </a:r>
            <a:r>
              <a:rPr lang="fr-FR" sz="900" dirty="0">
                <a:solidFill>
                  <a:schemeClr val="tx1"/>
                </a:solidFill>
                <a:latin typeface="Palatino Linotype"/>
              </a:rPr>
              <a:t> </a:t>
            </a:r>
            <a:r>
              <a:rPr sz="900" dirty="0">
                <a:solidFill>
                  <a:schemeClr val="tx1"/>
                </a:solidFill>
                <a:latin typeface="Palatino Linotype"/>
              </a:rPr>
              <a:t>: pas </a:t>
            </a:r>
            <a:r>
              <a:rPr sz="900" dirty="0" err="1">
                <a:solidFill>
                  <a:schemeClr val="tx1"/>
                </a:solidFill>
                <a:latin typeface="Palatino Linotype"/>
              </a:rPr>
              <a:t>d’implicites</a:t>
            </a:r>
            <a:endParaRPr lang="fr-FR" sz="900" dirty="0">
              <a:solidFill>
                <a:schemeClr val="tx1"/>
              </a:solidFill>
              <a:latin typeface="Palatino Linotype"/>
            </a:endParaRPr>
          </a:p>
          <a:p>
            <a:pPr lvl="1">
              <a:buAutoNum type="arabicParenR"/>
            </a:pPr>
            <a:endParaRPr sz="900" dirty="0">
              <a:solidFill>
                <a:schemeClr val="tx1"/>
              </a:solidFill>
              <a:latin typeface="Palatino Linotype"/>
            </a:endParaRPr>
          </a:p>
          <a:p>
            <a:pPr lvl="1"/>
            <a:r>
              <a:rPr lang="fr-FR" sz="900" dirty="0">
                <a:solidFill>
                  <a:schemeClr val="tx1"/>
                </a:solidFill>
                <a:latin typeface="Palatino Linotype"/>
              </a:rPr>
              <a:t>6) V</a:t>
            </a:r>
            <a:r>
              <a:rPr sz="900" dirty="0" err="1">
                <a:solidFill>
                  <a:schemeClr val="tx1"/>
                </a:solidFill>
                <a:latin typeface="Palatino Linotype"/>
              </a:rPr>
              <a:t>érifiable</a:t>
            </a:r>
            <a:r>
              <a:rPr lang="fr-FR" sz="900" dirty="0">
                <a:solidFill>
                  <a:schemeClr val="tx1"/>
                </a:solidFill>
                <a:latin typeface="Palatino Linotype"/>
              </a:rPr>
              <a:t> </a:t>
            </a:r>
            <a:r>
              <a:rPr sz="900" dirty="0">
                <a:solidFill>
                  <a:schemeClr val="tx1"/>
                </a:solidFill>
                <a:latin typeface="Palatino Linotype"/>
              </a:rPr>
              <a:t>: satisfaction </a:t>
            </a:r>
            <a:r>
              <a:rPr sz="900" dirty="0" err="1">
                <a:solidFill>
                  <a:schemeClr val="tx1"/>
                </a:solidFill>
                <a:latin typeface="Palatino Linotype"/>
              </a:rPr>
              <a:t>mesurable</a:t>
            </a:r>
            <a:r>
              <a:rPr lang="fr-FR" sz="900" dirty="0">
                <a:solidFill>
                  <a:schemeClr val="tx1"/>
                </a:solidFill>
                <a:latin typeface="Palatino Linotype"/>
              </a:rPr>
              <a:t>. « Imaginer » la manière dont l’exigence</a:t>
            </a:r>
          </a:p>
          <a:p>
            <a:pPr lvl="1"/>
            <a:r>
              <a:rPr lang="fr-FR" sz="900" dirty="0">
                <a:solidFill>
                  <a:schemeClr val="tx1"/>
                </a:solidFill>
                <a:latin typeface="Palatino Linotype"/>
              </a:rPr>
              <a:t>sera vérifiée</a:t>
            </a:r>
          </a:p>
          <a:p>
            <a:pPr lvl="1">
              <a:buAutoNum type="arabicParenR"/>
            </a:pPr>
            <a:endParaRPr lang="fr-FR" sz="900" dirty="0">
              <a:solidFill>
                <a:schemeClr val="tx1"/>
              </a:solidFill>
              <a:latin typeface="Palatino Linotype"/>
            </a:endParaRPr>
          </a:p>
        </p:txBody>
      </p:sp>
      <p:grpSp>
        <p:nvGrpSpPr>
          <p:cNvPr id="4" name="object 2">
            <a:extLst>
              <a:ext uri="{FF2B5EF4-FFF2-40B4-BE49-F238E27FC236}">
                <a16:creationId xmlns:a16="http://schemas.microsoft.com/office/drawing/2014/main" id="{A0FC2C34-08D7-4826-8D5C-25802B71A4D0}"/>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B3BC0B46-41CC-4DE3-92B6-FE9B8AA27471}"/>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0334191C-4EAD-4E58-9A4D-AC667F5936AC}"/>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E83EE8F7-B704-4C11-9DC9-3DF95D91E6F1}"/>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Une exigences doit être …</a:t>
            </a:r>
            <a:endParaRPr lang="fr-FR" sz="1400"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415498"/>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Les </a:t>
            </a:r>
            <a:r>
              <a:rPr sz="900" dirty="0" err="1">
                <a:solidFill>
                  <a:schemeClr val="tx1"/>
                </a:solidFill>
                <a:latin typeface="Palatino Linotype"/>
              </a:rPr>
              <a:t>besoins</a:t>
            </a:r>
            <a:r>
              <a:rPr sz="900" dirty="0">
                <a:solidFill>
                  <a:schemeClr val="tx1"/>
                </a:solidFill>
                <a:latin typeface="Palatino Linotype"/>
              </a:rPr>
              <a:t> : le </a:t>
            </a:r>
            <a:r>
              <a:rPr sz="900" dirty="0" err="1">
                <a:solidFill>
                  <a:schemeClr val="tx1"/>
                </a:solidFill>
                <a:latin typeface="Palatino Linotype"/>
              </a:rPr>
              <a:t>problème</a:t>
            </a:r>
            <a:r>
              <a:rPr sz="900" dirty="0">
                <a:solidFill>
                  <a:schemeClr val="tx1"/>
                </a:solidFill>
                <a:latin typeface="Palatino Linotype"/>
              </a:rPr>
              <a:t> du client que le </a:t>
            </a:r>
            <a:r>
              <a:rPr sz="900" dirty="0" err="1">
                <a:solidFill>
                  <a:schemeClr val="tx1"/>
                </a:solidFill>
                <a:latin typeface="Palatino Linotype"/>
              </a:rPr>
              <a:t>logiciel</a:t>
            </a:r>
            <a:r>
              <a:rPr sz="900" dirty="0">
                <a:solidFill>
                  <a:schemeClr val="tx1"/>
                </a:solidFill>
                <a:latin typeface="Palatino Linotype"/>
              </a:rPr>
              <a:t> doit </a:t>
            </a:r>
            <a:r>
              <a:rPr sz="900" dirty="0" err="1">
                <a:solidFill>
                  <a:schemeClr val="tx1"/>
                </a:solidFill>
                <a:latin typeface="Palatino Linotype"/>
              </a:rPr>
              <a:t>résoudre</a:t>
            </a:r>
            <a:endParaRPr sz="900" dirty="0">
              <a:solidFill>
                <a:schemeClr val="tx1"/>
              </a:solidFill>
              <a:latin typeface="Palatino Linotype"/>
            </a:endParaRPr>
          </a:p>
          <a:p>
            <a:pPr lvl="1">
              <a:buAutoNum type="arabicParenR"/>
            </a:pPr>
            <a:r>
              <a:rPr lang="fr-FR" sz="900" dirty="0">
                <a:solidFill>
                  <a:schemeClr val="tx1"/>
                </a:solidFill>
                <a:latin typeface="Palatino Linotype"/>
              </a:rPr>
              <a:t> L</a:t>
            </a:r>
            <a:r>
              <a:rPr sz="900" dirty="0">
                <a:solidFill>
                  <a:schemeClr val="tx1"/>
                </a:solidFill>
                <a:latin typeface="Palatino Linotype"/>
              </a:rPr>
              <a:t>es </a:t>
            </a:r>
            <a:r>
              <a:rPr sz="900" dirty="0" err="1">
                <a:solidFill>
                  <a:schemeClr val="tx1"/>
                </a:solidFill>
                <a:latin typeface="Palatino Linotype"/>
              </a:rPr>
              <a:t>besoins</a:t>
            </a:r>
            <a:r>
              <a:rPr lang="fr-FR" sz="900" dirty="0">
                <a:solidFill>
                  <a:schemeClr val="tx1"/>
                </a:solidFill>
                <a:latin typeface="Palatino Linotype"/>
              </a:rPr>
              <a:t> </a:t>
            </a:r>
            <a:r>
              <a:rPr sz="900" dirty="0">
                <a:solidFill>
                  <a:schemeClr val="tx1"/>
                </a:solidFill>
                <a:latin typeface="Palatino Linotype"/>
              </a:rPr>
              <a:t>: la solution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proposé</a:t>
            </a:r>
            <a:r>
              <a:rPr lang="fr-FR" sz="900" dirty="0">
                <a:solidFill>
                  <a:schemeClr val="tx1"/>
                </a:solidFill>
                <a:latin typeface="Palatino Linotype"/>
              </a:rPr>
              <a:t>e</a:t>
            </a:r>
            <a:r>
              <a:rPr sz="900" dirty="0">
                <a:solidFill>
                  <a:schemeClr val="tx1"/>
                </a:solidFill>
                <a:latin typeface="Palatino Linotype"/>
              </a:rPr>
              <a:t> par le MOAD</a:t>
            </a:r>
          </a:p>
          <a:p>
            <a:pPr lvl="1">
              <a:buAutoNum type="arabicParenR"/>
            </a:pPr>
            <a:r>
              <a:rPr lang="fr-FR" sz="900" dirty="0">
                <a:solidFill>
                  <a:schemeClr val="tx1"/>
                </a:solidFill>
                <a:latin typeface="Palatino Linotype"/>
              </a:rPr>
              <a:t> L</a:t>
            </a:r>
            <a:r>
              <a:rPr sz="900" dirty="0">
                <a:solidFill>
                  <a:schemeClr val="tx1"/>
                </a:solidFill>
                <a:latin typeface="Palatino Linotype"/>
              </a:rPr>
              <a:t>es exigences </a:t>
            </a:r>
            <a:r>
              <a:rPr sz="900" dirty="0" err="1">
                <a:solidFill>
                  <a:schemeClr val="tx1"/>
                </a:solidFill>
                <a:latin typeface="Palatino Linotype"/>
              </a:rPr>
              <a:t>sont</a:t>
            </a:r>
            <a:r>
              <a:rPr sz="900" dirty="0">
                <a:solidFill>
                  <a:schemeClr val="tx1"/>
                </a:solidFill>
                <a:latin typeface="Palatino Linotype"/>
              </a:rPr>
              <a:t> </a:t>
            </a:r>
            <a:r>
              <a:rPr sz="900" dirty="0" err="1">
                <a:solidFill>
                  <a:schemeClr val="tx1"/>
                </a:solidFill>
                <a:latin typeface="Palatino Linotype"/>
              </a:rPr>
              <a:t>exprimées</a:t>
            </a:r>
            <a:r>
              <a:rPr sz="900" dirty="0">
                <a:solidFill>
                  <a:schemeClr val="tx1"/>
                </a:solidFill>
                <a:latin typeface="Palatino Linotype"/>
              </a:rPr>
              <a:t> par le client (MOA)</a:t>
            </a:r>
          </a:p>
        </p:txBody>
      </p:sp>
      <p:grpSp>
        <p:nvGrpSpPr>
          <p:cNvPr id="4" name="object 2">
            <a:extLst>
              <a:ext uri="{FF2B5EF4-FFF2-40B4-BE49-F238E27FC236}">
                <a16:creationId xmlns:a16="http://schemas.microsoft.com/office/drawing/2014/main" id="{FEC663F6-C63A-4A8C-863D-0ADD96C3E943}"/>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7BEDB0C-831A-40A7-B1F4-C93262173E2C}"/>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448BF144-59BD-4704-9604-63D735581745}"/>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329F1839-6CFB-4BA4-9031-2144FF72B00C}"/>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Exigences et besoins</a:t>
            </a:r>
            <a:endParaRPr lang="fr-FR" sz="1400" kern="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A9919D06-0900-4D43-9729-01A6EAED1C28}"/>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B548A0F-19D8-4647-BD39-99EA58BE7C78}"/>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9EDE6F8-105D-4702-A713-F417D6926FDA}"/>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A77365BE-CAC2-41F4-B4FB-BC966BACE56F}"/>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Exemple de référentiel d’exigences</a:t>
            </a:r>
            <a:endParaRPr lang="fr-FR" sz="1400" kern="0" dirty="0"/>
          </a:p>
        </p:txBody>
      </p:sp>
      <p:pic>
        <p:nvPicPr>
          <p:cNvPr id="3" name="Image 2">
            <a:extLst>
              <a:ext uri="{FF2B5EF4-FFF2-40B4-BE49-F238E27FC236}">
                <a16:creationId xmlns:a16="http://schemas.microsoft.com/office/drawing/2014/main" id="{68912306-1EB1-40B3-AAC7-FA3EC2313734}"/>
              </a:ext>
            </a:extLst>
          </p:cNvPr>
          <p:cNvPicPr>
            <a:picLocks noChangeAspect="1"/>
          </p:cNvPicPr>
          <p:nvPr/>
        </p:nvPicPr>
        <p:blipFill>
          <a:blip r:embed="rId3"/>
          <a:stretch>
            <a:fillRect/>
          </a:stretch>
        </p:blipFill>
        <p:spPr>
          <a:xfrm>
            <a:off x="0" y="585120"/>
            <a:ext cx="5765800" cy="2074610"/>
          </a:xfrm>
          <a:prstGeom prst="rect">
            <a:avLst/>
          </a:prstGeom>
        </p:spPr>
      </p:pic>
    </p:spTree>
    <p:extLst>
      <p:ext uri="{BB962C8B-B14F-4D97-AF65-F5344CB8AC3E}">
        <p14:creationId xmlns:p14="http://schemas.microsoft.com/office/powerpoint/2010/main" val="18700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969496"/>
          </a:xfrm>
        </p:spPr>
        <p:txBody>
          <a:bodyPr/>
          <a:lstStyle/>
          <a:p>
            <a:pPr marL="0" lvl="1" algn="just">
              <a:buAutoNum type="arabicParenR"/>
            </a:pPr>
            <a:r>
              <a:rPr lang="fr-FR" sz="900" dirty="0">
                <a:solidFill>
                  <a:schemeClr val="tx1"/>
                </a:solidFill>
                <a:latin typeface="Palatino Linotype"/>
              </a:rPr>
              <a:t> </a:t>
            </a:r>
            <a:r>
              <a:rPr sz="900" b="1" dirty="0" err="1">
                <a:solidFill>
                  <a:schemeClr val="tx1"/>
                </a:solidFill>
                <a:latin typeface="Palatino Linotype"/>
              </a:rPr>
              <a:t>Objectifs</a:t>
            </a:r>
            <a:r>
              <a:rPr sz="900" b="1" dirty="0">
                <a:solidFill>
                  <a:schemeClr val="tx1"/>
                </a:solidFill>
                <a:latin typeface="Palatino Linotype"/>
              </a:rPr>
              <a:t> de la gestion des exigences</a:t>
            </a:r>
            <a:r>
              <a:rPr lang="fr-FR" sz="900" b="1" dirty="0">
                <a:solidFill>
                  <a:schemeClr val="tx1"/>
                </a:solidFill>
                <a:latin typeface="Palatino Linotype"/>
              </a:rPr>
              <a:t> </a:t>
            </a:r>
            <a:r>
              <a:rPr sz="900" b="1" dirty="0">
                <a:solidFill>
                  <a:schemeClr val="tx1"/>
                </a:solidFill>
                <a:latin typeface="Palatino Linotype"/>
              </a:rPr>
              <a:t>: </a:t>
            </a:r>
            <a:r>
              <a:rPr lang="fr-FR" sz="900" dirty="0">
                <a:solidFill>
                  <a:schemeClr val="tx1"/>
                </a:solidFill>
                <a:latin typeface="Palatino Linotype"/>
              </a:rPr>
              <a:t>s</a:t>
            </a:r>
            <a:r>
              <a:rPr sz="900" dirty="0">
                <a:solidFill>
                  <a:schemeClr val="tx1"/>
                </a:solidFill>
                <a:latin typeface="Palatino Linotype"/>
              </a:rPr>
              <a:t>’assurer de </a:t>
            </a:r>
            <a:r>
              <a:rPr sz="900" dirty="0" err="1">
                <a:solidFill>
                  <a:schemeClr val="tx1"/>
                </a:solidFill>
                <a:latin typeface="Palatino Linotype"/>
              </a:rPr>
              <a:t>façon</a:t>
            </a:r>
            <a:r>
              <a:rPr sz="900" dirty="0">
                <a:solidFill>
                  <a:schemeClr val="tx1"/>
                </a:solidFill>
                <a:latin typeface="Palatino Linotype"/>
              </a:rPr>
              <a:t> continue de </a:t>
            </a:r>
            <a:r>
              <a:rPr sz="900" dirty="0" err="1">
                <a:solidFill>
                  <a:schemeClr val="tx1"/>
                </a:solidFill>
                <a:latin typeface="Palatino Linotype"/>
              </a:rPr>
              <a:t>l’opportunité</a:t>
            </a:r>
            <a:r>
              <a:rPr sz="900" dirty="0">
                <a:solidFill>
                  <a:schemeClr val="tx1"/>
                </a:solidFill>
                <a:latin typeface="Palatino Linotype"/>
              </a:rPr>
              <a:t> de la solution. </a:t>
            </a:r>
            <a:endParaRPr lang="fr-FR" sz="900" dirty="0">
              <a:solidFill>
                <a:schemeClr val="tx1"/>
              </a:solidFill>
              <a:latin typeface="Palatino Linotype"/>
            </a:endParaRPr>
          </a:p>
          <a:p>
            <a:pPr marL="0" lvl="1" algn="just"/>
            <a:r>
              <a:rPr lang="fr-FR" sz="900" dirty="0">
                <a:solidFill>
                  <a:schemeClr val="tx1"/>
                </a:solidFill>
                <a:latin typeface="Palatino Linotype"/>
              </a:rPr>
              <a:t>L</a:t>
            </a:r>
            <a:r>
              <a:rPr sz="900" dirty="0">
                <a:solidFill>
                  <a:schemeClr val="tx1"/>
                </a:solidFill>
                <a:latin typeface="Palatino Linotype"/>
              </a:rPr>
              <a:t>a solution doit </a:t>
            </a:r>
            <a:r>
              <a:rPr sz="900" dirty="0" err="1">
                <a:solidFill>
                  <a:schemeClr val="tx1"/>
                </a:solidFill>
                <a:latin typeface="Palatino Linotype"/>
              </a:rPr>
              <a:t>satisfaire</a:t>
            </a:r>
            <a:r>
              <a:rPr sz="900" dirty="0">
                <a:solidFill>
                  <a:schemeClr val="tx1"/>
                </a:solidFill>
                <a:latin typeface="Palatino Linotype"/>
              </a:rPr>
              <a:t> le </a:t>
            </a:r>
            <a:r>
              <a:rPr sz="900" dirty="0" err="1">
                <a:solidFill>
                  <a:schemeClr val="tx1"/>
                </a:solidFill>
                <a:latin typeface="Palatino Linotype"/>
              </a:rPr>
              <a:t>besoin</a:t>
            </a:r>
            <a:r>
              <a:rPr lang="fr-FR" sz="900" dirty="0">
                <a:solidFill>
                  <a:schemeClr val="tx1"/>
                </a:solidFill>
                <a:latin typeface="Palatino Linotype"/>
              </a:rPr>
              <a:t>.</a:t>
            </a:r>
            <a:r>
              <a:rPr sz="900" dirty="0">
                <a:solidFill>
                  <a:schemeClr val="tx1"/>
                </a:solidFill>
                <a:latin typeface="Palatino Linotype"/>
              </a:rPr>
              <a:t> </a:t>
            </a:r>
            <a:r>
              <a:rPr lang="fr-FR" sz="900" dirty="0">
                <a:solidFill>
                  <a:schemeClr val="tx1"/>
                </a:solidFill>
                <a:latin typeface="Palatino Linotype"/>
              </a:rPr>
              <a:t>L</a:t>
            </a:r>
            <a:r>
              <a:rPr sz="900" dirty="0">
                <a:solidFill>
                  <a:schemeClr val="tx1"/>
                </a:solidFill>
                <a:latin typeface="Palatino Linotype"/>
              </a:rPr>
              <a:t>es exigence</a:t>
            </a:r>
            <a:r>
              <a:rPr lang="fr-FR" sz="900" dirty="0">
                <a:solidFill>
                  <a:schemeClr val="tx1"/>
                </a:solidFill>
                <a:latin typeface="Palatino Linotype"/>
              </a:rPr>
              <a:t>s</a:t>
            </a:r>
            <a:r>
              <a:rPr sz="900" dirty="0">
                <a:solidFill>
                  <a:schemeClr val="tx1"/>
                </a:solidFill>
                <a:latin typeface="Palatino Linotype"/>
              </a:rPr>
              <a:t> </a:t>
            </a:r>
            <a:r>
              <a:rPr sz="900" dirty="0" err="1">
                <a:solidFill>
                  <a:schemeClr val="tx1"/>
                </a:solidFill>
                <a:latin typeface="Palatino Linotype"/>
              </a:rPr>
              <a:t>sont</a:t>
            </a:r>
            <a:r>
              <a:rPr sz="900" dirty="0">
                <a:solidFill>
                  <a:schemeClr val="tx1"/>
                </a:solidFill>
                <a:latin typeface="Palatino Linotype"/>
              </a:rPr>
              <a:t> un </a:t>
            </a:r>
            <a:r>
              <a:rPr sz="900" dirty="0" err="1">
                <a:solidFill>
                  <a:schemeClr val="tx1"/>
                </a:solidFill>
                <a:latin typeface="Palatino Linotype"/>
              </a:rPr>
              <a:t>référentiel</a:t>
            </a:r>
            <a:r>
              <a:rPr sz="900" dirty="0">
                <a:solidFill>
                  <a:schemeClr val="tx1"/>
                </a:solidFill>
                <a:latin typeface="Palatino Linotype"/>
              </a:rPr>
              <a:t> qui </a:t>
            </a:r>
            <a:r>
              <a:rPr sz="900" dirty="0" err="1">
                <a:solidFill>
                  <a:schemeClr val="tx1"/>
                </a:solidFill>
                <a:latin typeface="Palatino Linotype"/>
              </a:rPr>
              <a:t>permet</a:t>
            </a:r>
            <a:r>
              <a:rPr sz="900" dirty="0">
                <a:solidFill>
                  <a:schemeClr val="tx1"/>
                </a:solidFill>
                <a:latin typeface="Palatino Linotype"/>
              </a:rPr>
              <a:t> de </a:t>
            </a:r>
            <a:r>
              <a:rPr sz="900" dirty="0" err="1">
                <a:solidFill>
                  <a:schemeClr val="tx1"/>
                </a:solidFill>
                <a:latin typeface="Palatino Linotype"/>
              </a:rPr>
              <a:t>contrôler</a:t>
            </a:r>
            <a:r>
              <a:rPr sz="900" dirty="0">
                <a:solidFill>
                  <a:schemeClr val="tx1"/>
                </a:solidFill>
                <a:latin typeface="Palatino Linotype"/>
              </a:rPr>
              <a:t> que la solution </a:t>
            </a:r>
            <a:r>
              <a:rPr sz="900" dirty="0" err="1">
                <a:solidFill>
                  <a:schemeClr val="tx1"/>
                </a:solidFill>
                <a:latin typeface="Palatino Linotype"/>
              </a:rPr>
              <a:t>proposé</a:t>
            </a:r>
            <a:r>
              <a:rPr lang="fr-FR" sz="900" dirty="0">
                <a:solidFill>
                  <a:schemeClr val="tx1"/>
                </a:solidFill>
                <a:latin typeface="Palatino Linotype"/>
              </a:rPr>
              <a:t>e</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en</a:t>
            </a:r>
            <a:r>
              <a:rPr sz="900" dirty="0">
                <a:solidFill>
                  <a:schemeClr val="tx1"/>
                </a:solidFill>
                <a:latin typeface="Palatino Linotype"/>
              </a:rPr>
              <a:t> </a:t>
            </a:r>
            <a:r>
              <a:rPr sz="900" dirty="0" err="1">
                <a:solidFill>
                  <a:schemeClr val="tx1"/>
                </a:solidFill>
                <a:latin typeface="Palatino Linotype"/>
              </a:rPr>
              <a:t>mesure</a:t>
            </a:r>
            <a:r>
              <a:rPr sz="900" dirty="0">
                <a:solidFill>
                  <a:schemeClr val="tx1"/>
                </a:solidFill>
                <a:latin typeface="Palatino Linotype"/>
              </a:rPr>
              <a:t> de </a:t>
            </a:r>
            <a:r>
              <a:rPr sz="900" dirty="0" err="1">
                <a:solidFill>
                  <a:schemeClr val="tx1"/>
                </a:solidFill>
                <a:latin typeface="Palatino Linotype"/>
              </a:rPr>
              <a:t>satisfaire</a:t>
            </a:r>
            <a:r>
              <a:rPr sz="900" dirty="0">
                <a:solidFill>
                  <a:schemeClr val="tx1"/>
                </a:solidFill>
                <a:latin typeface="Palatino Linotype"/>
              </a:rPr>
              <a:t> le </a:t>
            </a:r>
            <a:r>
              <a:rPr sz="900" dirty="0" err="1">
                <a:solidFill>
                  <a:schemeClr val="tx1"/>
                </a:solidFill>
                <a:latin typeface="Palatino Linotype"/>
              </a:rPr>
              <a:t>besoin</a:t>
            </a:r>
            <a:r>
              <a:rPr sz="900" dirty="0">
                <a:solidFill>
                  <a:schemeClr val="tx1"/>
                </a:solidFill>
                <a:latin typeface="Palatino Linotype"/>
              </a:rPr>
              <a:t>. </a:t>
            </a:r>
            <a:endParaRPr lang="fr-FR" sz="900" dirty="0">
              <a:solidFill>
                <a:schemeClr val="tx1"/>
              </a:solidFill>
              <a:latin typeface="Palatino Linotype"/>
            </a:endParaRPr>
          </a:p>
          <a:p>
            <a:pPr marL="0" lvl="1" algn="just"/>
            <a:endParaRPr sz="900" dirty="0">
              <a:solidFill>
                <a:schemeClr val="tx1"/>
              </a:solidFill>
              <a:latin typeface="Palatino Linotype"/>
            </a:endParaRPr>
          </a:p>
          <a:p>
            <a:pPr marL="0" lvl="1" algn="just"/>
            <a:r>
              <a:rPr lang="fr-FR" sz="900" dirty="0">
                <a:solidFill>
                  <a:schemeClr val="tx1"/>
                </a:solidFill>
                <a:latin typeface="Palatino Linotype"/>
              </a:rPr>
              <a:t>2) </a:t>
            </a:r>
            <a:r>
              <a:rPr sz="900" dirty="0">
                <a:solidFill>
                  <a:schemeClr val="tx1"/>
                </a:solidFill>
                <a:latin typeface="Palatino Linotype"/>
              </a:rPr>
              <a:t>La gestion des exigences </a:t>
            </a:r>
            <a:r>
              <a:rPr sz="900" dirty="0" err="1">
                <a:solidFill>
                  <a:schemeClr val="tx1"/>
                </a:solidFill>
                <a:latin typeface="Palatino Linotype"/>
              </a:rPr>
              <a:t>consiste</a:t>
            </a:r>
            <a:r>
              <a:rPr sz="900" dirty="0">
                <a:solidFill>
                  <a:schemeClr val="tx1"/>
                </a:solidFill>
                <a:latin typeface="Palatino Linotype"/>
              </a:rPr>
              <a:t> </a:t>
            </a:r>
            <a:r>
              <a:rPr lang="fr-FR" sz="900" dirty="0">
                <a:solidFill>
                  <a:schemeClr val="tx1"/>
                </a:solidFill>
                <a:latin typeface="Palatino Linotype"/>
              </a:rPr>
              <a:t>à</a:t>
            </a:r>
            <a:r>
              <a:rPr sz="900" dirty="0">
                <a:solidFill>
                  <a:schemeClr val="tx1"/>
                </a:solidFill>
                <a:latin typeface="Palatino Linotype"/>
              </a:rPr>
              <a:t> conserver “à jour” le </a:t>
            </a:r>
            <a:r>
              <a:rPr sz="900" dirty="0" err="1">
                <a:solidFill>
                  <a:schemeClr val="tx1"/>
                </a:solidFill>
                <a:latin typeface="Palatino Linotype"/>
              </a:rPr>
              <a:t>référentiel</a:t>
            </a:r>
            <a:r>
              <a:rPr sz="900" dirty="0">
                <a:solidFill>
                  <a:schemeClr val="tx1"/>
                </a:solidFill>
                <a:latin typeface="Palatino Linotype"/>
              </a:rPr>
              <a:t> des exigences et des </a:t>
            </a:r>
            <a:r>
              <a:rPr sz="900" dirty="0" err="1">
                <a:solidFill>
                  <a:schemeClr val="tx1"/>
                </a:solidFill>
                <a:latin typeface="Palatino Linotype"/>
              </a:rPr>
              <a:t>spécifications</a:t>
            </a:r>
            <a:r>
              <a:rPr sz="900" dirty="0">
                <a:solidFill>
                  <a:schemeClr val="tx1"/>
                </a:solidFill>
                <a:latin typeface="Palatino Linotype"/>
              </a:rPr>
              <a:t>. </a:t>
            </a:r>
          </a:p>
        </p:txBody>
      </p:sp>
      <p:grpSp>
        <p:nvGrpSpPr>
          <p:cNvPr id="4" name="object 2">
            <a:extLst>
              <a:ext uri="{FF2B5EF4-FFF2-40B4-BE49-F238E27FC236}">
                <a16:creationId xmlns:a16="http://schemas.microsoft.com/office/drawing/2014/main" id="{48F6535A-8A08-4EB0-B13F-AF52EBE3DE67}"/>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E019067B-410A-4863-9AE1-DD912FF3E13C}"/>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0A5FD004-BDC8-48D8-B214-26480E6CB3ED}"/>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CC6F1EFB-2498-4CCE-B71C-2AAE417F9F50}"/>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Gestion des exigences</a:t>
            </a:r>
            <a:endParaRPr lang="fr-FR" sz="14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E596CD3-6A3E-4038-B7D2-E8DF5DB9D05C}"/>
              </a:ext>
            </a:extLst>
          </p:cNvPr>
          <p:cNvSpPr>
            <a:spLocks noGrp="1"/>
          </p:cNvSpPr>
          <p:nvPr>
            <p:ph type="body" idx="1"/>
          </p:nvPr>
        </p:nvSpPr>
        <p:spPr>
          <a:xfrm>
            <a:off x="350514" y="774382"/>
            <a:ext cx="5058968" cy="914096"/>
          </a:xfrm>
        </p:spPr>
        <p:txBody>
          <a:bodyPr/>
          <a:lstStyle/>
          <a:p>
            <a:pPr lvl="2">
              <a:lnSpc>
                <a:spcPct val="80000"/>
              </a:lnSpc>
            </a:pPr>
            <a:r>
              <a:rPr lang="fr-FR" sz="900" b="1" dirty="0">
                <a:solidFill>
                  <a:schemeClr val="tx1"/>
                </a:solidFill>
                <a:latin typeface="Palatino Linotype"/>
              </a:rPr>
              <a:t>La gestion des exigences consiste donc à :</a:t>
            </a:r>
          </a:p>
          <a:p>
            <a:pPr lvl="2">
              <a:lnSpc>
                <a:spcPct val="80000"/>
              </a:lnSpc>
            </a:pPr>
            <a:endParaRPr lang="fr-FR" sz="900" dirty="0">
              <a:solidFill>
                <a:schemeClr val="tx1"/>
              </a:solidFill>
              <a:latin typeface="Palatino Linotype"/>
            </a:endParaRPr>
          </a:p>
          <a:p>
            <a:pPr lvl="2">
              <a:lnSpc>
                <a:spcPct val="80000"/>
              </a:lnSpc>
            </a:pPr>
            <a:r>
              <a:rPr lang="fr-FR" sz="900" dirty="0">
                <a:solidFill>
                  <a:schemeClr val="tx1"/>
                </a:solidFill>
                <a:latin typeface="Palatino Linotype"/>
              </a:rPr>
              <a:t>- Obtenir une compréhension des exigences</a:t>
            </a:r>
          </a:p>
          <a:p>
            <a:pPr lvl="2">
              <a:lnSpc>
                <a:spcPct val="80000"/>
              </a:lnSpc>
            </a:pPr>
            <a:r>
              <a:rPr lang="fr-FR" sz="900" dirty="0">
                <a:solidFill>
                  <a:schemeClr val="tx1"/>
                </a:solidFill>
                <a:latin typeface="Palatino Linotype"/>
              </a:rPr>
              <a:t>- Obtenir l’engagement sur les exigences</a:t>
            </a:r>
          </a:p>
          <a:p>
            <a:pPr lvl="2">
              <a:lnSpc>
                <a:spcPct val="80000"/>
              </a:lnSpc>
            </a:pPr>
            <a:r>
              <a:rPr lang="fr-FR" sz="900" dirty="0">
                <a:solidFill>
                  <a:schemeClr val="tx1"/>
                </a:solidFill>
                <a:latin typeface="Palatino Linotype"/>
              </a:rPr>
              <a:t>- Gérer les modifications des exigences</a:t>
            </a:r>
          </a:p>
          <a:p>
            <a:pPr lvl="2">
              <a:lnSpc>
                <a:spcPct val="80000"/>
              </a:lnSpc>
            </a:pPr>
            <a:r>
              <a:rPr lang="fr-FR" sz="900" dirty="0">
                <a:solidFill>
                  <a:schemeClr val="tx1"/>
                </a:solidFill>
                <a:latin typeface="Palatino Linotype"/>
              </a:rPr>
              <a:t>- Maintenir la traçabilité bidirectionnelle des exigences</a:t>
            </a:r>
          </a:p>
          <a:p>
            <a:pPr lvl="2">
              <a:lnSpc>
                <a:spcPct val="80000"/>
              </a:lnSpc>
            </a:pPr>
            <a:r>
              <a:rPr lang="fr-FR" sz="900" dirty="0">
                <a:solidFill>
                  <a:schemeClr val="tx1"/>
                </a:solidFill>
                <a:latin typeface="Palatino Linotype"/>
              </a:rPr>
              <a:t>- Identifier les incohérences entre les produits du projet et les exigences </a:t>
            </a:r>
          </a:p>
          <a:p>
            <a:endParaRPr lang="fr-FR" dirty="0"/>
          </a:p>
        </p:txBody>
      </p:sp>
      <p:grpSp>
        <p:nvGrpSpPr>
          <p:cNvPr id="4" name="object 2">
            <a:extLst>
              <a:ext uri="{FF2B5EF4-FFF2-40B4-BE49-F238E27FC236}">
                <a16:creationId xmlns:a16="http://schemas.microsoft.com/office/drawing/2014/main" id="{434E7F9E-23A8-45FC-A10F-3E639B40347D}"/>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54A8EA2B-9DCB-4AF9-B5C1-1D6BB6975B72}"/>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A36E266C-972F-4B6D-8F33-FC4546AB3A3C}"/>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35961C65-0C5E-4EE0-91AF-D11004AECB11}"/>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Gestion des exigences</a:t>
            </a:r>
            <a:endParaRPr lang="fr-FR" sz="1400" kern="0" dirty="0"/>
          </a:p>
        </p:txBody>
      </p:sp>
    </p:spTree>
    <p:extLst>
      <p:ext uri="{BB962C8B-B14F-4D97-AF65-F5344CB8AC3E}">
        <p14:creationId xmlns:p14="http://schemas.microsoft.com/office/powerpoint/2010/main" val="355368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CEDD1-1EDE-469A-9CA2-6C28881122E5}"/>
              </a:ext>
            </a:extLst>
          </p:cNvPr>
          <p:cNvSpPr>
            <a:spLocks noGrp="1"/>
          </p:cNvSpPr>
          <p:nvPr>
            <p:ph type="title"/>
          </p:nvPr>
        </p:nvSpPr>
        <p:spPr>
          <a:xfrm>
            <a:off x="1587500" y="1241425"/>
            <a:ext cx="2590800" cy="436594"/>
          </a:xfrm>
        </p:spPr>
        <p:txBody>
          <a:bodyPr/>
          <a:lstStyle/>
          <a:p>
            <a:r>
              <a:rPr dirty="0"/>
              <a:t>La phase étude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276999"/>
          </a:xfrm>
        </p:spPr>
        <p:txBody>
          <a:bodyPr/>
          <a:lstStyle/>
          <a:p>
            <a:pPr lvl="1"/>
            <a:r>
              <a:rPr dirty="0" err="1"/>
              <a:t>Activités</a:t>
            </a:r>
            <a:r>
              <a:rPr lang="fr-FR" dirty="0"/>
              <a:t> </a:t>
            </a:r>
            <a:r>
              <a:rPr dirty="0"/>
              <a:t>: </a:t>
            </a:r>
            <a:r>
              <a:rPr dirty="0" err="1"/>
              <a:t>Collecte</a:t>
            </a:r>
            <a:r>
              <a:rPr lang="fr-FR" dirty="0"/>
              <a:t>,</a:t>
            </a:r>
            <a:r>
              <a:rPr dirty="0"/>
              <a:t> </a:t>
            </a:r>
            <a:r>
              <a:rPr dirty="0" err="1"/>
              <a:t>Analyse</a:t>
            </a:r>
            <a:r>
              <a:rPr lang="fr-FR" dirty="0"/>
              <a:t>,</a:t>
            </a:r>
            <a:r>
              <a:rPr dirty="0"/>
              <a:t> Gestion</a:t>
            </a:r>
          </a:p>
        </p:txBody>
      </p:sp>
      <p:grpSp>
        <p:nvGrpSpPr>
          <p:cNvPr id="4" name="object 2">
            <a:extLst>
              <a:ext uri="{FF2B5EF4-FFF2-40B4-BE49-F238E27FC236}">
                <a16:creationId xmlns:a16="http://schemas.microsoft.com/office/drawing/2014/main" id="{476226D4-A73D-4BD4-A8C5-7108AF3B59FB}"/>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FD5E7B64-4C8A-4515-B611-6853F14E7E53}"/>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2AC2FC0A-F7AA-40CA-8B0F-A0201A50B43B}"/>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C37FCED7-36B0-455B-B987-B7F6DDC444FB}"/>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Transformation des exigences en spécifications</a:t>
            </a:r>
            <a:endParaRPr lang="fr-FR" sz="140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415498"/>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Un </a:t>
            </a:r>
            <a:r>
              <a:rPr sz="900" dirty="0" err="1">
                <a:solidFill>
                  <a:schemeClr val="tx1"/>
                </a:solidFill>
                <a:latin typeface="Palatino Linotype"/>
              </a:rPr>
              <a:t>projet</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a:t>
            </a:r>
            <a:r>
              <a:rPr sz="900" dirty="0" err="1">
                <a:solidFill>
                  <a:schemeClr val="tx1"/>
                </a:solidFill>
                <a:latin typeface="Palatino Linotype"/>
              </a:rPr>
              <a:t>une</a:t>
            </a:r>
            <a:r>
              <a:rPr sz="900" dirty="0">
                <a:solidFill>
                  <a:schemeClr val="tx1"/>
                </a:solidFill>
                <a:latin typeface="Palatino Linotype"/>
              </a:rPr>
              <a:t> solution.</a:t>
            </a:r>
          </a:p>
          <a:p>
            <a:pPr lvl="1">
              <a:buAutoNum type="arabicParenR"/>
            </a:pPr>
            <a:r>
              <a:rPr lang="fr-FR" sz="900" dirty="0">
                <a:solidFill>
                  <a:schemeClr val="tx1"/>
                </a:solidFill>
                <a:latin typeface="Palatino Linotype"/>
              </a:rPr>
              <a:t> </a:t>
            </a:r>
            <a:r>
              <a:rPr sz="900" dirty="0">
                <a:solidFill>
                  <a:schemeClr val="tx1"/>
                </a:solidFill>
                <a:latin typeface="Palatino Linotype"/>
              </a:rPr>
              <a:t>Le bon </a:t>
            </a:r>
            <a:r>
              <a:rPr sz="900" dirty="0" err="1">
                <a:solidFill>
                  <a:schemeClr val="tx1"/>
                </a:solidFill>
                <a:latin typeface="Palatino Linotype"/>
              </a:rPr>
              <a:t>projet</a:t>
            </a:r>
            <a:r>
              <a:rPr sz="900" dirty="0">
                <a:solidFill>
                  <a:schemeClr val="tx1"/>
                </a:solidFill>
                <a:latin typeface="Palatino Linotype"/>
              </a:rPr>
              <a:t> </a:t>
            </a:r>
            <a:r>
              <a:rPr sz="900" dirty="0" err="1">
                <a:solidFill>
                  <a:schemeClr val="tx1"/>
                </a:solidFill>
                <a:latin typeface="Palatino Linotype"/>
              </a:rPr>
              <a:t>est</a:t>
            </a:r>
            <a:r>
              <a:rPr sz="900" dirty="0">
                <a:solidFill>
                  <a:schemeClr val="tx1"/>
                </a:solidFill>
                <a:latin typeface="Palatino Linotype"/>
              </a:rPr>
              <a:t> la bonne solution au bon </a:t>
            </a:r>
            <a:r>
              <a:rPr sz="900" dirty="0" err="1">
                <a:solidFill>
                  <a:schemeClr val="tx1"/>
                </a:solidFill>
                <a:latin typeface="Palatino Linotype"/>
              </a:rPr>
              <a:t>problème</a:t>
            </a:r>
            <a:r>
              <a:rPr sz="900" dirty="0">
                <a:solidFill>
                  <a:schemeClr val="tx1"/>
                </a:solidFill>
                <a:latin typeface="Palatino Linotype"/>
              </a:rPr>
              <a:t>.</a:t>
            </a:r>
          </a:p>
          <a:p>
            <a:pPr lvl="1">
              <a:buAutoNum type="arabicParenR"/>
            </a:pPr>
            <a:r>
              <a:rPr lang="fr-FR" sz="900" dirty="0">
                <a:solidFill>
                  <a:schemeClr val="tx1"/>
                </a:solidFill>
                <a:latin typeface="Palatino Linotype"/>
              </a:rPr>
              <a:t> </a:t>
            </a:r>
            <a:r>
              <a:rPr sz="900" dirty="0" err="1">
                <a:solidFill>
                  <a:schemeClr val="tx1"/>
                </a:solidFill>
                <a:latin typeface="Palatino Linotype"/>
              </a:rPr>
              <a:t>Formuler</a:t>
            </a:r>
            <a:r>
              <a:rPr sz="900" dirty="0">
                <a:solidFill>
                  <a:schemeClr val="tx1"/>
                </a:solidFill>
                <a:latin typeface="Palatino Linotype"/>
              </a:rPr>
              <a:t> les exigences, </a:t>
            </a:r>
            <a:r>
              <a:rPr sz="900" dirty="0" err="1">
                <a:solidFill>
                  <a:schemeClr val="tx1"/>
                </a:solidFill>
                <a:latin typeface="Palatino Linotype"/>
              </a:rPr>
              <a:t>c’est</a:t>
            </a:r>
            <a:r>
              <a:rPr sz="900" dirty="0">
                <a:solidFill>
                  <a:schemeClr val="tx1"/>
                </a:solidFill>
                <a:latin typeface="Palatino Linotype"/>
              </a:rPr>
              <a:t> poser le </a:t>
            </a:r>
            <a:r>
              <a:rPr sz="900" dirty="0" err="1">
                <a:solidFill>
                  <a:schemeClr val="tx1"/>
                </a:solidFill>
                <a:latin typeface="Palatino Linotype"/>
              </a:rPr>
              <a:t>problème</a:t>
            </a:r>
            <a:r>
              <a:rPr sz="900" dirty="0">
                <a:solidFill>
                  <a:schemeClr val="tx1"/>
                </a:solidFill>
                <a:latin typeface="Palatino Linotype"/>
              </a:rPr>
              <a:t>.</a:t>
            </a:r>
          </a:p>
        </p:txBody>
      </p:sp>
      <p:grpSp>
        <p:nvGrpSpPr>
          <p:cNvPr id="4" name="object 2">
            <a:extLst>
              <a:ext uri="{FF2B5EF4-FFF2-40B4-BE49-F238E27FC236}">
                <a16:creationId xmlns:a16="http://schemas.microsoft.com/office/drawing/2014/main" id="{C2A98922-54C6-4C6A-BF89-7DB8155B1254}"/>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B13E6F8-F0B4-4FAE-B3E6-EE21D7EFA435}"/>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24296C12-F261-462F-8936-97E4DF17AAC8}"/>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B86DF93D-523B-46FE-BB40-CF5FC345CE69}"/>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Collecte des exigences</a:t>
            </a:r>
            <a:endParaRPr lang="fr-FR" sz="140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553998"/>
          </a:xfrm>
        </p:spPr>
        <p:txBody>
          <a:bodyPr/>
          <a:lstStyle/>
          <a:p>
            <a:pPr lvl="1">
              <a:buAutoNum type="arabicParenR"/>
            </a:pPr>
            <a:r>
              <a:rPr lang="fr-FR" sz="900" dirty="0">
                <a:solidFill>
                  <a:schemeClr val="tx1"/>
                </a:solidFill>
                <a:latin typeface="Palatino Linotype"/>
              </a:rPr>
              <a:t> </a:t>
            </a:r>
            <a:r>
              <a:rPr sz="900" dirty="0">
                <a:solidFill>
                  <a:schemeClr val="tx1"/>
                </a:solidFill>
                <a:latin typeface="Palatino Linotype"/>
              </a:rPr>
              <a:t>Prendre </a:t>
            </a:r>
            <a:r>
              <a:rPr sz="900" dirty="0" err="1">
                <a:solidFill>
                  <a:schemeClr val="tx1"/>
                </a:solidFill>
                <a:latin typeface="Palatino Linotype"/>
              </a:rPr>
              <a:t>en</a:t>
            </a:r>
            <a:r>
              <a:rPr sz="900" dirty="0">
                <a:solidFill>
                  <a:schemeClr val="tx1"/>
                </a:solidFill>
                <a:latin typeface="Palatino Linotype"/>
              </a:rPr>
              <a:t> </a:t>
            </a:r>
            <a:r>
              <a:rPr sz="900" dirty="0" err="1">
                <a:solidFill>
                  <a:schemeClr val="tx1"/>
                </a:solidFill>
                <a:latin typeface="Palatino Linotype"/>
              </a:rPr>
              <a:t>compte</a:t>
            </a:r>
            <a:r>
              <a:rPr sz="900" dirty="0">
                <a:solidFill>
                  <a:schemeClr val="tx1"/>
                </a:solidFill>
                <a:latin typeface="Palatino Linotype"/>
              </a:rPr>
              <a:t> </a:t>
            </a:r>
            <a:r>
              <a:rPr sz="900" dirty="0" err="1">
                <a:solidFill>
                  <a:schemeClr val="tx1"/>
                </a:solidFill>
                <a:latin typeface="Palatino Linotype"/>
              </a:rPr>
              <a:t>l’environnement</a:t>
            </a:r>
            <a:r>
              <a:rPr sz="900" dirty="0">
                <a:solidFill>
                  <a:schemeClr val="tx1"/>
                </a:solidFill>
                <a:latin typeface="Palatino Linotype"/>
              </a:rPr>
              <a:t> (</a:t>
            </a:r>
            <a:r>
              <a:rPr lang="fr-FR" sz="900" dirty="0">
                <a:solidFill>
                  <a:schemeClr val="tx1"/>
                </a:solidFill>
                <a:latin typeface="Palatino Linotype"/>
              </a:rPr>
              <a:t>pensez à identifier les</a:t>
            </a:r>
            <a:r>
              <a:rPr sz="900" dirty="0">
                <a:solidFill>
                  <a:schemeClr val="tx1"/>
                </a:solidFill>
                <a:latin typeface="Palatino Linotype"/>
              </a:rPr>
              <a:t> </a:t>
            </a:r>
            <a:r>
              <a:rPr lang="fr-FR" sz="900" dirty="0">
                <a:solidFill>
                  <a:schemeClr val="tx1"/>
                </a:solidFill>
                <a:latin typeface="Palatino Linotype"/>
              </a:rPr>
              <a:t>a</a:t>
            </a:r>
            <a:r>
              <a:rPr sz="900" dirty="0" err="1">
                <a:solidFill>
                  <a:schemeClr val="tx1"/>
                </a:solidFill>
                <a:latin typeface="Palatino Linotype"/>
              </a:rPr>
              <a:t>cteur</a:t>
            </a:r>
            <a:r>
              <a:rPr lang="fr-FR" sz="900" dirty="0">
                <a:solidFill>
                  <a:schemeClr val="tx1"/>
                </a:solidFill>
                <a:latin typeface="Palatino Linotype"/>
              </a:rPr>
              <a:t>s</a:t>
            </a:r>
            <a:r>
              <a:rPr sz="900" dirty="0">
                <a:solidFill>
                  <a:schemeClr val="tx1"/>
                </a:solidFill>
                <a:latin typeface="Palatino Linotype"/>
              </a:rPr>
              <a:t> et </a:t>
            </a:r>
            <a:r>
              <a:rPr lang="fr-FR" sz="900" dirty="0">
                <a:solidFill>
                  <a:schemeClr val="tx1"/>
                </a:solidFill>
                <a:latin typeface="Palatino Linotype"/>
              </a:rPr>
              <a:t>les u</a:t>
            </a:r>
            <a:r>
              <a:rPr sz="900" dirty="0">
                <a:solidFill>
                  <a:schemeClr val="tx1"/>
                </a:solidFill>
                <a:latin typeface="Palatino Linotype"/>
              </a:rPr>
              <a:t>se case)</a:t>
            </a:r>
          </a:p>
          <a:p>
            <a:pPr lvl="1">
              <a:buAutoNum type="arabicParenR"/>
            </a:pPr>
            <a:r>
              <a:rPr lang="fr-FR" sz="900" dirty="0">
                <a:solidFill>
                  <a:schemeClr val="tx1"/>
                </a:solidFill>
                <a:latin typeface="Palatino Linotype"/>
              </a:rPr>
              <a:t> </a:t>
            </a:r>
            <a:r>
              <a:rPr sz="900" dirty="0">
                <a:solidFill>
                  <a:schemeClr val="tx1"/>
                </a:solidFill>
                <a:latin typeface="Palatino Linotype"/>
              </a:rPr>
              <a:t>Les </a:t>
            </a:r>
            <a:r>
              <a:rPr sz="900" dirty="0" err="1">
                <a:solidFill>
                  <a:schemeClr val="tx1"/>
                </a:solidFill>
                <a:latin typeface="Palatino Linotype"/>
              </a:rPr>
              <a:t>utilisateurs</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a:solidFill>
                  <a:schemeClr val="tx1"/>
                </a:solidFill>
                <a:latin typeface="Palatino Linotype"/>
              </a:rPr>
              <a:t>Les </a:t>
            </a:r>
            <a:r>
              <a:rPr sz="900" dirty="0" err="1">
                <a:solidFill>
                  <a:schemeClr val="tx1"/>
                </a:solidFill>
                <a:latin typeface="Palatino Linotype"/>
              </a:rPr>
              <a:t>utilisateurs</a:t>
            </a:r>
            <a:r>
              <a:rPr sz="900" dirty="0">
                <a:solidFill>
                  <a:schemeClr val="tx1"/>
                </a:solidFill>
                <a:latin typeface="Palatino Linotype"/>
              </a:rPr>
              <a:t> </a:t>
            </a:r>
            <a:r>
              <a:rPr sz="900" dirty="0" err="1">
                <a:solidFill>
                  <a:schemeClr val="tx1"/>
                </a:solidFill>
                <a:latin typeface="Palatino Linotype"/>
              </a:rPr>
              <a:t>finaux</a:t>
            </a:r>
            <a:endParaRPr sz="900" dirty="0">
              <a:solidFill>
                <a:schemeClr val="tx1"/>
              </a:solidFill>
              <a:latin typeface="Palatino Linotype"/>
            </a:endParaRPr>
          </a:p>
          <a:p>
            <a:pPr lvl="1">
              <a:buAutoNum type="arabicParenR"/>
            </a:pPr>
            <a:r>
              <a:rPr lang="fr-FR" sz="900" dirty="0">
                <a:solidFill>
                  <a:schemeClr val="tx1"/>
                </a:solidFill>
                <a:latin typeface="Palatino Linotype"/>
              </a:rPr>
              <a:t> </a:t>
            </a:r>
            <a:r>
              <a:rPr sz="900" dirty="0" err="1">
                <a:solidFill>
                  <a:schemeClr val="tx1"/>
                </a:solidFill>
                <a:latin typeface="Palatino Linotype"/>
              </a:rPr>
              <a:t>C’est</a:t>
            </a:r>
            <a:r>
              <a:rPr sz="900" dirty="0">
                <a:solidFill>
                  <a:schemeClr val="tx1"/>
                </a:solidFill>
                <a:latin typeface="Palatino Linotype"/>
              </a:rPr>
              <a:t> le travail du MOAD</a:t>
            </a:r>
            <a:r>
              <a:rPr lang="fr-FR" sz="900" dirty="0">
                <a:solidFill>
                  <a:schemeClr val="tx1"/>
                </a:solidFill>
                <a:latin typeface="Palatino Linotype"/>
              </a:rPr>
              <a:t> (maîtrise d’ouvrage déléguée)</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8EF1E7B8-78EC-4061-AFA0-4C4830E92152}"/>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FF1F7379-142C-4A06-A6C3-E5FD10DE26B0}"/>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9DC13753-F704-448D-B511-FE6D0ACF0554}"/>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C63A1EA3-6CA7-4D54-AD2C-193849D7F21E}"/>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Collecter les exigences</a:t>
            </a:r>
            <a:endParaRPr lang="fr-FR" sz="1400" kern="0" dirty="0"/>
          </a:p>
        </p:txBody>
      </p:sp>
      <p:sp>
        <p:nvSpPr>
          <p:cNvPr id="10" name="ZoneTexte 9">
            <a:extLst>
              <a:ext uri="{FF2B5EF4-FFF2-40B4-BE49-F238E27FC236}">
                <a16:creationId xmlns:a16="http://schemas.microsoft.com/office/drawing/2014/main" id="{E95CD10B-9F4E-4291-8318-C7141FEE3821}"/>
              </a:ext>
            </a:extLst>
          </p:cNvPr>
          <p:cNvSpPr txBox="1"/>
          <p:nvPr/>
        </p:nvSpPr>
        <p:spPr>
          <a:xfrm>
            <a:off x="337518" y="1546225"/>
            <a:ext cx="4374182" cy="538545"/>
          </a:xfrm>
          <a:prstGeom prst="rect">
            <a:avLst/>
          </a:prstGeom>
          <a:noFill/>
        </p:spPr>
        <p:txBody>
          <a:bodyPr wrap="square">
            <a:spAutoFit/>
          </a:bodyPr>
          <a:lstStyle/>
          <a:p>
            <a:pPr lvl="1">
              <a:lnSpc>
                <a:spcPct val="80000"/>
              </a:lnSpc>
            </a:pPr>
            <a:r>
              <a:rPr lang="fr-FR" sz="900" b="1" dirty="0">
                <a:latin typeface="Palatino Linotype"/>
              </a:rPr>
              <a:t>Remarque</a:t>
            </a:r>
            <a:r>
              <a:rPr lang="fr-FR" sz="900" dirty="0">
                <a:latin typeface="Palatino Linotype"/>
              </a:rPr>
              <a:t> : pour aider à l’identification exhaustive des exigences</a:t>
            </a:r>
          </a:p>
          <a:p>
            <a:pPr lvl="2">
              <a:lnSpc>
                <a:spcPct val="80000"/>
              </a:lnSpc>
            </a:pPr>
            <a:r>
              <a:rPr lang="fr-FR" sz="900" dirty="0">
                <a:latin typeface="Palatino Linotype"/>
              </a:rPr>
              <a:t>Elaborer des check-lists de questions types </a:t>
            </a:r>
          </a:p>
          <a:p>
            <a:pPr lvl="2">
              <a:lnSpc>
                <a:spcPct val="80000"/>
              </a:lnSpc>
            </a:pPr>
            <a:r>
              <a:rPr lang="fr-FR" sz="900" dirty="0">
                <a:latin typeface="Palatino Linotype"/>
              </a:rPr>
              <a:t>Créer des guides pour mener des entretiens/des ateliers de collectes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899FFF-AA1A-4026-9037-72C011C2CA76}"/>
              </a:ext>
            </a:extLst>
          </p:cNvPr>
          <p:cNvSpPr>
            <a:spLocks noGrp="1"/>
          </p:cNvSpPr>
          <p:nvPr>
            <p:ph idx="1"/>
          </p:nvPr>
        </p:nvSpPr>
        <p:spPr>
          <a:xfrm>
            <a:off x="353415" y="896828"/>
            <a:ext cx="5058968" cy="830997"/>
          </a:xfrm>
        </p:spPr>
        <p:txBody>
          <a:bodyPr/>
          <a:lstStyle/>
          <a:p>
            <a:pPr lvl="1" indent="-342900">
              <a:buAutoNum type="arabicParenR"/>
            </a:pPr>
            <a:r>
              <a:rPr sz="900" dirty="0">
                <a:solidFill>
                  <a:schemeClr val="tx1"/>
                </a:solidFill>
                <a:latin typeface="Palatino Linotype"/>
              </a:rPr>
              <a:t>Les exigences </a:t>
            </a:r>
            <a:r>
              <a:rPr lang="fr-FR" sz="900" dirty="0">
                <a:solidFill>
                  <a:schemeClr val="tx1"/>
                </a:solidFill>
                <a:latin typeface="Palatino Linotype"/>
              </a:rPr>
              <a:t>:</a:t>
            </a:r>
          </a:p>
          <a:p>
            <a:pPr marL="742950" lvl="2" indent="-171450">
              <a:buFontTx/>
              <a:buChar char="-"/>
            </a:pPr>
            <a:r>
              <a:rPr sz="900" dirty="0" err="1">
                <a:solidFill>
                  <a:schemeClr val="tx1"/>
                </a:solidFill>
                <a:latin typeface="Palatino Linotype"/>
              </a:rPr>
              <a:t>vue</a:t>
            </a:r>
            <a:r>
              <a:rPr sz="900" dirty="0">
                <a:solidFill>
                  <a:schemeClr val="tx1"/>
                </a:solidFill>
                <a:latin typeface="Palatino Linotype"/>
              </a:rPr>
              <a:t> </a:t>
            </a:r>
            <a:r>
              <a:rPr sz="900" dirty="0" err="1">
                <a:solidFill>
                  <a:schemeClr val="tx1"/>
                </a:solidFill>
                <a:latin typeface="Palatino Linotype"/>
              </a:rPr>
              <a:t>utilisation</a:t>
            </a:r>
            <a:r>
              <a:rPr sz="900" dirty="0">
                <a:solidFill>
                  <a:schemeClr val="tx1"/>
                </a:solidFill>
                <a:latin typeface="Palatino Linotype"/>
              </a:rPr>
              <a:t> </a:t>
            </a:r>
            <a:endParaRPr lang="fr-FR" sz="900" dirty="0">
              <a:solidFill>
                <a:schemeClr val="tx1"/>
              </a:solidFill>
              <a:latin typeface="Palatino Linotype"/>
            </a:endParaRPr>
          </a:p>
          <a:p>
            <a:pPr marL="742950" lvl="2" indent="-171450">
              <a:buFontTx/>
              <a:buChar char="-"/>
            </a:pPr>
            <a:r>
              <a:rPr sz="900" dirty="0">
                <a:solidFill>
                  <a:schemeClr val="tx1"/>
                </a:solidFill>
                <a:latin typeface="Palatino Linotype"/>
              </a:rPr>
              <a:t>situations </a:t>
            </a:r>
            <a:r>
              <a:rPr sz="900" dirty="0" err="1">
                <a:solidFill>
                  <a:schemeClr val="tx1"/>
                </a:solidFill>
                <a:latin typeface="Palatino Linotype"/>
              </a:rPr>
              <a:t>d’usage</a:t>
            </a:r>
            <a:endParaRPr sz="900" dirty="0">
              <a:solidFill>
                <a:schemeClr val="tx1"/>
              </a:solidFill>
              <a:latin typeface="Palatino Linotype"/>
            </a:endParaRPr>
          </a:p>
          <a:p>
            <a:pPr lvl="1" indent="-342900">
              <a:buAutoNum type="arabicParenR"/>
            </a:pPr>
            <a:r>
              <a:rPr sz="900" dirty="0">
                <a:solidFill>
                  <a:schemeClr val="tx1"/>
                </a:solidFill>
                <a:latin typeface="Palatino Linotype"/>
              </a:rPr>
              <a:t>Les </a:t>
            </a:r>
            <a:r>
              <a:rPr sz="900" dirty="0" err="1">
                <a:solidFill>
                  <a:schemeClr val="tx1"/>
                </a:solidFill>
                <a:latin typeface="Palatino Linotype"/>
              </a:rPr>
              <a:t>spécifications</a:t>
            </a:r>
            <a:r>
              <a:rPr lang="fr-FR" sz="900" dirty="0">
                <a:solidFill>
                  <a:schemeClr val="tx1"/>
                </a:solidFill>
                <a:latin typeface="Palatino Linotype"/>
              </a:rPr>
              <a:t> :</a:t>
            </a:r>
          </a:p>
          <a:p>
            <a:pPr marL="742950" lvl="2" indent="-171450">
              <a:buFontTx/>
              <a:buChar char="-"/>
            </a:pPr>
            <a:r>
              <a:rPr sz="900" dirty="0" err="1">
                <a:solidFill>
                  <a:schemeClr val="tx1"/>
                </a:solidFill>
                <a:latin typeface="Palatino Linotype"/>
              </a:rPr>
              <a:t>vue</a:t>
            </a:r>
            <a:r>
              <a:rPr sz="900" dirty="0">
                <a:solidFill>
                  <a:schemeClr val="tx1"/>
                </a:solidFill>
                <a:latin typeface="Palatino Linotype"/>
              </a:rPr>
              <a:t> </a:t>
            </a:r>
            <a:r>
              <a:rPr sz="900" dirty="0" err="1">
                <a:solidFill>
                  <a:schemeClr val="tx1"/>
                </a:solidFill>
                <a:latin typeface="Palatino Linotype"/>
              </a:rPr>
              <a:t>produit</a:t>
            </a:r>
            <a:r>
              <a:rPr sz="900" dirty="0">
                <a:solidFill>
                  <a:schemeClr val="tx1"/>
                </a:solidFill>
                <a:latin typeface="Palatino Linotype"/>
              </a:rPr>
              <a:t> </a:t>
            </a:r>
            <a:endParaRPr lang="fr-FR" sz="900" dirty="0">
              <a:solidFill>
                <a:schemeClr val="tx1"/>
              </a:solidFill>
              <a:latin typeface="Palatino Linotype"/>
            </a:endParaRPr>
          </a:p>
          <a:p>
            <a:pPr marL="742950" lvl="2" indent="-171450">
              <a:buFontTx/>
              <a:buChar char="-"/>
            </a:pPr>
            <a:r>
              <a:rPr sz="900" dirty="0">
                <a:solidFill>
                  <a:schemeClr val="tx1"/>
                </a:solidFill>
                <a:latin typeface="Palatino Linotype"/>
              </a:rPr>
              <a:t>le </a:t>
            </a:r>
            <a:r>
              <a:rPr sz="900" dirty="0" err="1">
                <a:solidFill>
                  <a:schemeClr val="tx1"/>
                </a:solidFill>
                <a:latin typeface="Palatino Linotype"/>
              </a:rPr>
              <a:t>livrable</a:t>
            </a:r>
            <a:endParaRPr sz="900" dirty="0">
              <a:solidFill>
                <a:schemeClr val="tx1"/>
              </a:solidFill>
              <a:latin typeface="Palatino Linotype"/>
            </a:endParaRPr>
          </a:p>
        </p:txBody>
      </p:sp>
      <p:grpSp>
        <p:nvGrpSpPr>
          <p:cNvPr id="4" name="object 2">
            <a:extLst>
              <a:ext uri="{FF2B5EF4-FFF2-40B4-BE49-F238E27FC236}">
                <a16:creationId xmlns:a16="http://schemas.microsoft.com/office/drawing/2014/main" id="{B605277F-EFDD-46F2-AD1A-5FAB2D233289}"/>
              </a:ext>
            </a:extLst>
          </p:cNvPr>
          <p:cNvGrpSpPr/>
          <p:nvPr/>
        </p:nvGrpSpPr>
        <p:grpSpPr>
          <a:xfrm>
            <a:off x="0" y="0"/>
            <a:ext cx="5760085" cy="418465"/>
            <a:chOff x="0" y="0"/>
            <a:chExt cx="5760085" cy="418465"/>
          </a:xfrm>
        </p:grpSpPr>
        <p:pic>
          <p:nvPicPr>
            <p:cNvPr id="5" name="object 3">
              <a:extLst>
                <a:ext uri="{FF2B5EF4-FFF2-40B4-BE49-F238E27FC236}">
                  <a16:creationId xmlns:a16="http://schemas.microsoft.com/office/drawing/2014/main" id="{CF23C483-E36F-49C9-96FE-97530AAF4A1F}"/>
                </a:ext>
              </a:extLst>
            </p:cNvPr>
            <p:cNvPicPr/>
            <p:nvPr/>
          </p:nvPicPr>
          <p:blipFill>
            <a:blip r:embed="rId2" cstate="print"/>
            <a:stretch>
              <a:fillRect/>
            </a:stretch>
          </p:blipFill>
          <p:spPr>
            <a:xfrm>
              <a:off x="0" y="0"/>
              <a:ext cx="5759996" cy="204279"/>
            </a:xfrm>
            <a:prstGeom prst="rect">
              <a:avLst/>
            </a:prstGeom>
          </p:spPr>
        </p:pic>
        <p:sp>
          <p:nvSpPr>
            <p:cNvPr id="6" name="object 4">
              <a:extLst>
                <a:ext uri="{FF2B5EF4-FFF2-40B4-BE49-F238E27FC236}">
                  <a16:creationId xmlns:a16="http://schemas.microsoft.com/office/drawing/2014/main" id="{B05A0726-E7E1-46C0-B82B-4BA071755063}"/>
                </a:ext>
              </a:extLst>
            </p:cNvPr>
            <p:cNvSpPr/>
            <p:nvPr/>
          </p:nvSpPr>
          <p:spPr>
            <a:xfrm>
              <a:off x="0" y="190665"/>
              <a:ext cx="5760085" cy="227965"/>
            </a:xfrm>
            <a:custGeom>
              <a:avLst/>
              <a:gdLst/>
              <a:ahLst/>
              <a:cxnLst/>
              <a:rect l="l" t="t" r="r" b="b"/>
              <a:pathLst>
                <a:path w="5760085" h="227965">
                  <a:moveTo>
                    <a:pt x="0" y="227736"/>
                  </a:moveTo>
                  <a:lnTo>
                    <a:pt x="5759996" y="227736"/>
                  </a:lnTo>
                  <a:lnTo>
                    <a:pt x="5759996" y="0"/>
                  </a:lnTo>
                  <a:lnTo>
                    <a:pt x="0" y="0"/>
                  </a:lnTo>
                  <a:lnTo>
                    <a:pt x="0" y="227736"/>
                  </a:lnTo>
                  <a:close/>
                </a:path>
              </a:pathLst>
            </a:custGeom>
            <a:solidFill>
              <a:srgbClr val="F2F2F2"/>
            </a:solidFill>
          </p:spPr>
          <p:txBody>
            <a:bodyPr wrap="square" lIns="0" tIns="0" rIns="0" bIns="0" rtlCol="0"/>
            <a:lstStyle/>
            <a:p>
              <a:endParaRPr dirty="0"/>
            </a:p>
          </p:txBody>
        </p:sp>
      </p:grpSp>
      <p:sp>
        <p:nvSpPr>
          <p:cNvPr id="7" name="object 5">
            <a:extLst>
              <a:ext uri="{FF2B5EF4-FFF2-40B4-BE49-F238E27FC236}">
                <a16:creationId xmlns:a16="http://schemas.microsoft.com/office/drawing/2014/main" id="{3F57FB36-EE49-4555-AC74-5B921DE565DD}"/>
              </a:ext>
            </a:extLst>
          </p:cNvPr>
          <p:cNvSpPr txBox="1">
            <a:spLocks/>
          </p:cNvSpPr>
          <p:nvPr/>
        </p:nvSpPr>
        <p:spPr>
          <a:xfrm>
            <a:off x="0" y="155191"/>
            <a:ext cx="5760085" cy="232756"/>
          </a:xfrm>
          <a:prstGeom prst="rect">
            <a:avLst/>
          </a:prstGeom>
        </p:spPr>
        <p:txBody>
          <a:bodyPr vert="horz" wrap="square" lIns="0" tIns="17145" rIns="0" bIns="0" rtlCol="0">
            <a:spAutoFit/>
          </a:bodyPr>
          <a:lstStyle>
            <a:lvl1pPr>
              <a:defRPr sz="1000" b="0" i="0">
                <a:solidFill>
                  <a:schemeClr val="tx1"/>
                </a:solidFill>
                <a:latin typeface="Palatino Linotype"/>
                <a:ea typeface="+mj-ea"/>
                <a:cs typeface="Palatino Linotype"/>
              </a:defRPr>
            </a:lvl1pPr>
          </a:lstStyle>
          <a:p>
            <a:pPr marL="107950">
              <a:spcBef>
                <a:spcPts val="135"/>
              </a:spcBef>
            </a:pPr>
            <a:r>
              <a:rPr lang="fr-FR" sz="1400" kern="0" spc="-15" dirty="0">
                <a:solidFill>
                  <a:srgbClr val="7A0000"/>
                </a:solidFill>
              </a:rPr>
              <a:t>Identifier les exigences</a:t>
            </a:r>
            <a:endParaRPr lang="fr-FR" sz="1400" kern="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2404</TotalTime>
  <Words>1223</Words>
  <Application>Microsoft Office PowerPoint</Application>
  <PresentationFormat>Personnalisé</PresentationFormat>
  <Paragraphs>176</Paragraphs>
  <Slides>25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Calibri</vt:lpstr>
      <vt:lpstr>Palatino Linotype</vt:lpstr>
      <vt:lpstr>Verdana</vt:lpstr>
      <vt:lpstr>Wingdings</vt:lpstr>
      <vt:lpstr>Office Theme</vt:lpstr>
      <vt:lpstr>Présentation PowerPoint</vt:lpstr>
      <vt:lpstr>Présentation PowerPoint</vt:lpstr>
      <vt:lpstr>Présentation PowerPoint</vt:lpstr>
      <vt:lpstr>Présentation PowerPoint</vt:lpstr>
      <vt:lpstr>La phase étude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Ecriture des spécifications</vt:lpstr>
      <vt:lpstr>Présentation PowerPoint</vt:lpstr>
      <vt:lpstr>Présentation PowerPoint</vt:lpstr>
      <vt:lpstr>Ce qu’il faut retenir</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Génie Logiciel</dc:title>
  <dc:creator>Dominique Revuz, Philippe Finkel, Philippe Cluzeau</dc:creator>
  <cp:lastModifiedBy>Cluzeau Philippe</cp:lastModifiedBy>
  <cp:revision>157</cp:revision>
  <dcterms:created xsi:type="dcterms:W3CDTF">2021-03-04T15:45:22Z</dcterms:created>
  <dcterms:modified xsi:type="dcterms:W3CDTF">2021-03-31T20:16:25Z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2021-02-14T00:00:00Z</vt:filetime>
  </property>
  <property fmtid="{D5CDD505-2E9C-101B-9397-08002B2CF9AE}" pid="3" name="Creator">
    <vt:lpwstr>LaTeX via pandoc</vt:lpwstr>
  </property>
  <property fmtid="{D5CDD505-2E9C-101B-9397-08002B2CF9AE}" pid="4" name="LastSaved">
    <vt:filetime>2021-03-04T00:00:00Z</vt:filetime>
  </property>
</Properties>
</file>