
<file path=[Content_Types].xml><?xml version="1.0" encoding="utf-8"?>
<Types xmlns="http://schemas.openxmlformats.org/package/2006/content-types">
  <Default Extension="png" ContentType="image/png"/>
  <Default Extension="jpeg" ContentType="image/jpeg"/>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60" r:id="rId5"/>
    <p:sldId id="262" r:id="rId6"/>
    <p:sldId id="263" r:id="rId7"/>
    <p:sldId id="264" r:id="rId8"/>
    <p:sldId id="265" r:id="rId9"/>
    <p:sldId id="266" r:id="rId10"/>
    <p:sldId id="259" r:id="rId11"/>
    <p:sldId id="261" r:id="rId12"/>
    <p:sldId id="268" r:id="rId13"/>
    <p:sldId id="267" r:id="rId1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536" autoAdjust="0"/>
  </p:normalViewPr>
  <p:slideViewPr>
    <p:cSldViewPr>
      <p:cViewPr varScale="1">
        <p:scale>
          <a:sx n="77" d="100"/>
          <a:sy n="77" d="100"/>
        </p:scale>
        <p:origin x="-1541"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27923E-A78D-4C9A-81BB-37E842963A22}" type="datetimeFigureOut">
              <a:rPr lang="fr-FR" smtClean="0"/>
              <a:t>19/05/2021</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2ADE19-5728-4876-A9CF-D681370C7972}" type="slidenum">
              <a:rPr lang="fr-FR" smtClean="0"/>
              <a:t>‹N°›</a:t>
            </a:fld>
            <a:endParaRPr lang="fr-FR"/>
          </a:p>
        </p:txBody>
      </p:sp>
    </p:spTree>
    <p:extLst>
      <p:ext uri="{BB962C8B-B14F-4D97-AF65-F5344CB8AC3E}">
        <p14:creationId xmlns:p14="http://schemas.microsoft.com/office/powerpoint/2010/main" val="620718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xp123.com/articles/invest-in-good-stories-and-smart-task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xp123.com/articles/invest-in-good-stories-and-smart-task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2003: the INVEST checklist for quickly evaluating user stories originates in </a:t>
            </a:r>
            <a:r>
              <a:rPr lang="en-US" sz="1200" b="0" i="0" u="none" strike="noStrike" kern="1200" dirty="0" smtClean="0">
                <a:solidFill>
                  <a:schemeClr val="tx1"/>
                </a:solidFill>
                <a:effectLst/>
                <a:latin typeface="+mn-lt"/>
                <a:ea typeface="+mn-ea"/>
                <a:cs typeface="+mn-cs"/>
                <a:hlinkClick r:id="rId3"/>
              </a:rPr>
              <a:t>an article</a:t>
            </a:r>
            <a:r>
              <a:rPr lang="en-US" sz="1200" b="0" i="0" kern="1200" dirty="0" smtClean="0">
                <a:solidFill>
                  <a:schemeClr val="tx1"/>
                </a:solidFill>
                <a:effectLst/>
                <a:latin typeface="+mn-lt"/>
                <a:ea typeface="+mn-ea"/>
                <a:cs typeface="+mn-cs"/>
              </a:rPr>
              <a:t> by Bill Wake, which also repurposed the acronym SMART (Specific, Measurable, Achievable, Relevant, Time-boxed) for tasks resulting from the technical decomposition of user stories.</a:t>
            </a:r>
          </a:p>
          <a:p>
            <a:endParaRPr lang="fr-FR" dirty="0"/>
          </a:p>
        </p:txBody>
      </p:sp>
      <p:sp>
        <p:nvSpPr>
          <p:cNvPr id="4" name="Espace réservé du numéro de diapositive 3"/>
          <p:cNvSpPr>
            <a:spLocks noGrp="1"/>
          </p:cNvSpPr>
          <p:nvPr>
            <p:ph type="sldNum" sz="quarter" idx="10"/>
          </p:nvPr>
        </p:nvSpPr>
        <p:spPr/>
        <p:txBody>
          <a:bodyPr/>
          <a:lstStyle/>
          <a:p>
            <a:fld id="{7E2ADE19-5728-4876-A9CF-D681370C7972}" type="slidenum">
              <a:rPr lang="fr-FR" smtClean="0"/>
              <a:t>11</a:t>
            </a:fld>
            <a:endParaRPr lang="fr-FR"/>
          </a:p>
        </p:txBody>
      </p:sp>
    </p:spTree>
    <p:extLst>
      <p:ext uri="{BB962C8B-B14F-4D97-AF65-F5344CB8AC3E}">
        <p14:creationId xmlns:p14="http://schemas.microsoft.com/office/powerpoint/2010/main" val="3780909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2003: the INVEST checklist for quickly evaluating user stories originates in </a:t>
            </a:r>
            <a:r>
              <a:rPr lang="en-US" sz="1200" b="0" i="0" u="none" strike="noStrike" kern="1200" dirty="0" smtClean="0">
                <a:solidFill>
                  <a:schemeClr val="tx1"/>
                </a:solidFill>
                <a:effectLst/>
                <a:latin typeface="+mn-lt"/>
                <a:ea typeface="+mn-ea"/>
                <a:cs typeface="+mn-cs"/>
                <a:hlinkClick r:id="rId3"/>
              </a:rPr>
              <a:t>an article</a:t>
            </a:r>
            <a:r>
              <a:rPr lang="en-US" sz="1200" b="0" i="0" kern="1200" dirty="0" smtClean="0">
                <a:solidFill>
                  <a:schemeClr val="tx1"/>
                </a:solidFill>
                <a:effectLst/>
                <a:latin typeface="+mn-lt"/>
                <a:ea typeface="+mn-ea"/>
                <a:cs typeface="+mn-cs"/>
              </a:rPr>
              <a:t> by Bill Wake, which also repurposed the acronym SMART (Specific, Measurable, Achievable, Relevant, Time-boxed) for tasks resulting from the technical decomposition of user stories.</a:t>
            </a:r>
          </a:p>
          <a:p>
            <a:endParaRPr lang="fr-FR" dirty="0"/>
          </a:p>
        </p:txBody>
      </p:sp>
      <p:sp>
        <p:nvSpPr>
          <p:cNvPr id="4" name="Espace réservé du numéro de diapositive 3"/>
          <p:cNvSpPr>
            <a:spLocks noGrp="1"/>
          </p:cNvSpPr>
          <p:nvPr>
            <p:ph type="sldNum" sz="quarter" idx="10"/>
          </p:nvPr>
        </p:nvSpPr>
        <p:spPr/>
        <p:txBody>
          <a:bodyPr/>
          <a:lstStyle/>
          <a:p>
            <a:fld id="{7E2ADE19-5728-4876-A9CF-D681370C7972}" type="slidenum">
              <a:rPr lang="fr-FR" smtClean="0"/>
              <a:t>13</a:t>
            </a:fld>
            <a:endParaRPr lang="fr-FR"/>
          </a:p>
        </p:txBody>
      </p:sp>
    </p:spTree>
    <p:extLst>
      <p:ext uri="{BB962C8B-B14F-4D97-AF65-F5344CB8AC3E}">
        <p14:creationId xmlns:p14="http://schemas.microsoft.com/office/powerpoint/2010/main" val="3780909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0B59B78B-7F7F-4C18-B00F-E8FA1685E95E}" type="datetimeFigureOut">
              <a:rPr lang="fr-FR" smtClean="0"/>
              <a:t>19/05/2021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BCA6831-8722-468C-85BB-46F5BE340CC2}" type="slidenum">
              <a:rPr lang="fr-FR" smtClean="0"/>
              <a:t>‹N°›</a:t>
            </a:fld>
            <a:endParaRPr lang="fr-FR"/>
          </a:p>
        </p:txBody>
      </p:sp>
    </p:spTree>
    <p:extLst>
      <p:ext uri="{BB962C8B-B14F-4D97-AF65-F5344CB8AC3E}">
        <p14:creationId xmlns:p14="http://schemas.microsoft.com/office/powerpoint/2010/main" val="1240010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B59B78B-7F7F-4C18-B00F-E8FA1685E95E}" type="datetimeFigureOut">
              <a:rPr lang="fr-FR" smtClean="0"/>
              <a:t>19/05/2021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BCA6831-8722-468C-85BB-46F5BE340CC2}" type="slidenum">
              <a:rPr lang="fr-FR" smtClean="0"/>
              <a:t>‹N°›</a:t>
            </a:fld>
            <a:endParaRPr lang="fr-FR"/>
          </a:p>
        </p:txBody>
      </p:sp>
    </p:spTree>
    <p:extLst>
      <p:ext uri="{BB962C8B-B14F-4D97-AF65-F5344CB8AC3E}">
        <p14:creationId xmlns:p14="http://schemas.microsoft.com/office/powerpoint/2010/main" val="1751273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B59B78B-7F7F-4C18-B00F-E8FA1685E95E}" type="datetimeFigureOut">
              <a:rPr lang="fr-FR" smtClean="0"/>
              <a:t>19/05/2021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BCA6831-8722-468C-85BB-46F5BE340CC2}" type="slidenum">
              <a:rPr lang="fr-FR" smtClean="0"/>
              <a:t>‹N°›</a:t>
            </a:fld>
            <a:endParaRPr lang="fr-FR"/>
          </a:p>
        </p:txBody>
      </p:sp>
    </p:spTree>
    <p:extLst>
      <p:ext uri="{BB962C8B-B14F-4D97-AF65-F5344CB8AC3E}">
        <p14:creationId xmlns:p14="http://schemas.microsoft.com/office/powerpoint/2010/main" val="3381070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B59B78B-7F7F-4C18-B00F-E8FA1685E95E}" type="datetimeFigureOut">
              <a:rPr lang="fr-FR" smtClean="0"/>
              <a:t>19/05/2021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BCA6831-8722-468C-85BB-46F5BE340CC2}" type="slidenum">
              <a:rPr lang="fr-FR" smtClean="0"/>
              <a:t>‹N°›</a:t>
            </a:fld>
            <a:endParaRPr lang="fr-FR"/>
          </a:p>
        </p:txBody>
      </p:sp>
      <p:pic>
        <p:nvPicPr>
          <p:cNvPr id="3075"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40352" y="6093296"/>
            <a:ext cx="1185784" cy="465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8725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0B59B78B-7F7F-4C18-B00F-E8FA1685E95E}" type="datetimeFigureOut">
              <a:rPr lang="fr-FR" smtClean="0"/>
              <a:t>19/05/2021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BCA6831-8722-468C-85BB-46F5BE340CC2}" type="slidenum">
              <a:rPr lang="fr-FR" smtClean="0"/>
              <a:t>‹N°›</a:t>
            </a:fld>
            <a:endParaRPr lang="fr-FR"/>
          </a:p>
        </p:txBody>
      </p:sp>
    </p:spTree>
    <p:extLst>
      <p:ext uri="{BB962C8B-B14F-4D97-AF65-F5344CB8AC3E}">
        <p14:creationId xmlns:p14="http://schemas.microsoft.com/office/powerpoint/2010/main" val="2728835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B59B78B-7F7F-4C18-B00F-E8FA1685E95E}" type="datetimeFigureOut">
              <a:rPr lang="fr-FR" smtClean="0"/>
              <a:t>19/05/2021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BCA6831-8722-468C-85BB-46F5BE340CC2}" type="slidenum">
              <a:rPr lang="fr-FR" smtClean="0"/>
              <a:t>‹N°›</a:t>
            </a:fld>
            <a:endParaRPr lang="fr-FR"/>
          </a:p>
        </p:txBody>
      </p:sp>
    </p:spTree>
    <p:extLst>
      <p:ext uri="{BB962C8B-B14F-4D97-AF65-F5344CB8AC3E}">
        <p14:creationId xmlns:p14="http://schemas.microsoft.com/office/powerpoint/2010/main" val="216938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B59B78B-7F7F-4C18-B00F-E8FA1685E95E}" type="datetimeFigureOut">
              <a:rPr lang="fr-FR" smtClean="0"/>
              <a:t>19/05/2021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BCA6831-8722-468C-85BB-46F5BE340CC2}" type="slidenum">
              <a:rPr lang="fr-FR" smtClean="0"/>
              <a:t>‹N°›</a:t>
            </a:fld>
            <a:endParaRPr lang="fr-FR"/>
          </a:p>
        </p:txBody>
      </p:sp>
    </p:spTree>
    <p:extLst>
      <p:ext uri="{BB962C8B-B14F-4D97-AF65-F5344CB8AC3E}">
        <p14:creationId xmlns:p14="http://schemas.microsoft.com/office/powerpoint/2010/main" val="3894724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B59B78B-7F7F-4C18-B00F-E8FA1685E95E}" type="datetimeFigureOut">
              <a:rPr lang="fr-FR" smtClean="0"/>
              <a:t>19/05/2021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BCA6831-8722-468C-85BB-46F5BE340CC2}" type="slidenum">
              <a:rPr lang="fr-FR" smtClean="0"/>
              <a:t>‹N°›</a:t>
            </a:fld>
            <a:endParaRPr lang="fr-FR"/>
          </a:p>
        </p:txBody>
      </p:sp>
    </p:spTree>
    <p:extLst>
      <p:ext uri="{BB962C8B-B14F-4D97-AF65-F5344CB8AC3E}">
        <p14:creationId xmlns:p14="http://schemas.microsoft.com/office/powerpoint/2010/main" val="3932387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B59B78B-7F7F-4C18-B00F-E8FA1685E95E}" type="datetimeFigureOut">
              <a:rPr lang="fr-FR" smtClean="0"/>
              <a:t>19/05/2021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BCA6831-8722-468C-85BB-46F5BE340CC2}" type="slidenum">
              <a:rPr lang="fr-FR" smtClean="0"/>
              <a:t>‹N°›</a:t>
            </a:fld>
            <a:endParaRPr lang="fr-FR"/>
          </a:p>
        </p:txBody>
      </p:sp>
    </p:spTree>
    <p:extLst>
      <p:ext uri="{BB962C8B-B14F-4D97-AF65-F5344CB8AC3E}">
        <p14:creationId xmlns:p14="http://schemas.microsoft.com/office/powerpoint/2010/main" val="1245234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B59B78B-7F7F-4C18-B00F-E8FA1685E95E}" type="datetimeFigureOut">
              <a:rPr lang="fr-FR" smtClean="0"/>
              <a:t>19/05/2021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BCA6831-8722-468C-85BB-46F5BE340CC2}" type="slidenum">
              <a:rPr lang="fr-FR" smtClean="0"/>
              <a:t>‹N°›</a:t>
            </a:fld>
            <a:endParaRPr lang="fr-FR"/>
          </a:p>
        </p:txBody>
      </p:sp>
    </p:spTree>
    <p:extLst>
      <p:ext uri="{BB962C8B-B14F-4D97-AF65-F5344CB8AC3E}">
        <p14:creationId xmlns:p14="http://schemas.microsoft.com/office/powerpoint/2010/main" val="1479744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B59B78B-7F7F-4C18-B00F-E8FA1685E95E}" type="datetimeFigureOut">
              <a:rPr lang="fr-FR" smtClean="0"/>
              <a:t>19/05/2021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BCA6831-8722-468C-85BB-46F5BE340CC2}" type="slidenum">
              <a:rPr lang="fr-FR" smtClean="0"/>
              <a:t>‹N°›</a:t>
            </a:fld>
            <a:endParaRPr lang="fr-FR"/>
          </a:p>
        </p:txBody>
      </p:sp>
    </p:spTree>
    <p:extLst>
      <p:ext uri="{BB962C8B-B14F-4D97-AF65-F5344CB8AC3E}">
        <p14:creationId xmlns:p14="http://schemas.microsoft.com/office/powerpoint/2010/main" val="2984809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59B78B-7F7F-4C18-B00F-E8FA1685E95E}" type="datetimeFigureOut">
              <a:rPr lang="fr-FR" smtClean="0"/>
              <a:t>19/05/2021</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CA6831-8722-468C-85BB-46F5BE340CC2}" type="slidenum">
              <a:rPr lang="fr-FR" smtClean="0"/>
              <a:t>‹N°›</a:t>
            </a:fld>
            <a:endParaRPr lang="fr-FR"/>
          </a:p>
        </p:txBody>
      </p:sp>
    </p:spTree>
    <p:extLst>
      <p:ext uri="{BB962C8B-B14F-4D97-AF65-F5344CB8AC3E}">
        <p14:creationId xmlns:p14="http://schemas.microsoft.com/office/powerpoint/2010/main" val="1708469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normAutofit/>
          </a:bodyPr>
          <a:lstStyle/>
          <a:p>
            <a:pPr>
              <a:lnSpc>
                <a:spcPct val="150000"/>
              </a:lnSpc>
            </a:pPr>
            <a:r>
              <a:rPr lang="fr-FR" sz="2000" dirty="0" err="1" smtClean="0"/>
              <a:t>Yifan</a:t>
            </a:r>
            <a:r>
              <a:rPr lang="fr-FR" sz="2000" dirty="0" smtClean="0"/>
              <a:t> LI, </a:t>
            </a:r>
            <a:r>
              <a:rPr lang="fr-FR" sz="2000" dirty="0"/>
              <a:t>Philippe </a:t>
            </a:r>
            <a:r>
              <a:rPr lang="fr-FR" sz="2000" dirty="0" err="1"/>
              <a:t>Finkel</a:t>
            </a:r>
            <a:r>
              <a:rPr lang="fr-FR" sz="2000" dirty="0"/>
              <a:t>, Philippe </a:t>
            </a:r>
            <a:r>
              <a:rPr lang="fr-FR" sz="2000" dirty="0" err="1"/>
              <a:t>Cluzeau</a:t>
            </a:r>
            <a:endParaRPr lang="fr-FR" sz="2000" dirty="0" smtClean="0"/>
          </a:p>
          <a:p>
            <a:pPr>
              <a:lnSpc>
                <a:spcPct val="150000"/>
              </a:lnSpc>
            </a:pPr>
            <a:r>
              <a:rPr lang="fr-FR" sz="2000" dirty="0" smtClean="0"/>
              <a:t>ESIPE</a:t>
            </a:r>
            <a:endParaRPr lang="fr-FR" sz="2000" dirty="0" smtClean="0"/>
          </a:p>
          <a:p>
            <a:pPr>
              <a:lnSpc>
                <a:spcPct val="150000"/>
              </a:lnSpc>
            </a:pPr>
            <a:r>
              <a:rPr lang="fr-FR" sz="2000" dirty="0" smtClean="0"/>
              <a:t>Mai 2021</a:t>
            </a:r>
            <a:endParaRPr lang="fr-FR" sz="2000" dirty="0"/>
          </a:p>
        </p:txBody>
      </p:sp>
      <p:sp>
        <p:nvSpPr>
          <p:cNvPr id="4" name="Rectangle à coins arrondis 3"/>
          <p:cNvSpPr/>
          <p:nvPr/>
        </p:nvSpPr>
        <p:spPr>
          <a:xfrm>
            <a:off x="395536" y="1988840"/>
            <a:ext cx="8352928" cy="1008112"/>
          </a:xfrm>
          <a:prstGeom prst="roundRect">
            <a:avLst/>
          </a:prstGeom>
          <a:solidFill>
            <a:schemeClr val="bg1">
              <a:lumMod val="85000"/>
            </a:schemeClr>
          </a:solidFill>
          <a:ln>
            <a:noFill/>
          </a:ln>
          <a:effectLst>
            <a:outerShdw blurRad="50800" dist="1270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solidFill>
                  <a:srgbClr val="CC0000"/>
                </a:solidFill>
              </a:rPr>
              <a:t>Génie Logiciel</a:t>
            </a:r>
            <a:endParaRPr lang="fr-FR" sz="4000" dirty="0">
              <a:solidFill>
                <a:srgbClr val="CC0000"/>
              </a:solidFill>
            </a:endParaRPr>
          </a:p>
        </p:txBody>
      </p:sp>
    </p:spTree>
    <p:extLst>
      <p:ext uri="{BB962C8B-B14F-4D97-AF65-F5344CB8AC3E}">
        <p14:creationId xmlns:p14="http://schemas.microsoft.com/office/powerpoint/2010/main" val="3957079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340768"/>
            <a:ext cx="8229600" cy="4997152"/>
          </a:xfrm>
        </p:spPr>
        <p:txBody>
          <a:bodyPr>
            <a:normAutofit/>
          </a:bodyPr>
          <a:lstStyle/>
          <a:p>
            <a:r>
              <a:rPr lang="fr-FR" dirty="0" err="1" smtClean="0"/>
              <a:t>Card</a:t>
            </a:r>
            <a:endParaRPr lang="fr-FR" dirty="0"/>
          </a:p>
          <a:p>
            <a:pPr marL="361950" indent="0">
              <a:spcBef>
                <a:spcPts val="0"/>
              </a:spcBef>
              <a:buNone/>
            </a:pPr>
            <a:r>
              <a:rPr lang="fr-FR" sz="1800" dirty="0" smtClean="0"/>
              <a:t>Matérialisation physique et visuelle d’une exigence. La carte ne contient pas toutes les informations exhaustives mais suffisamment pour l’identifier (notes, priorité, coût…). Il est utilisé lors de la planification et du suivi en cours de développement.</a:t>
            </a:r>
          </a:p>
          <a:p>
            <a:r>
              <a:rPr lang="fr-FR" dirty="0" smtClean="0"/>
              <a:t>Conversation</a:t>
            </a:r>
          </a:p>
          <a:p>
            <a:pPr marL="361950" indent="0">
              <a:spcBef>
                <a:spcPts val="0"/>
              </a:spcBef>
              <a:buNone/>
            </a:pPr>
            <a:r>
              <a:rPr lang="fr-FR" sz="1800" dirty="0" smtClean="0"/>
              <a:t>La discussion est un élément fondamental de toutes les méthodologies agiles. Elle permet de l’échange d’informations avec l’équipe en charge de la réalisation : idées, opinions,  feelings. Les échanges sont principalement à l’oral mais ils peuvent être documentés. </a:t>
            </a:r>
          </a:p>
          <a:p>
            <a:r>
              <a:rPr lang="fr-FR" dirty="0" smtClean="0"/>
              <a:t>Confirmation</a:t>
            </a:r>
          </a:p>
          <a:p>
            <a:pPr marL="361950" indent="0">
              <a:spcBef>
                <a:spcPts val="0"/>
              </a:spcBef>
              <a:buNone/>
            </a:pPr>
            <a:r>
              <a:rPr lang="fr-FR" sz="1800" dirty="0" smtClean="0"/>
              <a:t>Cette étape permet de s’assurer de ce qui est attendu. Ce sont les tests d’</a:t>
            </a:r>
            <a:r>
              <a:rPr lang="fr-FR" sz="1800" dirty="0" err="1" smtClean="0"/>
              <a:t>acceptance</a:t>
            </a:r>
            <a:r>
              <a:rPr lang="fr-FR" sz="1800" dirty="0" smtClean="0"/>
              <a:t>. Ces tests permettent de s’assurer que la user story a été implémentée correctement et qu’elle répond au besoin initial du client.</a:t>
            </a:r>
            <a:endParaRPr lang="fr-FR" sz="1800" dirty="0"/>
          </a:p>
        </p:txBody>
      </p:sp>
      <p:sp>
        <p:nvSpPr>
          <p:cNvPr id="4" name="Titre 1"/>
          <p:cNvSpPr txBox="1">
            <a:spLocks/>
          </p:cNvSpPr>
          <p:nvPr/>
        </p:nvSpPr>
        <p:spPr>
          <a:xfrm>
            <a:off x="0" y="332656"/>
            <a:ext cx="9144000" cy="648072"/>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3200" dirty="0">
                <a:solidFill>
                  <a:schemeClr val="accent2">
                    <a:lumMod val="75000"/>
                  </a:schemeClr>
                </a:solidFill>
              </a:rPr>
              <a:t>M</a:t>
            </a:r>
            <a:r>
              <a:rPr lang="fr-FR" sz="3200" dirty="0" smtClean="0">
                <a:solidFill>
                  <a:schemeClr val="accent2">
                    <a:lumMod val="75000"/>
                  </a:schemeClr>
                </a:solidFill>
              </a:rPr>
              <a:t>odèle 3C de Ron </a:t>
            </a:r>
            <a:r>
              <a:rPr lang="fr-FR" sz="3200" dirty="0" err="1" smtClean="0">
                <a:solidFill>
                  <a:schemeClr val="accent2">
                    <a:lumMod val="75000"/>
                  </a:schemeClr>
                </a:solidFill>
              </a:rPr>
              <a:t>Jeffries</a:t>
            </a:r>
            <a:r>
              <a:rPr lang="fr-FR" sz="3200" dirty="0" smtClean="0">
                <a:solidFill>
                  <a:schemeClr val="accent2">
                    <a:lumMod val="75000"/>
                  </a:schemeClr>
                </a:solidFill>
              </a:rPr>
              <a:t> </a:t>
            </a:r>
            <a:endParaRPr lang="fr-FR" sz="3200" dirty="0">
              <a:solidFill>
                <a:schemeClr val="accent2">
                  <a:lumMod val="75000"/>
                </a:schemeClr>
              </a:solidFill>
            </a:endParaRPr>
          </a:p>
        </p:txBody>
      </p:sp>
      <p:sp>
        <p:nvSpPr>
          <p:cNvPr id="7" name="Rectangle 6"/>
          <p:cNvSpPr/>
          <p:nvPr/>
        </p:nvSpPr>
        <p:spPr>
          <a:xfrm>
            <a:off x="3203848" y="6275258"/>
            <a:ext cx="5472608" cy="338554"/>
          </a:xfrm>
          <a:prstGeom prst="rect">
            <a:avLst/>
          </a:prstGeom>
        </p:spPr>
        <p:txBody>
          <a:bodyPr wrap="square">
            <a:spAutoFit/>
          </a:bodyPr>
          <a:lstStyle/>
          <a:p>
            <a:r>
              <a:rPr lang="fr-FR" sz="1600" dirty="0" smtClean="0"/>
              <a:t>https://ronjeffries.com/articles/019-01ff/3cs-revisited/</a:t>
            </a:r>
            <a:endParaRPr lang="fr-FR" sz="1600" dirty="0"/>
          </a:p>
        </p:txBody>
      </p:sp>
    </p:spTree>
    <p:extLst>
      <p:ext uri="{BB962C8B-B14F-4D97-AF65-F5344CB8AC3E}">
        <p14:creationId xmlns:p14="http://schemas.microsoft.com/office/powerpoint/2010/main" val="3057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a:t>“I” </a:t>
            </a:r>
            <a:r>
              <a:rPr lang="en-US" dirty="0" err="1"/>
              <a:t>ndependent</a:t>
            </a:r>
            <a:r>
              <a:rPr lang="en-US" dirty="0"/>
              <a:t> (of all others)</a:t>
            </a:r>
          </a:p>
          <a:p>
            <a:r>
              <a:rPr lang="en-US" dirty="0"/>
              <a:t>“N” </a:t>
            </a:r>
            <a:r>
              <a:rPr lang="en-US" dirty="0" err="1"/>
              <a:t>egotiable</a:t>
            </a:r>
            <a:r>
              <a:rPr lang="en-US" dirty="0"/>
              <a:t> (not a specific contract for features)</a:t>
            </a:r>
          </a:p>
          <a:p>
            <a:r>
              <a:rPr lang="en-US" dirty="0"/>
              <a:t>“V” </a:t>
            </a:r>
            <a:r>
              <a:rPr lang="en-US" dirty="0" err="1"/>
              <a:t>aluable</a:t>
            </a:r>
            <a:r>
              <a:rPr lang="en-US" dirty="0"/>
              <a:t> (</a:t>
            </a:r>
            <a:r>
              <a:rPr lang="en-US" dirty="0" smtClean="0"/>
              <a:t>or vertical)</a:t>
            </a:r>
            <a:endParaRPr lang="en-US" dirty="0"/>
          </a:p>
          <a:p>
            <a:r>
              <a:rPr lang="en-US" dirty="0"/>
              <a:t>“E” </a:t>
            </a:r>
            <a:r>
              <a:rPr lang="en-US" dirty="0" err="1"/>
              <a:t>stimable</a:t>
            </a:r>
            <a:r>
              <a:rPr lang="en-US" dirty="0"/>
              <a:t> (to a good approximation)</a:t>
            </a:r>
          </a:p>
          <a:p>
            <a:r>
              <a:rPr lang="en-US" dirty="0"/>
              <a:t>“S” mall (so as to fit within an iteration)</a:t>
            </a:r>
          </a:p>
          <a:p>
            <a:r>
              <a:rPr lang="en-US" dirty="0"/>
              <a:t>“T” </a:t>
            </a:r>
            <a:r>
              <a:rPr lang="en-US" dirty="0" err="1"/>
              <a:t>estable</a:t>
            </a:r>
            <a:r>
              <a:rPr lang="en-US" dirty="0"/>
              <a:t> (in principle, even if there isn’t a test for it yet</a:t>
            </a:r>
            <a:r>
              <a:rPr lang="en-US" dirty="0" smtClean="0"/>
              <a:t>)</a:t>
            </a:r>
            <a:endParaRPr lang="en-US" dirty="0"/>
          </a:p>
        </p:txBody>
      </p:sp>
      <p:sp>
        <p:nvSpPr>
          <p:cNvPr id="4" name="Titre 1"/>
          <p:cNvSpPr txBox="1">
            <a:spLocks/>
          </p:cNvSpPr>
          <p:nvPr/>
        </p:nvSpPr>
        <p:spPr>
          <a:xfrm>
            <a:off x="0" y="332656"/>
            <a:ext cx="9144000" cy="648072"/>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3200" dirty="0" smtClean="0">
                <a:solidFill>
                  <a:schemeClr val="accent2">
                    <a:lumMod val="75000"/>
                  </a:schemeClr>
                </a:solidFill>
              </a:rPr>
              <a:t>INVEST de Bill Wake</a:t>
            </a:r>
            <a:endParaRPr lang="fr-FR" sz="3200" dirty="0">
              <a:solidFill>
                <a:schemeClr val="accent2">
                  <a:lumMod val="75000"/>
                </a:schemeClr>
              </a:solidFill>
            </a:endParaRPr>
          </a:p>
        </p:txBody>
      </p:sp>
      <p:sp>
        <p:nvSpPr>
          <p:cNvPr id="5" name="Rectangle 4"/>
          <p:cNvSpPr/>
          <p:nvPr/>
        </p:nvSpPr>
        <p:spPr>
          <a:xfrm>
            <a:off x="3995936" y="6093296"/>
            <a:ext cx="3980000" cy="338554"/>
          </a:xfrm>
          <a:prstGeom prst="rect">
            <a:avLst/>
          </a:prstGeom>
        </p:spPr>
        <p:txBody>
          <a:bodyPr wrap="none">
            <a:spAutoFit/>
          </a:bodyPr>
          <a:lstStyle/>
          <a:p>
            <a:r>
              <a:rPr lang="fr-FR" sz="1600" dirty="0" smtClean="0"/>
              <a:t>https://www.agilealliance.org/glossary/invest</a:t>
            </a:r>
            <a:endParaRPr lang="fr-FR" sz="1600" dirty="0"/>
          </a:p>
        </p:txBody>
      </p:sp>
    </p:spTree>
    <p:extLst>
      <p:ext uri="{BB962C8B-B14F-4D97-AF65-F5344CB8AC3E}">
        <p14:creationId xmlns:p14="http://schemas.microsoft.com/office/powerpoint/2010/main" val="806374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a:t>Exigence : Une condition ou une capacité à laquelle le système doit se conformer.</a:t>
            </a:r>
          </a:p>
          <a:p>
            <a:r>
              <a:rPr lang="fr-FR" dirty="0"/>
              <a:t>Croiser les </a:t>
            </a:r>
            <a:r>
              <a:rPr lang="fr-FR" b="1" dirty="0"/>
              <a:t>Fonctions </a:t>
            </a:r>
            <a:r>
              <a:rPr lang="fr-FR" dirty="0"/>
              <a:t>et les </a:t>
            </a:r>
            <a:r>
              <a:rPr lang="fr-FR" b="1" dirty="0"/>
              <a:t>Qualités </a:t>
            </a:r>
            <a:r>
              <a:rPr lang="fr-FR" dirty="0"/>
              <a:t>nous permet d ’identifier les deux </a:t>
            </a:r>
            <a:r>
              <a:rPr lang="fr-FR" dirty="0" smtClean="0"/>
              <a:t>formes d’exigences</a:t>
            </a:r>
            <a:r>
              <a:rPr lang="fr-FR" dirty="0"/>
              <a:t>, le quoi et le comment.</a:t>
            </a:r>
          </a:p>
          <a:p>
            <a:r>
              <a:rPr lang="fr-FR" dirty="0"/>
              <a:t>Les </a:t>
            </a:r>
            <a:r>
              <a:rPr lang="fr-FR" b="1" dirty="0"/>
              <a:t>Mesures </a:t>
            </a:r>
            <a:r>
              <a:rPr lang="fr-FR" dirty="0"/>
              <a:t>permettent de valider que l’objectif qualité est atteint.</a:t>
            </a:r>
            <a:endParaRPr lang="fr-FR" dirty="0"/>
          </a:p>
        </p:txBody>
      </p:sp>
      <p:sp>
        <p:nvSpPr>
          <p:cNvPr id="4" name="Titre 1"/>
          <p:cNvSpPr txBox="1">
            <a:spLocks/>
          </p:cNvSpPr>
          <p:nvPr/>
        </p:nvSpPr>
        <p:spPr>
          <a:xfrm>
            <a:off x="0" y="332656"/>
            <a:ext cx="9144000" cy="648072"/>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3200" dirty="0" smtClean="0">
                <a:solidFill>
                  <a:schemeClr val="accent2">
                    <a:lumMod val="75000"/>
                  </a:schemeClr>
                </a:solidFill>
              </a:rPr>
              <a:t>FQM</a:t>
            </a:r>
            <a:endParaRPr lang="fr-FR" sz="3200" dirty="0">
              <a:solidFill>
                <a:schemeClr val="accent2">
                  <a:lumMod val="75000"/>
                </a:schemeClr>
              </a:solidFill>
            </a:endParaRPr>
          </a:p>
        </p:txBody>
      </p:sp>
    </p:spTree>
    <p:extLst>
      <p:ext uri="{BB962C8B-B14F-4D97-AF65-F5344CB8AC3E}">
        <p14:creationId xmlns:p14="http://schemas.microsoft.com/office/powerpoint/2010/main" val="1234168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77500" lnSpcReduction="20000"/>
          </a:bodyPr>
          <a:lstStyle/>
          <a:p>
            <a:r>
              <a:rPr lang="fr-FR" dirty="0"/>
              <a:t>L’UX est la conception du parcours de l’utilisateur, de son arrivée à sa conversion (achat, inscription, contact…). L’UX designer conçoit l’expérience à faire vivre à l’utilisateur pour qu’il atteigne son but et que le site atteigne le sien.</a:t>
            </a:r>
          </a:p>
          <a:p>
            <a:r>
              <a:rPr lang="fr-FR" dirty="0"/>
              <a:t>L’UI concerne la partie visible du site : design de l’interface, tant dans son ergonomie que dans son graphisme</a:t>
            </a:r>
            <a:r>
              <a:rPr lang="fr-FR" dirty="0" smtClean="0"/>
              <a:t>.</a:t>
            </a:r>
          </a:p>
          <a:p>
            <a:pPr marL="0" indent="0">
              <a:buNone/>
            </a:pPr>
            <a:endParaRPr lang="fr-FR" dirty="0" smtClean="0"/>
          </a:p>
          <a:p>
            <a:r>
              <a:rPr lang="fr-FR" dirty="0" smtClean="0"/>
              <a:t>Etapes du processus de réalisation :</a:t>
            </a:r>
          </a:p>
          <a:p>
            <a:pPr lvl="1"/>
            <a:r>
              <a:rPr lang="fr-FR" dirty="0" smtClean="0"/>
              <a:t>Recherche</a:t>
            </a:r>
          </a:p>
          <a:p>
            <a:pPr lvl="1"/>
            <a:r>
              <a:rPr lang="fr-FR" dirty="0" smtClean="0"/>
              <a:t>Définition</a:t>
            </a:r>
          </a:p>
          <a:p>
            <a:pPr lvl="1"/>
            <a:r>
              <a:rPr lang="fr-FR" dirty="0" smtClean="0"/>
              <a:t>Idéation</a:t>
            </a:r>
          </a:p>
          <a:p>
            <a:pPr lvl="1"/>
            <a:r>
              <a:rPr lang="fr-FR" dirty="0" smtClean="0"/>
              <a:t>Conception</a:t>
            </a:r>
          </a:p>
          <a:p>
            <a:pPr lvl="1"/>
            <a:r>
              <a:rPr lang="fr-FR" dirty="0" smtClean="0"/>
              <a:t>Design d’interface</a:t>
            </a:r>
            <a:endParaRPr lang="fr-FR" dirty="0"/>
          </a:p>
        </p:txBody>
      </p:sp>
      <p:sp>
        <p:nvSpPr>
          <p:cNvPr id="4" name="Titre 1"/>
          <p:cNvSpPr txBox="1">
            <a:spLocks/>
          </p:cNvSpPr>
          <p:nvPr/>
        </p:nvSpPr>
        <p:spPr>
          <a:xfrm>
            <a:off x="0" y="332656"/>
            <a:ext cx="9144000" cy="648072"/>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3200" dirty="0" smtClean="0">
                <a:solidFill>
                  <a:schemeClr val="accent2">
                    <a:lumMod val="75000"/>
                  </a:schemeClr>
                </a:solidFill>
              </a:rPr>
              <a:t>UX/UI </a:t>
            </a:r>
            <a:endParaRPr lang="fr-FR" sz="3200" dirty="0">
              <a:solidFill>
                <a:schemeClr val="accent2">
                  <a:lumMod val="75000"/>
                </a:schemeClr>
              </a:solidFill>
            </a:endParaRPr>
          </a:p>
        </p:txBody>
      </p:sp>
      <p:sp>
        <p:nvSpPr>
          <p:cNvPr id="5" name="Rectangle 4"/>
          <p:cNvSpPr/>
          <p:nvPr/>
        </p:nvSpPr>
        <p:spPr>
          <a:xfrm>
            <a:off x="827584" y="6107326"/>
            <a:ext cx="7704353" cy="584775"/>
          </a:xfrm>
          <a:prstGeom prst="rect">
            <a:avLst/>
          </a:prstGeom>
        </p:spPr>
        <p:txBody>
          <a:bodyPr wrap="none">
            <a:spAutoFit/>
          </a:bodyPr>
          <a:lstStyle/>
          <a:p>
            <a:pPr algn="r"/>
            <a:r>
              <a:rPr lang="fr-FR" sz="1600" dirty="0"/>
              <a:t>https://www.riastudio.fr/expertises/conception-ux-ui</a:t>
            </a:r>
          </a:p>
          <a:p>
            <a:pPr algn="r"/>
            <a:r>
              <a:rPr lang="fr-FR" sz="1600" dirty="0" smtClean="0"/>
              <a:t>https</a:t>
            </a:r>
            <a:r>
              <a:rPr lang="fr-FR" sz="1600" dirty="0"/>
              <a:t>://www.quatreplusquatre.com/methodologies-experience-utilisateur-design-UX.html</a:t>
            </a:r>
            <a:endParaRPr lang="fr-FR" sz="1600" dirty="0"/>
          </a:p>
        </p:txBody>
      </p:sp>
    </p:spTree>
    <p:extLst>
      <p:ext uri="{BB962C8B-B14F-4D97-AF65-F5344CB8AC3E}">
        <p14:creationId xmlns:p14="http://schemas.microsoft.com/office/powerpoint/2010/main" val="711109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332656"/>
            <a:ext cx="9144000" cy="648072"/>
          </a:xfrm>
          <a:solidFill>
            <a:schemeClr val="bg1">
              <a:lumMod val="95000"/>
            </a:schemeClr>
          </a:solidFill>
        </p:spPr>
        <p:txBody>
          <a:bodyPr>
            <a:noAutofit/>
          </a:bodyPr>
          <a:lstStyle/>
          <a:p>
            <a:pPr algn="l"/>
            <a:r>
              <a:rPr lang="fr-FR" sz="3200" dirty="0" smtClean="0">
                <a:solidFill>
                  <a:schemeClr val="accent2">
                    <a:lumMod val="75000"/>
                  </a:schemeClr>
                </a:solidFill>
              </a:rPr>
              <a:t>Origine des défauts logiciels</a:t>
            </a:r>
            <a:endParaRPr lang="fr-FR" sz="3200" dirty="0">
              <a:solidFill>
                <a:schemeClr val="accent2">
                  <a:lumMod val="75000"/>
                </a:schemeClr>
              </a:solidFill>
            </a:endParaRPr>
          </a:p>
        </p:txBody>
      </p:sp>
      <p:pic>
        <p:nvPicPr>
          <p:cNvPr id="4" name="Image 3">
            <a:extLst>
              <a:ext uri="{FF2B5EF4-FFF2-40B4-BE49-F238E27FC236}">
                <a16:creationId xmlns="" xmlns:a16="http://schemas.microsoft.com/office/drawing/2014/main" id="{BFB8BD47-5BC6-4741-97E7-A6C387538CE1}"/>
              </a:ext>
            </a:extLst>
          </p:cNvPr>
          <p:cNvPicPr>
            <a:picLocks noChangeAspect="1"/>
          </p:cNvPicPr>
          <p:nvPr/>
        </p:nvPicPr>
        <p:blipFill>
          <a:blip r:embed="rId2"/>
          <a:stretch>
            <a:fillRect/>
          </a:stretch>
        </p:blipFill>
        <p:spPr>
          <a:xfrm>
            <a:off x="2195736" y="2132856"/>
            <a:ext cx="5210175" cy="2630600"/>
          </a:xfrm>
          <a:prstGeom prst="rect">
            <a:avLst/>
          </a:prstGeom>
        </p:spPr>
      </p:pic>
      <p:sp>
        <p:nvSpPr>
          <p:cNvPr id="5" name="Rectangle 4"/>
          <p:cNvSpPr/>
          <p:nvPr/>
        </p:nvSpPr>
        <p:spPr>
          <a:xfrm>
            <a:off x="5436096" y="5085184"/>
            <a:ext cx="2952328" cy="784830"/>
          </a:xfrm>
          <a:prstGeom prst="rect">
            <a:avLst/>
          </a:prstGeom>
        </p:spPr>
        <p:txBody>
          <a:bodyPr wrap="square">
            <a:spAutoFit/>
          </a:bodyPr>
          <a:lstStyle/>
          <a:p>
            <a:r>
              <a:rPr lang="fr-FR" dirty="0" smtClean="0"/>
              <a:t>Gestion de projet</a:t>
            </a:r>
            <a:br>
              <a:rPr lang="fr-FR" dirty="0" smtClean="0"/>
            </a:br>
            <a:r>
              <a:rPr lang="fr-FR" dirty="0" smtClean="0"/>
              <a:t>Vers les méthodes agiles</a:t>
            </a:r>
            <a:br>
              <a:rPr lang="fr-FR" dirty="0" smtClean="0"/>
            </a:br>
            <a:r>
              <a:rPr lang="fr-FR" sz="900" dirty="0" smtClean="0"/>
              <a:t>Eyrolles</a:t>
            </a:r>
            <a:endParaRPr lang="fr-FR" dirty="0"/>
          </a:p>
        </p:txBody>
      </p:sp>
    </p:spTree>
    <p:extLst>
      <p:ext uri="{BB962C8B-B14F-4D97-AF65-F5344CB8AC3E}">
        <p14:creationId xmlns:p14="http://schemas.microsoft.com/office/powerpoint/2010/main" val="251034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morisseauconsulting.com/wp-content/uploads/2015/08/approcheagile.jpg?5686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276872"/>
            <a:ext cx="5715000" cy="2828925"/>
          </a:xfrm>
          <a:prstGeom prst="rect">
            <a:avLst/>
          </a:prstGeom>
          <a:noFill/>
          <a:extLst>
            <a:ext uri="{909E8E84-426E-40DD-AFC4-6F175D3DCCD1}">
              <a14:hiddenFill xmlns:a14="http://schemas.microsoft.com/office/drawing/2010/main">
                <a:solidFill>
                  <a:srgbClr val="FFFFFF"/>
                </a:solidFill>
              </a14:hiddenFill>
            </a:ext>
          </a:extLst>
        </p:spPr>
      </p:pic>
      <p:sp>
        <p:nvSpPr>
          <p:cNvPr id="5" name="Titre 1"/>
          <p:cNvSpPr txBox="1">
            <a:spLocks/>
          </p:cNvSpPr>
          <p:nvPr/>
        </p:nvSpPr>
        <p:spPr>
          <a:xfrm>
            <a:off x="0" y="332656"/>
            <a:ext cx="9144000" cy="648072"/>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3200" dirty="0" smtClean="0">
                <a:solidFill>
                  <a:schemeClr val="accent2">
                    <a:lumMod val="75000"/>
                  </a:schemeClr>
                </a:solidFill>
              </a:rPr>
              <a:t>Origine des défauts logiciels</a:t>
            </a:r>
            <a:endParaRPr lang="fr-FR" sz="3200" dirty="0">
              <a:solidFill>
                <a:schemeClr val="accent2">
                  <a:lumMod val="75000"/>
                </a:schemeClr>
              </a:solidFill>
            </a:endParaRPr>
          </a:p>
        </p:txBody>
      </p:sp>
    </p:spTree>
    <p:extLst>
      <p:ext uri="{BB962C8B-B14F-4D97-AF65-F5344CB8AC3E}">
        <p14:creationId xmlns:p14="http://schemas.microsoft.com/office/powerpoint/2010/main" val="740804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r>
              <a:rPr lang="en-US" dirty="0" smtClean="0"/>
              <a:t>User story is […] a contribution to the value of the overall product, irrespective of the order of implementation.</a:t>
            </a:r>
          </a:p>
          <a:p>
            <a:pPr marL="0" indent="0">
              <a:buNone/>
            </a:pPr>
            <a:endParaRPr lang="en-US" dirty="0"/>
          </a:p>
          <a:p>
            <a:pPr marL="0" indent="0">
              <a:buNone/>
            </a:pPr>
            <a:r>
              <a:rPr lang="en-US" dirty="0" smtClean="0"/>
              <a:t>In consultation with the customer or product owner, the team divides up the work to be done into functional increments called “user stories.”</a:t>
            </a:r>
            <a:endParaRPr lang="fr-FR" dirty="0"/>
          </a:p>
        </p:txBody>
      </p:sp>
      <p:sp>
        <p:nvSpPr>
          <p:cNvPr id="4" name="Titre 1"/>
          <p:cNvSpPr txBox="1">
            <a:spLocks/>
          </p:cNvSpPr>
          <p:nvPr/>
        </p:nvSpPr>
        <p:spPr>
          <a:xfrm>
            <a:off x="0" y="332656"/>
            <a:ext cx="9144000" cy="648072"/>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3200" dirty="0" smtClean="0">
                <a:solidFill>
                  <a:schemeClr val="accent2">
                    <a:lumMod val="75000"/>
                  </a:schemeClr>
                </a:solidFill>
              </a:rPr>
              <a:t>Définition de l’User Story</a:t>
            </a:r>
            <a:endParaRPr lang="fr-FR" sz="3200" dirty="0">
              <a:solidFill>
                <a:schemeClr val="accent2">
                  <a:lumMod val="75000"/>
                </a:schemeClr>
              </a:solidFill>
            </a:endParaRPr>
          </a:p>
        </p:txBody>
      </p:sp>
      <p:sp>
        <p:nvSpPr>
          <p:cNvPr id="5" name="Rectangle 4"/>
          <p:cNvSpPr/>
          <p:nvPr/>
        </p:nvSpPr>
        <p:spPr>
          <a:xfrm>
            <a:off x="3923928" y="6071460"/>
            <a:ext cx="4896544" cy="338554"/>
          </a:xfrm>
          <a:prstGeom prst="rect">
            <a:avLst/>
          </a:prstGeom>
        </p:spPr>
        <p:txBody>
          <a:bodyPr wrap="square">
            <a:spAutoFit/>
          </a:bodyPr>
          <a:lstStyle/>
          <a:p>
            <a:r>
              <a:rPr lang="fr-FR" sz="1600" dirty="0" smtClean="0"/>
              <a:t>https://www.agilealliance.org/glossary/user-stories</a:t>
            </a:r>
            <a:endParaRPr lang="fr-FR" sz="1600" dirty="0"/>
          </a:p>
        </p:txBody>
      </p:sp>
    </p:spTree>
    <p:extLst>
      <p:ext uri="{BB962C8B-B14F-4D97-AF65-F5344CB8AC3E}">
        <p14:creationId xmlns:p14="http://schemas.microsoft.com/office/powerpoint/2010/main" val="3057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0" y="332656"/>
            <a:ext cx="9144000" cy="648072"/>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3200" dirty="0" smtClean="0">
                <a:solidFill>
                  <a:schemeClr val="accent2">
                    <a:lumMod val="75000"/>
                  </a:schemeClr>
                </a:solidFill>
              </a:rPr>
              <a:t>Use Case 1/2</a:t>
            </a:r>
            <a:endParaRPr lang="fr-FR" sz="3200" dirty="0">
              <a:solidFill>
                <a:schemeClr val="accent2">
                  <a:lumMod val="75000"/>
                </a:schemeClr>
              </a:solidFill>
            </a:endParaRPr>
          </a:p>
        </p:txBody>
      </p:sp>
      <p:graphicFrame>
        <p:nvGraphicFramePr>
          <p:cNvPr id="5" name="Tableau 4"/>
          <p:cNvGraphicFramePr>
            <a:graphicFrameLocks noGrp="1"/>
          </p:cNvGraphicFramePr>
          <p:nvPr>
            <p:extLst>
              <p:ext uri="{D42A27DB-BD31-4B8C-83A1-F6EECF244321}">
                <p14:modId xmlns:p14="http://schemas.microsoft.com/office/powerpoint/2010/main" val="4100408014"/>
              </p:ext>
            </p:extLst>
          </p:nvPr>
        </p:nvGraphicFramePr>
        <p:xfrm>
          <a:off x="215516" y="1124744"/>
          <a:ext cx="8712968" cy="5313680"/>
        </p:xfrm>
        <a:graphic>
          <a:graphicData uri="http://schemas.openxmlformats.org/drawingml/2006/table">
            <a:tbl>
              <a:tblPr firstRow="1" bandRow="1">
                <a:tableStyleId>{073A0DAA-6AF3-43AB-8588-CEC1D06C72B9}</a:tableStyleId>
              </a:tblPr>
              <a:tblGrid>
                <a:gridCol w="2160240"/>
                <a:gridCol w="6552728"/>
              </a:tblGrid>
              <a:tr h="355064">
                <a:tc>
                  <a:txBody>
                    <a:bodyPr/>
                    <a:lstStyle/>
                    <a:p>
                      <a:r>
                        <a:rPr lang="fr-FR" dirty="0" smtClean="0"/>
                        <a:t>Item</a:t>
                      </a:r>
                      <a:endParaRPr lang="fr-FR" dirty="0"/>
                    </a:p>
                  </a:txBody>
                  <a:tcPr>
                    <a:solidFill>
                      <a:schemeClr val="bg1">
                        <a:lumMod val="65000"/>
                      </a:schemeClr>
                    </a:solidFill>
                  </a:tcPr>
                </a:tc>
                <a:tc>
                  <a:txBody>
                    <a:bodyPr/>
                    <a:lstStyle/>
                    <a:p>
                      <a:r>
                        <a:rPr lang="fr-FR" dirty="0" smtClean="0"/>
                        <a:t>Description</a:t>
                      </a:r>
                      <a:endParaRPr lang="fr-FR" dirty="0"/>
                    </a:p>
                  </a:txBody>
                  <a:tcPr>
                    <a:solidFill>
                      <a:schemeClr val="bg1">
                        <a:lumMod val="65000"/>
                      </a:schemeClr>
                    </a:solidFill>
                  </a:tcPr>
                </a:tc>
              </a:tr>
              <a:tr h="370840">
                <a:tc>
                  <a:txBody>
                    <a:bodyPr/>
                    <a:lstStyle/>
                    <a:p>
                      <a:r>
                        <a:rPr lang="fr-FR" dirty="0" smtClean="0"/>
                        <a:t>Description</a:t>
                      </a:r>
                      <a:endParaRPr lang="fr-FR" dirty="0"/>
                    </a:p>
                  </a:txBody>
                  <a:tcPr/>
                </a:tc>
                <a:tc>
                  <a:txBody>
                    <a:bodyPr/>
                    <a:lstStyle/>
                    <a:p>
                      <a:r>
                        <a:rPr lang="fr-FR" sz="1600" dirty="0" smtClean="0"/>
                        <a:t>Un</a:t>
                      </a:r>
                      <a:r>
                        <a:rPr lang="fr-FR" sz="1600" baseline="0" dirty="0" smtClean="0"/>
                        <a:t> compte utilisateur identifié est obligatoire pour le passage d’une commande sur le site. Un identifiant unique sera la clé de chaque client.</a:t>
                      </a:r>
                      <a:endParaRPr lang="fr-FR" sz="1600" dirty="0"/>
                    </a:p>
                  </a:txBody>
                  <a:tcPr/>
                </a:tc>
              </a:tr>
              <a:tr h="370840">
                <a:tc>
                  <a:txBody>
                    <a:bodyPr/>
                    <a:lstStyle/>
                    <a:p>
                      <a:r>
                        <a:rPr lang="fr-FR" dirty="0" smtClean="0"/>
                        <a:t>Contexte</a:t>
                      </a:r>
                      <a:endParaRPr lang="fr-FR" dirty="0"/>
                    </a:p>
                  </a:txBody>
                  <a:tcPr/>
                </a:tc>
                <a:tc>
                  <a:txBody>
                    <a:bodyPr/>
                    <a:lstStyle/>
                    <a:p>
                      <a:r>
                        <a:rPr lang="fr-FR" sz="1600" dirty="0" smtClean="0"/>
                        <a:t>Si un client est anonyme, il est</a:t>
                      </a:r>
                      <a:r>
                        <a:rPr lang="fr-FR" sz="1600" baseline="0" dirty="0" smtClean="0"/>
                        <a:t> invité à se créer un compte utilisateur. S’il est déjà identifié, le compte auquel il est connecté servira pour la commande sur le site.</a:t>
                      </a:r>
                      <a:endParaRPr lang="fr-FR" sz="1600" dirty="0"/>
                    </a:p>
                  </a:txBody>
                  <a:tcPr/>
                </a:tc>
              </a:tr>
              <a:tr h="370840">
                <a:tc>
                  <a:txBody>
                    <a:bodyPr/>
                    <a:lstStyle/>
                    <a:p>
                      <a:r>
                        <a:rPr lang="fr-FR" dirty="0" smtClean="0"/>
                        <a:t>Espace</a:t>
                      </a:r>
                      <a:endParaRPr lang="fr-FR" dirty="0"/>
                    </a:p>
                  </a:txBody>
                  <a:tcPr/>
                </a:tc>
                <a:tc>
                  <a:txBody>
                    <a:bodyPr/>
                    <a:lstStyle/>
                    <a:p>
                      <a:r>
                        <a:rPr lang="fr-FR" sz="1600" dirty="0" smtClean="0"/>
                        <a:t>Client</a:t>
                      </a:r>
                      <a:endParaRPr lang="fr-FR" sz="1600" dirty="0"/>
                    </a:p>
                  </a:txBody>
                  <a:tcPr/>
                </a:tc>
              </a:tr>
              <a:tr h="370840">
                <a:tc>
                  <a:txBody>
                    <a:bodyPr/>
                    <a:lstStyle/>
                    <a:p>
                      <a:r>
                        <a:rPr lang="fr-FR" dirty="0" smtClean="0"/>
                        <a:t>Objets du</a:t>
                      </a:r>
                      <a:r>
                        <a:rPr lang="fr-FR" baseline="0" dirty="0" smtClean="0"/>
                        <a:t> domaine</a:t>
                      </a:r>
                      <a:endParaRPr lang="fr-FR" dirty="0"/>
                    </a:p>
                  </a:txBody>
                  <a:tcPr/>
                </a:tc>
                <a:tc>
                  <a:txBody>
                    <a:bodyPr/>
                    <a:lstStyle/>
                    <a:p>
                      <a:r>
                        <a:rPr lang="fr-FR" sz="1600" dirty="0" smtClean="0"/>
                        <a:t>Compte utilisateur</a:t>
                      </a:r>
                      <a:endParaRPr lang="fr-FR" sz="1600" dirty="0"/>
                    </a:p>
                  </a:txBody>
                  <a:tcPr/>
                </a:tc>
              </a:tr>
              <a:tr h="370840">
                <a:tc>
                  <a:txBody>
                    <a:bodyPr/>
                    <a:lstStyle/>
                    <a:p>
                      <a:r>
                        <a:rPr lang="fr-FR" dirty="0" smtClean="0"/>
                        <a:t>Acteur</a:t>
                      </a:r>
                      <a:endParaRPr lang="fr-FR" dirty="0"/>
                    </a:p>
                  </a:txBody>
                  <a:tcPr/>
                </a:tc>
                <a:tc>
                  <a:txBody>
                    <a:bodyPr/>
                    <a:lstStyle/>
                    <a:p>
                      <a:r>
                        <a:rPr lang="fr-FR" sz="1600" dirty="0" smtClean="0"/>
                        <a:t>Client anonyme, Client identifié,</a:t>
                      </a:r>
                      <a:r>
                        <a:rPr lang="fr-FR" sz="1600" baseline="0" dirty="0" smtClean="0"/>
                        <a:t> Client </a:t>
                      </a:r>
                      <a:r>
                        <a:rPr lang="fr-FR" sz="1600" baseline="0" dirty="0" err="1" smtClean="0"/>
                        <a:t>BtoB</a:t>
                      </a:r>
                      <a:r>
                        <a:rPr lang="fr-FR" sz="1600" baseline="0" dirty="0" smtClean="0"/>
                        <a:t>, Compte technique (sans identification stricte)</a:t>
                      </a:r>
                      <a:endParaRPr lang="fr-FR" sz="1600" dirty="0"/>
                    </a:p>
                  </a:txBody>
                  <a:tcPr/>
                </a:tc>
              </a:tr>
              <a:tr h="370840">
                <a:tc>
                  <a:txBody>
                    <a:bodyPr/>
                    <a:lstStyle/>
                    <a:p>
                      <a:r>
                        <a:rPr lang="fr-FR" dirty="0" err="1" smtClean="0"/>
                        <a:t>Pré-conditions</a:t>
                      </a:r>
                      <a:endParaRPr lang="fr-FR" dirty="0"/>
                    </a:p>
                  </a:txBody>
                  <a:tcPr/>
                </a:tc>
                <a:tc>
                  <a:txBody>
                    <a:bodyPr/>
                    <a:lstStyle/>
                    <a:p>
                      <a:r>
                        <a:rPr lang="fr-FR" sz="1600" dirty="0" smtClean="0"/>
                        <a:t>Aucun</a:t>
                      </a:r>
                      <a:endParaRPr lang="fr-FR" sz="1600" dirty="0"/>
                    </a:p>
                  </a:txBody>
                  <a:tcPr/>
                </a:tc>
              </a:tr>
              <a:tr h="370840">
                <a:tc>
                  <a:txBody>
                    <a:bodyPr/>
                    <a:lstStyle/>
                    <a:p>
                      <a:r>
                        <a:rPr lang="fr-FR" dirty="0" smtClean="0"/>
                        <a:t>Post-conditions</a:t>
                      </a:r>
                      <a:endParaRPr lang="fr-FR" dirty="0"/>
                    </a:p>
                  </a:txBody>
                  <a:tcPr/>
                </a:tc>
                <a:tc>
                  <a:txBody>
                    <a:bodyPr/>
                    <a:lstStyle/>
                    <a:p>
                      <a:r>
                        <a:rPr lang="fr-FR" sz="1600" dirty="0" smtClean="0"/>
                        <a:t>Le</a:t>
                      </a:r>
                      <a:r>
                        <a:rPr lang="fr-FR" sz="1600" baseline="0" dirty="0" smtClean="0"/>
                        <a:t> client possède un compte dans l’</a:t>
                      </a:r>
                      <a:r>
                        <a:rPr lang="fr-FR" sz="1600" baseline="0" dirty="0" err="1" smtClean="0"/>
                        <a:t>éco-système</a:t>
                      </a:r>
                      <a:r>
                        <a:rPr lang="fr-FR" sz="1600" baseline="0" dirty="0" smtClean="0"/>
                        <a:t> web.</a:t>
                      </a:r>
                      <a:endParaRPr lang="fr-FR" sz="1600" dirty="0"/>
                    </a:p>
                  </a:txBody>
                  <a:tcPr/>
                </a:tc>
              </a:tr>
              <a:tr h="370840">
                <a:tc>
                  <a:txBody>
                    <a:bodyPr/>
                    <a:lstStyle/>
                    <a:p>
                      <a:r>
                        <a:rPr lang="fr-FR" dirty="0" smtClean="0"/>
                        <a:t>Garanties minimales</a:t>
                      </a:r>
                      <a:endParaRPr lang="fr-FR" dirty="0"/>
                    </a:p>
                  </a:txBody>
                  <a:tcPr/>
                </a:tc>
                <a:tc>
                  <a:txBody>
                    <a:bodyPr/>
                    <a:lstStyle/>
                    <a:p>
                      <a:r>
                        <a:rPr lang="fr-FR" sz="1600" dirty="0" smtClean="0"/>
                        <a:t>Proposer l’inscription au compte si le client n’est pas identifié.</a:t>
                      </a:r>
                      <a:endParaRPr lang="fr-FR" sz="1600" dirty="0"/>
                    </a:p>
                  </a:txBody>
                  <a:tcPr/>
                </a:tc>
              </a:tr>
              <a:tr h="370840">
                <a:tc>
                  <a:txBody>
                    <a:bodyPr/>
                    <a:lstStyle/>
                    <a:p>
                      <a:r>
                        <a:rPr lang="fr-FR" dirty="0" smtClean="0"/>
                        <a:t>Garanties de succès</a:t>
                      </a:r>
                      <a:endParaRPr lang="fr-FR" dirty="0"/>
                    </a:p>
                  </a:txBody>
                  <a:tcPr/>
                </a:tc>
                <a:tc>
                  <a:txBody>
                    <a:bodyPr/>
                    <a:lstStyle/>
                    <a:p>
                      <a:r>
                        <a:rPr lang="fr-FR" sz="1600" dirty="0" smtClean="0"/>
                        <a:t>Compte créé avec une notification auprès</a:t>
                      </a:r>
                      <a:r>
                        <a:rPr lang="fr-FR" sz="1600" baseline="0" dirty="0" smtClean="0"/>
                        <a:t> du client.</a:t>
                      </a:r>
                      <a:endParaRPr lang="fr-FR" sz="1600" dirty="0"/>
                    </a:p>
                  </a:txBody>
                  <a:tcPr/>
                </a:tc>
              </a:tr>
              <a:tr h="370840">
                <a:tc>
                  <a:txBody>
                    <a:bodyPr/>
                    <a:lstStyle/>
                    <a:p>
                      <a:r>
                        <a:rPr lang="fr-FR" dirty="0" smtClean="0"/>
                        <a:t>Priorité </a:t>
                      </a:r>
                      <a:endParaRPr lang="fr-FR" dirty="0"/>
                    </a:p>
                  </a:txBody>
                  <a:tcPr/>
                </a:tc>
                <a:tc>
                  <a:txBody>
                    <a:bodyPr/>
                    <a:lstStyle/>
                    <a:p>
                      <a:r>
                        <a:rPr lang="fr-FR" sz="1600" dirty="0" smtClean="0"/>
                        <a:t>Haute</a:t>
                      </a:r>
                      <a:endParaRPr lang="fr-FR" sz="1600" dirty="0"/>
                    </a:p>
                  </a:txBody>
                  <a:tcPr/>
                </a:tc>
              </a:tr>
              <a:tr h="370840">
                <a:tc>
                  <a:txBody>
                    <a:bodyPr/>
                    <a:lstStyle/>
                    <a:p>
                      <a:r>
                        <a:rPr lang="fr-FR" dirty="0" err="1" smtClean="0"/>
                        <a:t>Réccurence</a:t>
                      </a:r>
                      <a:endParaRPr lang="fr-FR" dirty="0"/>
                    </a:p>
                  </a:txBody>
                  <a:tcPr/>
                </a:tc>
                <a:tc>
                  <a:txBody>
                    <a:bodyPr/>
                    <a:lstStyle/>
                    <a:p>
                      <a:r>
                        <a:rPr lang="fr-FR" sz="1600" dirty="0" smtClean="0"/>
                        <a:t>Moyenne</a:t>
                      </a:r>
                      <a:endParaRPr lang="fr-FR" sz="1600" dirty="0"/>
                    </a:p>
                  </a:txBody>
                  <a:tcPr/>
                </a:tc>
              </a:tr>
            </a:tbl>
          </a:graphicData>
        </a:graphic>
      </p:graphicFrame>
    </p:spTree>
    <p:extLst>
      <p:ext uri="{BB962C8B-B14F-4D97-AF65-F5344CB8AC3E}">
        <p14:creationId xmlns:p14="http://schemas.microsoft.com/office/powerpoint/2010/main" val="2192360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0" y="332656"/>
            <a:ext cx="9144000" cy="648072"/>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3200" dirty="0" smtClean="0">
                <a:solidFill>
                  <a:schemeClr val="accent2">
                    <a:lumMod val="75000"/>
                  </a:schemeClr>
                </a:solidFill>
              </a:rPr>
              <a:t>Use Case 2/2</a:t>
            </a:r>
            <a:endParaRPr lang="fr-FR" sz="3200" dirty="0">
              <a:solidFill>
                <a:schemeClr val="accent2">
                  <a:lumMod val="75000"/>
                </a:schemeClr>
              </a:solidFill>
            </a:endParaRPr>
          </a:p>
        </p:txBody>
      </p:sp>
      <p:graphicFrame>
        <p:nvGraphicFramePr>
          <p:cNvPr id="5" name="Tableau 4"/>
          <p:cNvGraphicFramePr>
            <a:graphicFrameLocks noGrp="1"/>
          </p:cNvGraphicFramePr>
          <p:nvPr>
            <p:extLst>
              <p:ext uri="{D42A27DB-BD31-4B8C-83A1-F6EECF244321}">
                <p14:modId xmlns:p14="http://schemas.microsoft.com/office/powerpoint/2010/main" val="301074999"/>
              </p:ext>
            </p:extLst>
          </p:nvPr>
        </p:nvGraphicFramePr>
        <p:xfrm>
          <a:off x="215516" y="1124744"/>
          <a:ext cx="8712968" cy="5364480"/>
        </p:xfrm>
        <a:graphic>
          <a:graphicData uri="http://schemas.openxmlformats.org/drawingml/2006/table">
            <a:tbl>
              <a:tblPr firstRow="1" bandRow="1">
                <a:tableStyleId>{073A0DAA-6AF3-43AB-8588-CEC1D06C72B9}</a:tableStyleId>
              </a:tblPr>
              <a:tblGrid>
                <a:gridCol w="2160240"/>
                <a:gridCol w="6552728"/>
              </a:tblGrid>
              <a:tr h="355064">
                <a:tc>
                  <a:txBody>
                    <a:bodyPr/>
                    <a:lstStyle/>
                    <a:p>
                      <a:r>
                        <a:rPr lang="fr-FR" dirty="0" smtClean="0"/>
                        <a:t>Item</a:t>
                      </a:r>
                      <a:endParaRPr lang="fr-FR" dirty="0"/>
                    </a:p>
                  </a:txBody>
                  <a:tcPr>
                    <a:solidFill>
                      <a:schemeClr val="bg1">
                        <a:lumMod val="65000"/>
                      </a:schemeClr>
                    </a:solidFill>
                  </a:tcPr>
                </a:tc>
                <a:tc>
                  <a:txBody>
                    <a:bodyPr/>
                    <a:lstStyle/>
                    <a:p>
                      <a:r>
                        <a:rPr lang="fr-FR" dirty="0" smtClean="0"/>
                        <a:t>Description</a:t>
                      </a:r>
                      <a:endParaRPr lang="fr-FR" dirty="0"/>
                    </a:p>
                  </a:txBody>
                  <a:tcPr>
                    <a:solidFill>
                      <a:schemeClr val="bg1">
                        <a:lumMod val="65000"/>
                      </a:schemeClr>
                    </a:solidFill>
                  </a:tcPr>
                </a:tc>
              </a:tr>
              <a:tr h="370840">
                <a:tc>
                  <a:txBody>
                    <a:bodyPr/>
                    <a:lstStyle/>
                    <a:p>
                      <a:r>
                        <a:rPr lang="fr-FR" dirty="0" smtClean="0"/>
                        <a:t>Etapes</a:t>
                      </a:r>
                      <a:endParaRPr lang="fr-FR" dirty="0"/>
                    </a:p>
                  </a:txBody>
                  <a:tcPr/>
                </a:tc>
                <a:tc>
                  <a:txBody>
                    <a:bodyPr/>
                    <a:lstStyle/>
                    <a:p>
                      <a:pPr marL="342900" indent="-342900">
                        <a:buFont typeface="+mj-lt"/>
                        <a:buAutoNum type="arabicPeriod"/>
                      </a:pPr>
                      <a:r>
                        <a:rPr lang="fr-FR" sz="1600" dirty="0" smtClean="0"/>
                        <a:t>Accès au site web</a:t>
                      </a:r>
                    </a:p>
                    <a:p>
                      <a:pPr marL="342900" indent="-342900">
                        <a:buFont typeface="+mj-lt"/>
                        <a:buAutoNum type="arabicPeriod"/>
                      </a:pPr>
                      <a:r>
                        <a:rPr lang="fr-FR" sz="1600" dirty="0" smtClean="0"/>
                        <a:t>Si l’utilisateur est anonyme, proposition</a:t>
                      </a:r>
                      <a:r>
                        <a:rPr lang="fr-FR" sz="1600" baseline="0" dirty="0" smtClean="0"/>
                        <a:t> d’aller sur la page de création de compte</a:t>
                      </a:r>
                    </a:p>
                    <a:p>
                      <a:pPr marL="342900" indent="-342900">
                        <a:buFont typeface="+mj-lt"/>
                        <a:buAutoNum type="arabicPeriod"/>
                      </a:pPr>
                      <a:r>
                        <a:rPr lang="fr-FR" sz="1600" baseline="0" dirty="0" smtClean="0"/>
                        <a:t>Si l’utilisateur est connecté, ne rien afficher de plus.</a:t>
                      </a:r>
                    </a:p>
                    <a:p>
                      <a:pPr marL="342900" indent="-342900">
                        <a:buFont typeface="+mj-lt"/>
                        <a:buAutoNum type="arabicPeriod"/>
                      </a:pPr>
                      <a:r>
                        <a:rPr lang="fr-FR" sz="1600" baseline="0" dirty="0" smtClean="0"/>
                        <a:t>Création de compte :</a:t>
                      </a:r>
                    </a:p>
                    <a:p>
                      <a:pPr marL="800100" lvl="1" indent="-342900">
                        <a:buFont typeface="+mj-lt"/>
                        <a:buAutoNum type="arabicPeriod"/>
                      </a:pPr>
                      <a:r>
                        <a:rPr lang="fr-FR" sz="1600" baseline="0" dirty="0" smtClean="0"/>
                        <a:t>Vérifier la présence des informations obligatoires : email, civilité, nom, prénom, adresse.</a:t>
                      </a:r>
                    </a:p>
                    <a:p>
                      <a:pPr marL="800100" lvl="1" indent="-342900">
                        <a:buFont typeface="+mj-lt"/>
                        <a:buAutoNum type="arabicPeriod"/>
                      </a:pPr>
                      <a:r>
                        <a:rPr lang="fr-FR" sz="1600" baseline="0" dirty="0" smtClean="0"/>
                        <a:t>Vérifier que l’email est inexistant ; s’il est existant, proposer la fonctionnalité « Mot de passe oublié ».</a:t>
                      </a:r>
                    </a:p>
                    <a:p>
                      <a:pPr marL="800100" lvl="1" indent="-342900">
                        <a:buFont typeface="+mj-lt"/>
                        <a:buAutoNum type="arabicPeriod"/>
                      </a:pPr>
                      <a:r>
                        <a:rPr lang="fr-FR" sz="1600" dirty="0" smtClean="0"/>
                        <a:t>Les</a:t>
                      </a:r>
                      <a:r>
                        <a:rPr lang="fr-FR" sz="1600" baseline="0" dirty="0" smtClean="0"/>
                        <a:t> informations sont envoyés dans la base </a:t>
                      </a:r>
                      <a:r>
                        <a:rPr lang="fr-FR" sz="1600" baseline="0" dirty="0" err="1" smtClean="0"/>
                        <a:t>eContact</a:t>
                      </a:r>
                      <a:r>
                        <a:rPr lang="fr-FR" sz="1600" baseline="0" dirty="0" smtClean="0"/>
                        <a:t> pour enregistrement.</a:t>
                      </a:r>
                    </a:p>
                    <a:p>
                      <a:pPr marL="800100" lvl="1" indent="-342900">
                        <a:buFont typeface="+mj-lt"/>
                        <a:buAutoNum type="arabicPeriod"/>
                      </a:pPr>
                      <a:r>
                        <a:rPr lang="fr-FR" sz="1600" baseline="0" dirty="0" smtClean="0"/>
                        <a:t>Après l’enregistrement, notifier le client de la création de son compte.</a:t>
                      </a:r>
                      <a:endParaRPr lang="fr-FR" sz="1600" dirty="0" smtClean="0"/>
                    </a:p>
                  </a:txBody>
                  <a:tcPr/>
                </a:tc>
              </a:tr>
              <a:tr h="370840">
                <a:tc>
                  <a:txBody>
                    <a:bodyPr/>
                    <a:lstStyle/>
                    <a:p>
                      <a:r>
                        <a:rPr lang="fr-FR" dirty="0" smtClean="0"/>
                        <a:t>Cas non passant</a:t>
                      </a:r>
                      <a:r>
                        <a:rPr lang="fr-FR" baseline="0" dirty="0" smtClean="0"/>
                        <a:t> 1 : manque informations</a:t>
                      </a:r>
                      <a:endParaRPr lang="fr-FR" dirty="0"/>
                    </a:p>
                  </a:txBody>
                  <a:tcPr/>
                </a:tc>
                <a:tc>
                  <a:txBody>
                    <a:bodyPr/>
                    <a:lstStyle/>
                    <a:p>
                      <a:pPr marL="342900" lvl="0" indent="-342900">
                        <a:buFont typeface="+mj-lt"/>
                        <a:buAutoNum type="arabicPeriod"/>
                      </a:pPr>
                      <a:r>
                        <a:rPr lang="fr-FR" sz="1600" dirty="0" smtClean="0"/>
                        <a:t>Création</a:t>
                      </a:r>
                      <a:r>
                        <a:rPr lang="fr-FR" sz="1600" baseline="0" dirty="0" smtClean="0"/>
                        <a:t> de compte :</a:t>
                      </a:r>
                    </a:p>
                    <a:p>
                      <a:pPr marL="800100" lvl="1" indent="-342900">
                        <a:buFont typeface="+mj-lt"/>
                        <a:buAutoNum type="arabicPeriod"/>
                      </a:pPr>
                      <a:r>
                        <a:rPr lang="fr-FR" sz="1600" dirty="0" smtClean="0"/>
                        <a:t>Si les informations obligatoires ne sont pas présentes, afficher un message d’erreur au client</a:t>
                      </a:r>
                    </a:p>
                  </a:txBody>
                  <a:tcPr/>
                </a:tc>
              </a:tr>
              <a:tr h="370840">
                <a:tc>
                  <a:txBody>
                    <a:bodyPr/>
                    <a:lstStyle/>
                    <a:p>
                      <a:r>
                        <a:rPr lang="fr-FR" dirty="0" smtClean="0"/>
                        <a:t>Cas non</a:t>
                      </a:r>
                      <a:r>
                        <a:rPr lang="fr-FR" baseline="0" dirty="0" smtClean="0"/>
                        <a:t> passant 2 : enregistrement KO</a:t>
                      </a:r>
                      <a:endParaRPr lang="fr-FR" dirty="0"/>
                    </a:p>
                  </a:txBody>
                  <a:tcPr/>
                </a:tc>
                <a:tc>
                  <a:txBody>
                    <a:bodyPr/>
                    <a:lstStyle/>
                    <a:p>
                      <a:pPr marL="342900" lvl="0" indent="-342900">
                        <a:buFont typeface="+mj-lt"/>
                        <a:buAutoNum type="arabicPeriod"/>
                      </a:pPr>
                      <a:r>
                        <a:rPr lang="fr-FR" sz="1600" dirty="0" smtClean="0"/>
                        <a:t>Création</a:t>
                      </a:r>
                      <a:r>
                        <a:rPr lang="fr-FR" sz="1600" baseline="0" dirty="0" smtClean="0"/>
                        <a:t> de compte</a:t>
                      </a:r>
                      <a:endParaRPr lang="fr-FR" sz="1600" dirty="0" smtClean="0"/>
                    </a:p>
                    <a:p>
                      <a:pPr marL="800100" lvl="1" indent="-342900">
                        <a:buFont typeface="+mj-lt"/>
                        <a:buAutoNum type="arabicPeriod"/>
                      </a:pPr>
                      <a:r>
                        <a:rPr lang="fr-FR" sz="1600" dirty="0" smtClean="0"/>
                        <a:t>Si une erreur survient pendant l’enregistrement du compte client, renvoyer un message d’erreur au client.</a:t>
                      </a:r>
                    </a:p>
                  </a:txBody>
                  <a:tcPr/>
                </a:tc>
              </a:tr>
            </a:tbl>
          </a:graphicData>
        </a:graphic>
      </p:graphicFrame>
    </p:spTree>
    <p:extLst>
      <p:ext uri="{BB962C8B-B14F-4D97-AF65-F5344CB8AC3E}">
        <p14:creationId xmlns:p14="http://schemas.microsoft.com/office/powerpoint/2010/main" val="2521415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0" y="332656"/>
            <a:ext cx="9144000" cy="648072"/>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3200" dirty="0" smtClean="0">
                <a:solidFill>
                  <a:schemeClr val="accent2">
                    <a:lumMod val="75000"/>
                  </a:schemeClr>
                </a:solidFill>
              </a:rPr>
              <a:t>User story</a:t>
            </a:r>
            <a:endParaRPr lang="fr-FR" sz="3200" dirty="0">
              <a:solidFill>
                <a:schemeClr val="accent2">
                  <a:lumMod val="75000"/>
                </a:schemeClr>
              </a:solidFill>
            </a:endParaRPr>
          </a:p>
        </p:txBody>
      </p:sp>
      <p:graphicFrame>
        <p:nvGraphicFramePr>
          <p:cNvPr id="6" name="Tableau 5"/>
          <p:cNvGraphicFramePr>
            <a:graphicFrameLocks noGrp="1"/>
          </p:cNvGraphicFramePr>
          <p:nvPr>
            <p:extLst>
              <p:ext uri="{D42A27DB-BD31-4B8C-83A1-F6EECF244321}">
                <p14:modId xmlns:p14="http://schemas.microsoft.com/office/powerpoint/2010/main" val="3566540450"/>
              </p:ext>
            </p:extLst>
          </p:nvPr>
        </p:nvGraphicFramePr>
        <p:xfrm>
          <a:off x="1115616" y="1484784"/>
          <a:ext cx="7258746" cy="4032448"/>
        </p:xfrm>
        <a:graphic>
          <a:graphicData uri="http://schemas.openxmlformats.org/drawingml/2006/table">
            <a:tbl>
              <a:tblPr>
                <a:tableStyleId>{073A0DAA-6AF3-43AB-8588-CEC1D06C72B9}</a:tableStyleId>
              </a:tblPr>
              <a:tblGrid>
                <a:gridCol w="1209791"/>
                <a:gridCol w="1209791"/>
                <a:gridCol w="1209791"/>
                <a:gridCol w="1209791"/>
                <a:gridCol w="1209791"/>
                <a:gridCol w="1209791"/>
              </a:tblGrid>
              <a:tr h="312562">
                <a:tc>
                  <a:txBody>
                    <a:bodyPr/>
                    <a:lstStyle/>
                    <a:p>
                      <a:pPr algn="l" fontAlgn="b"/>
                      <a:r>
                        <a:rPr lang="fr-FR" sz="1600" u="none" strike="noStrike" dirty="0">
                          <a:effectLst/>
                        </a:rPr>
                        <a:t>SP1</a:t>
                      </a:r>
                      <a:endParaRPr lang="fr-FR" sz="16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600" u="none" strike="noStrike" dirty="0">
                          <a:effectLst/>
                        </a:rPr>
                        <a:t>Us 63</a:t>
                      </a:r>
                      <a:endParaRPr lang="fr-FR" sz="16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1600" u="none" strike="noStrike" dirty="0">
                          <a:effectLst/>
                        </a:rPr>
                        <a:t> </a:t>
                      </a:r>
                      <a:endParaRPr lang="fr-FR" sz="16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fr-FR" sz="1600" u="none" strike="noStrike" dirty="0">
                          <a:effectLst/>
                        </a:rPr>
                        <a:t> </a:t>
                      </a:r>
                      <a:endParaRPr lang="fr-FR" sz="1600" b="0" i="0" u="none" strike="noStrike" dirty="0">
                        <a:solidFill>
                          <a:srgbClr val="000000"/>
                        </a:solidFill>
                        <a:effectLst/>
                        <a:latin typeface="Calibri"/>
                      </a:endParaRP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fr-FR" sz="1600" u="none" strike="noStrike" dirty="0">
                          <a:effectLst/>
                        </a:rPr>
                        <a:t> </a:t>
                      </a:r>
                      <a:endParaRPr lang="fr-FR" sz="1600" b="0" i="0" u="none" strike="noStrike" dirty="0">
                        <a:solidFill>
                          <a:srgbClr val="000000"/>
                        </a:solidFill>
                        <a:effectLst/>
                        <a:latin typeface="Calibri"/>
                      </a:endParaRP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fr-FR" sz="1600" u="none" strike="noStrike" dirty="0">
                          <a:effectLst/>
                        </a:rPr>
                        <a:t>8 SP</a:t>
                      </a:r>
                      <a:endParaRPr lang="fr-FR" sz="16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562">
                <a:tc gridSpan="6">
                  <a:txBody>
                    <a:bodyPr/>
                    <a:lstStyle/>
                    <a:p>
                      <a:pPr algn="l" fontAlgn="b"/>
                      <a:r>
                        <a:rPr lang="fr-FR" sz="1600" b="1" u="none" strike="noStrike" dirty="0">
                          <a:effectLst/>
                        </a:rPr>
                        <a:t>Création de compte utilisateur</a:t>
                      </a:r>
                      <a:endParaRPr lang="fr-FR" sz="1600" b="1"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959052">
                <a:tc gridSpan="6">
                  <a:txBody>
                    <a:bodyPr/>
                    <a:lstStyle/>
                    <a:p>
                      <a:pPr algn="l" fontAlgn="ctr"/>
                      <a:r>
                        <a:rPr lang="fr-FR" sz="1600" u="none" strike="noStrike" dirty="0">
                          <a:effectLst/>
                        </a:rPr>
                        <a:t>En tant que client anonyme, je veux créer un compte afin de pouvoir effectuer ma commande sur le site web.</a:t>
                      </a:r>
                      <a:endParaRPr lang="fr-FR" sz="1600" b="0" i="0" u="none" strike="noStrike" dirty="0">
                        <a:solidFill>
                          <a:srgbClr val="000000"/>
                        </a:solidFill>
                        <a:effectLst/>
                        <a:latin typeface="Calibri"/>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2448272">
                <a:tc gridSpan="6">
                  <a:txBody>
                    <a:bodyPr/>
                    <a:lstStyle/>
                    <a:p>
                      <a:pPr algn="l" fontAlgn="b">
                        <a:lnSpc>
                          <a:spcPct val="100000"/>
                        </a:lnSpc>
                        <a:spcBef>
                          <a:spcPts val="200"/>
                        </a:spcBef>
                        <a:spcAft>
                          <a:spcPts val="200"/>
                        </a:spcAft>
                      </a:pPr>
                      <a:r>
                        <a:rPr lang="fr-FR" sz="1600" u="none" strike="noStrike" dirty="0">
                          <a:effectLst/>
                        </a:rPr>
                        <a:t>CA 1 : Les informations nécessaires à la création d'un compte sont : email, civilité, nom, prénom, adresse</a:t>
                      </a:r>
                      <a:r>
                        <a:rPr lang="fr-FR" sz="1600" u="none" strike="noStrike" dirty="0" smtClean="0">
                          <a:effectLst/>
                        </a:rPr>
                        <a:t>.</a:t>
                      </a:r>
                      <a:r>
                        <a:rPr lang="fr-FR" sz="1600" u="none" strike="noStrike" dirty="0">
                          <a:effectLst/>
                        </a:rPr>
                        <a:t/>
                      </a:r>
                      <a:br>
                        <a:rPr lang="fr-FR" sz="1600" u="none" strike="noStrike" dirty="0">
                          <a:effectLst/>
                        </a:rPr>
                      </a:br>
                      <a:r>
                        <a:rPr lang="fr-FR" sz="1600" u="none" strike="noStrike" dirty="0">
                          <a:effectLst/>
                        </a:rPr>
                        <a:t>CA 2 : La création du compte est possible lorsque tous les éléments sont correctement renseignés</a:t>
                      </a:r>
                      <a:r>
                        <a:rPr lang="fr-FR" sz="1600" u="none" strike="noStrike" dirty="0" smtClean="0">
                          <a:effectLst/>
                        </a:rPr>
                        <a:t>.</a:t>
                      </a:r>
                      <a:r>
                        <a:rPr lang="fr-FR" sz="1600" u="none" strike="noStrike" dirty="0">
                          <a:effectLst/>
                        </a:rPr>
                        <a:t/>
                      </a:r>
                      <a:br>
                        <a:rPr lang="fr-FR" sz="1600" u="none" strike="noStrike" dirty="0">
                          <a:effectLst/>
                        </a:rPr>
                      </a:br>
                      <a:r>
                        <a:rPr lang="fr-FR" sz="1600" u="none" strike="noStrike" dirty="0">
                          <a:effectLst/>
                        </a:rPr>
                        <a:t>CA 3 : Le client est notifié lorsque le compte a été créé</a:t>
                      </a:r>
                      <a:r>
                        <a:rPr lang="fr-FR" sz="1600" u="none" strike="noStrike" dirty="0" smtClean="0">
                          <a:effectLst/>
                        </a:rPr>
                        <a:t>.</a:t>
                      </a:r>
                      <a:r>
                        <a:rPr lang="fr-FR" sz="1600" u="none" strike="noStrike" dirty="0">
                          <a:effectLst/>
                        </a:rPr>
                        <a:t/>
                      </a:r>
                      <a:br>
                        <a:rPr lang="fr-FR" sz="1600" u="none" strike="noStrike" dirty="0">
                          <a:effectLst/>
                        </a:rPr>
                      </a:br>
                      <a:r>
                        <a:rPr lang="fr-FR" sz="1600" u="none" strike="noStrike" dirty="0">
                          <a:effectLst/>
                        </a:rPr>
                        <a:t>CA 4 : Si l'email est déjà existant, afficher un message d'erreur "Compte déjà existant</a:t>
                      </a:r>
                      <a:r>
                        <a:rPr lang="fr-FR" sz="1600" u="none" strike="noStrike" dirty="0" smtClean="0">
                          <a:effectLst/>
                        </a:rPr>
                        <a:t>.".</a:t>
                      </a:r>
                      <a:r>
                        <a:rPr lang="fr-FR" sz="1600" u="none" strike="noStrike" dirty="0">
                          <a:effectLst/>
                        </a:rPr>
                        <a:t/>
                      </a:r>
                      <a:br>
                        <a:rPr lang="fr-FR" sz="1600" u="none" strike="noStrike" dirty="0">
                          <a:effectLst/>
                        </a:rPr>
                      </a:br>
                      <a:r>
                        <a:rPr lang="fr-FR" sz="1600" u="none" strike="noStrike" dirty="0">
                          <a:effectLst/>
                        </a:rPr>
                        <a:t>CA 4 : Si toutes les informations ne sont pas renseignées, afficher un message d'erreur "Veuillez remplir tous les renseignements </a:t>
                      </a:r>
                      <a:r>
                        <a:rPr lang="fr-FR" sz="1600" u="none" strike="noStrike" dirty="0" smtClean="0">
                          <a:effectLst/>
                        </a:rPr>
                        <a:t>obligatoires.".</a:t>
                      </a:r>
                      <a:r>
                        <a:rPr lang="fr-FR" sz="1600" u="none" strike="noStrike" dirty="0">
                          <a:effectLst/>
                        </a:rPr>
                        <a:t/>
                      </a:r>
                      <a:br>
                        <a:rPr lang="fr-FR" sz="1600" u="none" strike="noStrike" dirty="0">
                          <a:effectLst/>
                        </a:rPr>
                      </a:br>
                      <a:r>
                        <a:rPr lang="fr-FR" sz="1600" u="none" strike="noStrike" dirty="0">
                          <a:effectLst/>
                        </a:rPr>
                        <a:t>CA 5 : Si l'enregistrement du compte n'a pas été possible, </a:t>
                      </a:r>
                      <a:r>
                        <a:rPr lang="fr-FR" sz="1600" u="none" strike="noStrike" dirty="0" smtClean="0">
                          <a:effectLst/>
                        </a:rPr>
                        <a:t>afficher </a:t>
                      </a:r>
                      <a:r>
                        <a:rPr lang="fr-FR" sz="1600" u="none" strike="noStrike" dirty="0">
                          <a:effectLst/>
                        </a:rPr>
                        <a:t>un message d'erreur "La création du compte a échoué, veuillez réessayer.".</a:t>
                      </a:r>
                      <a:endParaRPr lang="fr-FR" sz="1600" b="0" i="0" u="none" strike="noStrike" dirty="0">
                        <a:solidFill>
                          <a:srgbClr val="000000"/>
                        </a:solidFill>
                        <a:effectLst/>
                        <a:latin typeface="Calibri"/>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bl>
          </a:graphicData>
        </a:graphic>
      </p:graphicFrame>
    </p:spTree>
    <p:extLst>
      <p:ext uri="{BB962C8B-B14F-4D97-AF65-F5344CB8AC3E}">
        <p14:creationId xmlns:p14="http://schemas.microsoft.com/office/powerpoint/2010/main" val="2512144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92500" lnSpcReduction="10000"/>
          </a:bodyPr>
          <a:lstStyle/>
          <a:p>
            <a:r>
              <a:rPr lang="fr-FR" dirty="0" smtClean="0"/>
              <a:t>Un persona est une description d’un utilisateur fictif du futur produit. Il comporte des éléments </a:t>
            </a:r>
            <a:r>
              <a:rPr lang="fr-FR" dirty="0" err="1" smtClean="0"/>
              <a:t>différenciants</a:t>
            </a:r>
            <a:r>
              <a:rPr lang="fr-FR" dirty="0" smtClean="0"/>
              <a:t> tels que la photo, un nom, une catégorie sociale ou professionnelle, une typologie d’utilisation du produit… réunis dans une seule page.</a:t>
            </a:r>
          </a:p>
          <a:p>
            <a:r>
              <a:rPr lang="fr-FR" dirty="0" smtClean="0"/>
              <a:t>Vous aurez vraisemblablement plusieurs </a:t>
            </a:r>
            <a:r>
              <a:rPr lang="fr-FR" dirty="0" err="1" smtClean="0"/>
              <a:t>personas</a:t>
            </a:r>
            <a:r>
              <a:rPr lang="fr-FR" dirty="0" smtClean="0"/>
              <a:t> dans la conception du futur produit et permettra d’identifier les attentes et besoins de chacun d’</a:t>
            </a:r>
            <a:r>
              <a:rPr lang="fr-FR" dirty="0" err="1" smtClean="0"/>
              <a:t>entre-eux</a:t>
            </a:r>
            <a:r>
              <a:rPr lang="fr-FR" dirty="0"/>
              <a:t>.</a:t>
            </a:r>
          </a:p>
        </p:txBody>
      </p:sp>
      <p:sp>
        <p:nvSpPr>
          <p:cNvPr id="4" name="Titre 1"/>
          <p:cNvSpPr txBox="1">
            <a:spLocks/>
          </p:cNvSpPr>
          <p:nvPr/>
        </p:nvSpPr>
        <p:spPr>
          <a:xfrm>
            <a:off x="0" y="332656"/>
            <a:ext cx="9144000" cy="648072"/>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3200" dirty="0" smtClean="0">
                <a:solidFill>
                  <a:schemeClr val="accent2">
                    <a:lumMod val="75000"/>
                  </a:schemeClr>
                </a:solidFill>
              </a:rPr>
              <a:t>Définition d’un persona</a:t>
            </a:r>
            <a:endParaRPr lang="fr-FR" sz="3200" dirty="0">
              <a:solidFill>
                <a:schemeClr val="accent2">
                  <a:lumMod val="75000"/>
                </a:schemeClr>
              </a:solidFill>
            </a:endParaRPr>
          </a:p>
        </p:txBody>
      </p:sp>
      <p:sp>
        <p:nvSpPr>
          <p:cNvPr id="6" name="Rectangle 5"/>
          <p:cNvSpPr/>
          <p:nvPr/>
        </p:nvSpPr>
        <p:spPr>
          <a:xfrm>
            <a:off x="3923928" y="6165304"/>
            <a:ext cx="4896544" cy="338554"/>
          </a:xfrm>
          <a:prstGeom prst="rect">
            <a:avLst/>
          </a:prstGeom>
        </p:spPr>
        <p:txBody>
          <a:bodyPr wrap="square">
            <a:spAutoFit/>
          </a:bodyPr>
          <a:lstStyle/>
          <a:p>
            <a:r>
              <a:rPr lang="fr-FR" sz="1600" dirty="0" smtClean="0"/>
              <a:t>https://www.agilealliance.org/glossary/personas</a:t>
            </a:r>
            <a:endParaRPr lang="fr-FR" sz="1600" dirty="0"/>
          </a:p>
        </p:txBody>
      </p:sp>
    </p:spTree>
    <p:extLst>
      <p:ext uri="{BB962C8B-B14F-4D97-AF65-F5344CB8AC3E}">
        <p14:creationId xmlns:p14="http://schemas.microsoft.com/office/powerpoint/2010/main" val="284825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t 7"/>
          <p:cNvGraphicFramePr>
            <a:graphicFrameLocks noChangeAspect="1"/>
          </p:cNvGraphicFramePr>
          <p:nvPr>
            <p:extLst>
              <p:ext uri="{D42A27DB-BD31-4B8C-83A1-F6EECF244321}">
                <p14:modId xmlns:p14="http://schemas.microsoft.com/office/powerpoint/2010/main" val="3239549421"/>
              </p:ext>
            </p:extLst>
          </p:nvPr>
        </p:nvGraphicFramePr>
        <p:xfrm>
          <a:off x="588437" y="2996952"/>
          <a:ext cx="7932737" cy="2933700"/>
        </p:xfrm>
        <a:graphic>
          <a:graphicData uri="http://schemas.openxmlformats.org/presentationml/2006/ole">
            <mc:AlternateContent xmlns:mc="http://schemas.openxmlformats.org/markup-compatibility/2006">
              <mc:Choice xmlns:v="urn:schemas-microsoft-com:vml" Requires="v">
                <p:oleObj spid="_x0000_s2053" name="Feuille de calcul" r:id="rId3" imgW="7932314" imgH="2933810" progId="Excel.Sheet.8">
                  <p:embed/>
                </p:oleObj>
              </mc:Choice>
              <mc:Fallback>
                <p:oleObj name="Feuille de calcul" r:id="rId3" imgW="7932314" imgH="2933810" progId="Excel.Sheet.8">
                  <p:embed/>
                  <p:pic>
                    <p:nvPicPr>
                      <p:cNvPr id="0" name=""/>
                      <p:cNvPicPr/>
                      <p:nvPr/>
                    </p:nvPicPr>
                    <p:blipFill>
                      <a:blip r:embed="rId4"/>
                      <a:stretch>
                        <a:fillRect/>
                      </a:stretch>
                    </p:blipFill>
                    <p:spPr>
                      <a:xfrm>
                        <a:off x="588437" y="2996952"/>
                        <a:ext cx="7932737" cy="2933700"/>
                      </a:xfrm>
                      <a:prstGeom prst="rect">
                        <a:avLst/>
                      </a:prstGeom>
                    </p:spPr>
                  </p:pic>
                </p:oleObj>
              </mc:Fallback>
            </mc:AlternateContent>
          </a:graphicData>
        </a:graphic>
      </p:graphicFrame>
      <p:sp>
        <p:nvSpPr>
          <p:cNvPr id="9" name="Rectangle 8"/>
          <p:cNvSpPr/>
          <p:nvPr/>
        </p:nvSpPr>
        <p:spPr>
          <a:xfrm>
            <a:off x="611560" y="1628800"/>
            <a:ext cx="936104" cy="10081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100" dirty="0" smtClean="0"/>
              <a:t>Photo</a:t>
            </a:r>
            <a:endParaRPr lang="fr-FR" sz="1100" dirty="0"/>
          </a:p>
        </p:txBody>
      </p:sp>
      <p:sp>
        <p:nvSpPr>
          <p:cNvPr id="11" name="ZoneTexte 10"/>
          <p:cNvSpPr txBox="1"/>
          <p:nvPr/>
        </p:nvSpPr>
        <p:spPr>
          <a:xfrm>
            <a:off x="3851920" y="1628799"/>
            <a:ext cx="2667525" cy="276999"/>
          </a:xfrm>
          <a:prstGeom prst="rect">
            <a:avLst/>
          </a:prstGeom>
          <a:noFill/>
        </p:spPr>
        <p:txBody>
          <a:bodyPr wrap="none" rtlCol="0">
            <a:spAutoFit/>
          </a:bodyPr>
          <a:lstStyle/>
          <a:p>
            <a:r>
              <a:rPr lang="fr-FR" sz="1200" dirty="0" smtClean="0"/>
              <a:t>Persona : client occasionnel du site web</a:t>
            </a:r>
            <a:endParaRPr lang="fr-FR" sz="1200" dirty="0"/>
          </a:p>
        </p:txBody>
      </p:sp>
      <p:sp>
        <p:nvSpPr>
          <p:cNvPr id="12" name="ZoneTexte 11"/>
          <p:cNvSpPr txBox="1"/>
          <p:nvPr/>
        </p:nvSpPr>
        <p:spPr>
          <a:xfrm>
            <a:off x="1763688" y="1905798"/>
            <a:ext cx="2103846" cy="1015663"/>
          </a:xfrm>
          <a:prstGeom prst="rect">
            <a:avLst/>
          </a:prstGeom>
          <a:noFill/>
        </p:spPr>
        <p:txBody>
          <a:bodyPr wrap="none" rtlCol="0">
            <a:spAutoFit/>
          </a:bodyPr>
          <a:lstStyle/>
          <a:p>
            <a:r>
              <a:rPr lang="fr-FR" sz="1200" dirty="0" smtClean="0"/>
              <a:t>Nom : </a:t>
            </a:r>
          </a:p>
          <a:p>
            <a:r>
              <a:rPr lang="fr-FR" sz="1200" dirty="0" smtClean="0"/>
              <a:t>Prénom : </a:t>
            </a:r>
          </a:p>
          <a:p>
            <a:r>
              <a:rPr lang="fr-FR" sz="1200" dirty="0" smtClean="0"/>
              <a:t>Age : </a:t>
            </a:r>
          </a:p>
          <a:p>
            <a:r>
              <a:rPr lang="fr-FR" sz="1200" dirty="0" smtClean="0"/>
              <a:t>Situation sociale :</a:t>
            </a:r>
          </a:p>
          <a:p>
            <a:r>
              <a:rPr lang="fr-FR" sz="1200" dirty="0" smtClean="0"/>
              <a:t>Centre d’intérêts (</a:t>
            </a:r>
            <a:r>
              <a:rPr lang="fr-FR" sz="1200" dirty="0" err="1" smtClean="0"/>
              <a:t>yc</a:t>
            </a:r>
            <a:r>
              <a:rPr lang="fr-FR" sz="1200" dirty="0" smtClean="0"/>
              <a:t> technos) :</a:t>
            </a:r>
            <a:endParaRPr lang="fr-FR" sz="1200" dirty="0"/>
          </a:p>
        </p:txBody>
      </p:sp>
      <p:sp>
        <p:nvSpPr>
          <p:cNvPr id="13" name="Titre 1"/>
          <p:cNvSpPr txBox="1">
            <a:spLocks/>
          </p:cNvSpPr>
          <p:nvPr/>
        </p:nvSpPr>
        <p:spPr>
          <a:xfrm>
            <a:off x="0" y="332656"/>
            <a:ext cx="9144000" cy="648072"/>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sz="3200" smtClean="0">
                <a:solidFill>
                  <a:schemeClr val="accent2">
                    <a:lumMod val="75000"/>
                  </a:schemeClr>
                </a:solidFill>
              </a:rPr>
              <a:t>Template persona</a:t>
            </a:r>
            <a:endParaRPr lang="fr-FR" sz="3200" dirty="0">
              <a:solidFill>
                <a:schemeClr val="accent2">
                  <a:lumMod val="75000"/>
                </a:schemeClr>
              </a:solidFill>
            </a:endParaRPr>
          </a:p>
        </p:txBody>
      </p:sp>
    </p:spTree>
    <p:extLst>
      <p:ext uri="{BB962C8B-B14F-4D97-AF65-F5344CB8AC3E}">
        <p14:creationId xmlns:p14="http://schemas.microsoft.com/office/powerpoint/2010/main" val="379415183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TotalTime>
  <Words>857</Words>
  <Application>Microsoft Office PowerPoint</Application>
  <PresentationFormat>Affichage à l'écran (4:3)</PresentationFormat>
  <Paragraphs>113</Paragraphs>
  <Slides>13</Slides>
  <Notes>2</Notes>
  <HiddenSlides>0</HiddenSlides>
  <MMClips>0</MMClips>
  <ScaleCrop>false</ScaleCrop>
  <HeadingPairs>
    <vt:vector size="6" baseType="variant">
      <vt:variant>
        <vt:lpstr>Thème</vt:lpstr>
      </vt:variant>
      <vt:variant>
        <vt:i4>1</vt:i4>
      </vt:variant>
      <vt:variant>
        <vt:lpstr>Serveurs OLE incorporés</vt:lpstr>
      </vt:variant>
      <vt:variant>
        <vt:i4>1</vt:i4>
      </vt:variant>
      <vt:variant>
        <vt:lpstr>Titres des diapositives</vt:lpstr>
      </vt:variant>
      <vt:variant>
        <vt:i4>13</vt:i4>
      </vt:variant>
    </vt:vector>
  </HeadingPairs>
  <TitlesOfParts>
    <vt:vector size="15" baseType="lpstr">
      <vt:lpstr>Thème Office</vt:lpstr>
      <vt:lpstr>Feuille de calcul</vt:lpstr>
      <vt:lpstr>Présentation PowerPoint</vt:lpstr>
      <vt:lpstr>Origine des défauts logiciels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Yifan Li</dc:creator>
  <cp:lastModifiedBy>Yifan Li</cp:lastModifiedBy>
  <cp:revision>20</cp:revision>
  <dcterms:created xsi:type="dcterms:W3CDTF">2021-05-14T15:06:25Z</dcterms:created>
  <dcterms:modified xsi:type="dcterms:W3CDTF">2021-05-19T09:11:20Z</dcterms:modified>
</cp:coreProperties>
</file>